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2" r:id="rId5"/>
    <p:sldId id="270" r:id="rId6"/>
    <p:sldId id="298" r:id="rId7"/>
    <p:sldId id="299" r:id="rId8"/>
    <p:sldId id="300" r:id="rId9"/>
    <p:sldId id="271" r:id="rId10"/>
    <p:sldId id="301" r:id="rId11"/>
    <p:sldId id="302" r:id="rId12"/>
    <p:sldId id="30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تالا شريف واصف محمد" initials="تم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3BE"/>
    <a:srgbClr val="219C9F"/>
    <a:srgbClr val="A020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7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commentAuthors" Target="commentAuthors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9-02T17:10:17.191" idx="1">
    <p:pos x="7680" y="1"/>
    <p:text/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9DB1B-2B0B-414D-BEC7-695FBD22E9B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9650-249A-4463-96DB-6770FF03758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9DB1B-2B0B-414D-BEC7-695FBD22E9B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9650-249A-4463-96DB-6770FF03758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9DB1B-2B0B-414D-BEC7-695FBD22E9B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9650-249A-4463-96DB-6770FF03758B}" type="slidenum">
              <a:rPr lang="en-US" smtClean="0"/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9DB1B-2B0B-414D-BEC7-695FBD22E9B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9650-249A-4463-96DB-6770FF03758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9DB1B-2B0B-414D-BEC7-695FBD22E9B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9650-249A-4463-96DB-6770FF03758B}" type="slidenum">
              <a:rPr lang="en-US" smtClean="0"/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9DB1B-2B0B-414D-BEC7-695FBD22E9B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9650-249A-4463-96DB-6770FF03758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9DB1B-2B0B-414D-BEC7-695FBD22E9B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9650-249A-4463-96DB-6770FF03758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9DB1B-2B0B-414D-BEC7-695FBD22E9B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9650-249A-4463-96DB-6770FF03758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9DB1B-2B0B-414D-BEC7-695FBD22E9B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9650-249A-4463-96DB-6770FF03758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9DB1B-2B0B-414D-BEC7-695FBD22E9B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9650-249A-4463-96DB-6770FF03758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9DB1B-2B0B-414D-BEC7-695FBD22E9B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9650-249A-4463-96DB-6770FF03758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9DB1B-2B0B-414D-BEC7-695FBD22E9B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9650-249A-4463-96DB-6770FF03758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9DB1B-2B0B-414D-BEC7-695FBD22E9B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9650-249A-4463-96DB-6770FF03758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9DB1B-2B0B-414D-BEC7-695FBD22E9B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9650-249A-4463-96DB-6770FF03758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9DB1B-2B0B-414D-BEC7-695FBD22E9B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9650-249A-4463-96DB-6770FF03758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99650-249A-4463-96DB-6770FF03758B}" type="slidenum">
              <a:rPr lang="en-US" smtClean="0"/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9DB1B-2B0B-414D-BEC7-695FBD22E9BA}" type="datetimeFigureOut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9DB1B-2B0B-414D-BEC7-695FBD22E9B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5699650-249A-4463-96DB-6770FF03758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comments" Target="../comments/comment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/>
          <a:srcRect l="43750" t="21664" r="23558" b="29589"/>
          <a:stretch>
            <a:fillRect/>
          </a:stretch>
        </p:blipFill>
        <p:spPr bwMode="auto">
          <a:xfrm>
            <a:off x="7487478" y="253571"/>
            <a:ext cx="4596670" cy="6350857"/>
          </a:xfrm>
          <a:prstGeom prst="rect">
            <a:avLst/>
          </a:prstGeom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6634" t="19955" r="25962" b="24458"/>
          <a:stretch>
            <a:fillRect/>
          </a:stretch>
        </p:blipFill>
        <p:spPr bwMode="auto">
          <a:xfrm>
            <a:off x="1569664" y="344615"/>
            <a:ext cx="5711737" cy="651338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/>
          <p:cNvSpPr/>
          <p:nvPr/>
        </p:nvSpPr>
        <p:spPr>
          <a:xfrm>
            <a:off x="3407059" y="0"/>
            <a:ext cx="5300870" cy="8714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3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أَفهمُ الْمقروءَ وَ أُحلّلُهُ صفحة39</a:t>
            </a:r>
            <a:endParaRPr lang="en-US" sz="36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rcRect l="58044" t="21243" r="15435" b="69529"/>
          <a:stretch>
            <a:fillRect/>
          </a:stretch>
        </p:blipFill>
        <p:spPr>
          <a:xfrm>
            <a:off x="5467260" y="1232453"/>
            <a:ext cx="6257477" cy="12241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8052" y="2456598"/>
            <a:ext cx="11506665" cy="979286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ar-JO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عَلاقة مُباشِرة، حيثُ يُعبِّر الشّاعر عن حبّه لوَطنه الأردُنّ، والاعتِزاز به، والتّضحية من أجله، جميع أبيات القصيدة تُجَسِّد هذه المعاني فيجعل العنوان واضح لما في المضمون.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rcRect l="60435" t="30909" r="15109" b="58920"/>
          <a:stretch>
            <a:fillRect/>
          </a:stretch>
        </p:blipFill>
        <p:spPr>
          <a:xfrm>
            <a:off x="5645426" y="3667548"/>
            <a:ext cx="6156886" cy="10985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33544" y="5020994"/>
            <a:ext cx="11506665" cy="979286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ar-JO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التَّعبير عن حبّ الوطن، والاعتزاز به، والدَّعوة للدّفاع عنه، والتَّضحية في سبيل حريّته وكرامته، والتّأكيد على عزَّته ومجده.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"/>
          <a:srcRect l="40652" t="21822" r="19348" b="5873"/>
          <a:stretch>
            <a:fillRect/>
          </a:stretch>
        </p:blipFill>
        <p:spPr>
          <a:xfrm>
            <a:off x="1934817" y="132520"/>
            <a:ext cx="8812696" cy="649356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320209" y="132520"/>
            <a:ext cx="2751714" cy="540374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ar-JO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كتاب الطّالب صفحة:40</a:t>
            </a:r>
            <a:r>
              <a:rPr lang="ar-JO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19199" y="2663687"/>
            <a:ext cx="4028661" cy="865050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ar-JO" sz="2400" b="1" dirty="0">
                <a:solidFill>
                  <a:srgbClr val="E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تُترك الإجابات لرأي الطّالب ) </a:t>
            </a:r>
            <a:endParaRPr lang="en-US" sz="2400" b="1" dirty="0">
              <a:solidFill>
                <a:srgbClr val="EE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/>
          <p:nvPr/>
        </p:nvSpPr>
        <p:spPr>
          <a:xfrm>
            <a:off x="1279038" y="767805"/>
            <a:ext cx="5208104" cy="251873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SA" sz="8000" b="1" dirty="0">
                <a:solidFill>
                  <a:srgbClr val="00B0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الوحدة </a:t>
            </a:r>
            <a:r>
              <a:rPr lang="ar-JO" sz="8000" b="1" dirty="0">
                <a:solidFill>
                  <a:srgbClr val="00B0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الثّانية </a:t>
            </a:r>
            <a:r>
              <a:rPr lang="ar-SA" sz="8000" b="1" dirty="0">
                <a:solidFill>
                  <a:srgbClr val="00B0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: </a:t>
            </a:r>
            <a:endParaRPr lang="ar-JO" sz="8000" b="1" dirty="0">
              <a:solidFill>
                <a:srgbClr val="00B0F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 algn="ctr">
              <a:buNone/>
            </a:pPr>
            <a:r>
              <a:rPr lang="ar-JO" sz="8000" b="1" dirty="0">
                <a:solidFill>
                  <a:srgbClr val="00B0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أُردُنُّ أنتَ الهَوى</a:t>
            </a:r>
            <a:endParaRPr lang="ar-JO" sz="8000" b="1" dirty="0">
              <a:solidFill>
                <a:srgbClr val="00B0F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3" name="Title 1"/>
          <p:cNvSpPr txBox="1"/>
          <p:nvPr/>
        </p:nvSpPr>
        <p:spPr>
          <a:xfrm>
            <a:off x="156320" y="3506756"/>
            <a:ext cx="6778870" cy="2970799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JO" sz="8000" b="1" dirty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الدّرس الثّالث :</a:t>
            </a:r>
            <a:br>
              <a:rPr lang="ar-JO" sz="8000" b="1" dirty="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ar-JO" sz="8000" b="1" dirty="0">
                <a:solidFill>
                  <a:schemeClr val="accent1">
                    <a:lumMod val="7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أقرأُ بطلاقةٍ وفَهْم</a:t>
            </a:r>
            <a:endParaRPr lang="ar-JO" sz="8000" b="1" dirty="0">
              <a:solidFill>
                <a:schemeClr val="accent1">
                  <a:lumMod val="75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ctr"/>
            <a:r>
              <a:rPr lang="ar-JO" sz="8000" b="1" dirty="0">
                <a:solidFill>
                  <a:schemeClr val="accent4">
                    <a:lumMod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وَطَني الأرْدنُّ</a:t>
            </a:r>
            <a:endParaRPr lang="ar-JO" sz="8000" b="1" dirty="0">
              <a:solidFill>
                <a:schemeClr val="accent4">
                  <a:lumMod val="50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"/>
          <a:srcRect l="46634" t="19955" r="25962" b="24458"/>
          <a:stretch>
            <a:fillRect/>
          </a:stretch>
        </p:blipFill>
        <p:spPr bwMode="auto">
          <a:xfrm>
            <a:off x="6323943" y="250063"/>
            <a:ext cx="5711737" cy="651338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/>
          <a:srcRect l="43430" t="27935" r="24038" b="51540"/>
          <a:stretch>
            <a:fillRect/>
          </a:stretch>
        </p:blipFill>
        <p:spPr bwMode="auto">
          <a:xfrm>
            <a:off x="1895061" y="106887"/>
            <a:ext cx="7911548" cy="3056014"/>
          </a:xfrm>
          <a:prstGeom prst="rect">
            <a:avLst/>
          </a:prstGeom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9199" t="29076" r="22596" b="49544"/>
          <a:stretch>
            <a:fillRect/>
          </a:stretch>
        </p:blipFill>
        <p:spPr bwMode="auto">
          <a:xfrm>
            <a:off x="2408577" y="3261701"/>
            <a:ext cx="7398032" cy="3152000"/>
          </a:xfrm>
          <a:prstGeom prst="rect">
            <a:avLst/>
          </a:prstGeom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223025" y="433148"/>
            <a:ext cx="2073156" cy="58161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>
                <a:solidFill>
                  <a:srgbClr val="FF0000"/>
                </a:solidFill>
              </a:rPr>
              <a:t>مهم جدًا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"/>
          <a:srcRect l="52500" t="33422" r="16522" b="36418"/>
          <a:stretch>
            <a:fillRect/>
          </a:stretch>
        </p:blipFill>
        <p:spPr>
          <a:xfrm>
            <a:off x="4810540" y="215188"/>
            <a:ext cx="5989982" cy="32448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rcRect l="44565" t="34388" r="14674" b="34486"/>
          <a:stretch>
            <a:fillRect/>
          </a:stretch>
        </p:blipFill>
        <p:spPr>
          <a:xfrm>
            <a:off x="3420103" y="3710609"/>
            <a:ext cx="7852521" cy="26504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61538" t="37914" r="27724" b="37001"/>
          <a:stretch>
            <a:fillRect/>
          </a:stretch>
        </p:blipFill>
        <p:spPr bwMode="auto">
          <a:xfrm>
            <a:off x="919376" y="1837602"/>
            <a:ext cx="2253912" cy="2585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/>
          <p:cNvSpPr/>
          <p:nvPr/>
        </p:nvSpPr>
        <p:spPr>
          <a:xfrm>
            <a:off x="2435551" y="215188"/>
            <a:ext cx="6247148" cy="76231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3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أَفهمُ الْمقروءَ وَ أُحلّلُهُ صفحة37</a:t>
            </a:r>
            <a:endParaRPr lang="en-US" sz="36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rcRect l="40000" t="24142" r="14891" b="19599"/>
          <a:stretch>
            <a:fillRect/>
          </a:stretch>
        </p:blipFill>
        <p:spPr>
          <a:xfrm>
            <a:off x="1404730" y="1055197"/>
            <a:ext cx="10018643" cy="574006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94038" y="2679905"/>
            <a:ext cx="1683026" cy="540374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ar-JO" sz="2400" dirty="0">
                <a:solidFill>
                  <a:srgbClr val="FF0000"/>
                </a:solidFill>
              </a:rPr>
              <a:t>الأسد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0448" y="3297973"/>
            <a:ext cx="3126616" cy="540374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ar-JO" sz="2400" dirty="0">
                <a:solidFill>
                  <a:srgbClr val="FF0000"/>
                </a:solidFill>
              </a:rPr>
              <a:t>الشَّرف والمقام العالي.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94038" y="3888177"/>
            <a:ext cx="1683026" cy="540374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ar-JO" sz="2400" dirty="0">
                <a:solidFill>
                  <a:srgbClr val="FF0000"/>
                </a:solidFill>
              </a:rPr>
              <a:t>أبديًّا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682699" y="5088835"/>
            <a:ext cx="1497495" cy="331304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ar-JO" sz="2400" dirty="0">
                <a:solidFill>
                  <a:srgbClr val="FF0000"/>
                </a:solidFill>
              </a:rPr>
              <a:t>أحبّه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94967" y="5108713"/>
            <a:ext cx="1497495" cy="331304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ar-JO" sz="2400" dirty="0">
                <a:solidFill>
                  <a:srgbClr val="FF0000"/>
                </a:solidFill>
              </a:rPr>
              <a:t>انقضَّ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308036" y="5809429"/>
            <a:ext cx="2182506" cy="331304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ar-JO" sz="2400" dirty="0">
                <a:solidFill>
                  <a:srgbClr val="FF0000"/>
                </a:solidFill>
              </a:rPr>
              <a:t>الوطن أو الأرض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35551" y="5809429"/>
            <a:ext cx="2608163" cy="331304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ar-JO" sz="2400" dirty="0">
                <a:solidFill>
                  <a:srgbClr val="FF0000"/>
                </a:solidFill>
              </a:rPr>
              <a:t>دافع عنه وحفظه.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/>
          <p:cNvSpPr/>
          <p:nvPr/>
        </p:nvSpPr>
        <p:spPr>
          <a:xfrm>
            <a:off x="2435551" y="215188"/>
            <a:ext cx="6247148" cy="76231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3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أَفهمُ الْمقروءَ وَ أُحلّلُهُ صفحة38</a:t>
            </a:r>
            <a:endParaRPr lang="en-US" sz="36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"/>
          <a:srcRect l="49899" t="27042" r="14131" b="33712"/>
          <a:stretch>
            <a:fillRect/>
          </a:stretch>
        </p:blipFill>
        <p:spPr>
          <a:xfrm>
            <a:off x="3166280" y="1229359"/>
            <a:ext cx="8792759" cy="527745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110873" y="2626897"/>
            <a:ext cx="1683026" cy="540374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ar-JO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أسيرًا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110873" y="3341433"/>
            <a:ext cx="1683026" cy="540374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ar-JO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الضَّعف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80946" y="6236630"/>
            <a:ext cx="10058400" cy="540374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ar-JO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ترمز كلمة الحق إلى الكرامة وإعادة الأراضي العربية المسلوبة وعلى رأسها فلسطين .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/>
          <p:cNvSpPr/>
          <p:nvPr/>
        </p:nvSpPr>
        <p:spPr>
          <a:xfrm>
            <a:off x="2435551" y="215188"/>
            <a:ext cx="6247148" cy="76231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3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أَفهمُ الْمقروءَ وَ أُحلّلُهُ صفحة38</a:t>
            </a:r>
            <a:endParaRPr lang="en-US" sz="36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rcRect l="35652" t="19695" r="14131" b="14185"/>
          <a:stretch>
            <a:fillRect/>
          </a:stretch>
        </p:blipFill>
        <p:spPr>
          <a:xfrm>
            <a:off x="1669774" y="1060893"/>
            <a:ext cx="9674087" cy="558191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40835" y="3311478"/>
            <a:ext cx="1951846" cy="540374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ar-JO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وبِعَزمِ اللَّيث أحرِّره.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32852" y="4457791"/>
            <a:ext cx="1951846" cy="540374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ar-JO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تَسبي الأَرواحَ مَفاتِنَهُ.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32992" y="5558750"/>
            <a:ext cx="1951846" cy="540374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ar-JO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وَنَبيدُ الخَصمَ وَنَقهَرُهُ.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/>
          <p:cNvSpPr/>
          <p:nvPr/>
        </p:nvSpPr>
        <p:spPr>
          <a:xfrm>
            <a:off x="3407059" y="0"/>
            <a:ext cx="5300870" cy="8714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3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أَفهمُ الْمقروءَ وَ أُحلّلُهُ صفحة39</a:t>
            </a:r>
            <a:endParaRPr lang="en-US" sz="36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rcRect l="37391" t="20276" r="14565" b="14572"/>
          <a:stretch>
            <a:fillRect/>
          </a:stretch>
        </p:blipFill>
        <p:spPr>
          <a:xfrm>
            <a:off x="1417984" y="924182"/>
            <a:ext cx="10230678" cy="581137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2279374"/>
            <a:ext cx="3369830" cy="618321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ar-JO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الشِّعار أن يبقى وطنه حرَّا، والعَيش بكرامة.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69830" y="3669287"/>
            <a:ext cx="2239616" cy="540374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ar-JO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البيت الثّاني + الثالث .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33461" y="4262355"/>
            <a:ext cx="1951846" cy="540374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ar-JO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البيت الخامس.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3338" y="5372613"/>
            <a:ext cx="3482473" cy="540374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ar-JO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مشاعر التَّضحية والحماس والشّجاعة.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73965" y="6066098"/>
            <a:ext cx="1951846" cy="540374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ar-JO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مشاعر الفَخر.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/>
          <p:cNvSpPr/>
          <p:nvPr/>
        </p:nvSpPr>
        <p:spPr>
          <a:xfrm>
            <a:off x="3407059" y="0"/>
            <a:ext cx="5300870" cy="8714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3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Simplified Arabic" panose="02020603050405020304" pitchFamily="18" charset="-78"/>
                <a:cs typeface="Simplified Arabic" panose="02020603050405020304" pitchFamily="18" charset="-78"/>
              </a:rPr>
              <a:t>أَفهمُ الْمقروءَ وَ أُحلّلُهُ صفحة39</a:t>
            </a:r>
            <a:endParaRPr lang="en-US" sz="36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4" name="صورة 137" descr="صورة تحتوي على الرسومات, الخط, تصميم الجرافيك, فن&#10;&#10;قد يكون المحتوى الذي تم إنشاؤه بواسطة الذكاء الاصطناعي غير صحيح."/>
          <p:cNvPicPr>
            <a:picLocks noChangeAspect="1"/>
          </p:cNvPicPr>
          <p:nvPr/>
        </p:nvPicPr>
        <p:blipFill>
          <a:blip r:embed="rId1" cstate="hqprint"/>
          <a:stretch>
            <a:fillRect/>
          </a:stretch>
        </p:blipFill>
        <p:spPr>
          <a:xfrm>
            <a:off x="11153444" y="230697"/>
            <a:ext cx="786765" cy="797560"/>
          </a:xfrm>
          <a:prstGeom prst="rect">
            <a:avLst/>
          </a:prstGeom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rcRect l="33587" t="19695" r="14457" b="43378"/>
          <a:stretch>
            <a:fillRect/>
          </a:stretch>
        </p:blipFill>
        <p:spPr>
          <a:xfrm>
            <a:off x="2199862" y="1028257"/>
            <a:ext cx="7447721" cy="297597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848140" y="4280266"/>
            <a:ext cx="3992682" cy="2306063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ar-JO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أنا الأردنُّ</a:t>
            </a:r>
            <a:endParaRPr lang="ar-JO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ar-JO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يتحدَّث الشّاعر هنا بفخره الشّخصي بالأردن، ويُجسّد الأردن كشخصيّة ناطقة تعتزُّ بنفسها، ويظهر هنا الاعتزاز بالنَّفس والقَوميَّة والاعتزاز بالأرض.</a:t>
            </a:r>
            <a:endParaRPr lang="ar-JO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ar-JO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959700" y="4280266"/>
            <a:ext cx="3992682" cy="2120533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ar-JO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وَطَني الأردنُّ</a:t>
            </a:r>
            <a:endParaRPr lang="ar-JO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ar-JO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التّأكيد أنَّ المجد سَيَعُمُّ أرجاء الوطن، وأنَّ السِّيادة والكَرامة ثابتة ومُدَوَّنة في سجّلاته.</a:t>
            </a:r>
            <a:endParaRPr lang="ar-JO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1305</Words>
  <Application>WPS Presentation</Application>
  <PresentationFormat>Widescreen</PresentationFormat>
  <Paragraphs>73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5" baseType="lpstr">
      <vt:lpstr>Arial</vt:lpstr>
      <vt:lpstr>SimSun</vt:lpstr>
      <vt:lpstr>Wingdings</vt:lpstr>
      <vt:lpstr>Wingdings 3</vt:lpstr>
      <vt:lpstr>Arial</vt:lpstr>
      <vt:lpstr>Arabic Typesetting</vt:lpstr>
      <vt:lpstr>Simplified Arabic</vt:lpstr>
      <vt:lpstr>Microsoft YaHei</vt:lpstr>
      <vt:lpstr>Arial Unicode MS</vt:lpstr>
      <vt:lpstr>Trebuchet MS</vt:lpstr>
      <vt:lpstr>Calibri</vt:lpstr>
      <vt:lpstr>Aldhabi</vt:lpstr>
      <vt:lpstr>Tahoma</vt:lpstr>
      <vt:lpstr>Facet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آيات الفطافطة</dc:creator>
  <cp:lastModifiedBy>admin</cp:lastModifiedBy>
  <cp:revision>211</cp:revision>
  <dcterms:created xsi:type="dcterms:W3CDTF">2024-02-10T08:29:00Z</dcterms:created>
  <dcterms:modified xsi:type="dcterms:W3CDTF">2025-11-03T19:38:14Z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94309DA98D7C47CFB7DEA413426DA135_13</vt:lpwstr>
  </property>
  <property fmtid="{D5CDD505-2E9C-101B-9397-08002B2CF9AE}" pid="3" name="KSOProductBuildVer">
    <vt:lpwstr>1033-12.2.0.23131</vt:lpwstr>
  </property>
</Properties>
</file>