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334" r:id="rId4"/>
    <p:sldId id="335" r:id="rId5"/>
    <p:sldId id="349" r:id="rId6"/>
    <p:sldId id="343" r:id="rId7"/>
    <p:sldId id="326" r:id="rId8"/>
    <p:sldId id="348" r:id="rId9"/>
    <p:sldId id="350" r:id="rId10"/>
    <p:sldId id="351" r:id="rId11"/>
    <p:sldId id="352" r:id="rId12"/>
    <p:sldId id="353" r:id="rId13"/>
    <p:sldId id="354" r:id="rId14"/>
    <p:sldId id="330" r:id="rId15"/>
    <p:sldId id="332" r:id="rId16"/>
    <p:sldId id="292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F18D-9C41-40D5-A0ED-6F4923F0CED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3B48-D990-4631-9707-CF5AFC2B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الثّالثة(حكايات المدائن في الأسفار)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رحلة ابن بطّوطة إلى القدس</a:t>
            </a:r>
            <a:endParaRPr lang="ar-JO" sz="4400" b="1" dirty="0">
              <a:solidFill>
                <a:srgbClr val="FF0000"/>
              </a:solidFill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911" y="1274028"/>
            <a:ext cx="31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/>
              <a:t>التقويم التكويني : </a:t>
            </a:r>
            <a:r>
              <a:rPr lang="ar-JO" sz="2400" b="1" dirty="0" smtClean="0">
                <a:solidFill>
                  <a:srgbClr val="FF0000"/>
                </a:solidFill>
              </a:rPr>
              <a:t>ص 65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47" y="1833642"/>
            <a:ext cx="6450868" cy="830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9040" y="2695930"/>
            <a:ext cx="7654469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الطّباق: </a:t>
            </a: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باطنها و ظاهرها / 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كبيرة </a:t>
            </a: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 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صغيرة.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الترادف: إحكام العمل </a:t>
            </a: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 إتقان الصنعة / مصعد و معرج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/ الرائقة و البديعة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77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911" y="1274028"/>
            <a:ext cx="31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/>
              <a:t>التقويم التكويني : </a:t>
            </a:r>
            <a:r>
              <a:rPr lang="ar-JO" sz="2400" b="1" dirty="0" smtClean="0">
                <a:solidFill>
                  <a:srgbClr val="FF0000"/>
                </a:solidFill>
              </a:rPr>
              <a:t>ص 66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9040" y="2695930"/>
            <a:ext cx="7654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>
                <a:solidFill>
                  <a:srgbClr val="FF0000"/>
                </a:solidFill>
              </a:rPr>
              <a:t>لروعتها </a:t>
            </a:r>
            <a:r>
              <a:rPr lang="ar-JO" sz="2800" b="1" dirty="0" smtClean="0">
                <a:solidFill>
                  <a:srgbClr val="FF0000"/>
                </a:solidFill>
              </a:rPr>
              <a:t>وجمال صنعتها وإحكامها.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7" y="1851329"/>
            <a:ext cx="7375015" cy="8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2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911" y="1274028"/>
            <a:ext cx="31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ص </a:t>
            </a:r>
            <a:r>
              <a:rPr lang="ar-JO" sz="2400" b="1" dirty="0" smtClean="0">
                <a:solidFill>
                  <a:srgbClr val="FF0000"/>
                </a:solidFill>
              </a:rPr>
              <a:t>66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" y="1985270"/>
            <a:ext cx="8775866" cy="21546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52614" y="4466124"/>
            <a:ext cx="681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الإجابة كاملة في الفقرة التي تتحدث عن (ذكر قبة الصخرة)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5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2844" y="1274028"/>
            <a:ext cx="391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التعلّم الذاتي (واجب) : ص </a:t>
            </a:r>
            <a:r>
              <a:rPr lang="ar-JO" sz="2400" b="1" dirty="0" smtClean="0">
                <a:solidFill>
                  <a:srgbClr val="FF0000"/>
                </a:solidFill>
              </a:rPr>
              <a:t>68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7" y="2383728"/>
            <a:ext cx="8897544" cy="12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3328" y="1174543"/>
            <a:ext cx="7352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الكلمتان اللّتان تدلّان على الطّباق: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1- </a:t>
            </a:r>
            <a:r>
              <a:rPr lang="ar-JO" sz="2800" b="1" dirty="0" smtClean="0">
                <a:solidFill>
                  <a:srgbClr val="FF0000"/>
                </a:solidFill>
              </a:rPr>
              <a:t>يصعد وينزل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   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2- تلمع وتتلألأ   </a:t>
            </a: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0" y="3025744"/>
            <a:ext cx="2005263" cy="2005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72" y="3088785"/>
            <a:ext cx="2505576" cy="18791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3" y="2826035"/>
            <a:ext cx="667333" cy="667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90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61571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720" y="1174543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/>
              <a:t> </a:t>
            </a:r>
            <a:r>
              <a:rPr lang="ar-JO" sz="2800" b="1" dirty="0" smtClean="0"/>
              <a:t>+ تعليم </a:t>
            </a:r>
            <a:r>
              <a:rPr lang="ar-JO" sz="2800" b="1" dirty="0"/>
              <a:t>الأقران:</a:t>
            </a:r>
            <a:endParaRPr lang="ar-SA" sz="2800" b="1" dirty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26911" y="1999214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20663DA-3839-E6D6-74F6-05250902A071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7FF30EF-61C1-2846-CDA5-6F246094BFCE}"/>
              </a:ext>
            </a:extLst>
          </p:cNvPr>
          <p:cNvSpPr/>
          <p:nvPr/>
        </p:nvSpPr>
        <p:spPr>
          <a:xfrm>
            <a:off x="130582" y="1152114"/>
            <a:ext cx="1322767" cy="578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05:00 minutes</a:t>
            </a:r>
          </a:p>
        </p:txBody>
      </p:sp>
      <p:sp>
        <p:nvSpPr>
          <p:cNvPr id="43" name="Cloud 42"/>
          <p:cNvSpPr/>
          <p:nvPr/>
        </p:nvSpPr>
        <p:spPr>
          <a:xfrm>
            <a:off x="5462353" y="2168623"/>
            <a:ext cx="4154250" cy="280378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-100745" y="3412263"/>
            <a:ext cx="4958321" cy="305277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4345961" y="3169208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لخّص أهم الأفكار في الفقرة التي</a:t>
            </a:r>
          </a:p>
          <a:p>
            <a:pPr algn="r" rtl="1"/>
            <a:r>
              <a:rPr lang="ar-JO" sz="2800" b="1" dirty="0" smtClean="0"/>
              <a:t> درستها.</a:t>
            </a:r>
            <a:endParaRPr lang="ar-SA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B990B-86D6-4958-7B02-29572BBE2979}"/>
              </a:ext>
            </a:extLst>
          </p:cNvPr>
          <p:cNvSpPr txBox="1"/>
          <p:nvPr/>
        </p:nvSpPr>
        <p:spPr>
          <a:xfrm>
            <a:off x="-671905" y="4547164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ابحث في المعجم عبر الإنترنت عن</a:t>
            </a:r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 </a:t>
            </a:r>
            <a:r>
              <a:rPr lang="ar-JO" sz="2800" b="1" dirty="0"/>
              <a:t>جذر كلمة ( </a:t>
            </a:r>
            <a:r>
              <a:rPr lang="ar-JO" sz="2800" b="1" dirty="0" smtClean="0"/>
              <a:t>الزّوّاقة </a:t>
            </a:r>
            <a:r>
              <a:rPr lang="ar-JO" sz="2800" b="1" dirty="0"/>
              <a:t>). </a:t>
            </a:r>
            <a:endParaRPr lang="ar-SA" sz="2800" b="1" dirty="0"/>
          </a:p>
        </p:txBody>
      </p:sp>
      <p:sp>
        <p:nvSpPr>
          <p:cNvPr id="61" name="Double Wave 6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2" name="Double Wave 6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3" name="Double Wave 62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180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816412" y="1440363"/>
            <a:ext cx="8615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ختامي: 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 </a:t>
            </a:r>
            <a:r>
              <a:rPr lang="ar-JO" sz="2800" b="1" dirty="0" smtClean="0"/>
              <a:t>وصف الكاتب في الفقرة السّابقة: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1- المسجد الأقصى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قبّة الصّخرة المشرّفة</a:t>
            </a:r>
            <a:endParaRPr lang="ar-JO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5" y="3982329"/>
            <a:ext cx="595176" cy="595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359633"/>
            <a:ext cx="4885156" cy="3078865"/>
          </a:xfrm>
          <a:prstGeom prst="rect">
            <a:avLst/>
          </a:prstGeom>
        </p:spPr>
      </p:pic>
      <p:sp>
        <p:nvSpPr>
          <p:cNvPr id="32" name="Double Wave 31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967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82511" y="1977315"/>
            <a:ext cx="8615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بطاقة الخروج: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ماذا تعلّمت في الحصّة؟</a:t>
            </a:r>
          </a:p>
          <a:p>
            <a:pPr algn="r" rtl="1"/>
            <a:endParaRPr lang="ar-JO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979D30-628F-BC3B-7C91-E1AF6442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16" y="1891499"/>
            <a:ext cx="5549180" cy="4478670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84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7386" y="1120985"/>
            <a:ext cx="8105215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endParaRPr lang="ar-JO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>
              <a:lnSpc>
                <a:spcPct val="250000"/>
              </a:lnSpc>
            </a:pP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1- </a:t>
            </a: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يقرأ الطّالب النّص قراءة جهريّة معبّرة. 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يفهم المقروء ويحلله في الفقرة الثّالثة.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تنمو لديه قيمة الافتخار بالمقدّسات الإسلاميّة.</a:t>
            </a:r>
            <a:endParaRPr lang="ar-SA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E6C130E-7112-DFE3-3EA7-43816BF3ADCA}"/>
              </a:ext>
            </a:extLst>
          </p:cNvPr>
          <p:cNvSpPr txBox="1">
            <a:spLocks/>
          </p:cNvSpPr>
          <p:nvPr/>
        </p:nvSpPr>
        <p:spPr>
          <a:xfrm>
            <a:off x="35588" y="75145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9" y="3259751"/>
            <a:ext cx="5029080" cy="31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14576" y="1092459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3259" y="1253645"/>
            <a:ext cx="476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JO" sz="3600" b="1" dirty="0" smtClean="0"/>
              <a:t>التمهيد + الرّبط بالواقع:</a:t>
            </a:r>
          </a:p>
          <a:p>
            <a:r>
              <a:rPr lang="ar-JO" sz="3600" dirty="0" smtClean="0"/>
              <a:t>ما واجبنا تُجاه المسجد الأقصى؟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10" y="2519009"/>
            <a:ext cx="6811740" cy="4115427"/>
          </a:xfrm>
          <a:prstGeom prst="rect">
            <a:avLst/>
          </a:prstGeom>
        </p:spPr>
      </p:pic>
      <p:sp>
        <p:nvSpPr>
          <p:cNvPr id="29" name="Double Wave 28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65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5" y="1885677"/>
            <a:ext cx="7675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معنى كلمة ( الرّائقة):</a:t>
            </a:r>
            <a:endParaRPr lang="en-US" sz="2800" b="1" dirty="0" smtClean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العجيبة</a:t>
            </a:r>
            <a:endParaRPr lang="en-US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الجميلة</a:t>
            </a:r>
          </a:p>
          <a:p>
            <a:pPr algn="r" rtl="1"/>
            <a:endParaRPr lang="ar-JO" sz="2800" b="1" dirty="0" smtClean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7237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36" y="2151341"/>
            <a:ext cx="5245401" cy="41028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52" y="3502725"/>
            <a:ext cx="667333" cy="667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10719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Double Wave 35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78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966DC-27C4-90A0-10B3-F350E5B19EEC}"/>
              </a:ext>
            </a:extLst>
          </p:cNvPr>
          <p:cNvSpPr txBox="1"/>
          <p:nvPr/>
        </p:nvSpPr>
        <p:spPr>
          <a:xfrm>
            <a:off x="4091271" y="266021"/>
            <a:ext cx="7928064" cy="7078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/>
              <a:t>ذكرُ قبة الصّخرة المشرّفة</a:t>
            </a:r>
            <a:endParaRPr lang="ar-SA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9" y="200755"/>
            <a:ext cx="3637547" cy="277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85" y="1368307"/>
            <a:ext cx="6209524" cy="49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9" y="2903355"/>
            <a:ext cx="6120288" cy="38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966DC-27C4-90A0-10B3-F350E5B19EEC}"/>
              </a:ext>
            </a:extLst>
          </p:cNvPr>
          <p:cNvSpPr txBox="1"/>
          <p:nvPr/>
        </p:nvSpPr>
        <p:spPr>
          <a:xfrm>
            <a:off x="4172294" y="169080"/>
            <a:ext cx="7928064" cy="7078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/>
              <a:t>ذكرُ قبة الصّخرة المشرّفة</a:t>
            </a:r>
            <a:endParaRPr lang="ar-SA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0" y="365850"/>
            <a:ext cx="3275002" cy="2293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53" y="876966"/>
            <a:ext cx="3998013" cy="2660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17" y="1123316"/>
            <a:ext cx="3810000" cy="4562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" y="2935579"/>
            <a:ext cx="5208606" cy="3906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8" y="3818209"/>
            <a:ext cx="1988684" cy="29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681" y="21905"/>
            <a:ext cx="139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47C85-D424-8C7C-090C-2CBDD5A41858}"/>
              </a:ext>
            </a:extLst>
          </p:cNvPr>
          <p:cNvSpPr/>
          <p:nvPr/>
        </p:nvSpPr>
        <p:spPr>
          <a:xfrm>
            <a:off x="796361" y="1204358"/>
            <a:ext cx="2285505" cy="133713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افتح كتابك الصفحة </a:t>
            </a:r>
            <a:r>
              <a:rPr lang="ar-JO" sz="2400" b="1" dirty="0" smtClean="0">
                <a:solidFill>
                  <a:schemeClr val="tx1"/>
                </a:solidFill>
              </a:rPr>
              <a:t>62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65" y="2885675"/>
            <a:ext cx="3920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الفكرة الرّئيسة في النّص.</a:t>
            </a:r>
          </a:p>
          <a:p>
            <a:pPr algn="r" rtl="1"/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ماجذر كلمة يحارومحاسن؟</a:t>
            </a:r>
          </a:p>
          <a:p>
            <a:pPr algn="r" rtl="1"/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استخرج مثالًا على الطّباق وآخر على التّرادف.</a:t>
            </a:r>
          </a:p>
          <a:p>
            <a:pPr algn="r" rtl="1"/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معاني الكلمات الملوّنة باللون الأحمر.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49" y="1183885"/>
            <a:ext cx="5286375" cy="34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212" y="4472546"/>
            <a:ext cx="5191125" cy="2390775"/>
          </a:xfrm>
          <a:prstGeom prst="rect">
            <a:avLst/>
          </a:prstGeom>
        </p:spPr>
      </p:pic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833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2044" y="21905"/>
            <a:ext cx="379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التغذية الراجعة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384" y="1467263"/>
            <a:ext cx="8497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بعد قراءة النّص، أجب عن الأسئلة التي تليه:</a:t>
            </a:r>
          </a:p>
          <a:p>
            <a:pPr algn="r" rtl="1"/>
            <a:endParaRPr lang="ar-JO" sz="2800" b="1" dirty="0" smtClean="0"/>
          </a:p>
          <a:p>
            <a:pPr marL="342900" indent="-342900" algn="r" rtl="1">
              <a:buFontTx/>
              <a:buChar char="-"/>
            </a:pPr>
            <a:r>
              <a:rPr lang="ar-JO" sz="2800" b="1" dirty="0" smtClean="0"/>
              <a:t>وضّح الفكرة الرّئيسة في النّص. </a:t>
            </a:r>
            <a:r>
              <a:rPr lang="ar-JO" sz="2800" b="1" dirty="0" smtClean="0">
                <a:solidFill>
                  <a:srgbClr val="FF0000"/>
                </a:solidFill>
              </a:rPr>
              <a:t>ذكر قبة الصّخرة المشرّفة.</a:t>
            </a:r>
            <a:endParaRPr lang="ar-JO" sz="2800" b="1" dirty="0" smtClean="0"/>
          </a:p>
          <a:p>
            <a:pPr marL="342900" indent="-342900" algn="r" rtl="1">
              <a:buFontTx/>
              <a:buChar char="-"/>
            </a:pPr>
            <a:r>
              <a:rPr lang="ar-JO" sz="2800" b="1" dirty="0" smtClean="0"/>
              <a:t>ماجذر كلمتي  يحار ومحاسن؟وظّفهما في جملتين مفيدتين من إنشائك. </a:t>
            </a:r>
          </a:p>
          <a:p>
            <a:pPr marL="342900" indent="-342900" algn="r" rtl="1">
              <a:buFontTx/>
              <a:buChar char="-"/>
            </a:pPr>
            <a:r>
              <a:rPr lang="ar-JO" sz="2800" b="1" dirty="0" smtClean="0">
                <a:solidFill>
                  <a:srgbClr val="FF0000"/>
                </a:solidFill>
              </a:rPr>
              <a:t>حَ ي َرَ</a:t>
            </a:r>
            <a:r>
              <a:rPr lang="ar-JO" sz="2800" b="1" dirty="0" smtClean="0">
                <a:solidFill>
                  <a:srgbClr val="FF0000"/>
                </a:solidFill>
              </a:rPr>
              <a:t>، يحارُ بصر الإنسان عندما يرى جمال الطّبيعة.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- </a:t>
            </a:r>
            <a:r>
              <a:rPr lang="ar-JO" sz="2800" b="1" dirty="0" smtClean="0">
                <a:solidFill>
                  <a:srgbClr val="FF0000"/>
                </a:solidFill>
              </a:rPr>
              <a:t>حَ سُ نَ</a:t>
            </a:r>
            <a:r>
              <a:rPr lang="ar-JO" sz="2800" b="1" dirty="0" smtClean="0">
                <a:solidFill>
                  <a:srgbClr val="FF0000"/>
                </a:solidFill>
              </a:rPr>
              <a:t>، محاسنُ هذه الطّالبة كثيرة.</a:t>
            </a:r>
          </a:p>
          <a:p>
            <a:pPr marL="342900" indent="-342900" algn="r" rtl="1">
              <a:buFontTx/>
              <a:buChar char="-"/>
            </a:pPr>
            <a:r>
              <a:rPr lang="ar-JO" sz="2800" b="1" dirty="0" smtClean="0"/>
              <a:t>استخرج مثالًا على الطّباق وآخر على الترادف:</a:t>
            </a:r>
            <a:endParaRPr lang="ar-JO" sz="2800" b="1" dirty="0">
              <a:solidFill>
                <a:srgbClr val="FF0000"/>
              </a:solidFill>
            </a:endParaRPr>
          </a:p>
          <a:p>
            <a:pPr marL="342900" indent="-342900" algn="r" rtl="1">
              <a:buFontTx/>
              <a:buChar char="-"/>
            </a:pPr>
            <a:r>
              <a:rPr lang="ar-JO" sz="2800" b="1" dirty="0" smtClean="0">
                <a:solidFill>
                  <a:srgbClr val="FF0000"/>
                </a:solidFill>
              </a:rPr>
              <a:t>الطّباق: ظاهرها وباطنها.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- التّرادف: رائقة ، بديعة</a:t>
            </a:r>
          </a:p>
          <a:p>
            <a:pPr marL="342900" indent="-342900" algn="r" rtl="1">
              <a:buFontTx/>
              <a:buChar char="-"/>
            </a:pPr>
            <a:r>
              <a:rPr lang="ar-JO" sz="2800" b="1" dirty="0" smtClean="0"/>
              <a:t>معاني المفردات (كتاب الطالب).</a:t>
            </a:r>
            <a:endParaRPr lang="en-US" sz="2800" b="1" dirty="0"/>
          </a:p>
        </p:txBody>
      </p:sp>
      <p:sp>
        <p:nvSpPr>
          <p:cNvPr id="25" name="Double Wave 24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0803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911" y="1274028"/>
            <a:ext cx="31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/>
              <a:t>التقويم التكويني : </a:t>
            </a:r>
            <a:r>
              <a:rPr lang="ar-JO" sz="2400" b="1" dirty="0" smtClean="0">
                <a:solidFill>
                  <a:srgbClr val="FF0000"/>
                </a:solidFill>
              </a:rPr>
              <a:t>ص 65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" y="2359973"/>
            <a:ext cx="7973538" cy="17433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2916" y="4117049"/>
            <a:ext cx="553068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حَ يَ رَ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، يحارُ بصر الإنسان عندما يرى جمال الطّبيعة.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5527" y="4672343"/>
            <a:ext cx="376417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حَ سُ نَ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، محاسنُ هذه الطّالبة كثيرة.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3228" y="5244405"/>
            <a:ext cx="349647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مَ وَ هَ</a:t>
            </a:r>
            <a:r>
              <a:rPr lang="ar-JO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، هذا </a:t>
            </a:r>
            <a:r>
              <a:rPr lang="ar-JO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البناء مموّهٌ بالذّهب. 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85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873</Words>
  <Application>Microsoft Office PowerPoint</Application>
  <PresentationFormat>Widescreen</PresentationFormat>
  <Paragraphs>307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284</cp:revision>
  <dcterms:created xsi:type="dcterms:W3CDTF">2019-06-13T08:00:41Z</dcterms:created>
  <dcterms:modified xsi:type="dcterms:W3CDTF">2025-10-19T18:45:53Z</dcterms:modified>
</cp:coreProperties>
</file>