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318" r:id="rId4"/>
    <p:sldId id="333" r:id="rId5"/>
    <p:sldId id="319" r:id="rId6"/>
    <p:sldId id="347" r:id="rId7"/>
    <p:sldId id="349" r:id="rId8"/>
    <p:sldId id="350" r:id="rId9"/>
    <p:sldId id="351" r:id="rId10"/>
    <p:sldId id="352" r:id="rId11"/>
    <p:sldId id="320" r:id="rId12"/>
    <p:sldId id="322" r:id="rId13"/>
    <p:sldId id="348" r:id="rId14"/>
    <p:sldId id="323" r:id="rId15"/>
    <p:sldId id="34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F18D-9C41-40D5-A0ED-6F4923F0CED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43B48-D990-4631-9707-CF5AFC2B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1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4"/>
            <a:ext cx="821452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الوحدة : </a:t>
            </a:r>
            <a:r>
              <a:rPr lang="ar-JO" sz="4400" dirty="0">
                <a:cs typeface="AGA Battouta Regular" pitchFamily="2" charset="-78"/>
              </a:rPr>
              <a:t>الثّالثة(حكايات المدائن في الأسفار)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الدرس : </a:t>
            </a:r>
            <a:r>
              <a:rPr lang="ar-JO" sz="4400" dirty="0" smtClean="0">
                <a:cs typeface="AGA Battouta Regular" pitchFamily="2" charset="-78"/>
              </a:rPr>
              <a:t>رحلة ابن بطّوطة إلى القدس</a:t>
            </a:r>
            <a:endParaRPr lang="ar-JO" sz="4400" b="1" dirty="0">
              <a:solidFill>
                <a:srgbClr val="FF0000"/>
              </a:solidFill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المبحث :  </a:t>
            </a:r>
            <a:r>
              <a:rPr lang="ar-JO" sz="4400" dirty="0">
                <a:cs typeface="AGA Battouta Regular" pitchFamily="2" charset="-78"/>
              </a:rPr>
              <a:t>اللّغة العربيّة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الصف :  </a:t>
            </a:r>
            <a:r>
              <a:rPr lang="ar-JO" sz="4400" dirty="0">
                <a:cs typeface="AGA Battouta Regular" pitchFamily="2" charset="-78"/>
              </a:rPr>
              <a:t>الثّامن</a:t>
            </a:r>
            <a:endParaRPr lang="ar-JO" sz="4400" dirty="0"/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4293" y="1118041"/>
            <a:ext cx="359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التكويني : ص 67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Double Wave 26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13" y="2259197"/>
            <a:ext cx="8602198" cy="398737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370170" y="4243360"/>
            <a:ext cx="3983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000" b="1" dirty="0" smtClean="0">
                <a:solidFill>
                  <a:srgbClr val="FF0000"/>
                </a:solidFill>
              </a:rPr>
              <a:t>أهميّة دينيّة للمكان / قصة السيّدة مريم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4331" y="4773439"/>
            <a:ext cx="264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قبر يونس عليه السلام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94330" y="5444459"/>
            <a:ext cx="264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عظمة المسجد وفخامته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00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13328" y="1174543"/>
            <a:ext cx="73524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تقويم تكويني :</a:t>
            </a:r>
            <a:endParaRPr lang="ar-JO" sz="28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 smtClean="0"/>
              <a:t>ما مرادف كلمة إحكام من النّص: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1- </a:t>
            </a:r>
            <a:r>
              <a:rPr lang="ar-JO" sz="2800" b="1" dirty="0" smtClean="0">
                <a:solidFill>
                  <a:srgbClr val="FF0000"/>
                </a:solidFill>
              </a:rPr>
              <a:t>إتقان</a:t>
            </a:r>
            <a:r>
              <a:rPr lang="ar-JO" sz="2800" b="1" dirty="0" smtClean="0"/>
              <a:t>    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 </a:t>
            </a:r>
            <a:r>
              <a:rPr lang="ar-JO" sz="2800" b="1" dirty="0"/>
              <a:t>2- </a:t>
            </a:r>
            <a:r>
              <a:rPr lang="ar-JO" sz="2800" b="1" dirty="0" smtClean="0">
                <a:solidFill>
                  <a:srgbClr val="FF0000"/>
                </a:solidFill>
              </a:rPr>
              <a:t>إغلاق</a:t>
            </a:r>
            <a:r>
              <a:rPr lang="ar-JO" sz="2800" b="1" dirty="0" smtClean="0"/>
              <a:t> </a:t>
            </a:r>
          </a:p>
          <a:p>
            <a:pPr algn="r" rtl="1"/>
            <a:r>
              <a:rPr lang="ar-JO" sz="2800" b="1" dirty="0" smtClean="0"/>
              <a:t>   </a:t>
            </a:r>
          </a:p>
          <a:p>
            <a:pPr algn="r" rtl="1"/>
            <a:r>
              <a:rPr lang="ar-JO" sz="2800" b="1" dirty="0" smtClean="0"/>
              <a:t>3- </a:t>
            </a:r>
            <a:r>
              <a:rPr lang="ar-JO" sz="2800" b="1" dirty="0" smtClean="0">
                <a:solidFill>
                  <a:srgbClr val="FF0000"/>
                </a:solidFill>
              </a:rPr>
              <a:t>إنشاء</a:t>
            </a:r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908B652-BBE3-3410-75A3-C328DC02C73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097" y="2810538"/>
            <a:ext cx="595176" cy="595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96" y="2743769"/>
            <a:ext cx="5083756" cy="3565328"/>
          </a:xfrm>
          <a:prstGeom prst="rect">
            <a:avLst/>
          </a:prstGeom>
        </p:spPr>
      </p:pic>
      <p:sp>
        <p:nvSpPr>
          <p:cNvPr id="31" name="Double Wave 30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5" name="Double Wave 34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8402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61571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9720" y="1174543"/>
            <a:ext cx="5086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التمايز</a:t>
            </a:r>
            <a:r>
              <a:rPr lang="ar-JO" sz="2800" b="1" dirty="0" smtClean="0"/>
              <a:t>+ </a:t>
            </a:r>
            <a:r>
              <a:rPr lang="ar-JO" sz="2800" b="1" dirty="0"/>
              <a:t>تعليم الأقران:</a:t>
            </a:r>
            <a:endParaRPr lang="ar-SA" sz="2800" b="1" dirty="0"/>
          </a:p>
          <a:p>
            <a:pPr algn="r" rtl="1"/>
            <a:r>
              <a:rPr lang="ar-SA" sz="2800" b="1" dirty="0" smtClean="0"/>
              <a:t>  </a:t>
            </a:r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13343" y="1808122"/>
            <a:ext cx="2055138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6D8FF3-3190-3AF2-DD12-D27B7DE28528}"/>
              </a:ext>
            </a:extLst>
          </p:cNvPr>
          <p:cNvSpPr txBox="1"/>
          <p:nvPr/>
        </p:nvSpPr>
        <p:spPr>
          <a:xfrm>
            <a:off x="4680511" y="1971087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 </a:t>
            </a:r>
            <a:endParaRPr lang="ar-SA" sz="2800" b="1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020663DA-3839-E6D6-74F6-05250902A071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B7FF30EF-61C1-2846-CDA5-6F246094BFCE}"/>
              </a:ext>
            </a:extLst>
          </p:cNvPr>
          <p:cNvSpPr/>
          <p:nvPr/>
        </p:nvSpPr>
        <p:spPr>
          <a:xfrm>
            <a:off x="-31464" y="-5876"/>
            <a:ext cx="1322767" cy="578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05:00 minutes</a:t>
            </a:r>
          </a:p>
        </p:txBody>
      </p:sp>
      <p:sp>
        <p:nvSpPr>
          <p:cNvPr id="60" name="Cloud 59"/>
          <p:cNvSpPr/>
          <p:nvPr/>
        </p:nvSpPr>
        <p:spPr>
          <a:xfrm>
            <a:off x="5563929" y="1994049"/>
            <a:ext cx="4154250" cy="228299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66C77-BB21-76F3-C22D-C0F2F510E12F}"/>
              </a:ext>
            </a:extLst>
          </p:cNvPr>
          <p:cNvSpPr txBox="1"/>
          <p:nvPr/>
        </p:nvSpPr>
        <p:spPr>
          <a:xfrm>
            <a:off x="5312246" y="2692189"/>
            <a:ext cx="3580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ابحث عن معلومة تتعلّق بالمسجد القبلي.</a:t>
            </a:r>
            <a:endParaRPr lang="ar-JO" sz="2800" b="1" dirty="0"/>
          </a:p>
        </p:txBody>
      </p:sp>
      <p:sp>
        <p:nvSpPr>
          <p:cNvPr id="61" name="Cloud 60"/>
          <p:cNvSpPr/>
          <p:nvPr/>
        </p:nvSpPr>
        <p:spPr>
          <a:xfrm>
            <a:off x="-148856" y="2854632"/>
            <a:ext cx="4958321" cy="1878036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614" y="3817975"/>
            <a:ext cx="2999347" cy="5635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B990B-86D6-4958-7B02-29572BBE2979}"/>
              </a:ext>
            </a:extLst>
          </p:cNvPr>
          <p:cNvSpPr txBox="1"/>
          <p:nvPr/>
        </p:nvSpPr>
        <p:spPr>
          <a:xfrm>
            <a:off x="-397651" y="3210727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عبّر بالرّسم عن الصّورة الفنيّة الآتية</a:t>
            </a:r>
            <a:endParaRPr lang="ar-SA" sz="2800" b="1" dirty="0"/>
          </a:p>
        </p:txBody>
      </p:sp>
      <p:sp>
        <p:nvSpPr>
          <p:cNvPr id="62" name="Double Wave 61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3" name="Double Wave 62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4" name="Double Wave 63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5" name="Double Wave 64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2596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957002" y="1204358"/>
            <a:ext cx="8615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التفكير الناقد : </a:t>
            </a:r>
          </a:p>
          <a:p>
            <a:pPr algn="r" rtl="1"/>
            <a:r>
              <a:rPr lang="ar-JO" sz="2800" b="1" dirty="0" smtClean="0"/>
              <a:t>اقرأ الآية الكريمة واربط تفسيرها برحلة ابن بطوطة إلى بيت المقدس.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D6B8D6FA-68A7-ABB5-F446-AFBE492485EB}"/>
              </a:ext>
            </a:extLst>
          </p:cNvPr>
          <p:cNvSpPr txBox="1">
            <a:spLocks/>
          </p:cNvSpPr>
          <p:nvPr/>
        </p:nvSpPr>
        <p:spPr>
          <a:xfrm>
            <a:off x="264160" y="8493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00" y="2416936"/>
            <a:ext cx="8273970" cy="4151993"/>
          </a:xfrm>
          <a:prstGeom prst="rect">
            <a:avLst/>
          </a:prstGeom>
        </p:spPr>
      </p:pic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9559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755215" y="1356523"/>
            <a:ext cx="86155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تقويم ختامي </a:t>
            </a:r>
            <a:r>
              <a:rPr lang="ar-JO" sz="2800" b="1" dirty="0" smtClean="0"/>
              <a:t>: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من الصّفات التي ذكرها ابن بطّوطة عن المسجد المقدّس: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1- </a:t>
            </a:r>
            <a:r>
              <a:rPr lang="ar-JO" sz="2800" b="1" dirty="0" smtClean="0"/>
              <a:t>أكبر المساجد على وجه الأرض.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 2- له باب واحد فقط.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3- 1+2     </a:t>
            </a:r>
            <a:endParaRPr lang="ar-SA" sz="2800" b="1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D6B8D6FA-68A7-ABB5-F446-AFBE492485EB}"/>
              </a:ext>
            </a:extLst>
          </p:cNvPr>
          <p:cNvSpPr txBox="1">
            <a:spLocks/>
          </p:cNvSpPr>
          <p:nvPr/>
        </p:nvSpPr>
        <p:spPr>
          <a:xfrm>
            <a:off x="264160" y="8493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52" y="3384138"/>
            <a:ext cx="2907186" cy="29071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97" y="3028937"/>
            <a:ext cx="625490" cy="6254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Double Wave 30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5" name="Double Wave 34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4107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828147" y="1240451"/>
            <a:ext cx="8615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بطاقة الخروج:</a:t>
            </a:r>
          </a:p>
          <a:p>
            <a:pPr algn="r" rtl="1"/>
            <a:endParaRPr lang="ar-JO" sz="2800" b="1" dirty="0"/>
          </a:p>
          <a:p>
            <a:pPr algn="r" rtl="1"/>
            <a:endParaRPr lang="ar-JO" sz="2800" b="1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D6B8D6FA-68A7-ABB5-F446-AFBE492485EB}"/>
              </a:ext>
            </a:extLst>
          </p:cNvPr>
          <p:cNvSpPr txBox="1">
            <a:spLocks/>
          </p:cNvSpPr>
          <p:nvPr/>
        </p:nvSpPr>
        <p:spPr>
          <a:xfrm>
            <a:off x="264160" y="8493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C979D30-628F-BC3B-7C91-E1AF6442F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760" y="1932948"/>
            <a:ext cx="7237654" cy="4478670"/>
          </a:xfrm>
          <a:prstGeom prst="rect">
            <a:avLst/>
          </a:prstGeom>
        </p:spPr>
      </p:pic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8428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7386" y="1120985"/>
            <a:ext cx="8105215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20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:</a:t>
            </a:r>
            <a:endParaRPr lang="ar-JO" sz="2000" b="1" dirty="0"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r" rtl="1">
              <a:lnSpc>
                <a:spcPct val="250000"/>
              </a:lnSpc>
            </a:pPr>
            <a:r>
              <a:rPr lang="ar-JO" sz="20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1- </a:t>
            </a:r>
            <a:r>
              <a:rPr lang="ar-JO" sz="20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يقرأ الطّالب النّص قراءة جهريّة معبّرة. </a:t>
            </a:r>
          </a:p>
          <a:p>
            <a:pPr algn="r" rtl="1">
              <a:lnSpc>
                <a:spcPct val="250000"/>
              </a:lnSpc>
            </a:pPr>
            <a:r>
              <a:rPr lang="ar-JO" sz="20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2- يفهم المقروء ويحلله في الفقرة الثّانية.</a:t>
            </a:r>
          </a:p>
          <a:p>
            <a:pPr algn="r" rtl="1">
              <a:lnSpc>
                <a:spcPct val="250000"/>
              </a:lnSpc>
            </a:pPr>
            <a:r>
              <a:rPr lang="ar-JO" sz="20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3- تنمو لديه قيمة الافتخار بالمقدّسات الإسلاميّة.</a:t>
            </a:r>
            <a:endParaRPr lang="ar-SA" sz="2000" b="1" dirty="0"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r" rtl="1"/>
            <a:endParaRPr lang="en-US" sz="2000" b="1" dirty="0"/>
          </a:p>
          <a:p>
            <a:pPr algn="r"/>
            <a:r>
              <a:rPr lang="ar-JO" sz="2000" b="1" dirty="0"/>
              <a:t> </a:t>
            </a:r>
            <a:endParaRPr lang="en-US" sz="2000" b="1" dirty="0"/>
          </a:p>
          <a:p>
            <a:pPr algn="r"/>
            <a:endParaRPr lang="ar-JO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BE6C130E-7112-DFE3-3EA7-43816BF3ADCA}"/>
              </a:ext>
            </a:extLst>
          </p:cNvPr>
          <p:cNvSpPr txBox="1">
            <a:spLocks/>
          </p:cNvSpPr>
          <p:nvPr/>
        </p:nvSpPr>
        <p:spPr>
          <a:xfrm>
            <a:off x="35588" y="75145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97" y="3387996"/>
            <a:ext cx="4616596" cy="28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-12746" y="3773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9076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02298" y="-35325"/>
            <a:ext cx="3531736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التمهيد</a:t>
            </a:r>
            <a:r>
              <a:rPr lang="ar-J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+ الرّبط بالواقع</a:t>
            </a:r>
            <a:r>
              <a:rPr lang="ar-S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 </a:t>
            </a:r>
            <a:r>
              <a:rPr lang="ar-SA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: 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dobe Arabic" pitchFamily="18" charset="-78"/>
              <a:cs typeface="AF_Najed" pitchFamily="2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97" y="2190931"/>
            <a:ext cx="6858452" cy="3169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3446" y="1285229"/>
            <a:ext cx="10030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 smtClean="0"/>
              <a:t>صف لزملائك خطّ رحلة قمت بها بالاعتماد على المخطّط الآتي: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290374" y="2719453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dirty="0" smtClean="0"/>
              <a:t>مكان الرّحلة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565696" y="2080860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dirty="0" smtClean="0"/>
              <a:t>الأشخاص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82044" y="253478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dirty="0" smtClean="0"/>
              <a:t>جوانب الاستمتاع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760280" y="2304760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dirty="0" smtClean="0"/>
              <a:t>القيمة المستفادة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11" y="3850836"/>
            <a:ext cx="2540173" cy="2490560"/>
          </a:xfrm>
          <a:prstGeom prst="rect">
            <a:avLst/>
          </a:prstGeom>
        </p:spPr>
      </p:pic>
      <p:sp>
        <p:nvSpPr>
          <p:cNvPr id="34" name="Double Wave 33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Double Wave 34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Double Wave 35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4" name="Double Wave 53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5895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التقويم القبلي 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8695" y="1885677"/>
            <a:ext cx="76757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في أدب الرّحلات يصف الكاتب: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1- </a:t>
            </a:r>
            <a:r>
              <a:rPr lang="ar-JO" sz="2800" b="1" dirty="0" smtClean="0"/>
              <a:t>مجريات الأحداث الّتي مرّ بها.</a:t>
            </a:r>
            <a:endParaRPr lang="en-US" sz="2800" b="1" dirty="0" smtClean="0"/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2- الأماكن والأشخاص والعادات والتّقاليد</a:t>
            </a:r>
            <a:r>
              <a:rPr lang="en-US" sz="2800" b="1" dirty="0" smtClean="0"/>
              <a:t> </a:t>
            </a:r>
            <a:r>
              <a:rPr lang="ar-JO" sz="2800" b="1" dirty="0" smtClean="0"/>
              <a:t>.</a:t>
            </a:r>
            <a:endParaRPr lang="en-US" sz="2800" b="1" dirty="0" smtClean="0"/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3- 1+2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C2CC5B8-B8DB-1BF0-7E80-78FBC102BEF5}"/>
              </a:ext>
            </a:extLst>
          </p:cNvPr>
          <p:cNvSpPr txBox="1">
            <a:spLocks/>
          </p:cNvSpPr>
          <p:nvPr/>
        </p:nvSpPr>
        <p:spPr>
          <a:xfrm>
            <a:off x="166764" y="72371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68" y="4326887"/>
            <a:ext cx="667333" cy="667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3890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78681" y="21905"/>
            <a:ext cx="139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 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F47C85-D424-8C7C-090C-2CBDD5A41858}"/>
              </a:ext>
            </a:extLst>
          </p:cNvPr>
          <p:cNvSpPr/>
          <p:nvPr/>
        </p:nvSpPr>
        <p:spPr>
          <a:xfrm>
            <a:off x="740684" y="1233867"/>
            <a:ext cx="3085254" cy="101702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chemeClr val="tx1"/>
                </a:solidFill>
              </a:rPr>
              <a:t>افتح كتابك الصفحة </a:t>
            </a:r>
            <a:r>
              <a:rPr lang="ar-JO" sz="2400" b="1" dirty="0" smtClean="0">
                <a:solidFill>
                  <a:schemeClr val="tx1"/>
                </a:solidFill>
              </a:rPr>
              <a:t>64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25049" y="2429590"/>
            <a:ext cx="411849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Tx/>
              <a:buChar char="-"/>
            </a:pPr>
            <a:r>
              <a:rPr lang="ar-JO" sz="2400" dirty="0" smtClean="0"/>
              <a:t>وضّح الفكرة الرّئيسة في النّص.</a:t>
            </a:r>
          </a:p>
          <a:p>
            <a:pPr marL="342900" indent="-342900" algn="r" rtl="1">
              <a:buFontTx/>
              <a:buChar char="-"/>
            </a:pPr>
            <a:r>
              <a:rPr lang="ar-JO" sz="2400" dirty="0" smtClean="0"/>
              <a:t>وضّح معنى المفردات الملوّنة</a:t>
            </a:r>
          </a:p>
          <a:p>
            <a:pPr algn="r" rtl="1"/>
            <a:r>
              <a:rPr lang="ar-JO" sz="2400" dirty="0" smtClean="0"/>
              <a:t> في النّص.</a:t>
            </a:r>
          </a:p>
          <a:p>
            <a:pPr algn="r" rtl="1"/>
            <a:r>
              <a:rPr lang="ar-JO" sz="2400" dirty="0" smtClean="0"/>
              <a:t>- ماجذر كلمة </a:t>
            </a:r>
            <a:r>
              <a:rPr lang="ar-JO" sz="2400" dirty="0" smtClean="0"/>
              <a:t>م</a:t>
            </a:r>
            <a:r>
              <a:rPr lang="ar-JO" sz="2400" dirty="0"/>
              <a:t>ُ</a:t>
            </a:r>
            <a:r>
              <a:rPr lang="ar-JO" sz="2400" dirty="0" smtClean="0"/>
              <a:t>موّه</a:t>
            </a:r>
            <a:r>
              <a:rPr lang="ar-JO" sz="2400" dirty="0" smtClean="0"/>
              <a:t>؟</a:t>
            </a:r>
          </a:p>
          <a:p>
            <a:pPr marL="342900" indent="-342900" algn="r" rtl="1">
              <a:buFontTx/>
              <a:buChar char="-"/>
            </a:pPr>
            <a:r>
              <a:rPr lang="ar-JO" sz="2400" dirty="0" smtClean="0"/>
              <a:t>استخرج مثالًا على كلمتين مترادفتين.</a:t>
            </a:r>
          </a:p>
          <a:p>
            <a:pPr marL="342900" indent="-342900" algn="r" rtl="1">
              <a:buFontTx/>
              <a:buChar char="-"/>
            </a:pPr>
            <a:r>
              <a:rPr lang="ar-JO" sz="2400" dirty="0" smtClean="0"/>
              <a:t>- وضّح الصّورة الفنيّة في الجملة:</a:t>
            </a:r>
          </a:p>
          <a:p>
            <a:pPr marL="342900" indent="-342900" algn="r" rtl="1">
              <a:buFontTx/>
              <a:buChar char="-"/>
            </a:pPr>
            <a:endParaRPr lang="ar-JO" sz="2400" dirty="0" smtClean="0"/>
          </a:p>
          <a:p>
            <a:pPr marL="342900" indent="-342900" algn="r" rtl="1">
              <a:buFontTx/>
              <a:buChar char="-"/>
            </a:pPr>
            <a:endParaRPr lang="ar-JO" sz="2400" dirty="0" smtClean="0">
              <a:sym typeface="Wingdings" panose="05000000000000000000" pitchFamily="2" charset="2"/>
            </a:endParaRPr>
          </a:p>
          <a:p>
            <a:pPr marL="342900" indent="-342900" algn="r" rtl="1">
              <a:buFontTx/>
              <a:buChar char="-"/>
            </a:pPr>
            <a:r>
              <a:rPr lang="ar-JO" sz="2400" dirty="0" smtClean="0">
                <a:sym typeface="Wingdings" panose="05000000000000000000" pitchFamily="2" charset="2"/>
              </a:rPr>
              <a:t>ما دلالة (مموّه بالذّهب)؟</a:t>
            </a:r>
          </a:p>
          <a:p>
            <a:pPr marL="342900" indent="-342900" algn="r" rtl="1">
              <a:buFontTx/>
              <a:buChar char="-"/>
            </a:pPr>
            <a:r>
              <a:rPr lang="ar-JO" sz="2400" dirty="0" smtClean="0">
                <a:sym typeface="Wingdings" panose="05000000000000000000" pitchFamily="2" charset="2"/>
              </a:rPr>
              <a:t>ما القيمة المستفادة؟</a:t>
            </a:r>
          </a:p>
          <a:p>
            <a:pPr algn="r" rtl="1"/>
            <a:endParaRPr lang="ar-JO" sz="2400" dirty="0" smtClean="0"/>
          </a:p>
          <a:p>
            <a:pPr marL="342900" indent="-342900" algn="r" rtl="1">
              <a:buFontTx/>
              <a:buChar char="-"/>
            </a:pPr>
            <a:endParaRPr lang="en-US" sz="2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014" y="1881349"/>
            <a:ext cx="5775587" cy="3743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01" y="4763332"/>
            <a:ext cx="3200400" cy="438150"/>
          </a:xfrm>
          <a:prstGeom prst="rect">
            <a:avLst/>
          </a:prstGeom>
        </p:spPr>
      </p:pic>
      <p:sp>
        <p:nvSpPr>
          <p:cNvPr id="28" name="Double Wave 27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0760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4293" y="21905"/>
            <a:ext cx="359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 </a:t>
            </a:r>
            <a:r>
              <a:rPr lang="ar-SA" sz="2800" b="1" dirty="0" smtClean="0"/>
              <a:t>:</a:t>
            </a:r>
            <a:r>
              <a:rPr lang="ar-JO" sz="2800" b="1" dirty="0" smtClean="0"/>
              <a:t> التغذية الرّاجعة</a:t>
            </a:r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245156"/>
            <a:ext cx="78140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 smtClean="0"/>
              <a:t>بعد قراءة النّص ، أجب عن الأسئلة التي تليه:</a:t>
            </a:r>
          </a:p>
          <a:p>
            <a:pPr algn="r" rtl="1"/>
            <a:endParaRPr lang="ar-JO" sz="2400" dirty="0" smtClean="0"/>
          </a:p>
          <a:p>
            <a:pPr algn="r" rtl="1"/>
            <a:r>
              <a:rPr lang="ar-JO" sz="2400" dirty="0"/>
              <a:t>1</a:t>
            </a:r>
            <a:r>
              <a:rPr lang="ar-JO" sz="2400" dirty="0" smtClean="0"/>
              <a:t>- وضّح الفكرة الرّئيسة في النّص. </a:t>
            </a:r>
            <a:r>
              <a:rPr lang="ar-JO" sz="2400" dirty="0" smtClean="0">
                <a:solidFill>
                  <a:srgbClr val="FF0000"/>
                </a:solidFill>
              </a:rPr>
              <a:t>زيارة ابن بطوطة المسجد الأقصى.</a:t>
            </a:r>
          </a:p>
          <a:p>
            <a:pPr algn="r" rtl="1"/>
            <a:r>
              <a:rPr lang="ar-JO" sz="2400" dirty="0"/>
              <a:t>2</a:t>
            </a:r>
            <a:r>
              <a:rPr lang="ar-JO" sz="2400" dirty="0" smtClean="0"/>
              <a:t>- وضّح معنى المفردات الملوّنة في النّص.</a:t>
            </a:r>
          </a:p>
          <a:p>
            <a:pPr algn="r" rtl="1"/>
            <a:r>
              <a:rPr lang="ar-JO" sz="2400" dirty="0" smtClean="0"/>
              <a:t>الرّائقة: </a:t>
            </a:r>
            <a:r>
              <a:rPr lang="ar-JO" sz="2400" dirty="0" smtClean="0">
                <a:solidFill>
                  <a:srgbClr val="FF0000"/>
                </a:solidFill>
              </a:rPr>
              <a:t>الجميلة  </a:t>
            </a:r>
            <a:r>
              <a:rPr lang="ar-JO" sz="2400" dirty="0" smtClean="0"/>
              <a:t> </a:t>
            </a:r>
          </a:p>
          <a:p>
            <a:pPr algn="r" rtl="1"/>
            <a:r>
              <a:rPr lang="ar-JO" sz="2400" dirty="0" smtClean="0"/>
              <a:t>إحكام العمل: </a:t>
            </a:r>
            <a:r>
              <a:rPr lang="ar-JO" sz="2400" dirty="0" smtClean="0">
                <a:solidFill>
                  <a:srgbClr val="FF0000"/>
                </a:solidFill>
              </a:rPr>
              <a:t>إتقان العمل</a:t>
            </a:r>
          </a:p>
          <a:p>
            <a:pPr algn="r" rtl="1"/>
            <a:r>
              <a:rPr lang="ar-JO" sz="2400" dirty="0" smtClean="0"/>
              <a:t>مموّه الذّهب: </a:t>
            </a:r>
            <a:r>
              <a:rPr lang="ar-JO" sz="2400" dirty="0" smtClean="0">
                <a:solidFill>
                  <a:srgbClr val="FF0000"/>
                </a:solidFill>
              </a:rPr>
              <a:t>مطليّ بماء الذهب وليس بذهب.</a:t>
            </a:r>
          </a:p>
          <a:p>
            <a:pPr algn="r" rtl="1"/>
            <a:r>
              <a:rPr lang="ar-JO" sz="2400" dirty="0"/>
              <a:t>3</a:t>
            </a:r>
            <a:r>
              <a:rPr lang="ar-JO" sz="2400" dirty="0" smtClean="0"/>
              <a:t>- ماجذر كلمة مموّه؟ وظّفها في جملة مفيدة من إنشائك.</a:t>
            </a:r>
          </a:p>
          <a:p>
            <a:pPr algn="r" rtl="1"/>
            <a:r>
              <a:rPr lang="ar-JO" sz="2400" dirty="0" smtClean="0">
                <a:solidFill>
                  <a:srgbClr val="FF0000"/>
                </a:solidFill>
              </a:rPr>
              <a:t>مَ وَ ه</a:t>
            </a:r>
            <a:r>
              <a:rPr lang="ar-JO" sz="2400" dirty="0" smtClean="0"/>
              <a:t>َ   </a:t>
            </a:r>
            <a:r>
              <a:rPr lang="ar-JO" sz="2400" dirty="0" smtClean="0">
                <a:solidFill>
                  <a:srgbClr val="FF0000"/>
                </a:solidFill>
              </a:rPr>
              <a:t>، </a:t>
            </a:r>
            <a:r>
              <a:rPr lang="ar-JO" sz="2400" dirty="0" smtClean="0">
                <a:solidFill>
                  <a:srgbClr val="FF0000"/>
                </a:solidFill>
              </a:rPr>
              <a:t>هذا البناء مموّهٌ بالذّهب. (س1 ص65)</a:t>
            </a:r>
          </a:p>
          <a:p>
            <a:pPr algn="r" rtl="1"/>
            <a:r>
              <a:rPr lang="ar-JO" sz="2400" dirty="0" smtClean="0"/>
              <a:t>4- استخرج مثالًا على كلمتين مترادفتين.</a:t>
            </a:r>
          </a:p>
          <a:p>
            <a:pPr algn="r" rtl="1"/>
            <a:r>
              <a:rPr lang="ar-JO" sz="2400" dirty="0" smtClean="0">
                <a:solidFill>
                  <a:srgbClr val="FF0000"/>
                </a:solidFill>
              </a:rPr>
              <a:t>إحكام العمل/ إتقان الصّنعة.(س3 ص65)</a:t>
            </a:r>
            <a:endParaRPr lang="ar-JO" sz="2400" dirty="0" smtClean="0"/>
          </a:p>
          <a:p>
            <a:pPr algn="r" rtl="1"/>
            <a:r>
              <a:rPr lang="ar-JO" sz="2400" dirty="0" smtClean="0"/>
              <a:t>5- وضّح الصّورة الفنيّة في الجملة:</a:t>
            </a:r>
          </a:p>
          <a:p>
            <a:pPr marL="342900" indent="-342900" algn="r" rtl="1">
              <a:buFontTx/>
              <a:buChar char="-"/>
            </a:pPr>
            <a:r>
              <a:rPr lang="ar-JO" sz="2400" dirty="0" smtClean="0">
                <a:solidFill>
                  <a:srgbClr val="FF0000"/>
                </a:solidFill>
              </a:rPr>
              <a:t>شبّه الأرض بإنسان له وجه.(س1 ص66)</a:t>
            </a:r>
            <a:endParaRPr lang="ar-JO" sz="2400" dirty="0" smtClean="0">
              <a:sym typeface="Wingdings" panose="05000000000000000000" pitchFamily="2" charset="2"/>
            </a:endParaRPr>
          </a:p>
          <a:p>
            <a:pPr algn="r" rtl="1"/>
            <a:r>
              <a:rPr lang="ar-JO" sz="2400" dirty="0" smtClean="0">
                <a:sym typeface="Wingdings" panose="05000000000000000000" pitchFamily="2" charset="2"/>
              </a:rPr>
              <a:t>6- ما دلالة (مموّه بالذّهب)؟</a:t>
            </a:r>
            <a:r>
              <a:rPr lang="ar-JO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عظمة المسجد وفخامته (س4 ص67)</a:t>
            </a:r>
            <a:endParaRPr lang="ar-JO" sz="2400" dirty="0" smtClean="0"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860" y="4916096"/>
            <a:ext cx="3200400" cy="438150"/>
          </a:xfrm>
          <a:prstGeom prst="rect">
            <a:avLst/>
          </a:prstGeom>
        </p:spPr>
      </p:pic>
      <p:sp>
        <p:nvSpPr>
          <p:cNvPr id="27" name="Double Wave 26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873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4293" y="1118041"/>
            <a:ext cx="359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التقويم التكويني </a:t>
            </a:r>
            <a:r>
              <a:rPr lang="ar-JO" sz="2800" b="1" dirty="0" smtClean="0">
                <a:solidFill>
                  <a:srgbClr val="FF0000"/>
                </a:solidFill>
              </a:rPr>
              <a:t>ص65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Double Wave 26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8" y="1778824"/>
            <a:ext cx="8418004" cy="4235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527" y="4326482"/>
            <a:ext cx="2566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ناحية أو جانب </a:t>
            </a:r>
            <a:r>
              <a:rPr lang="ar-JO" sz="2400" b="1" dirty="0" smtClean="0">
                <a:solidFill>
                  <a:srgbClr val="FF0000"/>
                </a:solidFill>
              </a:rPr>
              <a:t>النهر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0980" y="5215153"/>
            <a:ext cx="2566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استفدتُ منه / استحسنته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3899" y="2993075"/>
            <a:ext cx="2901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400" b="1" dirty="0" smtClean="0">
                <a:solidFill>
                  <a:srgbClr val="FF0000"/>
                </a:solidFill>
              </a:rPr>
              <a:t>الغداة والعشي، </a:t>
            </a:r>
          </a:p>
          <a:p>
            <a:pPr algn="ctr"/>
            <a:r>
              <a:rPr lang="ar-JO" sz="2400" b="1" dirty="0" smtClean="0">
                <a:solidFill>
                  <a:srgbClr val="FF0000"/>
                </a:solidFill>
              </a:rPr>
              <a:t>أي صلاتا الصبح والمغرب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63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05421" y="1118041"/>
            <a:ext cx="1467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ص </a:t>
            </a:r>
            <a:r>
              <a:rPr lang="ar-JO" sz="2800" b="1" dirty="0" smtClean="0">
                <a:solidFill>
                  <a:srgbClr val="FF0000"/>
                </a:solidFill>
              </a:rPr>
              <a:t>66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Double Wave 26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44" y="2077350"/>
            <a:ext cx="8557811" cy="363859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771357" y="4617619"/>
            <a:ext cx="146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752 ذراع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2044" y="4634451"/>
            <a:ext cx="14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435 ذراع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88020" y="4823490"/>
            <a:ext cx="216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أبواب كثيرة في جهاته الثلاث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7714" y="4782751"/>
            <a:ext cx="216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المسجد الأقصى مسقوف في النهاية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15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" grpId="0"/>
      <p:bldP spid="3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4293" y="1118041"/>
            <a:ext cx="359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التكويني : ص 66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Double Wave 26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68" y="2210854"/>
            <a:ext cx="8125043" cy="306528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0119" y="3460380"/>
            <a:ext cx="345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شبه الأرض بإنسان لهُ وجه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59467" y="5157695"/>
            <a:ext cx="5801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شبه قبة الصخرة المتلألئة بالنجوم اللامعة.</a:t>
            </a:r>
          </a:p>
          <a:p>
            <a:pPr algn="r"/>
            <a:endParaRPr lang="ar-JO" sz="2400" b="1" dirty="0">
              <a:solidFill>
                <a:srgbClr val="FF0000"/>
              </a:solidFill>
            </a:endParaRPr>
          </a:p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شبه لمعان القبة بلمعان البرق.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04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892</Words>
  <Application>Microsoft Office PowerPoint</Application>
  <PresentationFormat>Widescreen</PresentationFormat>
  <Paragraphs>319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Adobe Arabic</vt:lpstr>
      <vt:lpstr>adonis-web</vt:lpstr>
      <vt:lpstr>AF_Najed</vt:lpstr>
      <vt:lpstr>AGA Aladdin Regular</vt:lpstr>
      <vt:lpstr>AGA Battouta Regular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285</cp:revision>
  <dcterms:created xsi:type="dcterms:W3CDTF">2019-06-13T08:00:41Z</dcterms:created>
  <dcterms:modified xsi:type="dcterms:W3CDTF">2025-10-19T18:40:16Z</dcterms:modified>
</cp:coreProperties>
</file>