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66" r:id="rId4"/>
    <p:sldId id="360" r:id="rId5"/>
    <p:sldId id="268" r:id="rId6"/>
    <p:sldId id="316" r:id="rId7"/>
    <p:sldId id="344" r:id="rId8"/>
    <p:sldId id="345" r:id="rId9"/>
    <p:sldId id="355" r:id="rId10"/>
    <p:sldId id="261" r:id="rId11"/>
    <p:sldId id="351" r:id="rId12"/>
    <p:sldId id="357" r:id="rId13"/>
    <p:sldId id="352" r:id="rId14"/>
    <p:sldId id="275" r:id="rId15"/>
    <p:sldId id="359" r:id="rId16"/>
    <p:sldId id="276" r:id="rId17"/>
    <p:sldId id="361" r:id="rId18"/>
    <p:sldId id="278" r:id="rId19"/>
    <p:sldId id="281" r:id="rId20"/>
    <p:sldId id="35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F18D-9C41-40D5-A0ED-6F4923F0CED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43B48-D990-4631-9707-CF5AFC2B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1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76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00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09571f4d9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09571f4d9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84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532000" y="2856800"/>
            <a:ext cx="5128000" cy="2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169433" y="1822333"/>
            <a:ext cx="386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08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73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>
                <a:cs typeface="AGA Battouta Regular" pitchFamily="2" charset="-78"/>
              </a:rPr>
              <a:t>الثّالثة(حكايات المدائن في الأسفار)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</a:t>
            </a:r>
            <a:r>
              <a:rPr lang="ar-JO" sz="4400" dirty="0" smtClean="0">
                <a:cs typeface="AGA Battouta Regular" pitchFamily="2" charset="-78"/>
              </a:rPr>
              <a:t>رحلة ابن بطّوطة إلى القدس</a:t>
            </a:r>
            <a:endParaRPr lang="ar-JO" sz="4400" b="1" dirty="0">
              <a:solidFill>
                <a:srgbClr val="FF0000"/>
              </a:solidFill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>
                <a:cs typeface="AGA Battouta Regular" pitchFamily="2" charset="-78"/>
              </a:rPr>
              <a:t>اللّغة العربيّة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>
                <a:cs typeface="AGA Battouta Regular" pitchFamily="2" charset="-78"/>
              </a:rPr>
              <a:t>الثّامن</a:t>
            </a:r>
            <a:endParaRPr lang="ar-JO" sz="4400" dirty="0"/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808" y="1726989"/>
            <a:ext cx="5096855" cy="4016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9523" y="1290181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3200" dirty="0" smtClean="0"/>
              <a:t>التّقديم: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1644D28-0F64-3C7E-9A7E-80ECEB3C4914}"/>
              </a:ext>
            </a:extLst>
          </p:cNvPr>
          <p:cNvSpPr txBox="1"/>
          <p:nvPr/>
        </p:nvSpPr>
        <p:spPr>
          <a:xfrm>
            <a:off x="6870551" y="788895"/>
            <a:ext cx="43030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/>
              <a:t>أسئلة جوّ </a:t>
            </a:r>
            <a:r>
              <a:rPr lang="ar-JO" sz="2400" b="1" dirty="0" smtClean="0"/>
              <a:t>النّصّ</a:t>
            </a:r>
            <a:r>
              <a:rPr lang="ar-JO" sz="2400" b="1" dirty="0" smtClean="0">
                <a:sym typeface="Wingdings" panose="05000000000000000000" pitchFamily="2" charset="2"/>
              </a:rPr>
              <a:t>: </a:t>
            </a:r>
          </a:p>
          <a:p>
            <a:pPr algn="r"/>
            <a:endParaRPr lang="ar-JO" sz="2400" b="1" u="sng" dirty="0"/>
          </a:p>
          <a:p>
            <a:pPr algn="r"/>
            <a:r>
              <a:rPr lang="ar-JO" sz="2400" b="1" dirty="0"/>
              <a:t>1- </a:t>
            </a:r>
            <a:r>
              <a:rPr lang="ar-JO" sz="2400" b="1" dirty="0" smtClean="0"/>
              <a:t>ما الفكرة العامة في النص؟</a:t>
            </a:r>
            <a:endParaRPr lang="ar-JO" sz="2400" b="1" dirty="0"/>
          </a:p>
          <a:p>
            <a:pPr algn="r"/>
            <a:r>
              <a:rPr lang="ar-JO" sz="2400" b="1" dirty="0" smtClean="0">
                <a:solidFill>
                  <a:srgbClr val="C00000"/>
                </a:solidFill>
              </a:rPr>
              <a:t>يتناول النصّ جانبًا من رحلة ابن بطّوطة إلى بيت المقدس.</a:t>
            </a:r>
            <a:endParaRPr lang="ar-JO" sz="2400" b="1" dirty="0">
              <a:solidFill>
                <a:srgbClr val="C00000"/>
              </a:solidFill>
            </a:endParaRPr>
          </a:p>
          <a:p>
            <a:pPr algn="r"/>
            <a:r>
              <a:rPr lang="ar-JO" sz="2400" b="1" dirty="0"/>
              <a:t>2- </a:t>
            </a:r>
            <a:r>
              <a:rPr lang="ar-JO" sz="2400" b="1" dirty="0" smtClean="0"/>
              <a:t>ما الجانبانِ اللّذانِ تحدّث عنهما ابن بطّوطة أثناء رحلته إلى بيت المقدس؟</a:t>
            </a:r>
          </a:p>
          <a:p>
            <a:pPr algn="r"/>
            <a:r>
              <a:rPr lang="ar-JO" sz="2400" b="1" dirty="0">
                <a:solidFill>
                  <a:srgbClr val="C00000"/>
                </a:solidFill>
              </a:rPr>
              <a:t>1</a:t>
            </a:r>
            <a:r>
              <a:rPr lang="ar-JO" sz="2400" b="1" dirty="0" smtClean="0">
                <a:solidFill>
                  <a:srgbClr val="C00000"/>
                </a:solidFill>
              </a:rPr>
              <a:t>- الجانب الدّيني. 2-جانب من فنّ العمارة والبناء.</a:t>
            </a:r>
            <a:endParaRPr lang="ar-JO" sz="2400" b="1" dirty="0">
              <a:solidFill>
                <a:srgbClr val="C00000"/>
              </a:solidFill>
            </a:endParaRPr>
          </a:p>
          <a:p>
            <a:pPr algn="r"/>
            <a:r>
              <a:rPr lang="ar-JO" sz="2400" b="1" dirty="0" smtClean="0"/>
              <a:t>3- املإ القاطرات الفارغة  بالأماكن  التي وصفها ابن بطّوطة أثناء زيارته إلى بيت المقدس.</a:t>
            </a:r>
          </a:p>
          <a:p>
            <a:pPr algn="r"/>
            <a:r>
              <a:rPr lang="ar-JO" sz="2400" b="1" dirty="0" smtClean="0">
                <a:solidFill>
                  <a:srgbClr val="C00000"/>
                </a:solidFill>
              </a:rPr>
              <a:t>القدس،والمسجد الأقصى، وقبّة الصّخرة المشرّفة.</a:t>
            </a:r>
            <a:endParaRPr lang="ar-JO" sz="2400" b="1" dirty="0">
              <a:solidFill>
                <a:srgbClr val="C00000"/>
              </a:solidFill>
            </a:endParaRPr>
          </a:p>
          <a:p>
            <a:pPr algn="r"/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7" y="3299197"/>
            <a:ext cx="4756832" cy="2675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40283" y="4540699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b="1" dirty="0">
                <a:solidFill>
                  <a:srgbClr val="C00000"/>
                </a:solidFill>
              </a:rPr>
              <a:t>القدس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1741" y="4217533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b="1" dirty="0" smtClean="0">
                <a:solidFill>
                  <a:srgbClr val="C00000"/>
                </a:solidFill>
              </a:rPr>
              <a:t>المسجد</a:t>
            </a:r>
          </a:p>
          <a:p>
            <a:r>
              <a:rPr lang="ar-JO" b="1" dirty="0" smtClean="0">
                <a:solidFill>
                  <a:srgbClr val="C00000"/>
                </a:solidFill>
              </a:rPr>
              <a:t>الأقصى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79004" y="4217532"/>
            <a:ext cx="829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JO" b="1" dirty="0" smtClean="0">
                <a:solidFill>
                  <a:srgbClr val="C00000"/>
                </a:solidFill>
              </a:rPr>
              <a:t>قبّة</a:t>
            </a:r>
          </a:p>
          <a:p>
            <a:r>
              <a:rPr lang="ar-JO" b="1" dirty="0" smtClean="0">
                <a:solidFill>
                  <a:srgbClr val="C00000"/>
                </a:solidFill>
              </a:rPr>
              <a:t>الصّخرة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</a:t>
            </a:r>
            <a:r>
              <a:rPr lang="ar-JO" sz="2800" b="1" dirty="0" smtClean="0"/>
              <a:t>التّكويني</a:t>
            </a:r>
            <a:r>
              <a:rPr lang="ar-SA" sz="2800" b="1" dirty="0" smtClean="0"/>
              <a:t> </a:t>
            </a:r>
            <a:r>
              <a:rPr lang="ar-SA" sz="2800" b="1" dirty="0"/>
              <a:t>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8695" y="1885677"/>
            <a:ext cx="7675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الجانبان اللّذانِ تحدّث ابن بطّوطة عنهما في رحلته هما: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1- الجانب الدّيني والاجتماعي.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2- الجانب الدّيني وجانب من فنّ العمارة والبناء.</a:t>
            </a:r>
            <a:endParaRPr lang="en-US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C2CC5B8-B8DB-1BF0-7E80-78FBC102BEF5}"/>
              </a:ext>
            </a:extLst>
          </p:cNvPr>
          <p:cNvSpPr txBox="1">
            <a:spLocks/>
          </p:cNvSpPr>
          <p:nvPr/>
        </p:nvSpPr>
        <p:spPr>
          <a:xfrm>
            <a:off x="166764" y="72371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83" y="3530268"/>
            <a:ext cx="759920" cy="759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5213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274" y="68460"/>
            <a:ext cx="632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</a:t>
            </a:r>
            <a:r>
              <a:rPr lang="ar-SA" sz="2800" b="1" dirty="0" smtClean="0"/>
              <a:t>:</a:t>
            </a:r>
            <a:r>
              <a:rPr lang="ar-JO" sz="2800" b="1" dirty="0" smtClean="0"/>
              <a:t> قيّم قراءة زميلك مستعينًا بالمعايير الآتية: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F47C85-D424-8C7C-090C-2CBDD5A41858}"/>
              </a:ext>
            </a:extLst>
          </p:cNvPr>
          <p:cNvSpPr/>
          <p:nvPr/>
        </p:nvSpPr>
        <p:spPr>
          <a:xfrm>
            <a:off x="629920" y="1859467"/>
            <a:ext cx="2554107" cy="13371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bg1"/>
                </a:solidFill>
              </a:rPr>
              <a:t>افتح كتابك </a:t>
            </a:r>
            <a:r>
              <a:rPr lang="ar-JO" sz="2400" b="1" dirty="0" smtClean="0">
                <a:solidFill>
                  <a:schemeClr val="bg1"/>
                </a:solidFill>
              </a:rPr>
              <a:t>صفحة 62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386" y="1138946"/>
            <a:ext cx="5908739" cy="2849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594" y="3800364"/>
            <a:ext cx="5758087" cy="2917068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-18440" y="3775587"/>
            <a:ext cx="3844377" cy="292388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معايير 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القراءة</a:t>
            </a:r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السّليمة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algn="ctr"/>
            <a:endParaRPr lang="ar-SA" sz="2800" b="1" dirty="0">
              <a:solidFill>
                <a:schemeClr val="tx1"/>
              </a:solidFill>
            </a:endParaRPr>
          </a:p>
          <a:p>
            <a:pPr algn="r"/>
            <a:r>
              <a:rPr lang="ar-SA" sz="2400" dirty="0">
                <a:solidFill>
                  <a:schemeClr val="tx1"/>
                </a:solidFill>
              </a:rPr>
              <a:t>1- </a:t>
            </a:r>
            <a:r>
              <a:rPr lang="ar-SA" sz="2400" b="1" dirty="0">
                <a:solidFill>
                  <a:schemeClr val="tx1"/>
                </a:solidFill>
              </a:rPr>
              <a:t>القراءة </a:t>
            </a:r>
            <a:r>
              <a:rPr lang="ar-JO" sz="2400" b="1" dirty="0">
                <a:solidFill>
                  <a:schemeClr val="tx1"/>
                </a:solidFill>
              </a:rPr>
              <a:t>المعبّرة</a:t>
            </a:r>
            <a:r>
              <a:rPr lang="ar-SA" sz="2400" b="1" dirty="0">
                <a:solidFill>
                  <a:schemeClr val="tx1"/>
                </a:solidFill>
              </a:rPr>
              <a:t> </a:t>
            </a:r>
            <a:r>
              <a:rPr lang="ar-JO" sz="2400" b="1" dirty="0">
                <a:solidFill>
                  <a:schemeClr val="tx1"/>
                </a:solidFill>
              </a:rPr>
              <a:t>(</a:t>
            </a:r>
            <a:r>
              <a:rPr lang="ar-JO" sz="2400" b="1" dirty="0" smtClean="0">
                <a:solidFill>
                  <a:schemeClr val="tx1"/>
                </a:solidFill>
              </a:rPr>
              <a:t>تمثّل المعنى)</a:t>
            </a:r>
            <a:endParaRPr lang="ar-SA" sz="2400" b="1" dirty="0">
              <a:solidFill>
                <a:schemeClr val="tx1"/>
              </a:solidFill>
            </a:endParaRPr>
          </a:p>
          <a:p>
            <a:pPr algn="r"/>
            <a:r>
              <a:rPr lang="ar-SA" sz="2400" b="1" dirty="0">
                <a:solidFill>
                  <a:schemeClr val="tx1"/>
                </a:solidFill>
              </a:rPr>
              <a:t>2- القراءة بالحركات</a:t>
            </a:r>
            <a:r>
              <a:rPr lang="ar-SA" sz="2400" b="1" dirty="0" smtClean="0">
                <a:solidFill>
                  <a:schemeClr val="tx1"/>
                </a:solidFill>
              </a:rPr>
              <a:t>.</a:t>
            </a:r>
            <a:endParaRPr lang="ar-SA" sz="2400" b="1" dirty="0">
              <a:solidFill>
                <a:schemeClr val="tx1"/>
              </a:solidFill>
            </a:endParaRPr>
          </a:p>
          <a:p>
            <a:pPr algn="r"/>
            <a:r>
              <a:rPr lang="ar-SA" sz="2400" b="1" dirty="0">
                <a:solidFill>
                  <a:schemeClr val="tx1"/>
                </a:solidFill>
              </a:rPr>
              <a:t>3- القراءة بطلاقة </a:t>
            </a:r>
            <a:r>
              <a:rPr lang="ar-SA" sz="2400" b="1" dirty="0" smtClean="0">
                <a:solidFill>
                  <a:schemeClr val="tx1"/>
                </a:solidFill>
              </a:rPr>
              <a:t>.</a:t>
            </a:r>
            <a:endParaRPr lang="ar-SA" sz="2400" b="1" dirty="0">
              <a:solidFill>
                <a:schemeClr val="tx1"/>
              </a:solidFill>
            </a:endParaRPr>
          </a:p>
          <a:p>
            <a:pPr algn="r"/>
            <a:r>
              <a:rPr lang="ar-SA" sz="2400" b="1" dirty="0">
                <a:solidFill>
                  <a:schemeClr val="tx1"/>
                </a:solidFill>
              </a:rPr>
              <a:t>4- مراعاة الوصل</a:t>
            </a:r>
            <a:r>
              <a:rPr lang="ar-JO" sz="2400" b="1" dirty="0">
                <a:solidFill>
                  <a:schemeClr val="tx1"/>
                </a:solidFill>
              </a:rPr>
              <a:t> و</a:t>
            </a:r>
            <a:r>
              <a:rPr lang="ar-SA" sz="2400" b="1" dirty="0">
                <a:solidFill>
                  <a:schemeClr val="tx1"/>
                </a:solidFill>
              </a:rPr>
              <a:t> الوقف.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Double Wave 26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8222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8681" y="21905"/>
            <a:ext cx="139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5294" y="1231010"/>
            <a:ext cx="83103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Tx/>
              <a:buChar char="-"/>
            </a:pPr>
            <a:endParaRPr lang="ar-JO" sz="2400" b="1" dirty="0" smtClean="0"/>
          </a:p>
          <a:p>
            <a:pPr marL="342900" indent="-342900" algn="r" rtl="1">
              <a:buFontTx/>
              <a:buChar char="-"/>
            </a:pPr>
            <a:r>
              <a:rPr lang="ar-JO" sz="2400" b="1" dirty="0" smtClean="0"/>
              <a:t>وضّح الفكرة الرّئيسة في النّص.</a:t>
            </a:r>
            <a:r>
              <a:rPr lang="ar-JO" sz="2400" b="1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 algn="r" rtl="1">
              <a:buFontTx/>
              <a:buChar char="-"/>
            </a:pPr>
            <a:r>
              <a:rPr lang="ar-JO" sz="2400" b="1" dirty="0" smtClean="0"/>
              <a:t>وضّح معاني المفردات الملوّنة في النّص مستعينًا بالصّور المرفقة.</a:t>
            </a:r>
          </a:p>
          <a:p>
            <a:pPr algn="r" rtl="1"/>
            <a:r>
              <a:rPr lang="ar-JO" sz="2400" b="1" dirty="0"/>
              <a:t>معرج.................... </a:t>
            </a:r>
            <a:r>
              <a:rPr lang="ar-JO" sz="2400" b="1" dirty="0" smtClean="0"/>
              <a:t>                 مُنيفة</a:t>
            </a:r>
            <a:r>
              <a:rPr lang="ar-JO" sz="2400" b="1" dirty="0"/>
              <a:t>....................    </a:t>
            </a:r>
          </a:p>
          <a:p>
            <a:pPr algn="r" rtl="1"/>
            <a:endParaRPr lang="ar-JO" sz="2400" b="1" dirty="0" smtClean="0"/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 smtClean="0"/>
              <a:t>استنقضَ.................   </a:t>
            </a:r>
            <a:endParaRPr lang="en-US" sz="1100" b="1" dirty="0"/>
          </a:p>
          <a:p>
            <a:pPr algn="r" rtl="1"/>
            <a:endParaRPr lang="ar-JO" sz="2400" b="1" dirty="0" smtClean="0"/>
          </a:p>
          <a:p>
            <a:pPr algn="r" rtl="1"/>
            <a:endParaRPr lang="ar-JO" sz="2400" b="1" dirty="0" smtClean="0"/>
          </a:p>
          <a:p>
            <a:pPr algn="r" rtl="1"/>
            <a:r>
              <a:rPr lang="ar-JO" sz="2400" b="1" dirty="0" smtClean="0"/>
              <a:t>استخرج مثالًا على </a:t>
            </a:r>
            <a:r>
              <a:rPr lang="ar-JO" sz="2400" b="1" dirty="0" smtClean="0"/>
              <a:t>كلمتين مترادفتين</a:t>
            </a:r>
            <a:r>
              <a:rPr lang="ar-JO" sz="2400" b="1" dirty="0" smtClean="0"/>
              <a:t>. </a:t>
            </a:r>
            <a:endParaRPr lang="ar-JO" sz="2400" b="1" dirty="0" smtClean="0">
              <a:solidFill>
                <a:srgbClr val="C00000"/>
              </a:solidFill>
            </a:endParaRPr>
          </a:p>
          <a:p>
            <a:pPr algn="r" rtl="1"/>
            <a:endParaRPr lang="ar-JO" sz="2400" b="1" dirty="0" smtClean="0"/>
          </a:p>
          <a:p>
            <a:pPr algn="r" rtl="1"/>
            <a:endParaRPr lang="ar-JO" sz="2400" b="1" dirty="0" smtClean="0"/>
          </a:p>
          <a:p>
            <a:pPr marL="342900" indent="-342900" algn="r" rtl="1">
              <a:buFontTx/>
              <a:buChar char="-"/>
            </a:pPr>
            <a:r>
              <a:rPr lang="ar-JO" sz="2400" b="1" dirty="0" smtClean="0"/>
              <a:t>مادلالة ( تربة يونس) و (بها أثر جذع النخلة)؟ </a:t>
            </a:r>
            <a:endParaRPr lang="en-US" sz="24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358" y="2431001"/>
            <a:ext cx="1287470" cy="9845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99" y="2431756"/>
            <a:ext cx="1402856" cy="9732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20" y="4206377"/>
            <a:ext cx="1139869" cy="10306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9807" y="5332168"/>
            <a:ext cx="530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JO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</a:t>
            </a:r>
            <a:endParaRPr lang="ar-JO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algn="r" rtl="1"/>
            <a:endParaRPr lang="ar-JO" b="1" dirty="0" smtClean="0">
              <a:solidFill>
                <a:srgbClr val="C00000"/>
              </a:solidFill>
            </a:endParaRPr>
          </a:p>
          <a:p>
            <a:pPr algn="r" rtl="1"/>
            <a:endParaRPr lang="ar-JO" b="1" dirty="0">
              <a:solidFill>
                <a:srgbClr val="C00000"/>
              </a:solidFill>
            </a:endParaRPr>
          </a:p>
          <a:p>
            <a:pPr marL="342900" indent="-342900" algn="r" rtl="1">
              <a:buFontTx/>
              <a:buChar char="-"/>
            </a:pP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48449" y="1120985"/>
            <a:ext cx="478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400" b="1" dirty="0" smtClean="0"/>
              <a:t>اقرأ النّص الآتي ثمّ أجب عن الأسئلة التي تليه:</a:t>
            </a:r>
            <a:endParaRPr lang="en-US" sz="2400" b="1" dirty="0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ECFB6F1-D9DD-1BF1-A004-A579C62FE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28266"/>
              </p:ext>
            </p:extLst>
          </p:nvPr>
        </p:nvGraphicFramePr>
        <p:xfrm>
          <a:off x="81333" y="755870"/>
          <a:ext cx="1997242" cy="5943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97242">
                  <a:extLst>
                    <a:ext uri="{9D8B030D-6E8A-4147-A177-3AD203B41FA5}">
                      <a16:colId xmlns:a16="http://schemas.microsoft.com/office/drawing/2014/main" val="1649527581"/>
                    </a:ext>
                  </a:extLst>
                </a:gridCol>
              </a:tblGrid>
              <a:tr h="1055633">
                <a:tc>
                  <a:txBody>
                    <a:bodyPr/>
                    <a:lstStyle/>
                    <a:p>
                      <a:pPr algn="ctr"/>
                      <a:r>
                        <a:rPr lang="ar-JO" sz="3600" b="1" dirty="0">
                          <a:solidFill>
                            <a:srgbClr val="FF0000"/>
                          </a:solidFill>
                        </a:rPr>
                        <a:t>معايير </a:t>
                      </a:r>
                      <a:r>
                        <a:rPr lang="ar-JO" sz="3600" b="1" dirty="0" smtClean="0">
                          <a:solidFill>
                            <a:srgbClr val="FF0000"/>
                          </a:solidFill>
                        </a:rPr>
                        <a:t>العمل الجماعي 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63835"/>
                  </a:ext>
                </a:extLst>
              </a:tr>
              <a:tr h="947363">
                <a:tc>
                  <a:txBody>
                    <a:bodyPr/>
                    <a:lstStyle/>
                    <a:p>
                      <a:pPr algn="ctr"/>
                      <a:r>
                        <a:rPr lang="ar-JO" sz="3200" b="1" dirty="0"/>
                        <a:t>العمل الجماعي</a:t>
                      </a:r>
                    </a:p>
                    <a:p>
                      <a:pPr algn="ctr"/>
                      <a:r>
                        <a:rPr lang="ar-JO" sz="3200" b="1" dirty="0"/>
                        <a:t>( التعاون ) 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764009"/>
                  </a:ext>
                </a:extLst>
              </a:tr>
              <a:tr h="776293">
                <a:tc>
                  <a:txBody>
                    <a:bodyPr/>
                    <a:lstStyle/>
                    <a:p>
                      <a:pPr algn="ctr"/>
                      <a:r>
                        <a:rPr lang="ar-JO" sz="3200" b="1" dirty="0"/>
                        <a:t>احترام الزملاء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352793"/>
                  </a:ext>
                </a:extLst>
              </a:tr>
              <a:tr h="776293">
                <a:tc>
                  <a:txBody>
                    <a:bodyPr/>
                    <a:lstStyle/>
                    <a:p>
                      <a:pPr algn="ctr"/>
                      <a:r>
                        <a:rPr lang="ar-JO" sz="3200" b="1" dirty="0"/>
                        <a:t>الالتزام بالوقت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923238"/>
                  </a:ext>
                </a:extLst>
              </a:tr>
              <a:tr h="776293">
                <a:tc>
                  <a:txBody>
                    <a:bodyPr/>
                    <a:lstStyle/>
                    <a:p>
                      <a:pPr algn="ctr"/>
                      <a:r>
                        <a:rPr lang="ar-JO" sz="3200" b="1" dirty="0"/>
                        <a:t>الهدوء والنظام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300929"/>
                  </a:ext>
                </a:extLst>
              </a:tr>
            </a:tbl>
          </a:graphicData>
        </a:graphic>
      </p:graphicFrame>
      <p:sp>
        <p:nvSpPr>
          <p:cNvPr id="43" name="Double Wave 4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Double Wave 43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5" name="Double Wave 54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6" name="Double Wave 55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337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3982" y="21905"/>
            <a:ext cx="344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</a:t>
            </a:r>
            <a:r>
              <a:rPr lang="ar-SA" sz="2800" b="1" dirty="0" smtClean="0"/>
              <a:t>:</a:t>
            </a:r>
            <a:r>
              <a:rPr lang="ar-JO" sz="2800" b="1" dirty="0" smtClean="0"/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التغذية الرّاجعة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5294" y="1231010"/>
            <a:ext cx="8310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Tx/>
              <a:buChar char="-"/>
            </a:pPr>
            <a:endParaRPr lang="ar-JO" sz="2400" b="1" dirty="0" smtClean="0"/>
          </a:p>
          <a:p>
            <a:pPr marL="342900" indent="-342900" algn="r" rtl="1">
              <a:buFontTx/>
              <a:buChar char="-"/>
            </a:pPr>
            <a:r>
              <a:rPr lang="ar-JO" sz="2400" b="1" dirty="0" smtClean="0"/>
              <a:t>وضّح الفكرة الرّئيسة في النّص.</a:t>
            </a:r>
            <a:r>
              <a:rPr lang="ar-JO" sz="2400" b="1" dirty="0" smtClean="0">
                <a:solidFill>
                  <a:srgbClr val="C00000"/>
                </a:solidFill>
              </a:rPr>
              <a:t> ذكر بيت المقدس.</a:t>
            </a:r>
          </a:p>
          <a:p>
            <a:pPr marL="342900" indent="-342900" algn="r" rtl="1">
              <a:buFontTx/>
              <a:buChar char="-"/>
            </a:pPr>
            <a:endParaRPr lang="ar-JO" sz="2400" b="1" dirty="0" smtClean="0"/>
          </a:p>
          <a:p>
            <a:pPr marL="342900" indent="-342900" algn="r" rtl="1">
              <a:buFontTx/>
              <a:buChar char="-"/>
            </a:pPr>
            <a:r>
              <a:rPr lang="ar-JO" sz="2400" b="1" dirty="0" smtClean="0"/>
              <a:t>وضّح معاني المفردات الملوّنة في النّص مستعينًا بالصّور المرفقة.</a:t>
            </a:r>
          </a:p>
          <a:p>
            <a:pPr algn="r" rtl="1"/>
            <a:r>
              <a:rPr lang="ar-JO" sz="2400" b="1" dirty="0" smtClean="0"/>
              <a:t>معرج </a:t>
            </a:r>
            <a:r>
              <a:rPr lang="ar-JO" sz="2400" b="1" dirty="0">
                <a:solidFill>
                  <a:srgbClr val="C00000"/>
                </a:solidFill>
              </a:rPr>
              <a:t>مصعد</a:t>
            </a:r>
            <a:r>
              <a:rPr lang="ar-JO" sz="2400" b="1" dirty="0" smtClean="0"/>
              <a:t>                      مُنيفة </a:t>
            </a:r>
            <a:r>
              <a:rPr lang="ar-JO" sz="2400" b="1" dirty="0" smtClean="0">
                <a:solidFill>
                  <a:srgbClr val="C00000"/>
                </a:solidFill>
              </a:rPr>
              <a:t>مُشرفة</a:t>
            </a:r>
            <a:r>
              <a:rPr lang="ar-JO" sz="2400" b="1" dirty="0" smtClean="0"/>
              <a:t> </a:t>
            </a:r>
            <a:endParaRPr lang="ar-JO" sz="2400" b="1" dirty="0"/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 smtClean="0"/>
              <a:t>استنقضَ </a:t>
            </a:r>
            <a:r>
              <a:rPr lang="ar-JO" sz="2400" b="1" dirty="0" smtClean="0">
                <a:solidFill>
                  <a:srgbClr val="C00000"/>
                </a:solidFill>
              </a:rPr>
              <a:t>استكملَ</a:t>
            </a:r>
            <a:r>
              <a:rPr lang="ar-JO" sz="2400" b="1" dirty="0" smtClean="0"/>
              <a:t>  </a:t>
            </a:r>
            <a:endParaRPr lang="en-US" sz="1100" b="1" dirty="0"/>
          </a:p>
          <a:p>
            <a:pPr algn="r" rtl="1"/>
            <a:endParaRPr lang="ar-JO" sz="2400" b="1" dirty="0" smtClean="0"/>
          </a:p>
          <a:p>
            <a:pPr algn="r" rtl="1"/>
            <a:endParaRPr lang="ar-JO" sz="2400" b="1" dirty="0" smtClean="0"/>
          </a:p>
          <a:p>
            <a:pPr algn="r" rtl="1"/>
            <a:r>
              <a:rPr lang="ar-JO" sz="2400" b="1" dirty="0" smtClean="0"/>
              <a:t>استخرج مثالًا على كلمتين مترادفتين. </a:t>
            </a:r>
            <a:r>
              <a:rPr lang="ar-JO" sz="2400" b="1" dirty="0" smtClean="0">
                <a:solidFill>
                  <a:srgbClr val="C00000"/>
                </a:solidFill>
              </a:rPr>
              <a:t>مصعد /معرج</a:t>
            </a:r>
            <a:endParaRPr lang="ar-JO" sz="2400" b="1" dirty="0" smtClean="0"/>
          </a:p>
          <a:p>
            <a:pPr marL="342900" indent="-342900" algn="r" rtl="1">
              <a:buFontTx/>
              <a:buChar char="-"/>
            </a:pPr>
            <a:r>
              <a:rPr lang="ar-JO" sz="2400" b="1" dirty="0" smtClean="0"/>
              <a:t>مادلالة ( تربة يونس)؟ </a:t>
            </a:r>
            <a:r>
              <a:rPr lang="ar-JO" sz="2400" b="1" dirty="0" smtClean="0">
                <a:solidFill>
                  <a:srgbClr val="C00000"/>
                </a:solidFill>
              </a:rPr>
              <a:t>قبر يونس عليه السّلام.</a:t>
            </a:r>
            <a:endParaRPr lang="ar-JO" sz="2400" b="1" dirty="0" smtClean="0">
              <a:sym typeface="Wingdings" panose="05000000000000000000" pitchFamily="2" charset="2"/>
            </a:endParaRPr>
          </a:p>
          <a:p>
            <a:pPr marL="342900" indent="-342900" algn="r" rtl="1">
              <a:buFontTx/>
              <a:buChar char="-"/>
            </a:pPr>
            <a:r>
              <a:rPr lang="ar-JO" sz="2400" b="1" dirty="0" smtClean="0">
                <a:sym typeface="Wingdings" panose="05000000000000000000" pitchFamily="2" charset="2"/>
              </a:rPr>
              <a:t>(بها أثر جذع النّخلة)؟ </a:t>
            </a:r>
            <a:r>
              <a:rPr lang="ar-JO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قصّة مريم عليها السّلام، أهميّة دينيّة للمكان. </a:t>
            </a:r>
            <a:endParaRPr lang="en-US" sz="24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0" y="2722691"/>
            <a:ext cx="2878682" cy="260287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48449" y="1120985"/>
            <a:ext cx="478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400" b="1" dirty="0" smtClean="0"/>
              <a:t>اقرأ النّص الآتي ثمّ أجب عن الأسئلة التي تليه:</a:t>
            </a:r>
            <a:endParaRPr lang="en-US" sz="2400" b="1" dirty="0"/>
          </a:p>
        </p:txBody>
      </p:sp>
      <p:sp>
        <p:nvSpPr>
          <p:cNvPr id="31" name="Double Wave 30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Double Wave 42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5" name="Double Wave 54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2790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13328" y="1174543"/>
            <a:ext cx="73524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تقويم تكويني :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معنى كلمة استنقض: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>
                <a:solidFill>
                  <a:srgbClr val="FF0000"/>
                </a:solidFill>
              </a:rPr>
              <a:t>استكمل</a:t>
            </a:r>
          </a:p>
          <a:p>
            <a:pPr algn="r" rtl="1"/>
            <a:r>
              <a:rPr lang="ar-JO" sz="2800" b="1" dirty="0" smtClean="0"/>
              <a:t>    </a:t>
            </a:r>
          </a:p>
          <a:p>
            <a:pPr algn="r" rtl="1"/>
            <a:r>
              <a:rPr lang="ar-JO" sz="2800" b="1" dirty="0" smtClean="0"/>
              <a:t> </a:t>
            </a:r>
            <a:r>
              <a:rPr lang="ar-JO" sz="2800" b="1" dirty="0"/>
              <a:t>2- </a:t>
            </a:r>
            <a:r>
              <a:rPr lang="ar-JO" sz="2800" b="1" dirty="0" smtClean="0">
                <a:solidFill>
                  <a:srgbClr val="FF0000"/>
                </a:solidFill>
              </a:rPr>
              <a:t>أنهى</a:t>
            </a:r>
          </a:p>
          <a:p>
            <a:pPr algn="r" rtl="1"/>
            <a:r>
              <a:rPr lang="ar-JO" sz="2800" b="1" dirty="0" smtClean="0"/>
              <a:t>     </a:t>
            </a:r>
          </a:p>
          <a:p>
            <a:pPr algn="r" rtl="1"/>
            <a:r>
              <a:rPr lang="ar-JO" sz="2800" b="1" dirty="0" smtClean="0"/>
              <a:t>3- </a:t>
            </a:r>
            <a:r>
              <a:rPr lang="ar-JO" sz="2800" b="1" dirty="0" smtClean="0">
                <a:solidFill>
                  <a:srgbClr val="FF0000"/>
                </a:solidFill>
              </a:rPr>
              <a:t>أقدَمَ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908B652-BBE3-3410-75A3-C328DC02C7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619659-189B-93DB-C567-C280457BD0ED}"/>
              </a:ext>
            </a:extLst>
          </p:cNvPr>
          <p:cNvSpPr/>
          <p:nvPr/>
        </p:nvSpPr>
        <p:spPr>
          <a:xfrm>
            <a:off x="6075799" y="5378934"/>
            <a:ext cx="3179175" cy="11402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فردي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69" y="2929718"/>
            <a:ext cx="5023410" cy="15172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27" y="2743768"/>
            <a:ext cx="759920" cy="759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7480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 minutes</a:t>
              </a:r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908B652-BBE3-3410-75A3-C328DC02C7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3639" y="1298870"/>
            <a:ext cx="122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>
                <a:solidFill>
                  <a:srgbClr val="FF0000"/>
                </a:solidFill>
              </a:rPr>
              <a:t>ص 65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71" y="2265526"/>
            <a:ext cx="8497439" cy="162534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575911" y="3890868"/>
            <a:ext cx="108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>
                <a:solidFill>
                  <a:srgbClr val="FF0000"/>
                </a:solidFill>
              </a:rPr>
              <a:t>مرّتان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5938" y="3944768"/>
            <a:ext cx="2838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الملك صلاح الدّين بن أيّوب</a:t>
            </a:r>
          </a:p>
          <a:p>
            <a:pPr algn="r"/>
            <a:endParaRPr lang="ar-JO" sz="2400" b="1" dirty="0">
              <a:solidFill>
                <a:srgbClr val="FF0000"/>
              </a:solidFill>
            </a:endParaRP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الملك الظاهر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6355" y="4058695"/>
            <a:ext cx="29198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الهدم الأول: تحصينها وفتحها وتعديل بنيتها الدفاعية.</a:t>
            </a: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الهدم الثاني: </a:t>
            </a:r>
            <a:r>
              <a:rPr lang="ar-JO" sz="2400" b="1" dirty="0" smtClean="0">
                <a:solidFill>
                  <a:srgbClr val="FF0000"/>
                </a:solidFill>
              </a:rPr>
              <a:t>خوفًا </a:t>
            </a:r>
            <a:r>
              <a:rPr lang="ar-JO" sz="2400" b="1" dirty="0" smtClean="0">
                <a:solidFill>
                  <a:srgbClr val="FF0000"/>
                </a:solidFill>
              </a:rPr>
              <a:t>أن يقصدها الرّوم فيتمنّعوا بها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92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61571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التمايز</a:t>
            </a:r>
            <a:r>
              <a:rPr lang="ar-JO" sz="2800" b="1" dirty="0" smtClean="0"/>
              <a:t>+التّفكير النّاقد+تعليم الأقران</a:t>
            </a:r>
            <a:r>
              <a:rPr lang="ar-SA" sz="2800" b="1" dirty="0" smtClean="0"/>
              <a:t> </a:t>
            </a:r>
            <a:r>
              <a:rPr lang="ar-SA" sz="2800" b="1" dirty="0"/>
              <a:t>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52965" y="2027862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624" b="1" i="0" u="none" strike="noStrike" kern="0" cap="none" spc="-52" normalizeH="0" baseline="0" noProof="0" dirty="0" smtClean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624" b="1" i="0" u="none" strike="noStrike" kern="0" cap="none" spc="-52" normalizeH="0" baseline="0" noProof="0" dirty="0" smtClean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020663DA-3839-E6D6-74F6-05250902A071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B7FF30EF-61C1-2846-CDA5-6F246094BFCE}"/>
              </a:ext>
            </a:extLst>
          </p:cNvPr>
          <p:cNvSpPr/>
          <p:nvPr/>
        </p:nvSpPr>
        <p:spPr>
          <a:xfrm>
            <a:off x="-31464" y="-5876"/>
            <a:ext cx="1322767" cy="578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ar-J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:00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minutes</a:t>
            </a:r>
          </a:p>
        </p:txBody>
      </p:sp>
      <p:sp>
        <p:nvSpPr>
          <p:cNvPr id="43" name="Cloud 42"/>
          <p:cNvSpPr/>
          <p:nvPr/>
        </p:nvSpPr>
        <p:spPr>
          <a:xfrm>
            <a:off x="5473255" y="2027862"/>
            <a:ext cx="4154250" cy="228299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5218799" y="2502112"/>
            <a:ext cx="4734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800" b="1" dirty="0" smtClean="0"/>
              <a:t>ماذا لو كنت مكان الكاتب ما </a:t>
            </a:r>
          </a:p>
          <a:p>
            <a:pPr algn="ctr" rtl="1"/>
            <a:r>
              <a:rPr lang="ar-JO" sz="2800" b="1" dirty="0" smtClean="0"/>
              <a:t>المعلومة</a:t>
            </a:r>
            <a:r>
              <a:rPr lang="ar-JO" sz="2800" b="1" dirty="0"/>
              <a:t> </a:t>
            </a:r>
            <a:r>
              <a:rPr lang="ar-JO" sz="2800" b="1" dirty="0" smtClean="0"/>
              <a:t>التي يمكن أن </a:t>
            </a:r>
          </a:p>
          <a:p>
            <a:pPr algn="ctr" rtl="1"/>
            <a:r>
              <a:rPr lang="ar-JO" sz="2800" b="1" dirty="0" smtClean="0"/>
              <a:t>تضيفها للنّص.</a:t>
            </a:r>
            <a:endParaRPr lang="ar-SA" sz="2800" b="1" dirty="0"/>
          </a:p>
        </p:txBody>
      </p:sp>
      <p:sp>
        <p:nvSpPr>
          <p:cNvPr id="60" name="Cloud 59"/>
          <p:cNvSpPr/>
          <p:nvPr/>
        </p:nvSpPr>
        <p:spPr>
          <a:xfrm>
            <a:off x="-239347" y="3735712"/>
            <a:ext cx="4958321" cy="187803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B990B-86D6-4958-7B02-29572BBE2979}"/>
              </a:ext>
            </a:extLst>
          </p:cNvPr>
          <p:cNvSpPr txBox="1"/>
          <p:nvPr/>
        </p:nvSpPr>
        <p:spPr>
          <a:xfrm>
            <a:off x="-776021" y="4130834"/>
            <a:ext cx="50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ابحث في المعجم عبر الإنترنت عن</a:t>
            </a:r>
          </a:p>
          <a:p>
            <a:pPr algn="r" rtl="1"/>
            <a:r>
              <a:rPr lang="ar-JO" sz="2800" b="1" dirty="0"/>
              <a:t> معنى و جذر كلمة ( </a:t>
            </a:r>
            <a:r>
              <a:rPr lang="ar-JO" sz="2800" b="1" dirty="0">
                <a:solidFill>
                  <a:srgbClr val="FF0000"/>
                </a:solidFill>
              </a:rPr>
              <a:t>ميلاد</a:t>
            </a:r>
            <a:r>
              <a:rPr lang="ar-JO" sz="2800" b="1" dirty="0"/>
              <a:t> ). </a:t>
            </a:r>
            <a:endParaRPr lang="ar-SA" sz="2800" b="1" dirty="0"/>
          </a:p>
        </p:txBody>
      </p:sp>
      <p:sp>
        <p:nvSpPr>
          <p:cNvPr id="61" name="Double Wave 60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2" name="Double Wave 61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3" name="Double Wave 62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4" name="Double Wave 6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755215" y="1230630"/>
            <a:ext cx="8615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ختامي </a:t>
            </a:r>
            <a:r>
              <a:rPr lang="ar-JO" sz="2800" b="1" dirty="0" smtClean="0"/>
              <a:t>: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أبرز ما يميز أدب الرّحلات: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/>
              <a:t>الواقعية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2- الوصف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3- 1+2     </a:t>
            </a:r>
            <a:endParaRPr lang="ar-SA" sz="2800" b="1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6B8D6FA-68A7-ABB5-F446-AFBE492485EB}"/>
              </a:ext>
            </a:extLst>
          </p:cNvPr>
          <p:cNvSpPr txBox="1">
            <a:spLocks/>
          </p:cNvSpPr>
          <p:nvPr/>
        </p:nvSpPr>
        <p:spPr>
          <a:xfrm>
            <a:off x="264160" y="8493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7E7117-7827-840F-5A84-2518C4C05627}"/>
              </a:ext>
            </a:extLst>
          </p:cNvPr>
          <p:cNvSpPr/>
          <p:nvPr/>
        </p:nvSpPr>
        <p:spPr>
          <a:xfrm>
            <a:off x="6342353" y="5558136"/>
            <a:ext cx="3179175" cy="11402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فردي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5" y="2563748"/>
            <a:ext cx="5228560" cy="30832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56" y="4603351"/>
            <a:ext cx="625490" cy="625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Double Wave 30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5" name="Double Wave 34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7386" y="1120985"/>
            <a:ext cx="8105215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endParaRPr lang="ar-JO" sz="20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>
              <a:lnSpc>
                <a:spcPct val="250000"/>
              </a:lnSpc>
            </a:pPr>
            <a:r>
              <a:rPr lang="ar-JO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1- </a:t>
            </a:r>
            <a:r>
              <a:rPr lang="ar-JO" sz="24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يملأ الطّالب البطاقة التّعريفيّة بالمعلومات المطلوبةعن ابن بطّوطة.</a:t>
            </a:r>
          </a:p>
          <a:p>
            <a:pPr algn="r" rtl="1">
              <a:lnSpc>
                <a:spcPct val="250000"/>
              </a:lnSpc>
            </a:pPr>
            <a:r>
              <a:rPr lang="ar-JO" sz="24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2- يفهم المقروء ويحلله في النّص الأول.</a:t>
            </a:r>
          </a:p>
          <a:p>
            <a:pPr algn="r" rtl="1">
              <a:lnSpc>
                <a:spcPct val="250000"/>
              </a:lnSpc>
            </a:pPr>
            <a:r>
              <a:rPr lang="ar-JO" sz="24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3- تنمو لديه قيمة الافتخار بالرّحالة المسلمين.</a:t>
            </a:r>
            <a:endParaRPr lang="ar-SA" sz="24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endParaRPr lang="en-US" sz="24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BE6C130E-7112-DFE3-3EA7-43816BF3ADCA}"/>
              </a:ext>
            </a:extLst>
          </p:cNvPr>
          <p:cNvSpPr txBox="1">
            <a:spLocks/>
          </p:cNvSpPr>
          <p:nvPr/>
        </p:nvSpPr>
        <p:spPr>
          <a:xfrm>
            <a:off x="35588" y="75145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6" y="3265450"/>
            <a:ext cx="4255014" cy="26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بطاقة خروج 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5" name="Picture 13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0"/>
          <a:stretch>
            <a:fillRect/>
          </a:stretch>
        </p:blipFill>
        <p:spPr bwMode="auto">
          <a:xfrm>
            <a:off x="4970271" y="1867201"/>
            <a:ext cx="37719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275888" y="2653368"/>
            <a:ext cx="2664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 شعورك تجاه الدرس؟</a:t>
            </a: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347896" y="3817005"/>
            <a:ext cx="23089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ماذا تعلمت من الدرس؟</a:t>
            </a:r>
          </a:p>
        </p:txBody>
      </p:sp>
      <p:pic>
        <p:nvPicPr>
          <p:cNvPr id="68" name="Picture 17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5"/>
          <a:stretch>
            <a:fillRect/>
          </a:stretch>
        </p:blipFill>
        <p:spPr bwMode="auto">
          <a:xfrm>
            <a:off x="5004452" y="4658212"/>
            <a:ext cx="37719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2" descr="A picture containing text, sign&#10;&#10;Description automatically gener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7384" r="15686" b="17496"/>
          <a:stretch>
            <a:fillRect/>
          </a:stretch>
        </p:blipFill>
        <p:spPr bwMode="auto">
          <a:xfrm rot="186105">
            <a:off x="1074588" y="2474179"/>
            <a:ext cx="35655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5351140" y="5052079"/>
            <a:ext cx="25170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 الذي أعجبك في الدرس؟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390556" y="3713817"/>
            <a:ext cx="2765425" cy="1338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قبل الخروج</a:t>
            </a:r>
            <a:endParaRPr kumimoji="0" lang="ar-AE" sz="4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من الحصة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5" name="Double Wave 34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1836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12746" y="377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44676" y="-35325"/>
            <a:ext cx="184698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الرّبط بالواقع</a:t>
            </a:r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 </a:t>
            </a:r>
            <a:r>
              <a:rPr lang="ar-S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: 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dobe Arabic" pitchFamily="18" charset="-78"/>
              <a:cs typeface="AF_Najed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275" y="967088"/>
            <a:ext cx="7082862" cy="422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802" y="5189713"/>
            <a:ext cx="7258625" cy="1090857"/>
          </a:xfrm>
          <a:prstGeom prst="rect">
            <a:avLst/>
          </a:prstGeom>
        </p:spPr>
      </p:pic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291" y="1673291"/>
            <a:ext cx="370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ما فائدة السّفر ورؤية مُدُن جديدة ؟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95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12746" y="377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45470" y="1310807"/>
            <a:ext cx="1133644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التمهيد: 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dobe Arabic" pitchFamily="18" charset="-78"/>
              <a:cs typeface="AF_Najed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087" y="2530368"/>
            <a:ext cx="5360037" cy="2565748"/>
          </a:xfrm>
          <a:prstGeom prst="rect">
            <a:avLst/>
          </a:prstGeom>
        </p:spPr>
      </p:pic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" y="1010054"/>
            <a:ext cx="3895007" cy="49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46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 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8695" y="1885677"/>
            <a:ext cx="7675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من أبرز الأماكن الدّينيّة في فلسطين: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</a:t>
            </a:r>
            <a:r>
              <a:rPr lang="ar-JO" sz="2800" b="1" dirty="0" smtClean="0"/>
              <a:t>المسجد الأقصى   </a:t>
            </a:r>
          </a:p>
          <a:p>
            <a:pPr algn="r" rtl="1"/>
            <a:r>
              <a:rPr lang="ar-JO" sz="2800" b="1" dirty="0" smtClean="0"/>
              <a:t>   </a:t>
            </a:r>
          </a:p>
          <a:p>
            <a:pPr algn="r" rtl="1"/>
            <a:r>
              <a:rPr lang="ar-JO" sz="2800" b="1" dirty="0" smtClean="0"/>
              <a:t>2- كنيسة القيامة </a:t>
            </a:r>
          </a:p>
          <a:p>
            <a:pPr algn="r" rtl="1"/>
            <a:r>
              <a:rPr lang="ar-JO" sz="2800" b="1" dirty="0" smtClean="0"/>
              <a:t>   </a:t>
            </a:r>
          </a:p>
          <a:p>
            <a:pPr algn="r" rtl="1"/>
            <a:r>
              <a:rPr lang="ar-JO" sz="2800" b="1" dirty="0" smtClean="0"/>
              <a:t>3- كنيسة المهد </a:t>
            </a:r>
          </a:p>
          <a:p>
            <a:pPr algn="r" rtl="1"/>
            <a:r>
              <a:rPr lang="ar-JO" sz="2800" b="1" dirty="0" smtClean="0"/>
              <a:t>  </a:t>
            </a:r>
          </a:p>
          <a:p>
            <a:pPr algn="r" rtl="1"/>
            <a:r>
              <a:rPr lang="ar-JO" sz="2800" b="1" dirty="0" smtClean="0"/>
              <a:t>  4- جميع ما ذكر </a:t>
            </a:r>
            <a:endParaRPr lang="en-US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C2CC5B8-B8DB-1BF0-7E80-78FBC102BEF5}"/>
              </a:ext>
            </a:extLst>
          </p:cNvPr>
          <p:cNvSpPr txBox="1">
            <a:spLocks/>
          </p:cNvSpPr>
          <p:nvPr/>
        </p:nvSpPr>
        <p:spPr>
          <a:xfrm>
            <a:off x="166764" y="72371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268" y="5091579"/>
            <a:ext cx="857477" cy="85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8681" y="21905"/>
            <a:ext cx="139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28" y="1929930"/>
            <a:ext cx="8557610" cy="4379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5530" y="1120984"/>
            <a:ext cx="6892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/>
              <a:t>املأ البطاقة التّعريفيّة بالمعلومات المطلوبة عن ابن بطّوطة بالرّجوع إلى (أتعرّف نبذة عن الكاتب) ص 64.</a:t>
            </a:r>
            <a:endParaRPr lang="en-US" sz="2800" b="1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" y="607147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Double Wave 26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0006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9ED318-C176-6952-E50B-04DAA257CF88}"/>
              </a:ext>
            </a:extLst>
          </p:cNvPr>
          <p:cNvSpPr txBox="1"/>
          <p:nvPr/>
        </p:nvSpPr>
        <p:spPr>
          <a:xfrm>
            <a:off x="6641055" y="1315601"/>
            <a:ext cx="4604272" cy="460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667" b="1" dirty="0" smtClean="0"/>
              <a:t>اسمه </a:t>
            </a:r>
            <a:r>
              <a:rPr lang="ar-JO" sz="2667" dirty="0"/>
              <a:t>....................................</a:t>
            </a:r>
          </a:p>
          <a:p>
            <a:pPr algn="r"/>
            <a:r>
              <a:rPr lang="ar-JO" sz="2667" b="1" dirty="0" smtClean="0"/>
              <a:t>اشتُهر بـ </a:t>
            </a:r>
            <a:r>
              <a:rPr lang="ar-JO" sz="2667" dirty="0" smtClean="0"/>
              <a:t>..................................</a:t>
            </a:r>
            <a:endParaRPr lang="ar-JO" sz="2667" dirty="0"/>
          </a:p>
          <a:p>
            <a:pPr algn="r"/>
            <a:r>
              <a:rPr lang="ar-JO" sz="2667" b="1" dirty="0" smtClean="0"/>
              <a:t> </a:t>
            </a:r>
            <a:r>
              <a:rPr lang="ar-JO" sz="2667" dirty="0" smtClean="0"/>
              <a:t>.............................................</a:t>
            </a:r>
            <a:endParaRPr lang="ar-JO" sz="2667" dirty="0"/>
          </a:p>
          <a:p>
            <a:pPr algn="r"/>
            <a:r>
              <a:rPr lang="ar-JO" sz="2667" b="1" dirty="0" smtClean="0"/>
              <a:t>دوّن رحلاته في كتاب</a:t>
            </a:r>
            <a:r>
              <a:rPr lang="ar-JO" sz="2667" dirty="0" smtClean="0"/>
              <a:t>......................</a:t>
            </a:r>
            <a:endParaRPr lang="ar-JO" sz="2667" dirty="0"/>
          </a:p>
          <a:p>
            <a:pPr algn="r"/>
            <a:r>
              <a:rPr lang="ar-JO" sz="2667" dirty="0"/>
              <a:t>.............................................</a:t>
            </a:r>
          </a:p>
          <a:p>
            <a:pPr algn="r"/>
            <a:r>
              <a:rPr lang="ar-JO" sz="2667" b="1" dirty="0" smtClean="0"/>
              <a:t>دامت رحلة أسفاره</a:t>
            </a:r>
            <a:r>
              <a:rPr lang="ar-JO" sz="2667" dirty="0" smtClean="0"/>
              <a:t>.........................</a:t>
            </a:r>
            <a:endParaRPr lang="ar-JO" sz="2667" b="1" dirty="0" smtClean="0"/>
          </a:p>
          <a:p>
            <a:pPr algn="r"/>
            <a:r>
              <a:rPr lang="ar-JO" sz="2667" dirty="0" smtClean="0"/>
              <a:t>..............................................</a:t>
            </a:r>
          </a:p>
          <a:p>
            <a:pPr algn="r"/>
            <a:r>
              <a:rPr lang="ar-JO" sz="2667" b="1" dirty="0" smtClean="0"/>
              <a:t>عدد الدّول التي زارها </a:t>
            </a:r>
            <a:r>
              <a:rPr lang="ar-JO" sz="2667" dirty="0" smtClean="0"/>
              <a:t>.....................</a:t>
            </a:r>
          </a:p>
          <a:p>
            <a:pPr algn="r"/>
            <a:endParaRPr lang="ar-JO" sz="2667" dirty="0"/>
          </a:p>
          <a:p>
            <a:pPr algn="r"/>
            <a:endParaRPr lang="ar-JO" sz="2667" dirty="0" smtClean="0"/>
          </a:p>
          <a:p>
            <a:pPr algn="r"/>
            <a:endParaRPr lang="ar-JO" sz="2667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55BA0E-90A3-3A2F-8BF6-25851165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1" y="463475"/>
            <a:ext cx="9884664" cy="731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dirty="0"/>
              <a:t>بطاقة التّعريف </a:t>
            </a:r>
            <a:r>
              <a:rPr lang="ar-JO" dirty="0" smtClean="0"/>
              <a:t>بابن بطّوطة 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84" y="1508932"/>
            <a:ext cx="4140306" cy="4140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11" y="4618922"/>
            <a:ext cx="1603331" cy="175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9ED318-C176-6952-E50B-04DAA257CF88}"/>
              </a:ext>
            </a:extLst>
          </p:cNvPr>
          <p:cNvSpPr txBox="1"/>
          <p:nvPr/>
        </p:nvSpPr>
        <p:spPr>
          <a:xfrm>
            <a:off x="6641055" y="1315601"/>
            <a:ext cx="4604272" cy="460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667" b="1" dirty="0" smtClean="0"/>
              <a:t>اسمه</a:t>
            </a:r>
            <a:r>
              <a:rPr lang="ar-JO" sz="2667" dirty="0" smtClean="0"/>
              <a:t> </a:t>
            </a:r>
            <a:r>
              <a:rPr lang="ar-JO" sz="2667" dirty="0" smtClean="0">
                <a:solidFill>
                  <a:srgbClr val="FF0000"/>
                </a:solidFill>
              </a:rPr>
              <a:t>محمد الطّنجي</a:t>
            </a:r>
            <a:endParaRPr lang="ar-JO" sz="2667" dirty="0">
              <a:solidFill>
                <a:srgbClr val="FF0000"/>
              </a:solidFill>
            </a:endParaRPr>
          </a:p>
          <a:p>
            <a:pPr algn="r"/>
            <a:r>
              <a:rPr lang="ar-JO" sz="2667" b="1" dirty="0" smtClean="0"/>
              <a:t>اشتُهر </a:t>
            </a:r>
            <a:r>
              <a:rPr lang="ar-JO" sz="2667" b="1" dirty="0" smtClean="0">
                <a:solidFill>
                  <a:srgbClr val="FF0000"/>
                </a:solidFill>
              </a:rPr>
              <a:t>بـ</a:t>
            </a:r>
            <a:r>
              <a:rPr lang="ar-JO" sz="2667" dirty="0" smtClean="0">
                <a:solidFill>
                  <a:srgbClr val="FF0000"/>
                </a:solidFill>
              </a:rPr>
              <a:t>الرّحالة الأشهر في تاريخ العرب والمسلمين.</a:t>
            </a:r>
            <a:endParaRPr lang="ar-JO" sz="2667" dirty="0">
              <a:solidFill>
                <a:srgbClr val="FF0000"/>
              </a:solidFill>
            </a:endParaRPr>
          </a:p>
          <a:p>
            <a:pPr algn="r"/>
            <a:r>
              <a:rPr lang="ar-JO" sz="2667" b="1" dirty="0" smtClean="0"/>
              <a:t>دوّن رحلاته في كتابه </a:t>
            </a:r>
            <a:r>
              <a:rPr lang="ar-JO" sz="2667" dirty="0" smtClean="0">
                <a:solidFill>
                  <a:srgbClr val="FF0000"/>
                </a:solidFill>
              </a:rPr>
              <a:t>تحفة النّظار في غرائب الأمصار وعجائب الأسفار</a:t>
            </a:r>
            <a:r>
              <a:rPr lang="ar-JO" sz="2667" dirty="0" smtClean="0"/>
              <a:t>.</a:t>
            </a:r>
            <a:endParaRPr lang="ar-JO" sz="2667" dirty="0"/>
          </a:p>
          <a:p>
            <a:pPr algn="r"/>
            <a:r>
              <a:rPr lang="ar-JO" sz="2667" b="1" dirty="0" smtClean="0"/>
              <a:t>دامت رحلة أسفاره </a:t>
            </a:r>
            <a:r>
              <a:rPr lang="ar-JO" sz="2667" dirty="0" smtClean="0">
                <a:solidFill>
                  <a:srgbClr val="FF0000"/>
                </a:solidFill>
              </a:rPr>
              <a:t>ما يزيد على 30 سنة.</a:t>
            </a:r>
          </a:p>
          <a:p>
            <a:pPr algn="r"/>
            <a:r>
              <a:rPr lang="ar-JO" sz="2667" b="1" dirty="0" smtClean="0"/>
              <a:t>عدد الدّول التي زارها </a:t>
            </a:r>
            <a:r>
              <a:rPr lang="ar-JO" sz="2667" dirty="0" smtClean="0">
                <a:solidFill>
                  <a:srgbClr val="FF0000"/>
                </a:solidFill>
              </a:rPr>
              <a:t>44 دولة.</a:t>
            </a:r>
          </a:p>
          <a:p>
            <a:pPr algn="r"/>
            <a:endParaRPr lang="ar-JO" sz="2667" dirty="0"/>
          </a:p>
          <a:p>
            <a:pPr algn="r"/>
            <a:endParaRPr lang="ar-JO" sz="2667" dirty="0" smtClean="0"/>
          </a:p>
          <a:p>
            <a:pPr algn="r"/>
            <a:endParaRPr lang="ar-JO" sz="2667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55BA0E-90A3-3A2F-8BF6-25851165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1" y="463475"/>
            <a:ext cx="9884664" cy="731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dirty="0"/>
              <a:t>بطاقة التّعريف </a:t>
            </a:r>
            <a:r>
              <a:rPr lang="ar-JO" dirty="0" smtClean="0"/>
              <a:t>بابن بطّوطة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84" y="1508932"/>
            <a:ext cx="4140306" cy="4140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11" y="4618922"/>
            <a:ext cx="1603331" cy="175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</a:t>
            </a:r>
            <a:r>
              <a:rPr lang="ar-JO" sz="2800" b="1" dirty="0" smtClean="0"/>
              <a:t>التّكويني</a:t>
            </a:r>
            <a:r>
              <a:rPr lang="ar-SA" sz="2800" b="1" dirty="0" smtClean="0"/>
              <a:t> </a:t>
            </a:r>
            <a:r>
              <a:rPr lang="ar-SA" sz="2800" b="1" dirty="0"/>
              <a:t>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8695" y="1885677"/>
            <a:ext cx="7675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عدد الدّول التي زارها ابن بطّوطة: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 smtClean="0"/>
              <a:t>1- 30 دولة.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2- 44 دولة.</a:t>
            </a:r>
            <a:endParaRPr lang="en-US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C2CC5B8-B8DB-1BF0-7E80-78FBC102BEF5}"/>
              </a:ext>
            </a:extLst>
          </p:cNvPr>
          <p:cNvSpPr txBox="1">
            <a:spLocks/>
          </p:cNvSpPr>
          <p:nvPr/>
        </p:nvSpPr>
        <p:spPr>
          <a:xfrm>
            <a:off x="166764" y="72371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45" y="3470775"/>
            <a:ext cx="759920" cy="759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الثالثة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رحلة ابن بطوطة إلى القدس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7173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1179</Words>
  <Application>Microsoft Office PowerPoint</Application>
  <PresentationFormat>Widescreen</PresentationFormat>
  <Paragraphs>395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بطاقة التّعريف بابن بطّوطة </vt:lpstr>
      <vt:lpstr>بطاقة التّعريف بابن بطّوطة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284</cp:revision>
  <dcterms:created xsi:type="dcterms:W3CDTF">2019-06-13T08:00:41Z</dcterms:created>
  <dcterms:modified xsi:type="dcterms:W3CDTF">2025-10-31T07:51:58Z</dcterms:modified>
</cp:coreProperties>
</file>