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80" r:id="rId4"/>
    <p:sldId id="285" r:id="rId5"/>
    <p:sldId id="304" r:id="rId6"/>
    <p:sldId id="305" r:id="rId7"/>
    <p:sldId id="306" r:id="rId8"/>
    <p:sldId id="275" r:id="rId9"/>
    <p:sldId id="300" r:id="rId10"/>
    <p:sldId id="297" r:id="rId11"/>
    <p:sldId id="307" r:id="rId12"/>
    <p:sldId id="278" r:id="rId13"/>
    <p:sldId id="308" r:id="rId14"/>
    <p:sldId id="291" r:id="rId15"/>
    <p:sldId id="29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8941" y="2092034"/>
            <a:ext cx="10137563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الوحدة : </a:t>
            </a:r>
            <a:r>
              <a:rPr lang="ar-JO" sz="4400" dirty="0">
                <a:cs typeface="AGA Battouta Regular" pitchFamily="2" charset="-78"/>
              </a:rPr>
              <a:t>الثّالثة(حكايات المدائن في الأسفار)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 smtClean="0">
                <a:cs typeface="AGA Battouta Regular" pitchFamily="2" charset="-78"/>
              </a:rPr>
              <a:t>الدرس </a:t>
            </a:r>
            <a:r>
              <a:rPr lang="ar-SA" sz="4400" dirty="0">
                <a:cs typeface="AGA Battouta Regular" pitchFamily="2" charset="-78"/>
              </a:rPr>
              <a:t>: </a:t>
            </a:r>
            <a:r>
              <a:rPr lang="ar-JO" sz="4400" dirty="0" smtClean="0">
                <a:cs typeface="AGA Battouta Regular" pitchFamily="2" charset="-78"/>
              </a:rPr>
              <a:t>الأسماء الخمسة</a:t>
            </a:r>
            <a:endParaRPr lang="ar-JO" sz="4400" b="1" dirty="0">
              <a:solidFill>
                <a:srgbClr val="FF0000"/>
              </a:solidFill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المبحث :  </a:t>
            </a:r>
            <a:r>
              <a:rPr lang="ar-JO" sz="4400" dirty="0">
                <a:cs typeface="AGA Battouta Regular" pitchFamily="2" charset="-78"/>
              </a:rPr>
              <a:t>اللّغة العربيّة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الصف :  </a:t>
            </a:r>
            <a:r>
              <a:rPr lang="ar-JO" sz="4400" dirty="0" smtClean="0">
                <a:cs typeface="AGA Battouta Regular" pitchFamily="2" charset="-78"/>
              </a:rPr>
              <a:t>الثّامن</a:t>
            </a:r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88533" y="1041290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81" y="6100549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6813608" y="190683"/>
            <a:ext cx="2776690" cy="66191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JO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التقويم التكويني</a:t>
            </a:r>
            <a:r>
              <a:rPr lang="ar-J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ص80</a:t>
            </a:r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41181" y="1424179"/>
            <a:ext cx="7429634" cy="594235"/>
          </a:xfrm>
        </p:spPr>
        <p:txBody>
          <a:bodyPr>
            <a:normAutofit fontScale="90000"/>
          </a:bodyPr>
          <a:lstStyle/>
          <a:p>
            <a:pPr algn="r"/>
            <a:r>
              <a:rPr lang="ar-JO" sz="2800" dirty="0" smtClean="0"/>
              <a:t/>
            </a:r>
            <a:br>
              <a:rPr lang="ar-JO" sz="2800" dirty="0" smtClean="0"/>
            </a:br>
            <a:r>
              <a:rPr lang="ar-JO" dirty="0" smtClean="0"/>
              <a:t/>
            </a:r>
            <a:br>
              <a:rPr lang="ar-JO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397" y="1543778"/>
            <a:ext cx="7483238" cy="3507768"/>
          </a:xfrm>
          <a:prstGeom prst="rect">
            <a:avLst/>
          </a:prstGeom>
        </p:spPr>
      </p:pic>
      <p:sp>
        <p:nvSpPr>
          <p:cNvPr id="34" name="Double Wave 33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5" name="Double Wave 34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4" name="Double Wave 43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5" name="Double Wave 54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7401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5178" y="1185393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81" y="6100549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4301067" y="1025608"/>
            <a:ext cx="5216510" cy="66191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التغذية الراجعة : </a:t>
            </a:r>
            <a:r>
              <a:rPr lang="ar-J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س7 ص 80</a:t>
            </a:r>
            <a:endParaRPr lang="ar-JO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0304" y="1763209"/>
            <a:ext cx="918462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/>
              <a:t> </a:t>
            </a:r>
            <a:r>
              <a:rPr lang="ar-JO" sz="2800" b="1" dirty="0" smtClean="0"/>
              <a:t>- </a:t>
            </a:r>
            <a:r>
              <a:rPr lang="ar-JO" sz="2800" b="1" dirty="0" smtClean="0">
                <a:solidFill>
                  <a:srgbClr val="FF0000"/>
                </a:solidFill>
              </a:rPr>
              <a:t>ذو</a:t>
            </a:r>
            <a:r>
              <a:rPr lang="ar-JO" sz="2800" b="1" dirty="0"/>
              <a:t>: مبتدأ مرفوع وعلامة رفعه الواو ؛ لأنه من الأسماء الخمسة وهو مضاف.</a:t>
            </a:r>
          </a:p>
          <a:p>
            <a:pPr algn="r"/>
            <a:r>
              <a:rPr lang="ar-JO" sz="2800" b="1" dirty="0" smtClean="0">
                <a:solidFill>
                  <a:srgbClr val="FF0000"/>
                </a:solidFill>
              </a:rPr>
              <a:t>   أخو</a:t>
            </a:r>
            <a:r>
              <a:rPr lang="ar-JO" sz="2800" b="1" dirty="0"/>
              <a:t>: مبتدأ مرفوع وعلامة رفعه الواو ؛ لأنه من الأسماء </a:t>
            </a:r>
            <a:r>
              <a:rPr lang="ar-JO" sz="2800" b="1" dirty="0" smtClean="0"/>
              <a:t>الخمسة.</a:t>
            </a:r>
          </a:p>
          <a:p>
            <a:pPr algn="r"/>
            <a:endParaRPr lang="ar-JO" sz="2800" b="1" dirty="0" smtClean="0"/>
          </a:p>
          <a:p>
            <a:pPr algn="r"/>
            <a:r>
              <a:rPr lang="ar-JO" sz="2800" b="1" dirty="0" smtClean="0"/>
              <a:t>- </a:t>
            </a:r>
            <a:r>
              <a:rPr lang="ar-JO" sz="2800" b="1" dirty="0" smtClean="0">
                <a:solidFill>
                  <a:srgbClr val="FF0000"/>
                </a:solidFill>
              </a:rPr>
              <a:t>فا</a:t>
            </a:r>
            <a:r>
              <a:rPr lang="ar-JO" sz="2800" b="1" dirty="0" smtClean="0"/>
              <a:t>: مفعول </a:t>
            </a:r>
            <a:r>
              <a:rPr lang="ar-JO" sz="2800" b="1" dirty="0"/>
              <a:t>به منصوب وعلامة نصبه الألف ؛ لأنه من الأسماء الخمسة</a:t>
            </a:r>
          </a:p>
          <a:p>
            <a:pPr algn="r"/>
            <a:r>
              <a:rPr lang="ar-JO" sz="2800" b="1" dirty="0"/>
              <a:t> وهو </a:t>
            </a:r>
            <a:r>
              <a:rPr lang="ar-JO" sz="2800" b="1" dirty="0" smtClean="0"/>
              <a:t>مضاف.</a:t>
            </a:r>
            <a:endParaRPr lang="ar-JO" sz="2800" b="1" dirty="0"/>
          </a:p>
          <a:p>
            <a:pPr algn="r"/>
            <a:r>
              <a:rPr lang="ar-JO" sz="2800" b="1" dirty="0" smtClean="0"/>
              <a:t> </a:t>
            </a:r>
            <a:r>
              <a:rPr lang="ar-JO" sz="2800" b="1" dirty="0" smtClean="0">
                <a:solidFill>
                  <a:srgbClr val="FF0000"/>
                </a:solidFill>
              </a:rPr>
              <a:t>الكاف</a:t>
            </a:r>
            <a:r>
              <a:rPr lang="ar-JO" sz="2800" b="1" dirty="0" smtClean="0"/>
              <a:t> : ضمير </a:t>
            </a:r>
            <a:r>
              <a:rPr lang="ar-JO" sz="2800" b="1" dirty="0"/>
              <a:t>متصل مبني في محل جر بالإضافة.                              </a:t>
            </a:r>
            <a:endParaRPr lang="en-US" sz="2800" b="1" dirty="0"/>
          </a:p>
          <a:p>
            <a:pPr algn="r"/>
            <a:endParaRPr lang="ar-JO" sz="2800" b="1" dirty="0" smtClean="0"/>
          </a:p>
          <a:p>
            <a:pPr algn="r"/>
            <a:r>
              <a:rPr lang="ar-JO" sz="2800" b="1" dirty="0" smtClean="0"/>
              <a:t>- </a:t>
            </a:r>
            <a:r>
              <a:rPr lang="ar-JO" sz="2800" b="1" dirty="0" smtClean="0">
                <a:solidFill>
                  <a:srgbClr val="FF0000"/>
                </a:solidFill>
              </a:rPr>
              <a:t>حمي</a:t>
            </a:r>
            <a:r>
              <a:rPr lang="ar-JO" sz="2800" b="1" dirty="0" smtClean="0"/>
              <a:t> : مضاف </a:t>
            </a:r>
            <a:r>
              <a:rPr lang="ar-JO" sz="2800" b="1" dirty="0"/>
              <a:t>إليه مجرور وعلامة جرّه الياء؛ لأنه من الأسماء الخمسة وهو </a:t>
            </a:r>
            <a:r>
              <a:rPr lang="ar-JO" sz="2800" b="1" dirty="0" smtClean="0"/>
              <a:t>مضاف.</a:t>
            </a:r>
            <a:endParaRPr lang="ar-JO" sz="2800" b="1" dirty="0"/>
          </a:p>
          <a:p>
            <a:pPr algn="r"/>
            <a:r>
              <a:rPr lang="ar-JO" sz="2800" b="1" dirty="0" smtClean="0"/>
              <a:t>  </a:t>
            </a:r>
            <a:r>
              <a:rPr lang="ar-JO" sz="2800" b="1" dirty="0" smtClean="0">
                <a:solidFill>
                  <a:srgbClr val="FF0000"/>
                </a:solidFill>
              </a:rPr>
              <a:t>الكاف</a:t>
            </a:r>
            <a:r>
              <a:rPr lang="ar-JO" sz="2800" b="1" dirty="0" smtClean="0"/>
              <a:t> : ضمير </a:t>
            </a:r>
            <a:r>
              <a:rPr lang="ar-JO" sz="2800" b="1" dirty="0"/>
              <a:t>متصل مبني في محل جر بالإضافة.                              </a:t>
            </a:r>
            <a:endParaRPr lang="en-US" sz="2800" b="1" dirty="0"/>
          </a:p>
          <a:p>
            <a:pPr algn="r"/>
            <a:endParaRPr lang="en-US" sz="2800" b="1" dirty="0"/>
          </a:p>
        </p:txBody>
      </p:sp>
      <p:sp>
        <p:nvSpPr>
          <p:cNvPr id="29" name="Double Wave 28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0" name="Double Wave 29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Double Wave 30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2" name="Double Wave 31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37274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847601" y="6301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الت</a:t>
            </a:r>
            <a:r>
              <a:rPr lang="ar-JO" sz="2800" b="1" dirty="0"/>
              <a:t>ّ</a:t>
            </a:r>
            <a:r>
              <a:rPr lang="ar-SA" sz="2800" b="1" dirty="0" smtClean="0"/>
              <a:t>مايز</a:t>
            </a:r>
            <a:r>
              <a:rPr lang="ar-JO" sz="2800" b="1" dirty="0" smtClean="0"/>
              <a:t>+التّفكير النّاقد+ تعليم الأقران:</a:t>
            </a:r>
            <a:endParaRPr lang="ar-SA" sz="28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272971" y="1566961"/>
            <a:ext cx="2055138" cy="4382095"/>
            <a:chOff x="6287512" y="2493050"/>
            <a:chExt cx="2055138" cy="4382095"/>
          </a:xfrm>
        </p:grpSpPr>
        <p:sp>
          <p:nvSpPr>
            <p:cNvPr id="29" name="Shape 2">
              <a:extLst>
                <a:ext uri="{FF2B5EF4-FFF2-40B4-BE49-F238E27FC236}">
                  <a16:creationId xmlns:a16="http://schemas.microsoft.com/office/drawing/2014/main" id="{E7AC2A34-6142-E906-338F-AEC60747B39E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Shape 3">
              <a:extLst>
                <a:ext uri="{FF2B5EF4-FFF2-40B4-BE49-F238E27FC236}">
                  <a16:creationId xmlns:a16="http://schemas.microsoft.com/office/drawing/2014/main" id="{7F6B48C4-E63C-C065-BC44-13176ABDEC50}"/>
                </a:ext>
              </a:extLst>
            </p:cNvPr>
            <p:cNvSpPr/>
            <p:nvPr/>
          </p:nvSpPr>
          <p:spPr>
            <a:xfrm>
              <a:off x="7565053" y="2894350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Shape 4">
              <a:extLst>
                <a:ext uri="{FF2B5EF4-FFF2-40B4-BE49-F238E27FC236}">
                  <a16:creationId xmlns:a16="http://schemas.microsoft.com/office/drawing/2014/main" id="{638B7FF1-2629-0300-ECCB-FEBEDB7A220B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26859F2F-3E10-7852-2CE4-C439CF85BD63}"/>
                </a:ext>
              </a:extLst>
            </p:cNvPr>
            <p:cNvSpPr/>
            <p:nvPr/>
          </p:nvSpPr>
          <p:spPr>
            <a:xfrm>
              <a:off x="7223105" y="2708315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1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8">
              <a:extLst>
                <a:ext uri="{FF2B5EF4-FFF2-40B4-BE49-F238E27FC236}">
                  <a16:creationId xmlns:a16="http://schemas.microsoft.com/office/drawing/2014/main" id="{87F88120-07C1-DA73-FE01-511617E1C071}"/>
                </a:ext>
              </a:extLst>
            </p:cNvPr>
            <p:cNvSpPr/>
            <p:nvPr/>
          </p:nvSpPr>
          <p:spPr>
            <a:xfrm>
              <a:off x="6287512" y="400520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Shape 9">
              <a:extLst>
                <a:ext uri="{FF2B5EF4-FFF2-40B4-BE49-F238E27FC236}">
                  <a16:creationId xmlns:a16="http://schemas.microsoft.com/office/drawing/2014/main" id="{2BC01055-80C0-77E7-B6B8-79D5B3349246}"/>
                </a:ext>
              </a:extLst>
            </p:cNvPr>
            <p:cNvSpPr/>
            <p:nvPr/>
          </p:nvSpPr>
          <p:spPr>
            <a:xfrm>
              <a:off x="7065109" y="377749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 10">
              <a:extLst>
                <a:ext uri="{FF2B5EF4-FFF2-40B4-BE49-F238E27FC236}">
                  <a16:creationId xmlns:a16="http://schemas.microsoft.com/office/drawing/2014/main" id="{8EE93098-4EC1-B0BB-5A82-76A76BDDFABD}"/>
                </a:ext>
              </a:extLst>
            </p:cNvPr>
            <p:cNvSpPr/>
            <p:nvPr/>
          </p:nvSpPr>
          <p:spPr>
            <a:xfrm>
              <a:off x="7223105" y="381916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Shape 13">
              <a:extLst>
                <a:ext uri="{FF2B5EF4-FFF2-40B4-BE49-F238E27FC236}">
                  <a16:creationId xmlns:a16="http://schemas.microsoft.com/office/drawing/2014/main" id="{90D2BED4-4E81-51D4-EEE9-283E9A341BA1}"/>
                </a:ext>
              </a:extLst>
            </p:cNvPr>
            <p:cNvSpPr/>
            <p:nvPr/>
          </p:nvSpPr>
          <p:spPr>
            <a:xfrm>
              <a:off x="7565053" y="519642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Shape 14">
              <a:extLst>
                <a:ext uri="{FF2B5EF4-FFF2-40B4-BE49-F238E27FC236}">
                  <a16:creationId xmlns:a16="http://schemas.microsoft.com/office/drawing/2014/main" id="{F1EEB422-CD7D-C49E-AE4A-0F50444C3C4E}"/>
                </a:ext>
              </a:extLst>
            </p:cNvPr>
            <p:cNvSpPr/>
            <p:nvPr/>
          </p:nvSpPr>
          <p:spPr>
            <a:xfrm>
              <a:off x="7065109" y="496871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Text 15">
              <a:extLst>
                <a:ext uri="{FF2B5EF4-FFF2-40B4-BE49-F238E27FC236}">
                  <a16:creationId xmlns:a16="http://schemas.microsoft.com/office/drawing/2014/main" id="{8595E128-06CD-8863-5C3A-72B76A9A0CD9}"/>
                </a:ext>
              </a:extLst>
            </p:cNvPr>
            <p:cNvSpPr/>
            <p:nvPr/>
          </p:nvSpPr>
          <p:spPr>
            <a:xfrm>
              <a:off x="7223105" y="501038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Shape 4">
              <a:extLst>
                <a:ext uri="{FF2B5EF4-FFF2-40B4-BE49-F238E27FC236}">
                  <a16:creationId xmlns:a16="http://schemas.microsoft.com/office/drawing/2014/main" id="{575EAB91-AA07-F831-947E-C34E8C1F6743}"/>
                </a:ext>
              </a:extLst>
            </p:cNvPr>
            <p:cNvSpPr/>
            <p:nvPr/>
          </p:nvSpPr>
          <p:spPr>
            <a:xfrm>
              <a:off x="7065108" y="6224863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Shape 8">
              <a:extLst>
                <a:ext uri="{FF2B5EF4-FFF2-40B4-BE49-F238E27FC236}">
                  <a16:creationId xmlns:a16="http://schemas.microsoft.com/office/drawing/2014/main" id="{0D5A7EAB-D4DB-CEAE-1EEA-5E1D2011FFD3}"/>
                </a:ext>
              </a:extLst>
            </p:cNvPr>
            <p:cNvSpPr/>
            <p:nvPr/>
          </p:nvSpPr>
          <p:spPr>
            <a:xfrm>
              <a:off x="6304181" y="6452629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6D8FF3-3190-3AF2-DD12-D27B7DE28528}"/>
              </a:ext>
            </a:extLst>
          </p:cNvPr>
          <p:cNvSpPr txBox="1"/>
          <p:nvPr/>
        </p:nvSpPr>
        <p:spPr>
          <a:xfrm>
            <a:off x="6249411" y="1614443"/>
            <a:ext cx="3244492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كوّن جملة من إنشائك </a:t>
            </a:r>
          </a:p>
          <a:p>
            <a:pPr algn="r" rtl="1"/>
            <a:endParaRPr lang="ar-JO" sz="2800" b="1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8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E6D8FF3-3190-3AF2-DD12-D27B7DE28528}"/>
              </a:ext>
            </a:extLst>
          </p:cNvPr>
          <p:cNvSpPr txBox="1"/>
          <p:nvPr/>
        </p:nvSpPr>
        <p:spPr>
          <a:xfrm>
            <a:off x="1242689" y="1968261"/>
            <a:ext cx="3244492" cy="26776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ما الفرق بين الجملتينِ:</a:t>
            </a:r>
          </a:p>
          <a:p>
            <a:pPr algn="r" rtl="1"/>
            <a:endParaRPr lang="ar-JO" sz="2800" b="1" dirty="0" smtClean="0"/>
          </a:p>
          <a:p>
            <a:pPr algn="r" rtl="1"/>
            <a:r>
              <a:rPr lang="ar-JO" sz="2800" b="1" dirty="0" smtClean="0"/>
              <a:t>-أبي يواظبُ على أداء الصلاة في وقتها.</a:t>
            </a:r>
          </a:p>
          <a:p>
            <a:pPr algn="r" rtl="1"/>
            <a:r>
              <a:rPr lang="ar-JO" sz="2800" b="1" dirty="0" smtClean="0"/>
              <a:t>- أحترمُ أباك .</a:t>
            </a:r>
            <a:endParaRPr lang="ar-JO" sz="2800" b="1" dirty="0"/>
          </a:p>
          <a:p>
            <a:pPr algn="r" rtl="1"/>
            <a:endParaRPr lang="ar-SA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EDAD4E-2999-F673-53FA-70565654FDAA}"/>
              </a:ext>
            </a:extLst>
          </p:cNvPr>
          <p:cNvSpPr txBox="1"/>
          <p:nvPr/>
        </p:nvSpPr>
        <p:spPr>
          <a:xfrm>
            <a:off x="6214815" y="3999170"/>
            <a:ext cx="3244492" cy="13849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صوّب الخطأ في الكلمة المخطوط تحتها في الجملة(هي تُساعدُ </a:t>
            </a:r>
            <a:r>
              <a:rPr lang="ar-JO" sz="2800" b="1" u="sng" dirty="0" smtClean="0"/>
              <a:t>أخيها</a:t>
            </a:r>
            <a:r>
              <a:rPr lang="ar-JO" sz="2800" b="1" dirty="0" smtClean="0"/>
              <a:t>).</a:t>
            </a:r>
            <a:endParaRPr lang="ar-SA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26798" y="5379619"/>
            <a:ext cx="231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400" b="1" dirty="0" smtClean="0"/>
              <a:t>عدّد الأسماء الخمسة.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7417" y="2130668"/>
            <a:ext cx="2947046" cy="1153192"/>
          </a:xfrm>
          <a:prstGeom prst="rect">
            <a:avLst/>
          </a:prstGeom>
        </p:spPr>
      </p:pic>
      <p:sp>
        <p:nvSpPr>
          <p:cNvPr id="61" name="Double Wave 60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62" name="Double Wave 61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3" name="Double Wave 62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4" name="Double Wave 63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5060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620233" y="807156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-355534" y="1193377"/>
            <a:ext cx="9087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الربط بالواقع : صِف هذه الصّورة بجملة رابطًا إياها بدرسنا</a:t>
            </a:r>
            <a:endParaRPr lang="ar-JO" sz="2800" b="1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1" name="Double Wave 30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2" name="Double Wave 31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4" name="Double Wave 33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287" y="1996568"/>
            <a:ext cx="4628571" cy="4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4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620233" y="807156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-355534" y="1193377"/>
            <a:ext cx="9087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تقويم </a:t>
            </a:r>
            <a:r>
              <a:rPr lang="ar-JO" sz="2800" b="1" dirty="0" smtClean="0"/>
              <a:t>ختامي+ تقييم ذاتي </a:t>
            </a:r>
            <a:endParaRPr lang="ar-JO" sz="2800" b="1" dirty="0"/>
          </a:p>
          <a:p>
            <a:pPr algn="r" rtl="1"/>
            <a:r>
              <a:rPr lang="ar-JO" sz="2800" b="1" dirty="0" smtClean="0"/>
              <a:t>الجملة التي وردت فيها كلمة(حمو) منصوبة :</a:t>
            </a:r>
            <a:endParaRPr lang="ar-JO" sz="2800" b="1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1966DC-27C4-90A0-10B3-F350E5B19EEC}"/>
              </a:ext>
            </a:extLst>
          </p:cNvPr>
          <p:cNvSpPr txBox="1"/>
          <p:nvPr/>
        </p:nvSpPr>
        <p:spPr>
          <a:xfrm>
            <a:off x="6248423" y="2845313"/>
            <a:ext cx="2876587" cy="107721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3200" b="1" dirty="0" smtClean="0"/>
              <a:t>حموك ذو علمٍ عظيمٍ.</a:t>
            </a:r>
            <a:endParaRPr lang="ar-SA" sz="32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C4DCF7A-BC68-C64D-80EE-843791B49D99}"/>
              </a:ext>
            </a:extLst>
          </p:cNvPr>
          <p:cNvSpPr/>
          <p:nvPr/>
        </p:nvSpPr>
        <p:spPr>
          <a:xfrm>
            <a:off x="7337802" y="2254727"/>
            <a:ext cx="697831" cy="59058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1</a:t>
            </a:r>
            <a:endParaRPr lang="en-US" sz="36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C73FB8-440B-A027-3EBA-415535D67B3F}"/>
              </a:ext>
            </a:extLst>
          </p:cNvPr>
          <p:cNvSpPr/>
          <p:nvPr/>
        </p:nvSpPr>
        <p:spPr>
          <a:xfrm>
            <a:off x="2325841" y="2275270"/>
            <a:ext cx="697831" cy="59058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2</a:t>
            </a:r>
            <a:endParaRPr lang="en-US" sz="3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615B4-1872-7A3B-A0A3-3E257F3A2C56}"/>
              </a:ext>
            </a:extLst>
          </p:cNvPr>
          <p:cNvSpPr txBox="1"/>
          <p:nvPr/>
        </p:nvSpPr>
        <p:spPr>
          <a:xfrm>
            <a:off x="1042612" y="2865339"/>
            <a:ext cx="3249807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3200" b="1" dirty="0" smtClean="0"/>
              <a:t>رأيتُ حماك.</a:t>
            </a:r>
            <a:endParaRPr lang="ar-SA" sz="4400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41" y="2246906"/>
            <a:ext cx="672920" cy="6729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1" name="Double Wave 30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2" name="Double Wave 31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4" name="Double Wave 33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53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بطاقة خروج :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0D80F6-D7B7-F0B3-8FB3-9E6B17196940}"/>
              </a:ext>
            </a:extLst>
          </p:cNvPr>
          <p:cNvSpPr/>
          <p:nvPr/>
        </p:nvSpPr>
        <p:spPr>
          <a:xfrm>
            <a:off x="1624050" y="1697763"/>
            <a:ext cx="8016571" cy="10047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4000" dirty="0" smtClean="0"/>
              <a:t>اكتب على بطاقة الخروج ما تعلّمته في الحصّة</a:t>
            </a:r>
            <a:endParaRPr lang="en-US" sz="4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C979D30-628F-BC3B-7C91-E1AF6442F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736" y="2949754"/>
            <a:ext cx="5637463" cy="3268142"/>
          </a:xfrm>
          <a:prstGeom prst="rect">
            <a:avLst/>
          </a:prstGeom>
        </p:spPr>
      </p:pic>
      <p:sp>
        <p:nvSpPr>
          <p:cNvPr id="30" name="Double Wave 29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1" name="Double Wave 30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2" name="Double Wave 31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4" name="Double Wave 33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9342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85412" y="1120985"/>
            <a:ext cx="5987190" cy="48628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50000"/>
              </a:lnSpc>
            </a:pPr>
            <a:r>
              <a:rPr lang="ar-SA" sz="2000" b="1" dirty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النتاجات المتوقعة :</a:t>
            </a:r>
            <a:r>
              <a:rPr lang="ar-JO" sz="2000" b="1" dirty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 </a:t>
            </a:r>
          </a:p>
          <a:p>
            <a:pPr algn="r" rtl="1">
              <a:lnSpc>
                <a:spcPct val="250000"/>
              </a:lnSpc>
            </a:pPr>
            <a:r>
              <a:rPr lang="ar-JO" sz="2000" b="1" dirty="0">
                <a:solidFill>
                  <a:srgbClr val="BE1438"/>
                </a:solidFill>
              </a:rPr>
              <a:t>1- </a:t>
            </a:r>
            <a:r>
              <a:rPr lang="ar-JO" sz="2000" b="1" dirty="0" smtClean="0">
                <a:solidFill>
                  <a:srgbClr val="BE1438"/>
                </a:solidFill>
              </a:rPr>
              <a:t>يُعرب الأسماء الخمسة إعرابًا كاملًا.</a:t>
            </a:r>
            <a:endParaRPr lang="ar-JO" sz="2000" b="1" dirty="0">
              <a:solidFill>
                <a:srgbClr val="BE1438"/>
              </a:solidFill>
            </a:endParaRPr>
          </a:p>
          <a:p>
            <a:pPr algn="r" rtl="1">
              <a:lnSpc>
                <a:spcPct val="250000"/>
              </a:lnSpc>
            </a:pPr>
            <a:r>
              <a:rPr lang="ar-JO" sz="2000" b="1" dirty="0" smtClean="0">
                <a:solidFill>
                  <a:srgbClr val="BE1438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2- يوظّف الأسماء الخمسة في جمل مفيدة من إنشائه.</a:t>
            </a:r>
          </a:p>
          <a:p>
            <a:pPr algn="r" rtl="1">
              <a:lnSpc>
                <a:spcPct val="250000"/>
              </a:lnSpc>
            </a:pPr>
            <a:r>
              <a:rPr lang="ar-JO" sz="2000" b="1" dirty="0" smtClean="0">
                <a:solidFill>
                  <a:srgbClr val="BE1438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3- يعربها إعرابًا صحيحًا.</a:t>
            </a:r>
          </a:p>
          <a:p>
            <a:pPr algn="r" rtl="1">
              <a:lnSpc>
                <a:spcPct val="250000"/>
              </a:lnSpc>
            </a:pPr>
            <a:r>
              <a:rPr lang="ar-JO" sz="2000" b="1" dirty="0" smtClean="0">
                <a:solidFill>
                  <a:srgbClr val="BE1438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 4- تنمو لديه قيمة التّعاون.</a:t>
            </a:r>
            <a:endParaRPr lang="ar-SA" sz="2000" b="1" dirty="0"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r" rtl="1"/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45" name="Double Wave 44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74285" y="11397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489531" y="1174543"/>
            <a:ext cx="7976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التمهيد : حدّد علامة رفع ونصب وجر الأسماء الخمسة.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الأسماء الخمسة وإعرابها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4658" y="1801699"/>
            <a:ext cx="7699203" cy="4330801"/>
          </a:xfrm>
          <a:prstGeom prst="rect">
            <a:avLst/>
          </a:prstGeom>
        </p:spPr>
      </p:pic>
      <p:sp>
        <p:nvSpPr>
          <p:cNvPr id="30" name="Double Wave 29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1" name="Double Wave 30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4" name="Double Wave 33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5" name="Double Wave 34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1048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662798" y="654307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32951" y="1066237"/>
            <a:ext cx="1573020" cy="730155"/>
            <a:chOff x="7449987" y="-849018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9987" y="-849018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86267" y="-776545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2015497" y="1061291"/>
            <a:ext cx="6930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تقويم قبلي : </a:t>
            </a:r>
          </a:p>
          <a:p>
            <a:pPr algn="r" rtl="1"/>
            <a:r>
              <a:rPr lang="ar-JO" sz="2800" b="1" dirty="0" smtClean="0"/>
              <a:t>ترفع  الأسماء الخمسة:</a:t>
            </a:r>
            <a:endParaRPr lang="ar-JO" sz="2800" b="1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96932" y="89029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1966DC-27C4-90A0-10B3-F350E5B19EEC}"/>
              </a:ext>
            </a:extLst>
          </p:cNvPr>
          <p:cNvSpPr txBox="1"/>
          <p:nvPr/>
        </p:nvSpPr>
        <p:spPr>
          <a:xfrm>
            <a:off x="6259325" y="2627120"/>
            <a:ext cx="2876587" cy="46166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2400" b="1" dirty="0" smtClean="0"/>
              <a:t>بالواو.</a:t>
            </a:r>
            <a:endParaRPr lang="ar-SA" sz="20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C4DCF7A-BC68-C64D-80EE-843791B49D99}"/>
              </a:ext>
            </a:extLst>
          </p:cNvPr>
          <p:cNvSpPr/>
          <p:nvPr/>
        </p:nvSpPr>
        <p:spPr>
          <a:xfrm>
            <a:off x="7348704" y="2033612"/>
            <a:ext cx="697831" cy="590586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1</a:t>
            </a:r>
            <a:endParaRPr lang="en-US" sz="36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C73FB8-440B-A027-3EBA-415535D67B3F}"/>
              </a:ext>
            </a:extLst>
          </p:cNvPr>
          <p:cNvSpPr/>
          <p:nvPr/>
        </p:nvSpPr>
        <p:spPr>
          <a:xfrm>
            <a:off x="3273656" y="1970233"/>
            <a:ext cx="697831" cy="59058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3600" b="1" dirty="0"/>
              <a:t>2</a:t>
            </a:r>
            <a:endParaRPr lang="en-US" sz="3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615B4-1872-7A3B-A0A3-3E257F3A2C56}"/>
              </a:ext>
            </a:extLst>
          </p:cNvPr>
          <p:cNvSpPr txBox="1"/>
          <p:nvPr/>
        </p:nvSpPr>
        <p:spPr>
          <a:xfrm>
            <a:off x="2189023" y="2587496"/>
            <a:ext cx="2876587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2400" b="1" dirty="0" smtClean="0"/>
              <a:t>بالضمة.</a:t>
            </a:r>
            <a:endParaRPr lang="ar-SA" sz="2000" b="1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158" y="1988117"/>
            <a:ext cx="672920" cy="6729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2" name="Double Wave 31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3" name="Double Wave 32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4" name="Double Wave 33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5" name="Double Wave 34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6562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625832" y="630133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5447" y="1027967"/>
            <a:ext cx="1573020" cy="730155"/>
            <a:chOff x="7449987" y="-849018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9987" y="-849018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86267" y="-776545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2667260" y="54907"/>
            <a:ext cx="6930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التقديم: </a:t>
            </a:r>
            <a:endParaRPr lang="ar-JO" sz="2800" b="1" dirty="0"/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073" y="1040269"/>
            <a:ext cx="949150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3200" b="1" dirty="0" smtClean="0">
                <a:solidFill>
                  <a:srgbClr val="FF0000"/>
                </a:solidFill>
              </a:rPr>
              <a:t>أبو محمدٍ</a:t>
            </a:r>
            <a:r>
              <a:rPr lang="ar-JO" sz="3200" b="1" dirty="0" smtClean="0"/>
              <a:t> رجلٌ فاضلٌ.</a:t>
            </a:r>
          </a:p>
          <a:p>
            <a:pPr algn="r"/>
            <a:r>
              <a:rPr lang="ar-JO" sz="3200" b="1" dirty="0" smtClean="0">
                <a:solidFill>
                  <a:schemeClr val="accent1"/>
                </a:solidFill>
              </a:rPr>
              <a:t>أبو</a:t>
            </a:r>
            <a:r>
              <a:rPr lang="ar-JO" sz="3200" b="1" dirty="0" smtClean="0"/>
              <a:t>: مبتدأ مرفوع وعلامة رفعه الواو؛ لأنه من الأسماء الخمسة.</a:t>
            </a:r>
          </a:p>
          <a:p>
            <a:pPr algn="r"/>
            <a:r>
              <a:rPr lang="ar-JO" sz="3200" b="1" dirty="0" smtClean="0">
                <a:solidFill>
                  <a:schemeClr val="accent1"/>
                </a:solidFill>
              </a:rPr>
              <a:t>محمد</a:t>
            </a:r>
            <a:r>
              <a:rPr lang="ar-JO" sz="3200" b="1" dirty="0" smtClean="0"/>
              <a:t>: مضاف إليه مجرور وعلامة جره الكسرة.</a:t>
            </a:r>
          </a:p>
          <a:p>
            <a:pPr algn="r"/>
            <a:endParaRPr lang="ar-JO" sz="3200" b="1" dirty="0"/>
          </a:p>
          <a:p>
            <a:pPr algn="r"/>
            <a:r>
              <a:rPr lang="ar-JO" sz="3200" b="1" dirty="0" smtClean="0"/>
              <a:t>رأيتُ </a:t>
            </a:r>
            <a:r>
              <a:rPr lang="ar-JO" sz="3200" b="1" dirty="0" smtClean="0">
                <a:solidFill>
                  <a:srgbClr val="FF0000"/>
                </a:solidFill>
              </a:rPr>
              <a:t>أخاكَ</a:t>
            </a:r>
            <a:r>
              <a:rPr lang="ar-JO" sz="3200" b="1" dirty="0" smtClean="0"/>
              <a:t> يُسددُ الهدفَ.</a:t>
            </a:r>
          </a:p>
          <a:p>
            <a:pPr algn="r"/>
            <a:r>
              <a:rPr lang="ar-JO" sz="3200" b="1" dirty="0" smtClean="0">
                <a:solidFill>
                  <a:schemeClr val="accent1"/>
                </a:solidFill>
              </a:rPr>
              <a:t>أخا</a:t>
            </a:r>
            <a:r>
              <a:rPr lang="ar-JO" sz="3200" b="1" dirty="0" smtClean="0"/>
              <a:t>: مفعول به منصوب وعلامة نصبه الألف؛ لأنه من الأسماء الخمسة.</a:t>
            </a:r>
          </a:p>
          <a:p>
            <a:pPr algn="r"/>
            <a:r>
              <a:rPr lang="ar-JO" sz="3200" b="1" dirty="0" smtClean="0">
                <a:solidFill>
                  <a:schemeClr val="accent1"/>
                </a:solidFill>
              </a:rPr>
              <a:t>ك</a:t>
            </a:r>
            <a:r>
              <a:rPr lang="ar-JO" sz="3200" b="1" dirty="0" smtClean="0"/>
              <a:t>: ضمير متصل مبني في محل جر مضاف إليه.</a:t>
            </a:r>
          </a:p>
          <a:p>
            <a:pPr algn="r"/>
            <a:endParaRPr lang="ar-JO" sz="3200" b="1" dirty="0"/>
          </a:p>
          <a:p>
            <a:pPr algn="r"/>
            <a:r>
              <a:rPr lang="ar-JO" sz="3200" b="1" dirty="0" smtClean="0"/>
              <a:t>امضغ اللقمةَ جيدًا في </a:t>
            </a:r>
            <a:r>
              <a:rPr lang="ar-JO" sz="3200" b="1" dirty="0" smtClean="0">
                <a:solidFill>
                  <a:srgbClr val="FF0000"/>
                </a:solidFill>
              </a:rPr>
              <a:t>فيـكَ</a:t>
            </a:r>
            <a:r>
              <a:rPr lang="ar-JO" sz="3200" b="1" dirty="0" smtClean="0"/>
              <a:t>.</a:t>
            </a:r>
          </a:p>
          <a:p>
            <a:pPr algn="r"/>
            <a:r>
              <a:rPr lang="ar-JO" sz="3200" b="1" dirty="0" smtClean="0">
                <a:solidFill>
                  <a:schemeClr val="accent1"/>
                </a:solidFill>
              </a:rPr>
              <a:t>في</a:t>
            </a:r>
            <a:r>
              <a:rPr lang="ar-JO" sz="3200" b="1" dirty="0" smtClean="0"/>
              <a:t>: اسم مجرور وعلامة جره الياء؛ لأنه من الأسماء الخمسة.</a:t>
            </a:r>
          </a:p>
          <a:p>
            <a:pPr algn="r"/>
            <a:r>
              <a:rPr lang="ar-JO" sz="3200" b="1" dirty="0" smtClean="0">
                <a:solidFill>
                  <a:schemeClr val="accent1"/>
                </a:solidFill>
              </a:rPr>
              <a:t>ك</a:t>
            </a:r>
            <a:r>
              <a:rPr lang="ar-JO" sz="3200" b="1" dirty="0" smtClean="0"/>
              <a:t>: </a:t>
            </a:r>
            <a:r>
              <a:rPr lang="ar-JO" sz="3200" b="1" dirty="0"/>
              <a:t>ضمير متصل مبني في محل جر مضاف إليه</a:t>
            </a:r>
            <a:r>
              <a:rPr lang="ar-JO" sz="3200" b="1" dirty="0" smtClean="0"/>
              <a:t>.</a:t>
            </a:r>
            <a:endParaRPr lang="ar-JO" sz="3200" b="1" dirty="0"/>
          </a:p>
        </p:txBody>
      </p:sp>
      <p:sp>
        <p:nvSpPr>
          <p:cNvPr id="27" name="Double Wave 26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0" name="Double Wave 29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1" name="Double Wave 30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2" name="Double Wave 31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64783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674285" y="704228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1739784" y="1081061"/>
            <a:ext cx="7056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التقويم التكويني: </a:t>
            </a:r>
            <a:r>
              <a:rPr lang="ar-JO" sz="2800" b="1" dirty="0" smtClean="0">
                <a:solidFill>
                  <a:srgbClr val="FF0000"/>
                </a:solidFill>
              </a:rPr>
              <a:t>ص 79</a:t>
            </a:r>
            <a:endParaRPr lang="ar-JO" sz="2800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449" y="1888651"/>
            <a:ext cx="7991475" cy="4124325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00115" y="3369353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800" b="1" dirty="0" smtClean="0">
                <a:solidFill>
                  <a:srgbClr val="FF0000"/>
                </a:solidFill>
              </a:rPr>
              <a:t>أخيك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29098" y="3369353"/>
            <a:ext cx="691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800" b="1" dirty="0" smtClean="0">
                <a:solidFill>
                  <a:srgbClr val="FF0000"/>
                </a:solidFill>
              </a:rPr>
              <a:t>الجر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39784" y="3382962"/>
            <a:ext cx="699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800" b="1" dirty="0" smtClean="0">
                <a:solidFill>
                  <a:srgbClr val="FF0000"/>
                </a:solidFill>
              </a:rPr>
              <a:t>الياء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53545" y="381589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800" b="1" dirty="0" smtClean="0">
                <a:solidFill>
                  <a:srgbClr val="FF0000"/>
                </a:solidFill>
              </a:rPr>
              <a:t>فيك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45715" y="3815891"/>
            <a:ext cx="691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800" b="1" dirty="0" smtClean="0">
                <a:solidFill>
                  <a:srgbClr val="FF0000"/>
                </a:solidFill>
              </a:rPr>
              <a:t>الجر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47972" y="3825026"/>
            <a:ext cx="699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800" b="1" dirty="0" smtClean="0">
                <a:solidFill>
                  <a:srgbClr val="FF0000"/>
                </a:solidFill>
              </a:rPr>
              <a:t>الياء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5768" y="4245053"/>
            <a:ext cx="1200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800" b="1" dirty="0" smtClean="0">
                <a:solidFill>
                  <a:srgbClr val="FF0000"/>
                </a:solidFill>
              </a:rPr>
              <a:t>أبوك/ ذو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05893" y="4288930"/>
            <a:ext cx="780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800" b="1" dirty="0" smtClean="0">
                <a:solidFill>
                  <a:srgbClr val="FF0000"/>
                </a:solidFill>
              </a:rPr>
              <a:t>الرّفع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20670" y="4284562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800" b="1" dirty="0" smtClean="0">
                <a:solidFill>
                  <a:srgbClr val="FF0000"/>
                </a:solidFill>
              </a:rPr>
              <a:t>الواو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03291" y="4691591"/>
            <a:ext cx="800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800" b="1" dirty="0" smtClean="0">
                <a:solidFill>
                  <a:srgbClr val="FF0000"/>
                </a:solidFill>
              </a:rPr>
              <a:t>حماك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50040" y="4750490"/>
            <a:ext cx="955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800" b="1" dirty="0" smtClean="0">
                <a:solidFill>
                  <a:srgbClr val="FF0000"/>
                </a:solidFill>
              </a:rPr>
              <a:t>النّصب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25145" y="4768273"/>
            <a:ext cx="795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800" b="1" dirty="0" smtClean="0">
                <a:solidFill>
                  <a:srgbClr val="FF0000"/>
                </a:solidFill>
              </a:rPr>
              <a:t>الألف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12765" y="5197517"/>
            <a:ext cx="795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800" b="1" dirty="0" smtClean="0">
                <a:solidFill>
                  <a:srgbClr val="FF0000"/>
                </a:solidFill>
              </a:rPr>
              <a:t>الألف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046856" y="5149586"/>
            <a:ext cx="955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800" b="1" dirty="0" smtClean="0">
                <a:solidFill>
                  <a:srgbClr val="FF0000"/>
                </a:solidFill>
              </a:rPr>
              <a:t>النَصب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029749" y="5165593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800" b="1" dirty="0" smtClean="0">
                <a:solidFill>
                  <a:srgbClr val="FF0000"/>
                </a:solidFill>
              </a:rPr>
              <a:t>ذا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8" name="Double Wave 57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59" name="Double Wave 58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0" name="Double Wave 59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1" name="Double Wave 60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59434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4" grpId="0"/>
      <p:bldP spid="55" grpId="0"/>
      <p:bldP spid="5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81" y="6100549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6129868" y="1072928"/>
            <a:ext cx="3343088" cy="66191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التقويم التكويني : </a:t>
            </a:r>
            <a:r>
              <a:rPr lang="ar-J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79</a:t>
            </a:r>
            <a:endParaRPr lang="ar-JO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70169" y="1059101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16" y="2095562"/>
            <a:ext cx="7935432" cy="17623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01069" y="4080021"/>
            <a:ext cx="2084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حموكَ رجلٌ مُحترم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90288" y="4080020"/>
            <a:ext cx="2475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حضرَ الأبُ حفلَ التكريم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25833" y="4101698"/>
            <a:ext cx="2084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ضعِ الطعامَ في فيكَ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Double Wave 33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5" name="Double Wave 34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4" name="Double Wave 43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5" name="Double Wave 54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4397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81" y="6100549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6181786" y="-58349"/>
            <a:ext cx="3390815" cy="66191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التقويم التكويني : </a:t>
            </a:r>
            <a:r>
              <a:rPr lang="ar-J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80</a:t>
            </a:r>
            <a:endParaRPr lang="ar-JO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41181" y="1424179"/>
            <a:ext cx="7429634" cy="594235"/>
          </a:xfrm>
        </p:spPr>
        <p:txBody>
          <a:bodyPr>
            <a:normAutofit fontScale="90000"/>
          </a:bodyPr>
          <a:lstStyle/>
          <a:p>
            <a:pPr algn="r"/>
            <a:r>
              <a:rPr lang="ar-JO" sz="2800" dirty="0" smtClean="0"/>
              <a:t/>
            </a:r>
            <a:br>
              <a:rPr lang="ar-JO" sz="2800" dirty="0" smtClean="0"/>
            </a:br>
            <a:r>
              <a:rPr lang="ar-JO" dirty="0" smtClean="0"/>
              <a:t/>
            </a:r>
            <a:br>
              <a:rPr lang="ar-JO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998" y="1333741"/>
            <a:ext cx="7867650" cy="3762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6289" y="5130017"/>
            <a:ext cx="4314825" cy="15049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70169" y="1059101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243077" y="5667411"/>
            <a:ext cx="3488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يحترم الكبير ويعطف على الصّغير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41425" y="6271835"/>
            <a:ext cx="176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المواطن الصّالح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2" name="Double Wave 31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4" name="Double Wave 33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5" name="Double Wave 34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4" name="Double Wave 43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3375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5178" y="1185393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81" y="6100549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4301067" y="1025608"/>
            <a:ext cx="5216510" cy="66191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التغذية الراجعة : </a:t>
            </a:r>
            <a:r>
              <a:rPr lang="ar-J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س6 ( أ ) ص 80</a:t>
            </a:r>
            <a:endParaRPr lang="ar-JO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0304" y="1999154"/>
            <a:ext cx="94171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 smtClean="0"/>
              <a:t>- </a:t>
            </a:r>
            <a:r>
              <a:rPr lang="ar-JO" sz="2800" b="1" dirty="0" smtClean="0">
                <a:solidFill>
                  <a:srgbClr val="FF0000"/>
                </a:solidFill>
              </a:rPr>
              <a:t>أخاك</a:t>
            </a:r>
            <a:r>
              <a:rPr lang="ar-JO" sz="2800" b="1" dirty="0" smtClean="0"/>
              <a:t>: مفعول به منصوب وعلامة نصبه الألف؛ لأنّه من الأسماء الخمسة </a:t>
            </a:r>
            <a:br>
              <a:rPr lang="ar-JO" sz="2800" b="1" dirty="0" smtClean="0"/>
            </a:br>
            <a:r>
              <a:rPr lang="ar-JO" sz="2800" b="1" dirty="0" smtClean="0"/>
              <a:t>   وهو مضاف.</a:t>
            </a:r>
          </a:p>
          <a:p>
            <a:pPr algn="r"/>
            <a:r>
              <a:rPr lang="ar-JO" sz="2800" b="1" dirty="0" smtClean="0">
                <a:solidFill>
                  <a:srgbClr val="FF0000"/>
                </a:solidFill>
              </a:rPr>
              <a:t>  الكاف :</a:t>
            </a:r>
            <a:r>
              <a:rPr lang="ar-JO" sz="2800" b="1" dirty="0" smtClean="0"/>
              <a:t> ضمير متّصل مبني في محل جر بالإضافة.</a:t>
            </a:r>
          </a:p>
          <a:p>
            <a:pPr algn="r"/>
            <a:endParaRPr lang="ar-JO" sz="2800" b="1" dirty="0" smtClean="0"/>
          </a:p>
          <a:p>
            <a:pPr algn="r"/>
            <a:r>
              <a:rPr lang="ar-JO" sz="2800" b="1" dirty="0" smtClean="0"/>
              <a:t> - </a:t>
            </a:r>
            <a:r>
              <a:rPr lang="ar-JO" sz="2800" b="1" dirty="0" smtClean="0">
                <a:solidFill>
                  <a:srgbClr val="FF0000"/>
                </a:solidFill>
              </a:rPr>
              <a:t>فوه</a:t>
            </a:r>
            <a:r>
              <a:rPr lang="ar-JO" sz="2800" b="1" dirty="0" smtClean="0"/>
              <a:t>: مبتدأ مرفوع وعلامة رفعه الواو؛ لأنه من الأسماء الخمسة وهو مضاف.</a:t>
            </a:r>
          </a:p>
          <a:p>
            <a:pPr algn="r"/>
            <a:r>
              <a:rPr lang="ar-JO" sz="2800" b="1" dirty="0" smtClean="0"/>
              <a:t>  </a:t>
            </a:r>
            <a:r>
              <a:rPr lang="ar-JO" sz="2800" b="1" dirty="0" smtClean="0">
                <a:solidFill>
                  <a:srgbClr val="FF0000"/>
                </a:solidFill>
              </a:rPr>
              <a:t>الهاء</a:t>
            </a:r>
            <a:r>
              <a:rPr lang="ar-JO" sz="2800" b="1" dirty="0" smtClean="0"/>
              <a:t> : </a:t>
            </a:r>
            <a:r>
              <a:rPr lang="ar-JO" sz="2800" b="1" dirty="0" smtClean="0"/>
              <a:t>ضمير متصل </a:t>
            </a:r>
            <a:r>
              <a:rPr lang="ar-JO" sz="2800" b="1" dirty="0" smtClean="0"/>
              <a:t>مبني في محل جر بالإضافة.</a:t>
            </a:r>
          </a:p>
          <a:p>
            <a:pPr algn="r"/>
            <a:endParaRPr lang="ar-JO" sz="2800" b="1" dirty="0" smtClean="0"/>
          </a:p>
          <a:p>
            <a:pPr algn="r"/>
            <a:r>
              <a:rPr lang="ar-JO" sz="2800" b="1" dirty="0" smtClean="0"/>
              <a:t>- </a:t>
            </a:r>
            <a:r>
              <a:rPr lang="ar-JO" sz="2800" b="1" dirty="0" smtClean="0">
                <a:solidFill>
                  <a:srgbClr val="FF0000"/>
                </a:solidFill>
              </a:rPr>
              <a:t>ذا</a:t>
            </a:r>
            <a:r>
              <a:rPr lang="ar-JO" sz="2800" b="1" dirty="0" smtClean="0"/>
              <a:t>: </a:t>
            </a:r>
            <a:r>
              <a:rPr lang="ar-JO" sz="2800" b="1" dirty="0" smtClean="0"/>
              <a:t>خبر </a:t>
            </a:r>
            <a:r>
              <a:rPr lang="ar-JO" sz="2800" b="1" dirty="0" smtClean="0"/>
              <a:t>ليس منصوب وعلامة نصبه الألف؛ لأنه من الأسماء الخمسة </a:t>
            </a:r>
            <a:br>
              <a:rPr lang="ar-JO" sz="2800" b="1" dirty="0" smtClean="0"/>
            </a:br>
            <a:r>
              <a:rPr lang="ar-JO" sz="2800" b="1" dirty="0" smtClean="0"/>
              <a:t>   وهو مضاف.</a:t>
            </a:r>
            <a:endParaRPr lang="ar-JO" sz="2800" b="1" dirty="0"/>
          </a:p>
          <a:p>
            <a:pPr algn="r"/>
            <a:endParaRPr lang="en-US" sz="2800" b="1" dirty="0"/>
          </a:p>
        </p:txBody>
      </p:sp>
      <p:sp>
        <p:nvSpPr>
          <p:cNvPr id="35" name="Double Wave 34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44" name="Double Wave 43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5" name="Double Wave 54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الثالثة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6" name="Double Wave 55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الأسماء الخمسة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46021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1560</TotalTime>
  <Words>936</Words>
  <Application>Microsoft Office PowerPoint</Application>
  <PresentationFormat>Widescreen</PresentationFormat>
  <Paragraphs>328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Adobe Arabic</vt:lpstr>
      <vt:lpstr>adonis-web</vt:lpstr>
      <vt:lpstr>AGA Aladdin Regular</vt:lpstr>
      <vt:lpstr>AGA Battouta Regular</vt:lpstr>
      <vt:lpstr>Arial</vt:lpstr>
      <vt:lpstr>Calibri</vt:lpstr>
      <vt:lpstr>Calibri Light</vt:lpstr>
      <vt:lpstr>GE SS Text Bold</vt:lpstr>
      <vt:lpstr>HelveticaNeueLT Arabic 45 Light</vt:lpstr>
      <vt:lpstr>HelveticaNeueLT Arabic 55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Maali</cp:lastModifiedBy>
  <cp:revision>242</cp:revision>
  <dcterms:created xsi:type="dcterms:W3CDTF">2019-06-13T08:00:41Z</dcterms:created>
  <dcterms:modified xsi:type="dcterms:W3CDTF">2025-10-31T07:48:28Z</dcterms:modified>
</cp:coreProperties>
</file>