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306" r:id="rId4"/>
    <p:sldId id="280" r:id="rId5"/>
    <p:sldId id="285" r:id="rId6"/>
    <p:sldId id="275" r:id="rId7"/>
    <p:sldId id="298" r:id="rId8"/>
    <p:sldId id="305" r:id="rId9"/>
    <p:sldId id="308" r:id="rId10"/>
    <p:sldId id="309" r:id="rId11"/>
    <p:sldId id="310" r:id="rId12"/>
    <p:sldId id="288" r:id="rId13"/>
    <p:sldId id="294" r:id="rId14"/>
    <p:sldId id="278" r:id="rId15"/>
    <p:sldId id="291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941" y="2092034"/>
            <a:ext cx="1013756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الثّالثة(حكايات المدائن في الأسفار)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 smtClean="0">
                <a:cs typeface="AGA Battouta Regular" pitchFamily="2" charset="-78"/>
              </a:rPr>
              <a:t>الدرس </a:t>
            </a:r>
            <a:r>
              <a:rPr lang="ar-SA" sz="4400" dirty="0">
                <a:cs typeface="AGA Battouta Regular" pitchFamily="2" charset="-78"/>
              </a:rPr>
              <a:t>: </a:t>
            </a:r>
            <a:r>
              <a:rPr lang="ar-JO" sz="4400" dirty="0" smtClean="0">
                <a:cs typeface="AGA Battouta Regular" pitchFamily="2" charset="-78"/>
              </a:rPr>
              <a:t>الأسماء الخمسة</a:t>
            </a:r>
            <a:endParaRPr lang="ar-JO" sz="4400" b="1" dirty="0">
              <a:solidFill>
                <a:srgbClr val="FF0000"/>
              </a:solidFill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اللّغة العربيّة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 smtClean="0">
                <a:cs typeface="AGA Battouta Regular" pitchFamily="2" charset="-78"/>
              </a:rPr>
              <a:t>الثّامن</a:t>
            </a:r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0" y="974686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1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372366" y="-58349"/>
            <a:ext cx="2200235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ص 79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594235"/>
          </a:xfrm>
        </p:spPr>
        <p:txBody>
          <a:bodyPr>
            <a:normAutofit fontScale="90000"/>
          </a:bodyPr>
          <a:lstStyle/>
          <a:p>
            <a:pPr algn="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dirty="0" smtClean="0"/>
              <a:t/>
            </a:r>
            <a:br>
              <a:rPr lang="ar-JO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4" y="1970053"/>
            <a:ext cx="8765995" cy="385514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302663" y="2536836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ليست مضافة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62060" y="3825581"/>
            <a:ext cx="1614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جمع ليست مفردة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89799" y="4485128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 ليست مضافة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32427" y="5039966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مضافة إلى ياء المتكلم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0" name="Double Wave 59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61" name="Double Wave 60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2" name="Double Wave 61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3" name="Double Wave 62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3161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0" y="974686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1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372366" y="-58349"/>
            <a:ext cx="2200235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ص 79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594235"/>
          </a:xfrm>
        </p:spPr>
        <p:txBody>
          <a:bodyPr>
            <a:normAutofit fontScale="90000"/>
          </a:bodyPr>
          <a:lstStyle/>
          <a:p>
            <a:pPr algn="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dirty="0" smtClean="0"/>
              <a:t/>
            </a:r>
            <a:br>
              <a:rPr lang="ar-JO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7" y="2033612"/>
            <a:ext cx="8781839" cy="1640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6297" y="3775587"/>
            <a:ext cx="754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/>
              <a:t>جاءَ </a:t>
            </a:r>
            <a:r>
              <a:rPr lang="ar-JO" sz="2400" b="1" dirty="0" smtClean="0">
                <a:solidFill>
                  <a:srgbClr val="FF0000"/>
                </a:solidFill>
              </a:rPr>
              <a:t>أخوكَ</a:t>
            </a:r>
            <a:r>
              <a:rPr lang="ar-JO" sz="2400" b="1" dirty="0" smtClean="0"/>
              <a:t> إلى المخيّم العلميّ ، </a:t>
            </a:r>
            <a:r>
              <a:rPr lang="ar-JO" sz="2400" b="1" dirty="0" smtClean="0">
                <a:solidFill>
                  <a:srgbClr val="FF0000"/>
                </a:solidFill>
              </a:rPr>
              <a:t>وشاركَ</a:t>
            </a:r>
            <a:r>
              <a:rPr lang="ar-JO" sz="2400" b="1" dirty="0" smtClean="0"/>
              <a:t> في التجاربِ التي شرحها </a:t>
            </a:r>
            <a:r>
              <a:rPr lang="ar-JO" sz="2400" b="1" dirty="0" smtClean="0">
                <a:solidFill>
                  <a:srgbClr val="FF0000"/>
                </a:solidFill>
              </a:rPr>
              <a:t>لهُ</a:t>
            </a:r>
            <a:r>
              <a:rPr lang="ar-JO" sz="2400" b="1" dirty="0" smtClean="0"/>
              <a:t> المعلّم.</a:t>
            </a:r>
            <a:endParaRPr lang="en-US" sz="2400" b="1" dirty="0"/>
          </a:p>
        </p:txBody>
      </p:sp>
      <p:sp>
        <p:nvSpPr>
          <p:cNvPr id="34" name="Double Wave 33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5" name="Double Wave 34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4" name="Double Wave 43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Double Wave 54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601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647529" y="603564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739784" y="1081061"/>
            <a:ext cx="7056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تكويني : </a:t>
            </a:r>
            <a:endParaRPr lang="ar-JO" sz="2800" b="1" dirty="0" smtClean="0"/>
          </a:p>
          <a:p>
            <a:pPr algn="r" rtl="1"/>
            <a:r>
              <a:rPr lang="ar-JO" sz="2800" b="1" dirty="0" smtClean="0"/>
              <a:t>واحدة من الجمل الآتية لا تتضمّن اسمًا من </a:t>
            </a:r>
            <a:r>
              <a:rPr lang="ar-JO" sz="2800" b="1" smtClean="0"/>
              <a:t>الأسماء الخمسة: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966DC-27C4-90A0-10B3-F350E5B19EEC}"/>
              </a:ext>
            </a:extLst>
          </p:cNvPr>
          <p:cNvSpPr txBox="1"/>
          <p:nvPr/>
        </p:nvSpPr>
        <p:spPr>
          <a:xfrm>
            <a:off x="6307053" y="2578774"/>
            <a:ext cx="2876587" cy="156966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800" b="1" dirty="0" smtClean="0"/>
              <a:t>أبوك رجلٌ مِقدامٌ.</a:t>
            </a:r>
            <a:endParaRPr lang="ar-SA" sz="4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4DCF7A-BC68-C64D-80EE-843791B49D99}"/>
              </a:ext>
            </a:extLst>
          </p:cNvPr>
          <p:cNvSpPr/>
          <p:nvPr/>
        </p:nvSpPr>
        <p:spPr>
          <a:xfrm>
            <a:off x="7396430" y="1988188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C73FB8-440B-A027-3EBA-415535D67B3F}"/>
              </a:ext>
            </a:extLst>
          </p:cNvPr>
          <p:cNvSpPr/>
          <p:nvPr/>
        </p:nvSpPr>
        <p:spPr>
          <a:xfrm>
            <a:off x="2340897" y="2095022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47A1A5-3A13-7422-5C9D-850926153002}"/>
              </a:ext>
            </a:extLst>
          </p:cNvPr>
          <p:cNvSpPr/>
          <p:nvPr/>
        </p:nvSpPr>
        <p:spPr>
          <a:xfrm>
            <a:off x="2430314" y="4146860"/>
            <a:ext cx="697831" cy="590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4</a:t>
            </a:r>
            <a:endParaRPr lang="en-US" sz="36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E4E7DB-2FCE-1858-A7B4-706F06D8244E}"/>
              </a:ext>
            </a:extLst>
          </p:cNvPr>
          <p:cNvSpPr/>
          <p:nvPr/>
        </p:nvSpPr>
        <p:spPr>
          <a:xfrm>
            <a:off x="7396429" y="4232904"/>
            <a:ext cx="697831" cy="5905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3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615B4-1872-7A3B-A0A3-3E257F3A2C56}"/>
              </a:ext>
            </a:extLst>
          </p:cNvPr>
          <p:cNvSpPr txBox="1"/>
          <p:nvPr/>
        </p:nvSpPr>
        <p:spPr>
          <a:xfrm>
            <a:off x="1317191" y="2734693"/>
            <a:ext cx="2876587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000" b="1" dirty="0" smtClean="0"/>
              <a:t>أخواك مجتهدانِ في دراستهما.</a:t>
            </a:r>
            <a:endParaRPr lang="ar-SA" sz="4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A62EE-8E23-AE74-7027-FF8D012C492D}"/>
              </a:ext>
            </a:extLst>
          </p:cNvPr>
          <p:cNvSpPr txBox="1"/>
          <p:nvPr/>
        </p:nvSpPr>
        <p:spPr>
          <a:xfrm>
            <a:off x="6309061" y="4823490"/>
            <a:ext cx="2876587" cy="13234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000" b="1" dirty="0" smtClean="0"/>
              <a:t>أغلق فاك أثناء تناول الطّعام.</a:t>
            </a:r>
            <a:endParaRPr lang="ar-SA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DE3D7F-E423-134D-A149-1D1A4777D978}"/>
              </a:ext>
            </a:extLst>
          </p:cNvPr>
          <p:cNvSpPr txBox="1"/>
          <p:nvPr/>
        </p:nvSpPr>
        <p:spPr>
          <a:xfrm>
            <a:off x="1369854" y="4710614"/>
            <a:ext cx="2876587" cy="14465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400" b="1" dirty="0" smtClean="0"/>
              <a:t>أنت ذو خلُقٍ كريم.</a:t>
            </a:r>
            <a:endParaRPr lang="ar-SA" sz="4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095017-D5F0-5D8E-44E4-1343D502F93E}"/>
              </a:ext>
            </a:extLst>
          </p:cNvPr>
          <p:cNvSpPr txBox="1"/>
          <p:nvPr/>
        </p:nvSpPr>
        <p:spPr>
          <a:xfrm>
            <a:off x="-25568" y="1965025"/>
            <a:ext cx="1500309" cy="52322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2800" b="1" dirty="0"/>
              <a:t>عمل فردي</a:t>
            </a:r>
            <a:endParaRPr lang="ar-SA" sz="28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49" y="2001620"/>
            <a:ext cx="719579" cy="719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7" name="Double Wave 36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8" name="Double Wave 37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4" name="Double Wave 4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579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661177" y="677628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23578" y="865552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739784" y="971460"/>
            <a:ext cx="7056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الاستنتاج: ص 78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884" y="1504861"/>
            <a:ext cx="7800975" cy="44005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16508" y="2016021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أبو / أخو / حمو / فو / ذو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85049" y="256374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الواو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88421" y="429394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مضافة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84467" y="5465046"/>
            <a:ext cx="3265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JO" sz="2400" b="1" dirty="0" smtClean="0">
                <a:solidFill>
                  <a:srgbClr val="FF0000"/>
                </a:solidFill>
              </a:rPr>
              <a:t>الرّفع: أخوك مهذّبٌ.</a:t>
            </a:r>
          </a:p>
          <a:p>
            <a:pPr algn="r"/>
            <a:r>
              <a:rPr lang="ar-JO" sz="2400" b="1" dirty="0" smtClean="0">
                <a:solidFill>
                  <a:srgbClr val="FF0000"/>
                </a:solidFill>
              </a:rPr>
              <a:t>النّصب: إنّ أخاك مهذّبٌ. </a:t>
            </a:r>
          </a:p>
          <a:p>
            <a:pPr algn="r"/>
            <a:r>
              <a:rPr lang="ar-JO" sz="2400" b="1" dirty="0" smtClean="0">
                <a:solidFill>
                  <a:srgbClr val="FF0000"/>
                </a:solidFill>
              </a:rPr>
              <a:t>الجر: أثنيتُ على أخيك المهذّب.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4" name="Double Wave 33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004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08944" y="6372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</a:t>
            </a:r>
            <a:r>
              <a:rPr lang="ar-JO" sz="2800" b="1" dirty="0"/>
              <a:t>ّ</a:t>
            </a:r>
            <a:r>
              <a:rPr lang="ar-SA" sz="2800" b="1" dirty="0" smtClean="0"/>
              <a:t>مايز</a:t>
            </a:r>
            <a:r>
              <a:rPr lang="ar-JO" sz="2800" b="1" dirty="0" smtClean="0"/>
              <a:t>+التّفكير النّاقد+تعليم الأقران: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72971" y="1566961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6249411" y="1614443"/>
            <a:ext cx="3244492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حوّل الاسم المخطوط تحته إلى اسم من الأسماء الخمسة في الجملة:</a:t>
            </a:r>
          </a:p>
          <a:p>
            <a:pPr algn="r" rtl="1"/>
            <a:r>
              <a:rPr lang="ar-JO" sz="2800" b="1" dirty="0" smtClean="0"/>
              <a:t>( هما </a:t>
            </a:r>
            <a:r>
              <a:rPr lang="ar-JO" sz="2800" b="1" u="sng" dirty="0" smtClean="0"/>
              <a:t>ذوا</a:t>
            </a:r>
            <a:r>
              <a:rPr lang="ar-JO" sz="2800" b="1" dirty="0" smtClean="0"/>
              <a:t> أخلاقٍ عاليةٍ)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1242689" y="1968261"/>
            <a:ext cx="3244492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ما الفرق بين الجملتينِ:</a:t>
            </a:r>
          </a:p>
          <a:p>
            <a:pPr algn="r" rtl="1"/>
            <a:endParaRPr lang="ar-JO" sz="2800" b="1" dirty="0" smtClean="0"/>
          </a:p>
          <a:p>
            <a:pPr algn="r" rtl="1"/>
            <a:r>
              <a:rPr lang="ar-JO" sz="2800" b="1" dirty="0" smtClean="0"/>
              <a:t>-أخي يواظبُ على أداء الصلاة في وقتها.</a:t>
            </a:r>
          </a:p>
          <a:p>
            <a:pPr algn="r" rtl="1"/>
            <a:r>
              <a:rPr lang="ar-JO" sz="2800" b="1" dirty="0" smtClean="0"/>
              <a:t>- أحترمُ أخاكَ المهذّبَ.</a:t>
            </a:r>
            <a:endParaRPr lang="ar-JO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DAD4E-2999-F673-53FA-70565654FDAA}"/>
              </a:ext>
            </a:extLst>
          </p:cNvPr>
          <p:cNvSpPr txBox="1"/>
          <p:nvPr/>
        </p:nvSpPr>
        <p:spPr>
          <a:xfrm>
            <a:off x="6214815" y="3999170"/>
            <a:ext cx="3244492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صوّب الخطأ في الكلمة المخطوط تحتها في الجملة(رنا تحترمُ </a:t>
            </a:r>
            <a:r>
              <a:rPr lang="ar-JO" sz="2800" b="1" u="sng" dirty="0" smtClean="0"/>
              <a:t>حميها</a:t>
            </a:r>
            <a:r>
              <a:rPr lang="ar-JO" sz="2800" b="1" dirty="0" smtClean="0"/>
              <a:t>).</a:t>
            </a:r>
            <a:endParaRPr lang="ar-SA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ABFFF-DCA7-6795-A617-FB9E7A5C0A00}"/>
              </a:ext>
            </a:extLst>
          </p:cNvPr>
          <p:cNvSpPr txBox="1"/>
          <p:nvPr/>
        </p:nvSpPr>
        <p:spPr>
          <a:xfrm>
            <a:off x="1028476" y="5222853"/>
            <a:ext cx="3759108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 وظّف كلمة (فوك) في جملةٍ مفيدة من إنشائك.</a:t>
            </a:r>
            <a:endParaRPr lang="ar-SA" sz="2800" b="1" dirty="0"/>
          </a:p>
        </p:txBody>
      </p:sp>
      <p:sp>
        <p:nvSpPr>
          <p:cNvPr id="61" name="Double Wave 60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62" name="Double Wave 61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3" name="Double Wave 62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4" name="Double Wave 6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604520" y="603565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-355534" y="1193377"/>
            <a:ext cx="9087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</a:t>
            </a:r>
            <a:r>
              <a:rPr lang="ar-JO" sz="2800" b="1" dirty="0" smtClean="0"/>
              <a:t>ختامي</a:t>
            </a:r>
            <a:r>
              <a:rPr lang="ar-JO" sz="2800" b="1" dirty="0"/>
              <a:t>:</a:t>
            </a:r>
            <a:r>
              <a:rPr lang="ar-JO" sz="2800" b="1" dirty="0" smtClean="0"/>
              <a:t> </a:t>
            </a:r>
            <a:endParaRPr lang="ar-JO" sz="2800" b="1" dirty="0"/>
          </a:p>
          <a:p>
            <a:pPr algn="r" rtl="1"/>
            <a:r>
              <a:rPr lang="ar-JO" sz="2800" b="1" dirty="0" smtClean="0"/>
              <a:t>الجملة التي وردت فيها كلمة(ذو) منصوبة :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966DC-27C4-90A0-10B3-F350E5B19EEC}"/>
              </a:ext>
            </a:extLst>
          </p:cNvPr>
          <p:cNvSpPr txBox="1"/>
          <p:nvPr/>
        </p:nvSpPr>
        <p:spPr>
          <a:xfrm>
            <a:off x="6248423" y="2845313"/>
            <a:ext cx="2876587" cy="58477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محمّدٌ ذو علمٍ عظيمٍ.</a:t>
            </a:r>
            <a:endParaRPr lang="ar-SA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4DCF7A-BC68-C64D-80EE-843791B49D99}"/>
              </a:ext>
            </a:extLst>
          </p:cNvPr>
          <p:cNvSpPr/>
          <p:nvPr/>
        </p:nvSpPr>
        <p:spPr>
          <a:xfrm>
            <a:off x="7337802" y="2254727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C73FB8-440B-A027-3EBA-415535D67B3F}"/>
              </a:ext>
            </a:extLst>
          </p:cNvPr>
          <p:cNvSpPr/>
          <p:nvPr/>
        </p:nvSpPr>
        <p:spPr>
          <a:xfrm>
            <a:off x="2325841" y="2275270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47A1A5-3A13-7422-5C9D-850926153002}"/>
              </a:ext>
            </a:extLst>
          </p:cNvPr>
          <p:cNvSpPr/>
          <p:nvPr/>
        </p:nvSpPr>
        <p:spPr>
          <a:xfrm>
            <a:off x="2340898" y="4248221"/>
            <a:ext cx="697831" cy="590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4</a:t>
            </a:r>
            <a:endParaRPr lang="en-US" sz="36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E4E7DB-2FCE-1858-A7B4-706F06D8244E}"/>
              </a:ext>
            </a:extLst>
          </p:cNvPr>
          <p:cNvSpPr/>
          <p:nvPr/>
        </p:nvSpPr>
        <p:spPr>
          <a:xfrm>
            <a:off x="7348706" y="4325510"/>
            <a:ext cx="697831" cy="5905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3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615B4-1872-7A3B-A0A3-3E257F3A2C56}"/>
              </a:ext>
            </a:extLst>
          </p:cNvPr>
          <p:cNvSpPr txBox="1"/>
          <p:nvPr/>
        </p:nvSpPr>
        <p:spPr>
          <a:xfrm>
            <a:off x="1042612" y="2865339"/>
            <a:ext cx="324980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أقدّرُ ذا العقلِ الكبيرِ.</a:t>
            </a:r>
            <a:endParaRPr lang="ar-SA" sz="4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A62EE-8E23-AE74-7027-FF8D012C492D}"/>
              </a:ext>
            </a:extLst>
          </p:cNvPr>
          <p:cNvSpPr txBox="1"/>
          <p:nvPr/>
        </p:nvSpPr>
        <p:spPr>
          <a:xfrm>
            <a:off x="6309061" y="4823490"/>
            <a:ext cx="2876587" cy="10772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التقيتُ بذي الصّفاتِ الحميدةِ.</a:t>
            </a:r>
            <a:endParaRPr lang="ar-SA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DE3D7F-E423-134D-A149-1D1A4777D978}"/>
              </a:ext>
            </a:extLst>
          </p:cNvPr>
          <p:cNvSpPr txBox="1"/>
          <p:nvPr/>
        </p:nvSpPr>
        <p:spPr>
          <a:xfrm>
            <a:off x="1369854" y="4710614"/>
            <a:ext cx="2876587" cy="10772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ذو الجهلِ بالشّقاوةِ ينعمُ.</a:t>
            </a:r>
            <a:endParaRPr lang="ar-SA" sz="32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0" y="2146622"/>
            <a:ext cx="719579" cy="719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Double Wave 34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6" name="Double Wave 35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53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0D80F6-D7B7-F0B3-8FB3-9E6B17196940}"/>
              </a:ext>
            </a:extLst>
          </p:cNvPr>
          <p:cNvSpPr/>
          <p:nvPr/>
        </p:nvSpPr>
        <p:spPr>
          <a:xfrm>
            <a:off x="1381539" y="1731925"/>
            <a:ext cx="8016571" cy="10047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dirty="0" smtClean="0"/>
              <a:t>اكتب على بطاقة الخروج ما تعلّمته في الحصّة</a:t>
            </a:r>
            <a:endParaRPr lang="en-US" sz="4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C979D30-628F-BC3B-7C91-E1AF6442F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469" y="2806175"/>
            <a:ext cx="5772930" cy="3674590"/>
          </a:xfrm>
          <a:prstGeom prst="rect">
            <a:avLst/>
          </a:prstGeom>
        </p:spPr>
      </p:pic>
      <p:sp>
        <p:nvSpPr>
          <p:cNvPr id="30" name="Double Wave 29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1" name="Double Wave 30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141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7386" y="1120985"/>
            <a:ext cx="8105216" cy="53245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28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lang="ar-JO" sz="28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</a:p>
          <a:p>
            <a:pPr algn="r" rtl="1">
              <a:lnSpc>
                <a:spcPct val="250000"/>
              </a:lnSpc>
            </a:pPr>
            <a:r>
              <a:rPr lang="ar-JO" sz="2800" b="1" dirty="0">
                <a:solidFill>
                  <a:srgbClr val="BE1438"/>
                </a:solidFill>
              </a:rPr>
              <a:t>1- </a:t>
            </a:r>
            <a:r>
              <a:rPr lang="ar-JO" sz="2800" b="1" dirty="0" smtClean="0">
                <a:solidFill>
                  <a:srgbClr val="BE1438"/>
                </a:solidFill>
              </a:rPr>
              <a:t>يتعرّف الطّالب شروط عمل الأسماء الخمسة. </a:t>
            </a:r>
            <a:endParaRPr lang="ar-JO" sz="2800" b="1" dirty="0">
              <a:solidFill>
                <a:srgbClr val="BE1438"/>
              </a:solidFill>
            </a:endParaRPr>
          </a:p>
          <a:p>
            <a:pPr algn="r" rtl="1">
              <a:lnSpc>
                <a:spcPct val="250000"/>
              </a:lnSpc>
            </a:pPr>
            <a:r>
              <a:rPr lang="ar-JO" sz="28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2- </a:t>
            </a:r>
            <a:r>
              <a:rPr lang="ar-JO" sz="28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يوظّف الأسماء الخمسة في جمل مفيدة من إنشائه.</a:t>
            </a:r>
          </a:p>
          <a:p>
            <a:pPr algn="r" rtl="1">
              <a:lnSpc>
                <a:spcPct val="250000"/>
              </a:lnSpc>
            </a:pPr>
            <a:r>
              <a:rPr lang="ar-JO" sz="28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3- </a:t>
            </a:r>
            <a:r>
              <a:rPr lang="ar-JO" sz="28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تنمو لديه قيمة التّعاون.</a:t>
            </a:r>
            <a:endParaRPr lang="ar-SA" sz="2800" b="1" dirty="0"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979" y="1512711"/>
            <a:ext cx="7886835" cy="4436345"/>
          </a:xfrm>
          <a:prstGeom prst="rect">
            <a:avLst/>
          </a:prstGeom>
        </p:spPr>
      </p:pic>
      <p:sp>
        <p:nvSpPr>
          <p:cNvPr id="30" name="Double Wave 29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1" name="Double Wave 30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8834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89531" y="1174543"/>
            <a:ext cx="7976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التمهيد: اذكر شرطًا واحدًا من شروط عمل الأسماء الخمسة؟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l Asma2 Al Khamsa Song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372" y="1857086"/>
            <a:ext cx="7594650" cy="4271990"/>
          </a:xfrm>
          <a:prstGeom prst="rect">
            <a:avLst/>
          </a:prstGeom>
        </p:spPr>
      </p:pic>
      <p:sp>
        <p:nvSpPr>
          <p:cNvPr id="27" name="Double Wave 26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0" name="Double Wave 29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1048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59368" y="674715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1027967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2015497" y="1061291"/>
            <a:ext cx="693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قبلي : </a:t>
            </a:r>
          </a:p>
          <a:p>
            <a:pPr algn="r" rtl="1"/>
            <a:r>
              <a:rPr lang="ar-JO" sz="2800" b="1" dirty="0" smtClean="0"/>
              <a:t>علامات إعراب الأسماء الخمسة: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966DC-27C4-90A0-10B3-F350E5B19EEC}"/>
              </a:ext>
            </a:extLst>
          </p:cNvPr>
          <p:cNvSpPr txBox="1"/>
          <p:nvPr/>
        </p:nvSpPr>
        <p:spPr>
          <a:xfrm>
            <a:off x="6132320" y="2670717"/>
            <a:ext cx="2876587" cy="8309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2400" b="1" dirty="0" smtClean="0"/>
              <a:t>ترفع بالواو، وتنصب بالألف، وتجرّ بالياء</a:t>
            </a:r>
            <a:r>
              <a:rPr lang="ar-JO" sz="2000" b="1" dirty="0" smtClean="0"/>
              <a:t>. </a:t>
            </a:r>
            <a:endParaRPr lang="ar-SA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4DCF7A-BC68-C64D-80EE-843791B49D99}"/>
              </a:ext>
            </a:extLst>
          </p:cNvPr>
          <p:cNvSpPr/>
          <p:nvPr/>
        </p:nvSpPr>
        <p:spPr>
          <a:xfrm>
            <a:off x="7232568" y="2023146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C73FB8-440B-A027-3EBA-415535D67B3F}"/>
              </a:ext>
            </a:extLst>
          </p:cNvPr>
          <p:cNvSpPr/>
          <p:nvPr/>
        </p:nvSpPr>
        <p:spPr>
          <a:xfrm>
            <a:off x="2707844" y="2003488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615B4-1872-7A3B-A0A3-3E257F3A2C56}"/>
              </a:ext>
            </a:extLst>
          </p:cNvPr>
          <p:cNvSpPr txBox="1"/>
          <p:nvPr/>
        </p:nvSpPr>
        <p:spPr>
          <a:xfrm>
            <a:off x="1618467" y="2646970"/>
            <a:ext cx="2876587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2400" b="1" dirty="0" smtClean="0"/>
              <a:t>ترفع بالضّمّة ، وتنصب بالفتحة، وتجر بالكسرة</a:t>
            </a:r>
            <a:r>
              <a:rPr lang="ar-JO" sz="2000" b="1" dirty="0" smtClean="0"/>
              <a:t>.</a:t>
            </a:r>
            <a:endParaRPr lang="ar-SA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85" y="3703739"/>
            <a:ext cx="2975619" cy="29756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79" y="1986488"/>
            <a:ext cx="672920" cy="672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4" name="Double Wave 33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6562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178" y="113250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smtClean="0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n-US" sz="1600" b="1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1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372366" y="-58349"/>
            <a:ext cx="2200235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ص77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594235"/>
          </a:xfrm>
        </p:spPr>
        <p:txBody>
          <a:bodyPr>
            <a:normAutofit fontScale="90000"/>
          </a:bodyPr>
          <a:lstStyle/>
          <a:p>
            <a:pPr algn="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dirty="0" smtClean="0"/>
              <a:t/>
            </a:r>
            <a:br>
              <a:rPr lang="ar-JO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261" y="1130274"/>
            <a:ext cx="4096290" cy="601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822" y="1679001"/>
            <a:ext cx="6121063" cy="3858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533" y="4930863"/>
            <a:ext cx="6230873" cy="1723605"/>
          </a:xfrm>
          <a:prstGeom prst="rect">
            <a:avLst/>
          </a:prstGeom>
        </p:spPr>
      </p:pic>
      <p:sp>
        <p:nvSpPr>
          <p:cNvPr id="30" name="Double Wave 29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1" name="Double Wave 30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3375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81" y="2018414"/>
            <a:ext cx="8921745" cy="246796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</a:t>
            </a:r>
            <a:r>
              <a:rPr lang="ar-JO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الإسلا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0" y="694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72" y="5207417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5147734" y="-58349"/>
            <a:ext cx="4424868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التغذية الراجعة</a:t>
            </a:r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ص77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594235"/>
          </a:xfrm>
        </p:spPr>
        <p:txBody>
          <a:bodyPr>
            <a:normAutofit fontScale="90000"/>
          </a:bodyPr>
          <a:lstStyle/>
          <a:p>
            <a:pPr algn="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dirty="0" smtClean="0"/>
              <a:t/>
            </a:r>
            <a:br>
              <a:rPr lang="ar-JO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33267" y="2517089"/>
            <a:ext cx="1497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والد الزّوج أو الزّوجة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91418" y="2517090"/>
            <a:ext cx="1854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صاحب الشيء ومالكه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35635" y="2482158"/>
            <a:ext cx="85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فــم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55118" y="3280921"/>
            <a:ext cx="85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مفردة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05188" y="4575490"/>
            <a:ext cx="606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الاسم الظّاهر:مضاف إليه مجرور وعلامة جرّه الكسرة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52933" y="5053546"/>
            <a:ext cx="576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الضّمير: ضمير متّصل مبني في محل جر مضاف إليه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6" name="Double Wave 55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57" name="Double Wave 5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9" name="Double Wave 5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2368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4" grpId="0"/>
      <p:bldP spid="35" grpId="0"/>
      <p:bldP spid="4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178" y="1018512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smtClean="0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n-US" sz="1600" b="1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828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8036869" y="-58349"/>
            <a:ext cx="1535732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594235"/>
          </a:xfrm>
        </p:spPr>
        <p:txBody>
          <a:bodyPr>
            <a:normAutofit fontScale="90000"/>
          </a:bodyPr>
          <a:lstStyle/>
          <a:p>
            <a:pPr algn="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dirty="0" smtClean="0"/>
              <a:t/>
            </a:r>
            <a:br>
              <a:rPr lang="ar-JO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93" y="1748667"/>
            <a:ext cx="8181322" cy="4593825"/>
          </a:xfrm>
          <a:prstGeom prst="rect">
            <a:avLst/>
          </a:prstGeom>
        </p:spPr>
      </p:pic>
      <p:sp>
        <p:nvSpPr>
          <p:cNvPr id="29" name="Double Wave 28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0" name="Double Wave 29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406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0" y="974686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1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372366" y="-58349"/>
            <a:ext cx="2200235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ص78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594235"/>
          </a:xfrm>
        </p:spPr>
        <p:txBody>
          <a:bodyPr>
            <a:normAutofit fontScale="90000"/>
          </a:bodyPr>
          <a:lstStyle/>
          <a:p>
            <a:pPr algn="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dirty="0" smtClean="0"/>
              <a:t/>
            </a:r>
            <a:br>
              <a:rPr lang="ar-JO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00" y="1381896"/>
            <a:ext cx="7956059" cy="51378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13" y="1931679"/>
            <a:ext cx="501169" cy="5011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63" y="2609562"/>
            <a:ext cx="563258" cy="563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27" y="3514283"/>
            <a:ext cx="563258" cy="563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12" y="4541861"/>
            <a:ext cx="563258" cy="563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84" y="5326119"/>
            <a:ext cx="563258" cy="563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445184" y="6053227"/>
            <a:ext cx="4233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ليست من الأسماء الخمسة ؛ في هنا حرف جر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6" name="Double Wave 55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57" name="Double Wave 5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9" name="Double Wave 5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9983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899</Words>
  <Application>Microsoft Office PowerPoint</Application>
  <PresentationFormat>Widescreen</PresentationFormat>
  <Paragraphs>336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227</cp:revision>
  <dcterms:created xsi:type="dcterms:W3CDTF">2019-06-13T08:00:41Z</dcterms:created>
  <dcterms:modified xsi:type="dcterms:W3CDTF">2024-11-15T16:29:24Z</dcterms:modified>
</cp:coreProperties>
</file>