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280" r:id="rId4"/>
    <p:sldId id="285" r:id="rId5"/>
    <p:sldId id="302" r:id="rId6"/>
    <p:sldId id="308" r:id="rId7"/>
    <p:sldId id="293" r:id="rId8"/>
    <p:sldId id="296" r:id="rId9"/>
    <p:sldId id="305" r:id="rId10"/>
    <p:sldId id="313" r:id="rId11"/>
    <p:sldId id="312" r:id="rId12"/>
    <p:sldId id="306" r:id="rId13"/>
    <p:sldId id="307" r:id="rId14"/>
    <p:sldId id="278" r:id="rId15"/>
    <p:sldId id="309" r:id="rId16"/>
    <p:sldId id="310" r:id="rId17"/>
    <p:sldId id="31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g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8941" y="2092034"/>
            <a:ext cx="10137563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الوحدة : </a:t>
            </a:r>
            <a:r>
              <a:rPr lang="ar-JO" sz="4400" dirty="0" smtClean="0">
                <a:cs typeface="AGA Battouta Regular" pitchFamily="2" charset="-78"/>
              </a:rPr>
              <a:t>الثّانية(وحدتنا </a:t>
            </a:r>
            <a:r>
              <a:rPr lang="ar-JO" sz="4400" dirty="0">
                <a:cs typeface="AGA Battouta Regular" pitchFamily="2" charset="-78"/>
              </a:rPr>
              <a:t>قوتنا)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الدرس : </a:t>
            </a:r>
            <a:r>
              <a:rPr lang="ar-JO" sz="4400" dirty="0">
                <a:cs typeface="AGA Battouta Regular" pitchFamily="2" charset="-78"/>
              </a:rPr>
              <a:t>الكتابة</a:t>
            </a:r>
            <a:r>
              <a:rPr lang="en-US" sz="4400" dirty="0">
                <a:cs typeface="AGA Battouta Regular" pitchFamily="2" charset="-78"/>
              </a:rPr>
              <a:t>- </a:t>
            </a:r>
            <a:r>
              <a:rPr lang="ar-JO" sz="4400" dirty="0" smtClean="0">
                <a:cs typeface="AGA Battouta Regular" pitchFamily="2" charset="-78"/>
              </a:rPr>
              <a:t> الهمزة في أوّل الكلامة ووسطها وآخرها</a:t>
            </a:r>
            <a:endParaRPr lang="ar-JO" sz="4400" b="1" dirty="0">
              <a:solidFill>
                <a:srgbClr val="FF0000"/>
              </a:solidFill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المبحث :  </a:t>
            </a:r>
            <a:r>
              <a:rPr lang="ar-JO" sz="4400" dirty="0">
                <a:cs typeface="AGA Battouta Regular" pitchFamily="2" charset="-78"/>
              </a:rPr>
              <a:t>اللّغة العربيّة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الصف :  </a:t>
            </a:r>
            <a:r>
              <a:rPr lang="ar-JO" sz="4400" dirty="0">
                <a:cs typeface="AGA Battouta Regular" pitchFamily="2" charset="-78"/>
              </a:rPr>
              <a:t>الثّامن</a:t>
            </a:r>
            <a:endParaRPr lang="ar-JO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ar-JO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76093" y="465363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21253C3A-9958-47DF-3CC6-2C18CD525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03" y="6309096"/>
            <a:ext cx="894066" cy="37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itle 1"/>
          <p:cNvSpPr txBox="1">
            <a:spLocks/>
          </p:cNvSpPr>
          <p:nvPr/>
        </p:nvSpPr>
        <p:spPr>
          <a:xfrm>
            <a:off x="6994038" y="957134"/>
            <a:ext cx="2596172" cy="66191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التّقديم: </a:t>
            </a:r>
            <a:r>
              <a:rPr lang="ar-J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44</a:t>
            </a:r>
            <a:r>
              <a:rPr lang="ar-J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612" y="1706395"/>
            <a:ext cx="8764223" cy="3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263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ar-JO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76093" y="465363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7902987" y="-49874"/>
            <a:ext cx="1535732" cy="661914"/>
          </a:xfrm>
          <a:prstGeom prst="rect">
            <a:avLst/>
          </a:prstGeom>
        </p:spPr>
        <p:txBody>
          <a:bodyPr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التّغذية الراجعة: </a:t>
            </a:r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7947" y="936276"/>
            <a:ext cx="8555728" cy="6124754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أ- مِئذنة</a:t>
            </a:r>
            <a:r>
              <a:rPr lang="ar-JO" sz="2800" b="1" dirty="0" smtClean="0"/>
              <a:t> </a:t>
            </a:r>
            <a:r>
              <a:rPr lang="ar-JO" sz="2800" b="1" dirty="0" smtClean="0"/>
              <a:t>: الهمزة مُتوسطة ساكنة وما قبلها </a:t>
            </a:r>
            <a:r>
              <a:rPr lang="ar-JO" sz="2800" b="1" dirty="0" smtClean="0"/>
              <a:t>مكسور، </a:t>
            </a:r>
            <a:r>
              <a:rPr lang="ar-JO" sz="2800" b="1" dirty="0" smtClean="0"/>
              <a:t>والكسرة أقوى من السّكون، والكسرة تناسبها النبرة .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ب- </a:t>
            </a:r>
            <a:r>
              <a:rPr lang="ar-JO" sz="2800" b="1" dirty="0" smtClean="0">
                <a:solidFill>
                  <a:srgbClr val="FF0000"/>
                </a:solidFill>
              </a:rPr>
              <a:t>تباطَأ </a:t>
            </a:r>
            <a:r>
              <a:rPr lang="ar-JO" sz="2800" b="1" dirty="0" smtClean="0"/>
              <a:t>: همزة متطرفة، </a:t>
            </a:r>
            <a:r>
              <a:rPr lang="ar-JO" sz="2800" b="1" dirty="0" smtClean="0"/>
              <a:t>ما قبلها مفتوح، </a:t>
            </a:r>
            <a:r>
              <a:rPr lang="ar-JO" sz="2800" b="1" dirty="0" smtClean="0"/>
              <a:t>والفتحة تناسبها الألف.</a:t>
            </a:r>
          </a:p>
          <a:p>
            <a:pPr marL="285750" indent="-285750" algn="r" rtl="1">
              <a:buFontTx/>
              <a:buChar char="-"/>
            </a:pPr>
            <a:r>
              <a:rPr lang="ar-JO" sz="2800" b="1" dirty="0"/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ردُؤَ</a:t>
            </a:r>
            <a:r>
              <a:rPr lang="ar-JO" sz="2800" b="1" dirty="0" smtClean="0"/>
              <a:t> : </a:t>
            </a:r>
            <a:r>
              <a:rPr lang="ar-JO" sz="2800" b="1" dirty="0"/>
              <a:t>همزة متطرفة، </a:t>
            </a:r>
            <a:r>
              <a:rPr lang="ar-JO" sz="2800" b="1" dirty="0" smtClean="0"/>
              <a:t>ما قبلها مضموم، </a:t>
            </a:r>
            <a:r>
              <a:rPr lang="ar-JO" sz="2800" b="1" dirty="0" smtClean="0"/>
              <a:t>والضّمة تناسبها الواو.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ج- </a:t>
            </a:r>
            <a:r>
              <a:rPr lang="ar-JO" sz="2800" b="1" dirty="0" smtClean="0">
                <a:solidFill>
                  <a:srgbClr val="FF0000"/>
                </a:solidFill>
              </a:rPr>
              <a:t>أستشيرُ </a:t>
            </a:r>
            <a:r>
              <a:rPr lang="ar-JO" sz="2800" b="1" dirty="0" smtClean="0"/>
              <a:t>: همزة قطع. </a:t>
            </a:r>
          </a:p>
          <a:p>
            <a:pPr marL="285750" indent="-285750" algn="r" rtl="1">
              <a:buFontTx/>
              <a:buChar char="-"/>
            </a:pPr>
            <a:r>
              <a:rPr lang="ar-JO" sz="2800" b="1" dirty="0"/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اتّخاذ</a:t>
            </a:r>
            <a:r>
              <a:rPr lang="ar-JO" sz="2800" b="1" dirty="0" smtClean="0"/>
              <a:t> : همزة وصل. 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د- تأسّست </a:t>
            </a:r>
            <a:r>
              <a:rPr lang="ar-JO" sz="2800" b="1" dirty="0" smtClean="0"/>
              <a:t>: همزة قطع.</a:t>
            </a:r>
          </a:p>
          <a:p>
            <a:pPr marL="285750" indent="-285750" algn="r" rtl="1">
              <a:buFontTx/>
              <a:buChar char="-"/>
            </a:pPr>
            <a:r>
              <a:rPr lang="ar-JO" sz="2800" b="1" dirty="0" smtClean="0">
                <a:solidFill>
                  <a:srgbClr val="FF0000"/>
                </a:solidFill>
              </a:rPr>
              <a:t>البيئة </a:t>
            </a:r>
            <a:r>
              <a:rPr lang="ar-JO" sz="2800" b="1" dirty="0" smtClean="0"/>
              <a:t>: همزة وصل، الـ </a:t>
            </a:r>
            <a:r>
              <a:rPr lang="ar-JO" sz="2800" b="1" dirty="0" smtClean="0"/>
              <a:t>التّعريف/ همزة متوسطة مفتوح وما قبلها ساكن ، كتبت على نبرة.</a:t>
            </a:r>
            <a:endParaRPr lang="ar-JO" sz="2800" b="1" dirty="0" smtClean="0"/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هـ - بارِئُ </a:t>
            </a:r>
            <a:r>
              <a:rPr lang="ar-JO" sz="2800" b="1" dirty="0" smtClean="0"/>
              <a:t>: همزة متطرفة، </a:t>
            </a:r>
            <a:r>
              <a:rPr lang="ar-JO" sz="2800" b="1" dirty="0" smtClean="0"/>
              <a:t>ما قبلها مكسور، </a:t>
            </a:r>
            <a:r>
              <a:rPr lang="ar-JO" sz="2800" b="1" dirty="0" smtClean="0"/>
              <a:t>والكسرة تناسبها النبرة.</a:t>
            </a:r>
          </a:p>
          <a:p>
            <a:pPr marL="285750" indent="-285750" algn="r" rtl="1">
              <a:buFontTx/>
              <a:buChar char="-"/>
            </a:pPr>
            <a:r>
              <a:rPr lang="ar-JO" sz="2800" b="1" dirty="0">
                <a:solidFill>
                  <a:srgbClr val="FF0000"/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الخلائِق </a:t>
            </a:r>
            <a:r>
              <a:rPr lang="ar-JO" sz="2800" b="1" dirty="0" smtClean="0"/>
              <a:t>: همزة متوسطة، </a:t>
            </a:r>
            <a:r>
              <a:rPr lang="ar-JO" sz="2800" b="1" dirty="0" smtClean="0"/>
              <a:t>ما قبلها ساكن وهي مكسورة، والكسرة </a:t>
            </a:r>
            <a:r>
              <a:rPr lang="ar-JO" sz="2800" b="1" dirty="0" smtClean="0"/>
              <a:t>أقوى من السّكون، </a:t>
            </a:r>
            <a:r>
              <a:rPr lang="ar-JO" sz="2800" b="1" dirty="0"/>
              <a:t>والكسرة تناسبها النبرة </a:t>
            </a:r>
            <a:r>
              <a:rPr lang="ar-JO" sz="2800" b="1" dirty="0" smtClean="0"/>
              <a:t>.</a:t>
            </a:r>
          </a:p>
          <a:p>
            <a:pPr marL="285750" indent="-285750" algn="r" rtl="1">
              <a:buFontTx/>
              <a:buChar char="-"/>
            </a:pPr>
            <a:r>
              <a:rPr lang="ar-JO" sz="2800" b="1" dirty="0">
                <a:solidFill>
                  <a:srgbClr val="FF0000"/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الارتقاء </a:t>
            </a:r>
            <a:r>
              <a:rPr lang="ar-JO" sz="2800" b="1" dirty="0" smtClean="0"/>
              <a:t>: </a:t>
            </a:r>
            <a:r>
              <a:rPr lang="ar-JO" sz="2800" b="1" dirty="0"/>
              <a:t>همزة </a:t>
            </a:r>
            <a:r>
              <a:rPr lang="ar-JO" sz="2800" b="1" dirty="0" smtClean="0"/>
              <a:t>وصل (ال التعريف)</a:t>
            </a:r>
            <a:r>
              <a:rPr lang="ar-JO" sz="2800" b="1" dirty="0" smtClean="0"/>
              <a:t> / همزة متطرفة ما قبلها ساكن؛ لذلك كتبت على السطر.</a:t>
            </a:r>
            <a:endParaRPr lang="ar-JO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6783866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-40341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57175" y="1047932"/>
            <a:ext cx="1573020" cy="730155"/>
            <a:chOff x="7449987" y="-849018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9987" y="-849018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86267" y="-776545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1075765" y="1061291"/>
            <a:ext cx="786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التقويم التّكوينيّ: </a:t>
            </a:r>
          </a:p>
        </p:txBody>
      </p:sp>
      <p:sp>
        <p:nvSpPr>
          <p:cNvPr id="3" name="Double Wave 2">
            <a:extLst>
              <a:ext uri="{FF2B5EF4-FFF2-40B4-BE49-F238E27FC236}">
                <a16:creationId xmlns:a16="http://schemas.microsoft.com/office/drawing/2014/main" id="{F5B513F9-25D6-FB91-0E46-0A6564EB3033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Double Wave 4">
            <a:extLst>
              <a:ext uri="{FF2B5EF4-FFF2-40B4-BE49-F238E27FC236}">
                <a16:creationId xmlns:a16="http://schemas.microsoft.com/office/drawing/2014/main" id="{7B3E7EE3-5CE8-4E80-1679-E6CD01432812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" name="Double Wave 5">
            <a:extLst>
              <a:ext uri="{FF2B5EF4-FFF2-40B4-BE49-F238E27FC236}">
                <a16:creationId xmlns:a16="http://schemas.microsoft.com/office/drawing/2014/main" id="{2C1BF596-3121-3356-DBDC-7D927912828F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Double Wave 6">
            <a:extLst>
              <a:ext uri="{FF2B5EF4-FFF2-40B4-BE49-F238E27FC236}">
                <a16:creationId xmlns:a16="http://schemas.microsoft.com/office/drawing/2014/main" id="{C28C7822-3E16-6694-6EF6-1CA87167274B}"/>
              </a:ext>
            </a:extLst>
          </p:cNvPr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92605" y="2076801"/>
            <a:ext cx="738477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200" b="1" dirty="0" smtClean="0"/>
              <a:t>الهمزة التي تعتمد على حركتها وحركة ما قبلها، هي:</a:t>
            </a:r>
            <a:endParaRPr lang="en-US" sz="32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18A22B-3C02-6B81-BB81-D24EE27EFBEA}"/>
              </a:ext>
            </a:extLst>
          </p:cNvPr>
          <p:cNvSpPr txBox="1"/>
          <p:nvPr/>
        </p:nvSpPr>
        <p:spPr>
          <a:xfrm>
            <a:off x="5522023" y="3499351"/>
            <a:ext cx="378087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متطرفة</a:t>
            </a:r>
            <a:endParaRPr lang="ar-SA" sz="36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9F0BE5-7EAD-6EE9-C44C-A126E26F3B2C}"/>
              </a:ext>
            </a:extLst>
          </p:cNvPr>
          <p:cNvSpPr txBox="1"/>
          <p:nvPr/>
        </p:nvSpPr>
        <p:spPr>
          <a:xfrm>
            <a:off x="957323" y="3464281"/>
            <a:ext cx="3780870" cy="64633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متوسطة</a:t>
            </a:r>
            <a:endParaRPr lang="ar-SA" sz="36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808AA70-7537-78B0-179F-FE631B11EC1A}"/>
              </a:ext>
            </a:extLst>
          </p:cNvPr>
          <p:cNvSpPr txBox="1"/>
          <p:nvPr/>
        </p:nvSpPr>
        <p:spPr>
          <a:xfrm>
            <a:off x="3344254" y="4691494"/>
            <a:ext cx="3780870" cy="70788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4000" b="1" dirty="0" smtClean="0"/>
              <a:t>همزة وصل أو قطع</a:t>
            </a:r>
            <a:endParaRPr lang="ar-SA" sz="4000" b="1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8202D0A-559C-6709-25EA-B40173D71C28}"/>
              </a:ext>
            </a:extLst>
          </p:cNvPr>
          <p:cNvSpPr/>
          <p:nvPr/>
        </p:nvSpPr>
        <p:spPr>
          <a:xfrm>
            <a:off x="8699634" y="2908765"/>
            <a:ext cx="697831" cy="59058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1</a:t>
            </a:r>
            <a:endParaRPr lang="en-US" sz="3600" b="1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041BB10-BEC1-9107-A2FB-8DC8A55013E5}"/>
              </a:ext>
            </a:extLst>
          </p:cNvPr>
          <p:cNvSpPr/>
          <p:nvPr/>
        </p:nvSpPr>
        <p:spPr>
          <a:xfrm>
            <a:off x="4102252" y="2927916"/>
            <a:ext cx="697831" cy="5905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2</a:t>
            </a:r>
            <a:endParaRPr lang="en-US" sz="3600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D4392F5-2BF4-5F4E-4513-EC2DE291BF1E}"/>
              </a:ext>
            </a:extLst>
          </p:cNvPr>
          <p:cNvSpPr/>
          <p:nvPr/>
        </p:nvSpPr>
        <p:spPr>
          <a:xfrm>
            <a:off x="6507305" y="4119686"/>
            <a:ext cx="697831" cy="59058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3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251853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-40341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57175" y="1047932"/>
            <a:ext cx="1573020" cy="730155"/>
            <a:chOff x="7449987" y="-849018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9987" y="-849018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86267" y="-776545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1075765" y="1061291"/>
            <a:ext cx="786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التقويم التّكوينيّ: </a:t>
            </a:r>
          </a:p>
        </p:txBody>
      </p:sp>
      <p:sp>
        <p:nvSpPr>
          <p:cNvPr id="3" name="Double Wave 2">
            <a:extLst>
              <a:ext uri="{FF2B5EF4-FFF2-40B4-BE49-F238E27FC236}">
                <a16:creationId xmlns:a16="http://schemas.microsoft.com/office/drawing/2014/main" id="{F5B513F9-25D6-FB91-0E46-0A6564EB3033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Double Wave 4">
            <a:extLst>
              <a:ext uri="{FF2B5EF4-FFF2-40B4-BE49-F238E27FC236}">
                <a16:creationId xmlns:a16="http://schemas.microsoft.com/office/drawing/2014/main" id="{7B3E7EE3-5CE8-4E80-1679-E6CD01432812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" name="Double Wave 5">
            <a:extLst>
              <a:ext uri="{FF2B5EF4-FFF2-40B4-BE49-F238E27FC236}">
                <a16:creationId xmlns:a16="http://schemas.microsoft.com/office/drawing/2014/main" id="{2C1BF596-3121-3356-DBDC-7D927912828F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Double Wave 6">
            <a:extLst>
              <a:ext uri="{FF2B5EF4-FFF2-40B4-BE49-F238E27FC236}">
                <a16:creationId xmlns:a16="http://schemas.microsoft.com/office/drawing/2014/main" id="{C28C7822-3E16-6694-6EF6-1CA87167274B}"/>
              </a:ext>
            </a:extLst>
          </p:cNvPr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92605" y="2076801"/>
            <a:ext cx="738477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200" b="1" dirty="0" smtClean="0"/>
              <a:t>الهمزة التي تعتمد على حركتها وحركة ما قبلها، هي:</a:t>
            </a:r>
            <a:endParaRPr lang="en-US" sz="32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18A22B-3C02-6B81-BB81-D24EE27EFBEA}"/>
              </a:ext>
            </a:extLst>
          </p:cNvPr>
          <p:cNvSpPr txBox="1"/>
          <p:nvPr/>
        </p:nvSpPr>
        <p:spPr>
          <a:xfrm>
            <a:off x="5522023" y="3499351"/>
            <a:ext cx="378087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متطرفة</a:t>
            </a:r>
            <a:endParaRPr lang="ar-SA" sz="36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9F0BE5-7EAD-6EE9-C44C-A126E26F3B2C}"/>
              </a:ext>
            </a:extLst>
          </p:cNvPr>
          <p:cNvSpPr txBox="1"/>
          <p:nvPr/>
        </p:nvSpPr>
        <p:spPr>
          <a:xfrm>
            <a:off x="957323" y="3464281"/>
            <a:ext cx="3780870" cy="64633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</a:rPr>
              <a:t>همزة متوسطة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808AA70-7537-78B0-179F-FE631B11EC1A}"/>
              </a:ext>
            </a:extLst>
          </p:cNvPr>
          <p:cNvSpPr txBox="1"/>
          <p:nvPr/>
        </p:nvSpPr>
        <p:spPr>
          <a:xfrm>
            <a:off x="3344254" y="4691494"/>
            <a:ext cx="3780870" cy="70788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4000" b="1" dirty="0" smtClean="0"/>
              <a:t>همزة وصل أو قطع</a:t>
            </a:r>
            <a:endParaRPr lang="ar-SA" sz="4000" b="1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8202D0A-559C-6709-25EA-B40173D71C28}"/>
              </a:ext>
            </a:extLst>
          </p:cNvPr>
          <p:cNvSpPr/>
          <p:nvPr/>
        </p:nvSpPr>
        <p:spPr>
          <a:xfrm>
            <a:off x="8699634" y="2908765"/>
            <a:ext cx="697831" cy="59058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1</a:t>
            </a:r>
            <a:endParaRPr lang="en-US" sz="3600" b="1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041BB10-BEC1-9107-A2FB-8DC8A55013E5}"/>
              </a:ext>
            </a:extLst>
          </p:cNvPr>
          <p:cNvSpPr/>
          <p:nvPr/>
        </p:nvSpPr>
        <p:spPr>
          <a:xfrm>
            <a:off x="4102252" y="2927916"/>
            <a:ext cx="697831" cy="5905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2</a:t>
            </a:r>
            <a:endParaRPr lang="en-US" sz="3600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D4392F5-2BF4-5F4E-4513-EC2DE291BF1E}"/>
              </a:ext>
            </a:extLst>
          </p:cNvPr>
          <p:cNvSpPr/>
          <p:nvPr/>
        </p:nvSpPr>
        <p:spPr>
          <a:xfrm>
            <a:off x="6507305" y="4119686"/>
            <a:ext cx="697831" cy="59058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3</a:t>
            </a:r>
            <a:endParaRPr lang="en-US" sz="3600" b="1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65" y="3464281"/>
            <a:ext cx="611490" cy="6114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605844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الثّانيّة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486551" y="1121527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الت</a:t>
            </a:r>
            <a:r>
              <a:rPr lang="ar-JO" sz="2800" b="1" dirty="0"/>
              <a:t>ّ</a:t>
            </a:r>
            <a:r>
              <a:rPr lang="ar-SA" sz="2800" b="1" dirty="0" smtClean="0"/>
              <a:t>مايز</a:t>
            </a:r>
            <a:r>
              <a:rPr lang="ar-JO" sz="2800" b="1" dirty="0" smtClean="0"/>
              <a:t>تدريس الأقران </a:t>
            </a:r>
            <a:r>
              <a:rPr lang="ar-SA" sz="2800" b="1" dirty="0" smtClean="0"/>
              <a:t>: </a:t>
            </a:r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69877" y="1875616"/>
            <a:ext cx="2055138" cy="4382095"/>
            <a:chOff x="6287512" y="2493050"/>
            <a:chExt cx="2055138" cy="4382095"/>
          </a:xfrm>
        </p:grpSpPr>
        <p:sp>
          <p:nvSpPr>
            <p:cNvPr id="29" name="Shape 2">
              <a:extLst>
                <a:ext uri="{FF2B5EF4-FFF2-40B4-BE49-F238E27FC236}">
                  <a16:creationId xmlns:a16="http://schemas.microsoft.com/office/drawing/2014/main" id="{E7AC2A34-6142-E906-338F-AEC60747B39E}"/>
                </a:ext>
              </a:extLst>
            </p:cNvPr>
            <p:cNvSpPr/>
            <p:nvPr/>
          </p:nvSpPr>
          <p:spPr>
            <a:xfrm>
              <a:off x="7292935" y="2493050"/>
              <a:ext cx="44410" cy="4382095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Shape 3">
              <a:extLst>
                <a:ext uri="{FF2B5EF4-FFF2-40B4-BE49-F238E27FC236}">
                  <a16:creationId xmlns:a16="http://schemas.microsoft.com/office/drawing/2014/main" id="{7F6B48C4-E63C-C065-BC44-13176ABDEC50}"/>
                </a:ext>
              </a:extLst>
            </p:cNvPr>
            <p:cNvSpPr/>
            <p:nvPr/>
          </p:nvSpPr>
          <p:spPr>
            <a:xfrm>
              <a:off x="7565053" y="2894350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Shape 4">
              <a:extLst>
                <a:ext uri="{FF2B5EF4-FFF2-40B4-BE49-F238E27FC236}">
                  <a16:creationId xmlns:a16="http://schemas.microsoft.com/office/drawing/2014/main" id="{638B7FF1-2629-0300-ECCB-FEBEDB7A220B}"/>
                </a:ext>
              </a:extLst>
            </p:cNvPr>
            <p:cNvSpPr/>
            <p:nvPr/>
          </p:nvSpPr>
          <p:spPr>
            <a:xfrm>
              <a:off x="7076816" y="2655884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5">
              <a:extLst>
                <a:ext uri="{FF2B5EF4-FFF2-40B4-BE49-F238E27FC236}">
                  <a16:creationId xmlns:a16="http://schemas.microsoft.com/office/drawing/2014/main" id="{26859F2F-3E10-7852-2CE4-C439CF85BD63}"/>
                </a:ext>
              </a:extLst>
            </p:cNvPr>
            <p:cNvSpPr/>
            <p:nvPr/>
          </p:nvSpPr>
          <p:spPr>
            <a:xfrm>
              <a:off x="7223105" y="2708315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1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Shape 8">
              <a:extLst>
                <a:ext uri="{FF2B5EF4-FFF2-40B4-BE49-F238E27FC236}">
                  <a16:creationId xmlns:a16="http://schemas.microsoft.com/office/drawing/2014/main" id="{87F88120-07C1-DA73-FE01-511617E1C071}"/>
                </a:ext>
              </a:extLst>
            </p:cNvPr>
            <p:cNvSpPr/>
            <p:nvPr/>
          </p:nvSpPr>
          <p:spPr>
            <a:xfrm>
              <a:off x="6287512" y="400520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2BC01055-80C0-77E7-B6B8-79D5B3349246}"/>
                </a:ext>
              </a:extLst>
            </p:cNvPr>
            <p:cNvSpPr/>
            <p:nvPr/>
          </p:nvSpPr>
          <p:spPr>
            <a:xfrm>
              <a:off x="7065109" y="377749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Text 10">
              <a:extLst>
                <a:ext uri="{FF2B5EF4-FFF2-40B4-BE49-F238E27FC236}">
                  <a16:creationId xmlns:a16="http://schemas.microsoft.com/office/drawing/2014/main" id="{8EE93098-4EC1-B0BB-5A82-76A76BDDFABD}"/>
                </a:ext>
              </a:extLst>
            </p:cNvPr>
            <p:cNvSpPr/>
            <p:nvPr/>
          </p:nvSpPr>
          <p:spPr>
            <a:xfrm>
              <a:off x="7223105" y="381916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2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Shape 13">
              <a:extLst>
                <a:ext uri="{FF2B5EF4-FFF2-40B4-BE49-F238E27FC236}">
                  <a16:creationId xmlns:a16="http://schemas.microsoft.com/office/drawing/2014/main" id="{90D2BED4-4E81-51D4-EEE9-283E9A341BA1}"/>
                </a:ext>
              </a:extLst>
            </p:cNvPr>
            <p:cNvSpPr/>
            <p:nvPr/>
          </p:nvSpPr>
          <p:spPr>
            <a:xfrm>
              <a:off x="7565053" y="519642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Shape 14">
              <a:extLst>
                <a:ext uri="{FF2B5EF4-FFF2-40B4-BE49-F238E27FC236}">
                  <a16:creationId xmlns:a16="http://schemas.microsoft.com/office/drawing/2014/main" id="{F1EEB422-CD7D-C49E-AE4A-0F50444C3C4E}"/>
                </a:ext>
              </a:extLst>
            </p:cNvPr>
            <p:cNvSpPr/>
            <p:nvPr/>
          </p:nvSpPr>
          <p:spPr>
            <a:xfrm>
              <a:off x="7065109" y="496871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15">
              <a:extLst>
                <a:ext uri="{FF2B5EF4-FFF2-40B4-BE49-F238E27FC236}">
                  <a16:creationId xmlns:a16="http://schemas.microsoft.com/office/drawing/2014/main" id="{8595E128-06CD-8863-5C3A-72B76A9A0CD9}"/>
                </a:ext>
              </a:extLst>
            </p:cNvPr>
            <p:cNvSpPr/>
            <p:nvPr/>
          </p:nvSpPr>
          <p:spPr>
            <a:xfrm>
              <a:off x="7223105" y="501038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3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Shape 4">
              <a:extLst>
                <a:ext uri="{FF2B5EF4-FFF2-40B4-BE49-F238E27FC236}">
                  <a16:creationId xmlns:a16="http://schemas.microsoft.com/office/drawing/2014/main" id="{575EAB91-AA07-F831-947E-C34E8C1F6743}"/>
                </a:ext>
              </a:extLst>
            </p:cNvPr>
            <p:cNvSpPr/>
            <p:nvPr/>
          </p:nvSpPr>
          <p:spPr>
            <a:xfrm>
              <a:off x="7065108" y="6224863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Shape 8">
              <a:extLst>
                <a:ext uri="{FF2B5EF4-FFF2-40B4-BE49-F238E27FC236}">
                  <a16:creationId xmlns:a16="http://schemas.microsoft.com/office/drawing/2014/main" id="{0D5A7EAB-D4DB-CEAE-1EEA-5E1D2011FFD3}"/>
                </a:ext>
              </a:extLst>
            </p:cNvPr>
            <p:cNvSpPr/>
            <p:nvPr/>
          </p:nvSpPr>
          <p:spPr>
            <a:xfrm>
              <a:off x="6304181" y="6452629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E6D8FF3-3190-3AF2-DD12-D27B7DE28528}"/>
              </a:ext>
            </a:extLst>
          </p:cNvPr>
          <p:cNvSpPr txBox="1"/>
          <p:nvPr/>
        </p:nvSpPr>
        <p:spPr>
          <a:xfrm>
            <a:off x="6249411" y="1614443"/>
            <a:ext cx="3244492" cy="9541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اكتب استنتاجك عن قاعدة الهمزة </a:t>
            </a:r>
            <a:endParaRPr lang="ar-JO" sz="2800" b="1" dirty="0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AE6D8FF3-3190-3AF2-DD12-D27B7DE28528}"/>
              </a:ext>
            </a:extLst>
          </p:cNvPr>
          <p:cNvSpPr txBox="1"/>
          <p:nvPr/>
        </p:nvSpPr>
        <p:spPr>
          <a:xfrm>
            <a:off x="1206972" y="2670949"/>
            <a:ext cx="3244492" cy="138499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ابحث عبر </a:t>
            </a:r>
            <a:r>
              <a:rPr lang="ar-JO" sz="2800" b="1" dirty="0" smtClean="0"/>
              <a:t>محرّك البحث </a:t>
            </a:r>
            <a:r>
              <a:rPr lang="ar-JO" sz="2800" b="1" dirty="0"/>
              <a:t>عن </a:t>
            </a:r>
            <a:r>
              <a:rPr lang="ar-JO" sz="2800" b="1" dirty="0" smtClean="0"/>
              <a:t>آية تتضمن همزة متوسطة.</a:t>
            </a:r>
            <a:endParaRPr lang="ar-JO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EDAD4E-2999-F673-53FA-70565654FDAA}"/>
              </a:ext>
            </a:extLst>
          </p:cNvPr>
          <p:cNvSpPr txBox="1"/>
          <p:nvPr/>
        </p:nvSpPr>
        <p:spPr>
          <a:xfrm>
            <a:off x="6214815" y="3999170"/>
            <a:ext cx="2993244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ما نوع الهمزة في كلمة ( مِئة) ؟</a:t>
            </a:r>
            <a:endParaRPr lang="ar-SA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8ABFFF-DCA7-6795-A617-FB9E7A5C0A00}"/>
              </a:ext>
            </a:extLst>
          </p:cNvPr>
          <p:cNvSpPr txBox="1"/>
          <p:nvPr/>
        </p:nvSpPr>
        <p:spPr>
          <a:xfrm>
            <a:off x="1218224" y="5532158"/>
            <a:ext cx="3244492" cy="46166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2400" b="1" dirty="0" smtClean="0"/>
              <a:t>اكتب كلمة تحتوي على همزة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21506079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-40341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57175" y="1047932"/>
            <a:ext cx="1573020" cy="730155"/>
            <a:chOff x="7449987" y="-849018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9987" y="-849018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86267" y="-776545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1075765" y="1061291"/>
            <a:ext cx="786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التقويم الختاميّ: </a:t>
            </a:r>
          </a:p>
        </p:txBody>
      </p:sp>
      <p:sp>
        <p:nvSpPr>
          <p:cNvPr id="3" name="Double Wave 2">
            <a:extLst>
              <a:ext uri="{FF2B5EF4-FFF2-40B4-BE49-F238E27FC236}">
                <a16:creationId xmlns:a16="http://schemas.microsoft.com/office/drawing/2014/main" id="{F5B513F9-25D6-FB91-0E46-0A6564EB3033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Double Wave 4">
            <a:extLst>
              <a:ext uri="{FF2B5EF4-FFF2-40B4-BE49-F238E27FC236}">
                <a16:creationId xmlns:a16="http://schemas.microsoft.com/office/drawing/2014/main" id="{7B3E7EE3-5CE8-4E80-1679-E6CD01432812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" name="Double Wave 5">
            <a:extLst>
              <a:ext uri="{FF2B5EF4-FFF2-40B4-BE49-F238E27FC236}">
                <a16:creationId xmlns:a16="http://schemas.microsoft.com/office/drawing/2014/main" id="{2C1BF596-3121-3356-DBDC-7D927912828F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Double Wave 6">
            <a:extLst>
              <a:ext uri="{FF2B5EF4-FFF2-40B4-BE49-F238E27FC236}">
                <a16:creationId xmlns:a16="http://schemas.microsoft.com/office/drawing/2014/main" id="{C28C7822-3E16-6694-6EF6-1CA87167274B}"/>
              </a:ext>
            </a:extLst>
          </p:cNvPr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92605" y="2076801"/>
            <a:ext cx="738477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200" b="1" dirty="0" smtClean="0"/>
              <a:t>الهمزة التي تعتمد على حركة ما قبلها فقط، هي:</a:t>
            </a:r>
            <a:endParaRPr lang="en-US" sz="32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18A22B-3C02-6B81-BB81-D24EE27EFBEA}"/>
              </a:ext>
            </a:extLst>
          </p:cNvPr>
          <p:cNvSpPr txBox="1"/>
          <p:nvPr/>
        </p:nvSpPr>
        <p:spPr>
          <a:xfrm>
            <a:off x="5522023" y="3499351"/>
            <a:ext cx="378087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متطرفة</a:t>
            </a:r>
            <a:endParaRPr lang="ar-SA" sz="36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9F0BE5-7EAD-6EE9-C44C-A126E26F3B2C}"/>
              </a:ext>
            </a:extLst>
          </p:cNvPr>
          <p:cNvSpPr txBox="1"/>
          <p:nvPr/>
        </p:nvSpPr>
        <p:spPr>
          <a:xfrm>
            <a:off x="957323" y="3464281"/>
            <a:ext cx="3780870" cy="64633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متوسطة</a:t>
            </a:r>
            <a:endParaRPr lang="ar-SA" sz="36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808AA70-7537-78B0-179F-FE631B11EC1A}"/>
              </a:ext>
            </a:extLst>
          </p:cNvPr>
          <p:cNvSpPr txBox="1"/>
          <p:nvPr/>
        </p:nvSpPr>
        <p:spPr>
          <a:xfrm>
            <a:off x="3344254" y="4691494"/>
            <a:ext cx="3780870" cy="70788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4000" b="1" dirty="0" smtClean="0"/>
              <a:t>همزة وصل أو قطع</a:t>
            </a:r>
            <a:endParaRPr lang="ar-SA" sz="4000" b="1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8202D0A-559C-6709-25EA-B40173D71C28}"/>
              </a:ext>
            </a:extLst>
          </p:cNvPr>
          <p:cNvSpPr/>
          <p:nvPr/>
        </p:nvSpPr>
        <p:spPr>
          <a:xfrm>
            <a:off x="8699634" y="2908765"/>
            <a:ext cx="697831" cy="59058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1</a:t>
            </a:r>
            <a:endParaRPr lang="en-US" sz="3600" b="1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041BB10-BEC1-9107-A2FB-8DC8A55013E5}"/>
              </a:ext>
            </a:extLst>
          </p:cNvPr>
          <p:cNvSpPr/>
          <p:nvPr/>
        </p:nvSpPr>
        <p:spPr>
          <a:xfrm>
            <a:off x="4102252" y="2927916"/>
            <a:ext cx="697831" cy="5905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2</a:t>
            </a:r>
            <a:endParaRPr lang="en-US" sz="3600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D4392F5-2BF4-5F4E-4513-EC2DE291BF1E}"/>
              </a:ext>
            </a:extLst>
          </p:cNvPr>
          <p:cNvSpPr/>
          <p:nvPr/>
        </p:nvSpPr>
        <p:spPr>
          <a:xfrm>
            <a:off x="6507305" y="4119686"/>
            <a:ext cx="697831" cy="59058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3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546799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-40341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57175" y="1047932"/>
            <a:ext cx="1573020" cy="730155"/>
            <a:chOff x="7449987" y="-849018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9987" y="-849018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86267" y="-776545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1075765" y="1061291"/>
            <a:ext cx="786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التقويم الختاميّ: </a:t>
            </a:r>
          </a:p>
        </p:txBody>
      </p:sp>
      <p:sp>
        <p:nvSpPr>
          <p:cNvPr id="3" name="Double Wave 2">
            <a:extLst>
              <a:ext uri="{FF2B5EF4-FFF2-40B4-BE49-F238E27FC236}">
                <a16:creationId xmlns:a16="http://schemas.microsoft.com/office/drawing/2014/main" id="{F5B513F9-25D6-FB91-0E46-0A6564EB3033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Double Wave 4">
            <a:extLst>
              <a:ext uri="{FF2B5EF4-FFF2-40B4-BE49-F238E27FC236}">
                <a16:creationId xmlns:a16="http://schemas.microsoft.com/office/drawing/2014/main" id="{7B3E7EE3-5CE8-4E80-1679-E6CD01432812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" name="Double Wave 5">
            <a:extLst>
              <a:ext uri="{FF2B5EF4-FFF2-40B4-BE49-F238E27FC236}">
                <a16:creationId xmlns:a16="http://schemas.microsoft.com/office/drawing/2014/main" id="{2C1BF596-3121-3356-DBDC-7D927912828F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Double Wave 6">
            <a:extLst>
              <a:ext uri="{FF2B5EF4-FFF2-40B4-BE49-F238E27FC236}">
                <a16:creationId xmlns:a16="http://schemas.microsoft.com/office/drawing/2014/main" id="{C28C7822-3E16-6694-6EF6-1CA87167274B}"/>
              </a:ext>
            </a:extLst>
          </p:cNvPr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92605" y="2076801"/>
            <a:ext cx="738477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200" b="1" dirty="0" smtClean="0"/>
              <a:t>الهمزة التي تعتمد على حركة ما قبلها فقط، هي:</a:t>
            </a:r>
            <a:endParaRPr lang="en-US" sz="32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18A22B-3C02-6B81-BB81-D24EE27EFBEA}"/>
              </a:ext>
            </a:extLst>
          </p:cNvPr>
          <p:cNvSpPr txBox="1"/>
          <p:nvPr/>
        </p:nvSpPr>
        <p:spPr>
          <a:xfrm>
            <a:off x="5522023" y="3499351"/>
            <a:ext cx="378087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</a:rPr>
              <a:t>همزة متطرفة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9F0BE5-7EAD-6EE9-C44C-A126E26F3B2C}"/>
              </a:ext>
            </a:extLst>
          </p:cNvPr>
          <p:cNvSpPr txBox="1"/>
          <p:nvPr/>
        </p:nvSpPr>
        <p:spPr>
          <a:xfrm>
            <a:off x="957323" y="3464281"/>
            <a:ext cx="3780870" cy="64633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متوسطة</a:t>
            </a:r>
            <a:endParaRPr lang="ar-SA" sz="36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808AA70-7537-78B0-179F-FE631B11EC1A}"/>
              </a:ext>
            </a:extLst>
          </p:cNvPr>
          <p:cNvSpPr txBox="1"/>
          <p:nvPr/>
        </p:nvSpPr>
        <p:spPr>
          <a:xfrm>
            <a:off x="3344254" y="4691494"/>
            <a:ext cx="3780870" cy="70788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4000" b="1" dirty="0" smtClean="0"/>
              <a:t>همزة وصل أو قطع</a:t>
            </a:r>
            <a:endParaRPr lang="ar-SA" sz="4000" b="1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8202D0A-559C-6709-25EA-B40173D71C28}"/>
              </a:ext>
            </a:extLst>
          </p:cNvPr>
          <p:cNvSpPr/>
          <p:nvPr/>
        </p:nvSpPr>
        <p:spPr>
          <a:xfrm>
            <a:off x="8699634" y="2908765"/>
            <a:ext cx="697831" cy="59058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1</a:t>
            </a:r>
            <a:endParaRPr lang="en-US" sz="3600" b="1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041BB10-BEC1-9107-A2FB-8DC8A55013E5}"/>
              </a:ext>
            </a:extLst>
          </p:cNvPr>
          <p:cNvSpPr/>
          <p:nvPr/>
        </p:nvSpPr>
        <p:spPr>
          <a:xfrm>
            <a:off x="4102252" y="2927916"/>
            <a:ext cx="697831" cy="5905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2</a:t>
            </a:r>
            <a:endParaRPr lang="en-US" sz="3600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D4392F5-2BF4-5F4E-4513-EC2DE291BF1E}"/>
              </a:ext>
            </a:extLst>
          </p:cNvPr>
          <p:cNvSpPr/>
          <p:nvPr/>
        </p:nvSpPr>
        <p:spPr>
          <a:xfrm>
            <a:off x="6507305" y="4119686"/>
            <a:ext cx="697831" cy="59058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3</a:t>
            </a:r>
            <a:endParaRPr lang="en-US" sz="3600" b="1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548" y="3508196"/>
            <a:ext cx="611490" cy="6114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944606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</a:t>
            </a:r>
            <a:r>
              <a:rPr lang="ar-SA" sz="3200" b="1" dirty="0">
                <a:solidFill>
                  <a:schemeClr val="accent1">
                    <a:lumMod val="75000"/>
                  </a:schemeClr>
                </a:solidFill>
              </a:rPr>
              <a:t>بطاقة خروج :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65" name="Picture 13" descr="A picture containing drawing&#10;&#10;Description automatically generat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510"/>
          <a:stretch>
            <a:fillRect/>
          </a:stretch>
        </p:blipFill>
        <p:spPr bwMode="auto">
          <a:xfrm>
            <a:off x="4970271" y="1867201"/>
            <a:ext cx="3771900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5275888" y="2653368"/>
            <a:ext cx="266429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 شعورك تجاه الدرس؟</a:t>
            </a:r>
          </a:p>
        </p:txBody>
      </p:sp>
      <p:sp>
        <p:nvSpPr>
          <p:cNvPr id="67" name="Rectangle 16"/>
          <p:cNvSpPr>
            <a:spLocks noChangeArrowheads="1"/>
          </p:cNvSpPr>
          <p:nvPr/>
        </p:nvSpPr>
        <p:spPr bwMode="auto">
          <a:xfrm>
            <a:off x="5347896" y="3817005"/>
            <a:ext cx="230899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ماذا تعلمت من الدرس؟</a:t>
            </a:r>
          </a:p>
        </p:txBody>
      </p:sp>
      <p:pic>
        <p:nvPicPr>
          <p:cNvPr id="68" name="Picture 17" descr="A picture containing drawing&#10;&#10;Description automatically generat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55"/>
          <a:stretch>
            <a:fillRect/>
          </a:stretch>
        </p:blipFill>
        <p:spPr bwMode="auto">
          <a:xfrm>
            <a:off x="5004452" y="4658212"/>
            <a:ext cx="3771900" cy="149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22" descr="A picture containing text, sign&#10;&#10;Description automatically generat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0" t="17384" r="15686" b="17496"/>
          <a:stretch>
            <a:fillRect/>
          </a:stretch>
        </p:blipFill>
        <p:spPr bwMode="auto">
          <a:xfrm rot="186105">
            <a:off x="1074588" y="2474179"/>
            <a:ext cx="3565525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Rectangle 18"/>
          <p:cNvSpPr>
            <a:spLocks noChangeArrowheads="1"/>
          </p:cNvSpPr>
          <p:nvPr/>
        </p:nvSpPr>
        <p:spPr bwMode="auto">
          <a:xfrm>
            <a:off x="5351140" y="5052079"/>
            <a:ext cx="251703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altLang="ar-AE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ما الذي أعجبك في الدرس؟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390556" y="3713817"/>
            <a:ext cx="2765425" cy="1338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قبل الخروج</a:t>
            </a:r>
            <a:endParaRPr kumimoji="0" lang="ar-AE" sz="4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من الحصة</a:t>
            </a:r>
          </a:p>
        </p:txBody>
      </p:sp>
    </p:spTree>
    <p:extLst>
      <p:ext uri="{BB962C8B-B14F-4D97-AF65-F5344CB8AC3E}">
        <p14:creationId xmlns:p14="http://schemas.microsoft.com/office/powerpoint/2010/main" val="31316196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المادّة: اللّغة العربيّة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الصّف: الثامن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الثّانية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الدّرس: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8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86" y="6100549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Cloud 44"/>
          <p:cNvSpPr/>
          <p:nvPr/>
        </p:nvSpPr>
        <p:spPr>
          <a:xfrm>
            <a:off x="3575538" y="1448514"/>
            <a:ext cx="3681047" cy="1115234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800" b="1" dirty="0" smtClean="0"/>
              <a:t>النّتاجات</a:t>
            </a:r>
            <a:endParaRPr lang="en-US" sz="28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6856221" y="3088784"/>
            <a:ext cx="2116633" cy="234494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b="1" dirty="0" smtClean="0">
                <a:solidFill>
                  <a:schemeClr val="tx1"/>
                </a:solidFill>
              </a:rPr>
              <a:t>يميّز بين أنواع الهمزة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977398" y="3138382"/>
            <a:ext cx="2116633" cy="234494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بييّن أسباب كتابة الهمزة على هيئتها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90266" y="3138381"/>
            <a:ext cx="2116633" cy="23449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b="1" dirty="0" smtClean="0"/>
              <a:t>تنمو لدى الطّالب القيم الإنسانيّة والاجتماعيّة  والاتّجاهات الإيجابيّة الواردة  في الجمل الكتابيّة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80196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74285" y="1174543"/>
            <a:ext cx="8791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التّمهيد :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 smtClean="0"/>
              <a:t>صِف كل صورة من الصور التالية بكلمة واحدة </a:t>
            </a:r>
            <a:r>
              <a:rPr lang="ar-JO" sz="2800" b="1" dirty="0" smtClean="0"/>
              <a:t>رابطًا </a:t>
            </a:r>
            <a:r>
              <a:rPr lang="ar-JO" sz="2800" b="1" dirty="0" smtClean="0"/>
              <a:t>إياها باللغة العربية.</a:t>
            </a:r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41638" y="6080813"/>
            <a:ext cx="1573020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BUZZ IN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557" y="3065910"/>
            <a:ext cx="2489814" cy="29423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68" y="2987528"/>
            <a:ext cx="3132032" cy="313203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924" y="2608370"/>
            <a:ext cx="1808520" cy="361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0480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-40341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57175" y="1047932"/>
            <a:ext cx="1573020" cy="730155"/>
            <a:chOff x="7449987" y="-849018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9987" y="-849018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86267" y="-776545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1075765" y="1061291"/>
            <a:ext cx="786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التقويم القبلي </a:t>
            </a:r>
            <a:r>
              <a:rPr lang="ar-JO" sz="2800" b="1" dirty="0"/>
              <a:t>: </a:t>
            </a:r>
            <a:endParaRPr lang="ar-JO" sz="2800" b="1" dirty="0" smtClean="0"/>
          </a:p>
        </p:txBody>
      </p:sp>
      <p:sp>
        <p:nvSpPr>
          <p:cNvPr id="3" name="Double Wave 2">
            <a:extLst>
              <a:ext uri="{FF2B5EF4-FFF2-40B4-BE49-F238E27FC236}">
                <a16:creationId xmlns:a16="http://schemas.microsoft.com/office/drawing/2014/main" id="{F5B513F9-25D6-FB91-0E46-0A6564EB3033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Double Wave 4">
            <a:extLst>
              <a:ext uri="{FF2B5EF4-FFF2-40B4-BE49-F238E27FC236}">
                <a16:creationId xmlns:a16="http://schemas.microsoft.com/office/drawing/2014/main" id="{7B3E7EE3-5CE8-4E80-1679-E6CD01432812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" name="Double Wave 5">
            <a:extLst>
              <a:ext uri="{FF2B5EF4-FFF2-40B4-BE49-F238E27FC236}">
                <a16:creationId xmlns:a16="http://schemas.microsoft.com/office/drawing/2014/main" id="{2C1BF596-3121-3356-DBDC-7D927912828F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Double Wave 6">
            <a:extLst>
              <a:ext uri="{FF2B5EF4-FFF2-40B4-BE49-F238E27FC236}">
                <a16:creationId xmlns:a16="http://schemas.microsoft.com/office/drawing/2014/main" id="{C28C7822-3E16-6694-6EF6-1CA87167274B}"/>
              </a:ext>
            </a:extLst>
          </p:cNvPr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92605" y="2076801"/>
            <a:ext cx="7384776" cy="76944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4400" b="1" dirty="0" smtClean="0"/>
              <a:t>الهمزة التي تكتب في أول الكلام، هي:</a:t>
            </a:r>
            <a:endParaRPr lang="en-US" sz="4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18A22B-3C02-6B81-BB81-D24EE27EFBEA}"/>
              </a:ext>
            </a:extLst>
          </p:cNvPr>
          <p:cNvSpPr txBox="1"/>
          <p:nvPr/>
        </p:nvSpPr>
        <p:spPr>
          <a:xfrm>
            <a:off x="5522023" y="3499351"/>
            <a:ext cx="378087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متطرفة</a:t>
            </a:r>
            <a:endParaRPr lang="ar-SA" sz="36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9F0BE5-7EAD-6EE9-C44C-A126E26F3B2C}"/>
              </a:ext>
            </a:extLst>
          </p:cNvPr>
          <p:cNvSpPr txBox="1"/>
          <p:nvPr/>
        </p:nvSpPr>
        <p:spPr>
          <a:xfrm>
            <a:off x="957323" y="3464281"/>
            <a:ext cx="3780870" cy="64633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متوسطة</a:t>
            </a:r>
            <a:endParaRPr lang="ar-SA" sz="36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808AA70-7537-78B0-179F-FE631B11EC1A}"/>
              </a:ext>
            </a:extLst>
          </p:cNvPr>
          <p:cNvSpPr txBox="1"/>
          <p:nvPr/>
        </p:nvSpPr>
        <p:spPr>
          <a:xfrm>
            <a:off x="3344254" y="4691494"/>
            <a:ext cx="3780870" cy="70788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4000" b="1" dirty="0" smtClean="0"/>
              <a:t>همزة وصل أو قطع</a:t>
            </a:r>
            <a:endParaRPr lang="ar-SA" sz="4000" b="1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8202D0A-559C-6709-25EA-B40173D71C28}"/>
              </a:ext>
            </a:extLst>
          </p:cNvPr>
          <p:cNvSpPr/>
          <p:nvPr/>
        </p:nvSpPr>
        <p:spPr>
          <a:xfrm>
            <a:off x="8699634" y="2908765"/>
            <a:ext cx="697831" cy="59058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1</a:t>
            </a:r>
            <a:endParaRPr lang="en-US" sz="3600" b="1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041BB10-BEC1-9107-A2FB-8DC8A55013E5}"/>
              </a:ext>
            </a:extLst>
          </p:cNvPr>
          <p:cNvSpPr/>
          <p:nvPr/>
        </p:nvSpPr>
        <p:spPr>
          <a:xfrm>
            <a:off x="4102252" y="2927916"/>
            <a:ext cx="697831" cy="5905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2</a:t>
            </a:r>
            <a:endParaRPr lang="en-US" sz="3600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D4392F5-2BF4-5F4E-4513-EC2DE291BF1E}"/>
              </a:ext>
            </a:extLst>
          </p:cNvPr>
          <p:cNvSpPr/>
          <p:nvPr/>
        </p:nvSpPr>
        <p:spPr>
          <a:xfrm>
            <a:off x="6507305" y="4119686"/>
            <a:ext cx="697831" cy="59058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3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665628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-40341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57175" y="1047932"/>
            <a:ext cx="1573020" cy="730155"/>
            <a:chOff x="7449987" y="-849018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9987" y="-849018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86267" y="-776545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1075765" y="1061291"/>
            <a:ext cx="7869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التقويم القبلي </a:t>
            </a:r>
            <a:r>
              <a:rPr lang="ar-JO" sz="2800" b="1" dirty="0"/>
              <a:t>: </a:t>
            </a:r>
            <a:endParaRPr lang="ar-JO" sz="2800" b="1" dirty="0" smtClean="0"/>
          </a:p>
        </p:txBody>
      </p:sp>
      <p:sp>
        <p:nvSpPr>
          <p:cNvPr id="3" name="Double Wave 2">
            <a:extLst>
              <a:ext uri="{FF2B5EF4-FFF2-40B4-BE49-F238E27FC236}">
                <a16:creationId xmlns:a16="http://schemas.microsoft.com/office/drawing/2014/main" id="{F5B513F9-25D6-FB91-0E46-0A6564EB3033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Double Wave 4">
            <a:extLst>
              <a:ext uri="{FF2B5EF4-FFF2-40B4-BE49-F238E27FC236}">
                <a16:creationId xmlns:a16="http://schemas.microsoft.com/office/drawing/2014/main" id="{7B3E7EE3-5CE8-4E80-1679-E6CD01432812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" name="Double Wave 5">
            <a:extLst>
              <a:ext uri="{FF2B5EF4-FFF2-40B4-BE49-F238E27FC236}">
                <a16:creationId xmlns:a16="http://schemas.microsoft.com/office/drawing/2014/main" id="{2C1BF596-3121-3356-DBDC-7D927912828F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Double Wave 6">
            <a:extLst>
              <a:ext uri="{FF2B5EF4-FFF2-40B4-BE49-F238E27FC236}">
                <a16:creationId xmlns:a16="http://schemas.microsoft.com/office/drawing/2014/main" id="{C28C7822-3E16-6694-6EF6-1CA87167274B}"/>
              </a:ext>
            </a:extLst>
          </p:cNvPr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92605" y="2076801"/>
            <a:ext cx="7384776" cy="76944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4400" b="1" dirty="0" smtClean="0"/>
              <a:t>الهمزة التي تكتب في أول الكلام، هي:</a:t>
            </a:r>
            <a:endParaRPr lang="en-US" sz="4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18A22B-3C02-6B81-BB81-D24EE27EFBEA}"/>
              </a:ext>
            </a:extLst>
          </p:cNvPr>
          <p:cNvSpPr txBox="1"/>
          <p:nvPr/>
        </p:nvSpPr>
        <p:spPr>
          <a:xfrm>
            <a:off x="5522023" y="3499351"/>
            <a:ext cx="3780870" cy="6463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متطرفة</a:t>
            </a:r>
            <a:endParaRPr lang="ar-SA" sz="36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9F0BE5-7EAD-6EE9-C44C-A126E26F3B2C}"/>
              </a:ext>
            </a:extLst>
          </p:cNvPr>
          <p:cNvSpPr txBox="1"/>
          <p:nvPr/>
        </p:nvSpPr>
        <p:spPr>
          <a:xfrm>
            <a:off x="957323" y="3464281"/>
            <a:ext cx="3780870" cy="64633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همزة متوسطة</a:t>
            </a:r>
            <a:endParaRPr lang="ar-SA" sz="36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808AA70-7537-78B0-179F-FE631B11EC1A}"/>
              </a:ext>
            </a:extLst>
          </p:cNvPr>
          <p:cNvSpPr txBox="1"/>
          <p:nvPr/>
        </p:nvSpPr>
        <p:spPr>
          <a:xfrm>
            <a:off x="3344254" y="4691494"/>
            <a:ext cx="3780870" cy="70788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JO" sz="4000" b="1" dirty="0" smtClean="0">
                <a:solidFill>
                  <a:srgbClr val="FF0000"/>
                </a:solidFill>
              </a:rPr>
              <a:t>همزة وصل أو قطع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8202D0A-559C-6709-25EA-B40173D71C28}"/>
              </a:ext>
            </a:extLst>
          </p:cNvPr>
          <p:cNvSpPr/>
          <p:nvPr/>
        </p:nvSpPr>
        <p:spPr>
          <a:xfrm>
            <a:off x="8699634" y="2908765"/>
            <a:ext cx="697831" cy="59058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1</a:t>
            </a:r>
            <a:endParaRPr lang="en-US" sz="3600" b="1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041BB10-BEC1-9107-A2FB-8DC8A55013E5}"/>
              </a:ext>
            </a:extLst>
          </p:cNvPr>
          <p:cNvSpPr/>
          <p:nvPr/>
        </p:nvSpPr>
        <p:spPr>
          <a:xfrm>
            <a:off x="4102252" y="2927916"/>
            <a:ext cx="697831" cy="5905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2</a:t>
            </a:r>
            <a:endParaRPr lang="en-US" sz="3600" b="1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D4392F5-2BF4-5F4E-4513-EC2DE291BF1E}"/>
              </a:ext>
            </a:extLst>
          </p:cNvPr>
          <p:cNvSpPr/>
          <p:nvPr/>
        </p:nvSpPr>
        <p:spPr>
          <a:xfrm>
            <a:off x="6507305" y="4119686"/>
            <a:ext cx="697831" cy="59058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/>
              <a:t>3</a:t>
            </a:r>
            <a:endParaRPr lang="en-US" sz="3600" b="1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764" y="4753926"/>
            <a:ext cx="611490" cy="6114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8980552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الثّانيّة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32274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263017" y="1120985"/>
            <a:ext cx="71962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التّفكير الناقد والرّبط بالحياة </a:t>
            </a:r>
            <a:r>
              <a:rPr lang="ar-SA" sz="2800" b="1" dirty="0" smtClean="0"/>
              <a:t>:</a:t>
            </a:r>
            <a:r>
              <a:rPr lang="ar-JO" sz="2800" b="1" dirty="0" smtClean="0"/>
              <a:t> </a:t>
            </a:r>
          </a:p>
          <a:p>
            <a:pPr algn="r" rtl="1"/>
            <a:endParaRPr lang="ar-JO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6" y="1993379"/>
            <a:ext cx="6904386" cy="4634950"/>
          </a:xfrm>
          <a:prstGeom prst="rect">
            <a:avLst/>
          </a:prstGeom>
        </p:spPr>
      </p:pic>
      <p:sp>
        <p:nvSpPr>
          <p:cNvPr id="6" name="Snip Diagonal Corner Rectangle 5"/>
          <p:cNvSpPr/>
          <p:nvPr/>
        </p:nvSpPr>
        <p:spPr>
          <a:xfrm>
            <a:off x="2080946" y="1946151"/>
            <a:ext cx="6891606" cy="875153"/>
          </a:xfrm>
          <a:prstGeom prst="snip2Diag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rgbClr val="0070C0"/>
                </a:solidFill>
              </a:rPr>
              <a:t>تخيل نفسك مذيعًا، كيف ستعرف الخبر الذّي ستقدمه مستثمرًا الهمزة في حديثك.</a:t>
            </a:r>
            <a:endParaRPr 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5052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ar-JO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76093" y="465363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7833685" y="1088932"/>
            <a:ext cx="1535732" cy="66191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التّقديم: </a:t>
            </a: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21253C3A-9958-47DF-3CC6-2C18CD525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49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940" y="1132189"/>
            <a:ext cx="6148938" cy="556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556738" y="2667267"/>
            <a:ext cx="225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ؤ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914986" y="3517639"/>
            <a:ext cx="225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ؤ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51049" y="5662676"/>
            <a:ext cx="225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ؤ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55378" y="4784816"/>
            <a:ext cx="327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ـأ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54471" y="3950814"/>
            <a:ext cx="225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ئـ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55378" y="5224871"/>
            <a:ext cx="225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أ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1351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2" grpId="0"/>
      <p:bldP spid="34" grpId="0"/>
      <p:bldP spid="35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439415" y="1204358"/>
            <a:ext cx="4772580" cy="188442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التّقديم</a:t>
            </a:r>
            <a:r>
              <a:rPr lang="ar-JO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JO" sz="2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التغذية الرّاجعة </a:t>
            </a:r>
          </a:p>
          <a:p>
            <a:pPr algn="r" rtl="1"/>
            <a:endParaRPr lang="ar-JO" sz="6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21253C3A-9958-47DF-3CC6-2C18CD525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49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31728" y="1080919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184" y="1298870"/>
            <a:ext cx="4204109" cy="501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702" y="2383729"/>
            <a:ext cx="2723972" cy="37453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853412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ar-JO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en-US" sz="2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الثّانية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الكتابة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76093" y="465363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21253C3A-9958-47DF-3CC6-2C18CD525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03" y="6309096"/>
            <a:ext cx="894066" cy="37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itle 1"/>
          <p:cNvSpPr txBox="1">
            <a:spLocks/>
          </p:cNvSpPr>
          <p:nvPr/>
        </p:nvSpPr>
        <p:spPr>
          <a:xfrm>
            <a:off x="8054478" y="957134"/>
            <a:ext cx="1535732" cy="66191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التّقديم: </a:t>
            </a: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86" y="1131941"/>
            <a:ext cx="7134290" cy="6588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424" y="1922031"/>
            <a:ext cx="2608107" cy="10595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669" y="1948103"/>
            <a:ext cx="2652684" cy="10528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50" y="1922031"/>
            <a:ext cx="2553636" cy="10983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044" y="4278334"/>
            <a:ext cx="2580866" cy="10903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022" y="4312696"/>
            <a:ext cx="2728687" cy="10830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433" y="4341911"/>
            <a:ext cx="2594589" cy="1026735"/>
          </a:xfrm>
          <a:prstGeom prst="rect">
            <a:avLst/>
          </a:prstGeom>
        </p:spPr>
      </p:pic>
      <p:sp>
        <p:nvSpPr>
          <p:cNvPr id="35" name="Rounded Rectangle 34"/>
          <p:cNvSpPr/>
          <p:nvPr/>
        </p:nvSpPr>
        <p:spPr>
          <a:xfrm>
            <a:off x="7078133" y="3044772"/>
            <a:ext cx="1952688" cy="638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/>
              <a:t>شمائِل</a:t>
            </a: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44" name="Rounded Rectangle 43"/>
          <p:cNvSpPr/>
          <p:nvPr/>
        </p:nvSpPr>
        <p:spPr>
          <a:xfrm>
            <a:off x="7114682" y="5433728"/>
            <a:ext cx="1952688" cy="63824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/>
              <a:t>مُؤتمر</a:t>
            </a:r>
            <a:endParaRPr lang="en-US" sz="2800" dirty="0"/>
          </a:p>
        </p:txBody>
      </p:sp>
      <p:sp>
        <p:nvSpPr>
          <p:cNvPr id="55" name="Rounded Rectangle 54"/>
          <p:cNvSpPr/>
          <p:nvPr/>
        </p:nvSpPr>
        <p:spPr>
          <a:xfrm>
            <a:off x="4278351" y="5462393"/>
            <a:ext cx="1952688" cy="63824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/>
              <a:t>يسأَل</a:t>
            </a:r>
            <a:endParaRPr lang="en-US" sz="3200" dirty="0"/>
          </a:p>
        </p:txBody>
      </p:sp>
      <p:sp>
        <p:nvSpPr>
          <p:cNvPr id="56" name="Rounded Rectangle 55"/>
          <p:cNvSpPr/>
          <p:nvPr/>
        </p:nvSpPr>
        <p:spPr>
          <a:xfrm>
            <a:off x="4265667" y="3058411"/>
            <a:ext cx="1952688" cy="63824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/>
              <a:t>مائِدة</a:t>
            </a:r>
            <a:endParaRPr lang="en-US" sz="3600" dirty="0"/>
          </a:p>
        </p:txBody>
      </p:sp>
      <p:sp>
        <p:nvSpPr>
          <p:cNvPr id="57" name="Rounded Rectangle 56"/>
          <p:cNvSpPr/>
          <p:nvPr/>
        </p:nvSpPr>
        <p:spPr>
          <a:xfrm>
            <a:off x="1534115" y="5462393"/>
            <a:ext cx="1952688" cy="63824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/>
              <a:t>فِئات</a:t>
            </a:r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1399524" y="3044772"/>
            <a:ext cx="1952688" cy="63824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/>
              <a:t>مروءَة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26562" y="1359368"/>
            <a:ext cx="966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 smtClean="0">
                <a:solidFill>
                  <a:srgbClr val="FF0000"/>
                </a:solidFill>
              </a:rPr>
              <a:t>ص 44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0846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4" grpId="0" animBg="1"/>
      <p:bldP spid="55" grpId="0" animBg="1"/>
      <p:bldP spid="56" grpId="0" animBg="1"/>
      <p:bldP spid="57" grpId="0" animBg="1"/>
      <p:bldP spid="5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2615</TotalTime>
  <Words>1011</Words>
  <Application>Microsoft Office PowerPoint</Application>
  <PresentationFormat>Widescreen</PresentationFormat>
  <Paragraphs>370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Adobe Arabic</vt:lpstr>
      <vt:lpstr>adonis-web</vt:lpstr>
      <vt:lpstr>AGA Aladdin Regular</vt:lpstr>
      <vt:lpstr>AGA Battouta Regular</vt:lpstr>
      <vt:lpstr>Arial</vt:lpstr>
      <vt:lpstr>Calibri</vt:lpstr>
      <vt:lpstr>Calibri Light</vt:lpstr>
      <vt:lpstr>HelveticaNeueLT Arabic 45 Light</vt:lpstr>
      <vt:lpstr>HelveticaNeueLT Arabic 55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Maali</cp:lastModifiedBy>
  <cp:revision>217</cp:revision>
  <dcterms:created xsi:type="dcterms:W3CDTF">2019-06-13T08:00:41Z</dcterms:created>
  <dcterms:modified xsi:type="dcterms:W3CDTF">2024-10-16T18:17:47Z</dcterms:modified>
</cp:coreProperties>
</file>