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1" r:id="rId3"/>
    <p:sldId id="305" r:id="rId4"/>
    <p:sldId id="293" r:id="rId5"/>
    <p:sldId id="275" r:id="rId6"/>
    <p:sldId id="309" r:id="rId7"/>
    <p:sldId id="308" r:id="rId8"/>
    <p:sldId id="298" r:id="rId9"/>
    <p:sldId id="314" r:id="rId10"/>
    <p:sldId id="312" r:id="rId11"/>
    <p:sldId id="301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63" autoAdjust="0"/>
    <p:restoredTop sz="94660"/>
  </p:normalViewPr>
  <p:slideViewPr>
    <p:cSldViewPr snapToGrid="0">
      <p:cViewPr varScale="1">
        <p:scale>
          <a:sx n="85" d="100"/>
          <a:sy n="85" d="100"/>
        </p:scale>
        <p:origin x="162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874CFF6-0111-41A4-BA29-4499DF8E1F4F}" type="doc">
      <dgm:prSet loTypeId="urn:microsoft.com/office/officeart/2005/8/layout/list1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B9417C21-66B9-4DBA-A3AC-CF05AD3D5F61}">
      <dgm:prSet phldrT="[Text]" custT="1"/>
      <dgm:spPr/>
      <dgm:t>
        <a:bodyPr/>
        <a:lstStyle/>
        <a:p>
          <a:pPr rtl="1"/>
          <a:r>
            <a:rPr lang="ar-JO" sz="2000" b="1" dirty="0">
              <a:solidFill>
                <a:srgbClr val="FF0000"/>
              </a:solidFill>
            </a:rPr>
            <a:t>1- </a:t>
          </a:r>
          <a:r>
            <a:rPr lang="ar-JO" sz="2000" b="1" dirty="0" smtClean="0">
              <a:solidFill>
                <a:srgbClr val="FF0000"/>
              </a:solidFill>
            </a:rPr>
            <a:t>ظرفا الزّمان والمكان ( أمامَ ....، الآنَ، حين) عند قبل بعد </a:t>
          </a:r>
          <a:endParaRPr lang="en-US" sz="2000" b="1" dirty="0">
            <a:solidFill>
              <a:srgbClr val="FF0000"/>
            </a:solidFill>
          </a:endParaRPr>
        </a:p>
      </dgm:t>
    </dgm:pt>
    <dgm:pt modelId="{60587A7E-743F-4E40-A4E5-447CD8C86449}" type="parTrans" cxnId="{CD789F46-212F-46E1-A8AC-610BB0D77DD7}">
      <dgm:prSet/>
      <dgm:spPr/>
      <dgm:t>
        <a:bodyPr/>
        <a:lstStyle/>
        <a:p>
          <a:endParaRPr lang="en-US"/>
        </a:p>
      </dgm:t>
    </dgm:pt>
    <dgm:pt modelId="{51FF160F-A896-4157-990D-7B6699A56918}" type="sibTrans" cxnId="{CD789F46-212F-46E1-A8AC-610BB0D77DD7}">
      <dgm:prSet/>
      <dgm:spPr/>
      <dgm:t>
        <a:bodyPr/>
        <a:lstStyle/>
        <a:p>
          <a:endParaRPr lang="en-US"/>
        </a:p>
      </dgm:t>
    </dgm:pt>
    <dgm:pt modelId="{158D06C2-849F-4755-A82E-07D8EDBA8ACB}">
      <dgm:prSet phldrT="[Text]"/>
      <dgm:spPr/>
      <dgm:t>
        <a:bodyPr/>
        <a:lstStyle/>
        <a:p>
          <a:r>
            <a:rPr lang="ar-JO" b="1" dirty="0"/>
            <a:t>2- </a:t>
          </a:r>
          <a:r>
            <a:rPr lang="ar-JO" b="1" dirty="0" smtClean="0"/>
            <a:t>هذه، هذان، ذلك، تلك </a:t>
          </a:r>
          <a:endParaRPr lang="en-US" b="1" dirty="0"/>
        </a:p>
      </dgm:t>
    </dgm:pt>
    <dgm:pt modelId="{0ADB4647-86B7-4C98-BCEF-20E15B27C00B}" type="parTrans" cxnId="{12461D12-912E-4EFF-9A70-6E1C93C43883}">
      <dgm:prSet/>
      <dgm:spPr/>
      <dgm:t>
        <a:bodyPr/>
        <a:lstStyle/>
        <a:p>
          <a:endParaRPr lang="en-US"/>
        </a:p>
      </dgm:t>
    </dgm:pt>
    <dgm:pt modelId="{A5546DF7-6240-4DB6-B67C-FEE3A6C76052}" type="sibTrans" cxnId="{12461D12-912E-4EFF-9A70-6E1C93C43883}">
      <dgm:prSet/>
      <dgm:spPr/>
      <dgm:t>
        <a:bodyPr/>
        <a:lstStyle/>
        <a:p>
          <a:endParaRPr lang="en-US"/>
        </a:p>
      </dgm:t>
    </dgm:pt>
    <dgm:pt modelId="{FC6A8B75-54C1-4C69-B0DC-A49DFB8EEC57}">
      <dgm:prSet phldrT="[Text]"/>
      <dgm:spPr/>
      <dgm:t>
        <a:bodyPr/>
        <a:lstStyle/>
        <a:p>
          <a:r>
            <a:rPr lang="ar-JO" b="1" dirty="0" smtClean="0"/>
            <a:t>3- مَا ، مَن.</a:t>
          </a:r>
          <a:endParaRPr lang="en-US" b="1" dirty="0"/>
        </a:p>
      </dgm:t>
    </dgm:pt>
    <dgm:pt modelId="{255DE339-57C0-4B0E-A15F-5CDB645A1409}" type="parTrans" cxnId="{F8BA3683-457F-4642-B5F3-F451AEFB7A05}">
      <dgm:prSet/>
      <dgm:spPr/>
      <dgm:t>
        <a:bodyPr/>
        <a:lstStyle/>
        <a:p>
          <a:endParaRPr lang="en-US"/>
        </a:p>
      </dgm:t>
    </dgm:pt>
    <dgm:pt modelId="{A0967CCC-D5FA-460A-A327-A084FE012D69}" type="sibTrans" cxnId="{F8BA3683-457F-4642-B5F3-F451AEFB7A05}">
      <dgm:prSet/>
      <dgm:spPr/>
      <dgm:t>
        <a:bodyPr/>
        <a:lstStyle/>
        <a:p>
          <a:endParaRPr lang="en-US"/>
        </a:p>
      </dgm:t>
    </dgm:pt>
    <dgm:pt modelId="{AAE66D79-38A2-448A-BCDB-310CFF06D9DB}" type="pres">
      <dgm:prSet presAssocID="{F874CFF6-0111-41A4-BA29-4499DF8E1F4F}" presName="linear" presStyleCnt="0">
        <dgm:presLayoutVars>
          <dgm:dir val="rev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1C5CB97-EDBB-4F22-8333-FA414D50FD59}" type="pres">
      <dgm:prSet presAssocID="{B9417C21-66B9-4DBA-A3AC-CF05AD3D5F61}" presName="parentLin" presStyleCnt="0"/>
      <dgm:spPr/>
    </dgm:pt>
    <dgm:pt modelId="{6494C02A-5C5A-4609-A3CD-8C7492B98DC5}" type="pres">
      <dgm:prSet presAssocID="{B9417C21-66B9-4DBA-A3AC-CF05AD3D5F61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E1FA3BFB-5015-4226-ADEB-FC524EC7BCD5}" type="pres">
      <dgm:prSet presAssocID="{B9417C21-66B9-4DBA-A3AC-CF05AD3D5F61}" presName="parentText" presStyleLbl="node1" presStyleIdx="0" presStyleCnt="3" custScaleY="74397" custLinFactNeighborX="-4029" custLinFactNeighborY="2564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B091BB9-F5E4-4B6B-8AA0-7FDB6E863736}" type="pres">
      <dgm:prSet presAssocID="{B9417C21-66B9-4DBA-A3AC-CF05AD3D5F61}" presName="negativeSpace" presStyleCnt="0"/>
      <dgm:spPr/>
    </dgm:pt>
    <dgm:pt modelId="{FC3EE840-922F-44CF-A6C0-40C302D796D9}" type="pres">
      <dgm:prSet presAssocID="{B9417C21-66B9-4DBA-A3AC-CF05AD3D5F61}" presName="childText" presStyleLbl="conFgAcc1" presStyleIdx="0" presStyleCnt="3">
        <dgm:presLayoutVars>
          <dgm:bulletEnabled val="1"/>
        </dgm:presLayoutVars>
      </dgm:prSet>
      <dgm:spPr/>
    </dgm:pt>
    <dgm:pt modelId="{50B115EC-A368-410F-B963-F81FD2604A2B}" type="pres">
      <dgm:prSet presAssocID="{51FF160F-A896-4157-990D-7B6699A56918}" presName="spaceBetweenRectangles" presStyleCnt="0"/>
      <dgm:spPr/>
    </dgm:pt>
    <dgm:pt modelId="{6BA1323F-58B1-47D5-A563-67513814820F}" type="pres">
      <dgm:prSet presAssocID="{158D06C2-849F-4755-A82E-07D8EDBA8ACB}" presName="parentLin" presStyleCnt="0"/>
      <dgm:spPr/>
    </dgm:pt>
    <dgm:pt modelId="{00D670D0-BCDA-4740-ABAA-97D736F41435}" type="pres">
      <dgm:prSet presAssocID="{158D06C2-849F-4755-A82E-07D8EDBA8ACB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55FF12DF-A970-488B-926D-6891FBCBA915}" type="pres">
      <dgm:prSet presAssocID="{158D06C2-849F-4755-A82E-07D8EDBA8ACB}" presName="parentText" presStyleLbl="node1" presStyleIdx="1" presStyleCnt="3" custScaleY="76463" custLinFactNeighborX="-4029" custLinFactNeighborY="2927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9936E0-CF77-4DB1-97B1-55049BA1F088}" type="pres">
      <dgm:prSet presAssocID="{158D06C2-849F-4755-A82E-07D8EDBA8ACB}" presName="negativeSpace" presStyleCnt="0"/>
      <dgm:spPr/>
    </dgm:pt>
    <dgm:pt modelId="{DCA4215F-563C-40D0-B469-2BFE86B44DFA}" type="pres">
      <dgm:prSet presAssocID="{158D06C2-849F-4755-A82E-07D8EDBA8ACB}" presName="childText" presStyleLbl="conFgAcc1" presStyleIdx="1" presStyleCnt="3">
        <dgm:presLayoutVars>
          <dgm:bulletEnabled val="1"/>
        </dgm:presLayoutVars>
      </dgm:prSet>
      <dgm:spPr/>
    </dgm:pt>
    <dgm:pt modelId="{738891DC-A0B6-45E7-93C0-3240E2AFD89A}" type="pres">
      <dgm:prSet presAssocID="{A5546DF7-6240-4DB6-B67C-FEE3A6C76052}" presName="spaceBetweenRectangles" presStyleCnt="0"/>
      <dgm:spPr/>
    </dgm:pt>
    <dgm:pt modelId="{F2EBB0A1-C802-4D9B-9BFC-743BE4C961BC}" type="pres">
      <dgm:prSet presAssocID="{FC6A8B75-54C1-4C69-B0DC-A49DFB8EEC57}" presName="parentLin" presStyleCnt="0"/>
      <dgm:spPr/>
    </dgm:pt>
    <dgm:pt modelId="{E83EC32D-8627-42B1-9985-712178BAD940}" type="pres">
      <dgm:prSet presAssocID="{FC6A8B75-54C1-4C69-B0DC-A49DFB8EEC57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5C4850C4-F88C-4357-A1F3-A028D38E356E}" type="pres">
      <dgm:prSet presAssocID="{FC6A8B75-54C1-4C69-B0DC-A49DFB8EEC57}" presName="parentText" presStyleLbl="node1" presStyleIdx="2" presStyleCnt="3" custScaleY="73389" custLinFactNeighborX="16352" custLinFactNeighborY="3345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9015E69-EED7-4DA6-96E9-C25236EABE6B}" type="pres">
      <dgm:prSet presAssocID="{FC6A8B75-54C1-4C69-B0DC-A49DFB8EEC57}" presName="negativeSpace" presStyleCnt="0"/>
      <dgm:spPr/>
    </dgm:pt>
    <dgm:pt modelId="{4478C37E-BFAA-45FE-B5DC-79CB20D71CF2}" type="pres">
      <dgm:prSet presAssocID="{FC6A8B75-54C1-4C69-B0DC-A49DFB8EEC57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396418C4-98D2-42D3-BB0A-B245BFF05A3B}" type="presOf" srcId="{B9417C21-66B9-4DBA-A3AC-CF05AD3D5F61}" destId="{E1FA3BFB-5015-4226-ADEB-FC524EC7BCD5}" srcOrd="1" destOrd="0" presId="urn:microsoft.com/office/officeart/2005/8/layout/list1"/>
    <dgm:cxn modelId="{12461D12-912E-4EFF-9A70-6E1C93C43883}" srcId="{F874CFF6-0111-41A4-BA29-4499DF8E1F4F}" destId="{158D06C2-849F-4755-A82E-07D8EDBA8ACB}" srcOrd="1" destOrd="0" parTransId="{0ADB4647-86B7-4C98-BCEF-20E15B27C00B}" sibTransId="{A5546DF7-6240-4DB6-B67C-FEE3A6C76052}"/>
    <dgm:cxn modelId="{7FC799C1-54AE-4C3D-B93C-B1852D501AF3}" type="presOf" srcId="{FC6A8B75-54C1-4C69-B0DC-A49DFB8EEC57}" destId="{E83EC32D-8627-42B1-9985-712178BAD940}" srcOrd="0" destOrd="0" presId="urn:microsoft.com/office/officeart/2005/8/layout/list1"/>
    <dgm:cxn modelId="{CD789F46-212F-46E1-A8AC-610BB0D77DD7}" srcId="{F874CFF6-0111-41A4-BA29-4499DF8E1F4F}" destId="{B9417C21-66B9-4DBA-A3AC-CF05AD3D5F61}" srcOrd="0" destOrd="0" parTransId="{60587A7E-743F-4E40-A4E5-447CD8C86449}" sibTransId="{51FF160F-A896-4157-990D-7B6699A56918}"/>
    <dgm:cxn modelId="{178F77CE-2ADE-4A83-AA69-69873C0D7A05}" type="presOf" srcId="{B9417C21-66B9-4DBA-A3AC-CF05AD3D5F61}" destId="{6494C02A-5C5A-4609-A3CD-8C7492B98DC5}" srcOrd="0" destOrd="0" presId="urn:microsoft.com/office/officeart/2005/8/layout/list1"/>
    <dgm:cxn modelId="{DDCA0174-3861-4271-9BFD-494CA8841D45}" type="presOf" srcId="{FC6A8B75-54C1-4C69-B0DC-A49DFB8EEC57}" destId="{5C4850C4-F88C-4357-A1F3-A028D38E356E}" srcOrd="1" destOrd="0" presId="urn:microsoft.com/office/officeart/2005/8/layout/list1"/>
    <dgm:cxn modelId="{BC593CFD-745E-4CFE-AD83-2B758934F1F0}" type="presOf" srcId="{158D06C2-849F-4755-A82E-07D8EDBA8ACB}" destId="{00D670D0-BCDA-4740-ABAA-97D736F41435}" srcOrd="0" destOrd="0" presId="urn:microsoft.com/office/officeart/2005/8/layout/list1"/>
    <dgm:cxn modelId="{E561CCC1-588E-4F25-91F1-D4B7AD84056E}" type="presOf" srcId="{F874CFF6-0111-41A4-BA29-4499DF8E1F4F}" destId="{AAE66D79-38A2-448A-BCDB-310CFF06D9DB}" srcOrd="0" destOrd="0" presId="urn:microsoft.com/office/officeart/2005/8/layout/list1"/>
    <dgm:cxn modelId="{9EA2488D-C650-434C-8BE7-DF1FECBE9D42}" type="presOf" srcId="{158D06C2-849F-4755-A82E-07D8EDBA8ACB}" destId="{55FF12DF-A970-488B-926D-6891FBCBA915}" srcOrd="1" destOrd="0" presId="urn:microsoft.com/office/officeart/2005/8/layout/list1"/>
    <dgm:cxn modelId="{F8BA3683-457F-4642-B5F3-F451AEFB7A05}" srcId="{F874CFF6-0111-41A4-BA29-4499DF8E1F4F}" destId="{FC6A8B75-54C1-4C69-B0DC-A49DFB8EEC57}" srcOrd="2" destOrd="0" parTransId="{255DE339-57C0-4B0E-A15F-5CDB645A1409}" sibTransId="{A0967CCC-D5FA-460A-A327-A084FE012D69}"/>
    <dgm:cxn modelId="{9EAA33CA-D786-48F7-9D5C-0DD7181B4D4A}" type="presParOf" srcId="{AAE66D79-38A2-448A-BCDB-310CFF06D9DB}" destId="{F1C5CB97-EDBB-4F22-8333-FA414D50FD59}" srcOrd="0" destOrd="0" presId="urn:microsoft.com/office/officeart/2005/8/layout/list1"/>
    <dgm:cxn modelId="{B7545BCF-EBC7-44B7-B2E5-3A29AF180D9C}" type="presParOf" srcId="{F1C5CB97-EDBB-4F22-8333-FA414D50FD59}" destId="{6494C02A-5C5A-4609-A3CD-8C7492B98DC5}" srcOrd="0" destOrd="0" presId="urn:microsoft.com/office/officeart/2005/8/layout/list1"/>
    <dgm:cxn modelId="{7F741B5D-E0C0-4966-B861-5E03C1A2189C}" type="presParOf" srcId="{F1C5CB97-EDBB-4F22-8333-FA414D50FD59}" destId="{E1FA3BFB-5015-4226-ADEB-FC524EC7BCD5}" srcOrd="1" destOrd="0" presId="urn:microsoft.com/office/officeart/2005/8/layout/list1"/>
    <dgm:cxn modelId="{9621F9FD-A69F-4C08-8FE1-7FD0D61E85CA}" type="presParOf" srcId="{AAE66D79-38A2-448A-BCDB-310CFF06D9DB}" destId="{9B091BB9-F5E4-4B6B-8AA0-7FDB6E863736}" srcOrd="1" destOrd="0" presId="urn:microsoft.com/office/officeart/2005/8/layout/list1"/>
    <dgm:cxn modelId="{4293299E-80BA-4AC3-846A-8D0247ECB05A}" type="presParOf" srcId="{AAE66D79-38A2-448A-BCDB-310CFF06D9DB}" destId="{FC3EE840-922F-44CF-A6C0-40C302D796D9}" srcOrd="2" destOrd="0" presId="urn:microsoft.com/office/officeart/2005/8/layout/list1"/>
    <dgm:cxn modelId="{5237B75D-2CEA-4458-8C5C-E40A4DB5CAC5}" type="presParOf" srcId="{AAE66D79-38A2-448A-BCDB-310CFF06D9DB}" destId="{50B115EC-A368-410F-B963-F81FD2604A2B}" srcOrd="3" destOrd="0" presId="urn:microsoft.com/office/officeart/2005/8/layout/list1"/>
    <dgm:cxn modelId="{52169CC5-48D7-4355-98A2-A5EFBD243B4F}" type="presParOf" srcId="{AAE66D79-38A2-448A-BCDB-310CFF06D9DB}" destId="{6BA1323F-58B1-47D5-A563-67513814820F}" srcOrd="4" destOrd="0" presId="urn:microsoft.com/office/officeart/2005/8/layout/list1"/>
    <dgm:cxn modelId="{C3A2BCB2-FC08-4F6A-887B-2D54AD843B81}" type="presParOf" srcId="{6BA1323F-58B1-47D5-A563-67513814820F}" destId="{00D670D0-BCDA-4740-ABAA-97D736F41435}" srcOrd="0" destOrd="0" presId="urn:microsoft.com/office/officeart/2005/8/layout/list1"/>
    <dgm:cxn modelId="{EDC96C43-3EA9-45BB-9984-68E730E8C889}" type="presParOf" srcId="{6BA1323F-58B1-47D5-A563-67513814820F}" destId="{55FF12DF-A970-488B-926D-6891FBCBA915}" srcOrd="1" destOrd="0" presId="urn:microsoft.com/office/officeart/2005/8/layout/list1"/>
    <dgm:cxn modelId="{3556BF2D-FEA5-4B79-B81B-D42684C0B28A}" type="presParOf" srcId="{AAE66D79-38A2-448A-BCDB-310CFF06D9DB}" destId="{399936E0-CF77-4DB1-97B1-55049BA1F088}" srcOrd="5" destOrd="0" presId="urn:microsoft.com/office/officeart/2005/8/layout/list1"/>
    <dgm:cxn modelId="{55D368C6-3A76-4312-A587-09497872E349}" type="presParOf" srcId="{AAE66D79-38A2-448A-BCDB-310CFF06D9DB}" destId="{DCA4215F-563C-40D0-B469-2BFE86B44DFA}" srcOrd="6" destOrd="0" presId="urn:microsoft.com/office/officeart/2005/8/layout/list1"/>
    <dgm:cxn modelId="{14546ED1-2348-46FA-97E9-7F69A0819D9C}" type="presParOf" srcId="{AAE66D79-38A2-448A-BCDB-310CFF06D9DB}" destId="{738891DC-A0B6-45E7-93C0-3240E2AFD89A}" srcOrd="7" destOrd="0" presId="urn:microsoft.com/office/officeart/2005/8/layout/list1"/>
    <dgm:cxn modelId="{EEB19118-F559-4FB0-B4D9-C3F52CF14759}" type="presParOf" srcId="{AAE66D79-38A2-448A-BCDB-310CFF06D9DB}" destId="{F2EBB0A1-C802-4D9B-9BFC-743BE4C961BC}" srcOrd="8" destOrd="0" presId="urn:microsoft.com/office/officeart/2005/8/layout/list1"/>
    <dgm:cxn modelId="{69AD7C00-858C-4944-B6DB-14855C912E18}" type="presParOf" srcId="{F2EBB0A1-C802-4D9B-9BFC-743BE4C961BC}" destId="{E83EC32D-8627-42B1-9985-712178BAD940}" srcOrd="0" destOrd="0" presId="urn:microsoft.com/office/officeart/2005/8/layout/list1"/>
    <dgm:cxn modelId="{79FC1990-E1F5-4B48-934B-FAEF07FEA980}" type="presParOf" srcId="{F2EBB0A1-C802-4D9B-9BFC-743BE4C961BC}" destId="{5C4850C4-F88C-4357-A1F3-A028D38E356E}" srcOrd="1" destOrd="0" presId="urn:microsoft.com/office/officeart/2005/8/layout/list1"/>
    <dgm:cxn modelId="{C6DA7DD7-AF5E-4643-ACFB-35AAC49661F7}" type="presParOf" srcId="{AAE66D79-38A2-448A-BCDB-310CFF06D9DB}" destId="{19015E69-EED7-4DA6-96E9-C25236EABE6B}" srcOrd="9" destOrd="0" presId="urn:microsoft.com/office/officeart/2005/8/layout/list1"/>
    <dgm:cxn modelId="{36C2EFC8-A265-413D-9CCE-515528B208BE}" type="presParOf" srcId="{AAE66D79-38A2-448A-BCDB-310CFF06D9DB}" destId="{4478C37E-BFAA-45FE-B5DC-79CB20D71CF2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874CFF6-0111-41A4-BA29-4499DF8E1F4F}" type="doc">
      <dgm:prSet loTypeId="urn:microsoft.com/office/officeart/2005/8/layout/list1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B9417C21-66B9-4DBA-A3AC-CF05AD3D5F61}">
      <dgm:prSet phldrT="[Text]" custT="1"/>
      <dgm:spPr/>
      <dgm:t>
        <a:bodyPr/>
        <a:lstStyle/>
        <a:p>
          <a:pPr rtl="1"/>
          <a:r>
            <a:rPr lang="ar-JO" sz="2800" dirty="0"/>
            <a:t>1- </a:t>
          </a:r>
          <a:r>
            <a:rPr lang="ar-JO" sz="2800" b="1" dirty="0" smtClean="0"/>
            <a:t>شبه الجملة في محلّ رفع المبتدأ </a:t>
          </a:r>
          <a:endParaRPr lang="en-US" sz="2800" dirty="0"/>
        </a:p>
      </dgm:t>
    </dgm:pt>
    <dgm:pt modelId="{60587A7E-743F-4E40-A4E5-447CD8C86449}" type="parTrans" cxnId="{CD789F46-212F-46E1-A8AC-610BB0D77DD7}">
      <dgm:prSet/>
      <dgm:spPr/>
      <dgm:t>
        <a:bodyPr/>
        <a:lstStyle/>
        <a:p>
          <a:endParaRPr lang="en-US"/>
        </a:p>
      </dgm:t>
    </dgm:pt>
    <dgm:pt modelId="{51FF160F-A896-4157-990D-7B6699A56918}" type="sibTrans" cxnId="{CD789F46-212F-46E1-A8AC-610BB0D77DD7}">
      <dgm:prSet/>
      <dgm:spPr/>
      <dgm:t>
        <a:bodyPr/>
        <a:lstStyle/>
        <a:p>
          <a:endParaRPr lang="en-US"/>
        </a:p>
      </dgm:t>
    </dgm:pt>
    <dgm:pt modelId="{158D06C2-849F-4755-A82E-07D8EDBA8ACB}">
      <dgm:prSet phldrT="[Text]"/>
      <dgm:spPr/>
      <dgm:t>
        <a:bodyPr/>
        <a:lstStyle/>
        <a:p>
          <a:r>
            <a:rPr lang="ar-JO" b="1" dirty="0"/>
            <a:t>2- </a:t>
          </a:r>
          <a:r>
            <a:rPr lang="ar-JO" b="1" dirty="0" smtClean="0"/>
            <a:t>شبه الجملة في محلّ رفع خبر المبتدأ </a:t>
          </a:r>
          <a:endParaRPr lang="en-US" b="1" dirty="0"/>
        </a:p>
      </dgm:t>
    </dgm:pt>
    <dgm:pt modelId="{0ADB4647-86B7-4C98-BCEF-20E15B27C00B}" type="parTrans" cxnId="{12461D12-912E-4EFF-9A70-6E1C93C43883}">
      <dgm:prSet/>
      <dgm:spPr/>
      <dgm:t>
        <a:bodyPr/>
        <a:lstStyle/>
        <a:p>
          <a:endParaRPr lang="en-US"/>
        </a:p>
      </dgm:t>
    </dgm:pt>
    <dgm:pt modelId="{A5546DF7-6240-4DB6-B67C-FEE3A6C76052}" type="sibTrans" cxnId="{12461D12-912E-4EFF-9A70-6E1C93C43883}">
      <dgm:prSet/>
      <dgm:spPr/>
      <dgm:t>
        <a:bodyPr/>
        <a:lstStyle/>
        <a:p>
          <a:endParaRPr lang="en-US"/>
        </a:p>
      </dgm:t>
    </dgm:pt>
    <dgm:pt modelId="{FC6A8B75-54C1-4C69-B0DC-A49DFB8EEC57}">
      <dgm:prSet phldrT="[Text]"/>
      <dgm:spPr/>
      <dgm:t>
        <a:bodyPr/>
        <a:lstStyle/>
        <a:p>
          <a:r>
            <a:rPr lang="ar-JO" b="1" dirty="0"/>
            <a:t>3- </a:t>
          </a:r>
          <a:r>
            <a:rPr lang="ar-JO" b="1" dirty="0" smtClean="0"/>
            <a:t>شبه الجملة في محلّ نصب خبر المبتدأ </a:t>
          </a:r>
          <a:endParaRPr lang="en-US" b="1" dirty="0"/>
        </a:p>
      </dgm:t>
    </dgm:pt>
    <dgm:pt modelId="{255DE339-57C0-4B0E-A15F-5CDB645A1409}" type="parTrans" cxnId="{F8BA3683-457F-4642-B5F3-F451AEFB7A05}">
      <dgm:prSet/>
      <dgm:spPr/>
      <dgm:t>
        <a:bodyPr/>
        <a:lstStyle/>
        <a:p>
          <a:endParaRPr lang="en-US"/>
        </a:p>
      </dgm:t>
    </dgm:pt>
    <dgm:pt modelId="{A0967CCC-D5FA-460A-A327-A084FE012D69}" type="sibTrans" cxnId="{F8BA3683-457F-4642-B5F3-F451AEFB7A05}">
      <dgm:prSet/>
      <dgm:spPr/>
      <dgm:t>
        <a:bodyPr/>
        <a:lstStyle/>
        <a:p>
          <a:endParaRPr lang="en-US"/>
        </a:p>
      </dgm:t>
    </dgm:pt>
    <dgm:pt modelId="{AAE66D79-38A2-448A-BCDB-310CFF06D9DB}" type="pres">
      <dgm:prSet presAssocID="{F874CFF6-0111-41A4-BA29-4499DF8E1F4F}" presName="linear" presStyleCnt="0">
        <dgm:presLayoutVars>
          <dgm:dir val="rev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1C5CB97-EDBB-4F22-8333-FA414D50FD59}" type="pres">
      <dgm:prSet presAssocID="{B9417C21-66B9-4DBA-A3AC-CF05AD3D5F61}" presName="parentLin" presStyleCnt="0"/>
      <dgm:spPr/>
    </dgm:pt>
    <dgm:pt modelId="{6494C02A-5C5A-4609-A3CD-8C7492B98DC5}" type="pres">
      <dgm:prSet presAssocID="{B9417C21-66B9-4DBA-A3AC-CF05AD3D5F61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E1FA3BFB-5015-4226-ADEB-FC524EC7BCD5}" type="pres">
      <dgm:prSet presAssocID="{B9417C21-66B9-4DBA-A3AC-CF05AD3D5F61}" presName="parentText" presStyleLbl="node1" presStyleIdx="0" presStyleCnt="3" custScaleY="74397" custLinFactNeighborX="16352" custLinFactNeighborY="2705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B091BB9-F5E4-4B6B-8AA0-7FDB6E863736}" type="pres">
      <dgm:prSet presAssocID="{B9417C21-66B9-4DBA-A3AC-CF05AD3D5F61}" presName="negativeSpace" presStyleCnt="0"/>
      <dgm:spPr/>
    </dgm:pt>
    <dgm:pt modelId="{FC3EE840-922F-44CF-A6C0-40C302D796D9}" type="pres">
      <dgm:prSet presAssocID="{B9417C21-66B9-4DBA-A3AC-CF05AD3D5F61}" presName="childText" presStyleLbl="conFgAcc1" presStyleIdx="0" presStyleCnt="3">
        <dgm:presLayoutVars>
          <dgm:bulletEnabled val="1"/>
        </dgm:presLayoutVars>
      </dgm:prSet>
      <dgm:spPr/>
    </dgm:pt>
    <dgm:pt modelId="{50B115EC-A368-410F-B963-F81FD2604A2B}" type="pres">
      <dgm:prSet presAssocID="{51FF160F-A896-4157-990D-7B6699A56918}" presName="spaceBetweenRectangles" presStyleCnt="0"/>
      <dgm:spPr/>
    </dgm:pt>
    <dgm:pt modelId="{6BA1323F-58B1-47D5-A563-67513814820F}" type="pres">
      <dgm:prSet presAssocID="{158D06C2-849F-4755-A82E-07D8EDBA8ACB}" presName="parentLin" presStyleCnt="0"/>
      <dgm:spPr/>
    </dgm:pt>
    <dgm:pt modelId="{00D670D0-BCDA-4740-ABAA-97D736F41435}" type="pres">
      <dgm:prSet presAssocID="{158D06C2-849F-4755-A82E-07D8EDBA8ACB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55FF12DF-A970-488B-926D-6891FBCBA915}" type="pres">
      <dgm:prSet presAssocID="{158D06C2-849F-4755-A82E-07D8EDBA8ACB}" presName="parentText" presStyleLbl="node1" presStyleIdx="1" presStyleCnt="3" custScaleY="80227" custLinFactNeighborX="20581" custLinFactNeighborY="3952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9936E0-CF77-4DB1-97B1-55049BA1F088}" type="pres">
      <dgm:prSet presAssocID="{158D06C2-849F-4755-A82E-07D8EDBA8ACB}" presName="negativeSpace" presStyleCnt="0"/>
      <dgm:spPr/>
    </dgm:pt>
    <dgm:pt modelId="{DCA4215F-563C-40D0-B469-2BFE86B44DFA}" type="pres">
      <dgm:prSet presAssocID="{158D06C2-849F-4755-A82E-07D8EDBA8ACB}" presName="childText" presStyleLbl="conFgAcc1" presStyleIdx="1" presStyleCnt="3">
        <dgm:presLayoutVars>
          <dgm:bulletEnabled val="1"/>
        </dgm:presLayoutVars>
      </dgm:prSet>
      <dgm:spPr/>
    </dgm:pt>
    <dgm:pt modelId="{738891DC-A0B6-45E7-93C0-3240E2AFD89A}" type="pres">
      <dgm:prSet presAssocID="{A5546DF7-6240-4DB6-B67C-FEE3A6C76052}" presName="spaceBetweenRectangles" presStyleCnt="0"/>
      <dgm:spPr/>
    </dgm:pt>
    <dgm:pt modelId="{F2EBB0A1-C802-4D9B-9BFC-743BE4C961BC}" type="pres">
      <dgm:prSet presAssocID="{FC6A8B75-54C1-4C69-B0DC-A49DFB8EEC57}" presName="parentLin" presStyleCnt="0"/>
      <dgm:spPr/>
    </dgm:pt>
    <dgm:pt modelId="{E83EC32D-8627-42B1-9985-712178BAD940}" type="pres">
      <dgm:prSet presAssocID="{FC6A8B75-54C1-4C69-B0DC-A49DFB8EEC57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5C4850C4-F88C-4357-A1F3-A028D38E356E}" type="pres">
      <dgm:prSet presAssocID="{FC6A8B75-54C1-4C69-B0DC-A49DFB8EEC57}" presName="parentText" presStyleLbl="node1" presStyleIdx="2" presStyleCnt="3" custScaleY="85923" custLinFactNeighborX="17774" custLinFactNeighborY="4287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9015E69-EED7-4DA6-96E9-C25236EABE6B}" type="pres">
      <dgm:prSet presAssocID="{FC6A8B75-54C1-4C69-B0DC-A49DFB8EEC57}" presName="negativeSpace" presStyleCnt="0"/>
      <dgm:spPr/>
    </dgm:pt>
    <dgm:pt modelId="{4478C37E-BFAA-45FE-B5DC-79CB20D71CF2}" type="pres">
      <dgm:prSet presAssocID="{FC6A8B75-54C1-4C69-B0DC-A49DFB8EEC57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B3C1D15-00FA-458B-ABC6-B6BFF9F84EDF}" type="presOf" srcId="{FC6A8B75-54C1-4C69-B0DC-A49DFB8EEC57}" destId="{5C4850C4-F88C-4357-A1F3-A028D38E356E}" srcOrd="1" destOrd="0" presId="urn:microsoft.com/office/officeart/2005/8/layout/list1"/>
    <dgm:cxn modelId="{51A75496-61C5-4FDE-AACD-26D38382ABBA}" type="presOf" srcId="{B9417C21-66B9-4DBA-A3AC-CF05AD3D5F61}" destId="{6494C02A-5C5A-4609-A3CD-8C7492B98DC5}" srcOrd="0" destOrd="0" presId="urn:microsoft.com/office/officeart/2005/8/layout/list1"/>
    <dgm:cxn modelId="{12461D12-912E-4EFF-9A70-6E1C93C43883}" srcId="{F874CFF6-0111-41A4-BA29-4499DF8E1F4F}" destId="{158D06C2-849F-4755-A82E-07D8EDBA8ACB}" srcOrd="1" destOrd="0" parTransId="{0ADB4647-86B7-4C98-BCEF-20E15B27C00B}" sibTransId="{A5546DF7-6240-4DB6-B67C-FEE3A6C76052}"/>
    <dgm:cxn modelId="{AE9B397B-19C1-4227-B75E-81895180A935}" type="presOf" srcId="{158D06C2-849F-4755-A82E-07D8EDBA8ACB}" destId="{55FF12DF-A970-488B-926D-6891FBCBA915}" srcOrd="1" destOrd="0" presId="urn:microsoft.com/office/officeart/2005/8/layout/list1"/>
    <dgm:cxn modelId="{CD789F46-212F-46E1-A8AC-610BB0D77DD7}" srcId="{F874CFF6-0111-41A4-BA29-4499DF8E1F4F}" destId="{B9417C21-66B9-4DBA-A3AC-CF05AD3D5F61}" srcOrd="0" destOrd="0" parTransId="{60587A7E-743F-4E40-A4E5-447CD8C86449}" sibTransId="{51FF160F-A896-4157-990D-7B6699A56918}"/>
    <dgm:cxn modelId="{C5EFFFEE-1D52-45F2-878A-809E70EBE9CA}" type="presOf" srcId="{FC6A8B75-54C1-4C69-B0DC-A49DFB8EEC57}" destId="{E83EC32D-8627-42B1-9985-712178BAD940}" srcOrd="0" destOrd="0" presId="urn:microsoft.com/office/officeart/2005/8/layout/list1"/>
    <dgm:cxn modelId="{4621D35D-8165-469A-A0F9-AC44612F37C6}" type="presOf" srcId="{B9417C21-66B9-4DBA-A3AC-CF05AD3D5F61}" destId="{E1FA3BFB-5015-4226-ADEB-FC524EC7BCD5}" srcOrd="1" destOrd="0" presId="urn:microsoft.com/office/officeart/2005/8/layout/list1"/>
    <dgm:cxn modelId="{0028BE99-BB25-499E-A703-26F0BD47532E}" type="presOf" srcId="{158D06C2-849F-4755-A82E-07D8EDBA8ACB}" destId="{00D670D0-BCDA-4740-ABAA-97D736F41435}" srcOrd="0" destOrd="0" presId="urn:microsoft.com/office/officeart/2005/8/layout/list1"/>
    <dgm:cxn modelId="{0A01E809-B270-48AC-A138-2256828E3E4A}" type="presOf" srcId="{F874CFF6-0111-41A4-BA29-4499DF8E1F4F}" destId="{AAE66D79-38A2-448A-BCDB-310CFF06D9DB}" srcOrd="0" destOrd="0" presId="urn:microsoft.com/office/officeart/2005/8/layout/list1"/>
    <dgm:cxn modelId="{F8BA3683-457F-4642-B5F3-F451AEFB7A05}" srcId="{F874CFF6-0111-41A4-BA29-4499DF8E1F4F}" destId="{FC6A8B75-54C1-4C69-B0DC-A49DFB8EEC57}" srcOrd="2" destOrd="0" parTransId="{255DE339-57C0-4B0E-A15F-5CDB645A1409}" sibTransId="{A0967CCC-D5FA-460A-A327-A084FE012D69}"/>
    <dgm:cxn modelId="{B804D41E-7701-46B7-9482-65C5E9147989}" type="presParOf" srcId="{AAE66D79-38A2-448A-BCDB-310CFF06D9DB}" destId="{F1C5CB97-EDBB-4F22-8333-FA414D50FD59}" srcOrd="0" destOrd="0" presId="urn:microsoft.com/office/officeart/2005/8/layout/list1"/>
    <dgm:cxn modelId="{BBE0AD75-1871-47F3-8B0C-780635942C16}" type="presParOf" srcId="{F1C5CB97-EDBB-4F22-8333-FA414D50FD59}" destId="{6494C02A-5C5A-4609-A3CD-8C7492B98DC5}" srcOrd="0" destOrd="0" presId="urn:microsoft.com/office/officeart/2005/8/layout/list1"/>
    <dgm:cxn modelId="{7129303F-BE97-4370-848C-452481C00049}" type="presParOf" srcId="{F1C5CB97-EDBB-4F22-8333-FA414D50FD59}" destId="{E1FA3BFB-5015-4226-ADEB-FC524EC7BCD5}" srcOrd="1" destOrd="0" presId="urn:microsoft.com/office/officeart/2005/8/layout/list1"/>
    <dgm:cxn modelId="{5181E950-C2EA-4EE4-9970-27E992B28239}" type="presParOf" srcId="{AAE66D79-38A2-448A-BCDB-310CFF06D9DB}" destId="{9B091BB9-F5E4-4B6B-8AA0-7FDB6E863736}" srcOrd="1" destOrd="0" presId="urn:microsoft.com/office/officeart/2005/8/layout/list1"/>
    <dgm:cxn modelId="{6067B3E4-5F0D-4238-B528-8FCE4CDE642F}" type="presParOf" srcId="{AAE66D79-38A2-448A-BCDB-310CFF06D9DB}" destId="{FC3EE840-922F-44CF-A6C0-40C302D796D9}" srcOrd="2" destOrd="0" presId="urn:microsoft.com/office/officeart/2005/8/layout/list1"/>
    <dgm:cxn modelId="{AD7D1AA5-6A92-4F37-80D8-3C4FAED370FB}" type="presParOf" srcId="{AAE66D79-38A2-448A-BCDB-310CFF06D9DB}" destId="{50B115EC-A368-410F-B963-F81FD2604A2B}" srcOrd="3" destOrd="0" presId="urn:microsoft.com/office/officeart/2005/8/layout/list1"/>
    <dgm:cxn modelId="{EA318A9A-A8BE-49AE-BB00-21A8D3A40BB1}" type="presParOf" srcId="{AAE66D79-38A2-448A-BCDB-310CFF06D9DB}" destId="{6BA1323F-58B1-47D5-A563-67513814820F}" srcOrd="4" destOrd="0" presId="urn:microsoft.com/office/officeart/2005/8/layout/list1"/>
    <dgm:cxn modelId="{C1C37165-7133-4DE7-882E-A6975C5499BF}" type="presParOf" srcId="{6BA1323F-58B1-47D5-A563-67513814820F}" destId="{00D670D0-BCDA-4740-ABAA-97D736F41435}" srcOrd="0" destOrd="0" presId="urn:microsoft.com/office/officeart/2005/8/layout/list1"/>
    <dgm:cxn modelId="{4D96BE7D-147A-43AD-AFC1-25726224B353}" type="presParOf" srcId="{6BA1323F-58B1-47D5-A563-67513814820F}" destId="{55FF12DF-A970-488B-926D-6891FBCBA915}" srcOrd="1" destOrd="0" presId="urn:microsoft.com/office/officeart/2005/8/layout/list1"/>
    <dgm:cxn modelId="{B3F65802-5FA6-40DE-A8A6-D2C128339161}" type="presParOf" srcId="{AAE66D79-38A2-448A-BCDB-310CFF06D9DB}" destId="{399936E0-CF77-4DB1-97B1-55049BA1F088}" srcOrd="5" destOrd="0" presId="urn:microsoft.com/office/officeart/2005/8/layout/list1"/>
    <dgm:cxn modelId="{0D42131A-93C4-4ABD-B90A-8EF1E371825A}" type="presParOf" srcId="{AAE66D79-38A2-448A-BCDB-310CFF06D9DB}" destId="{DCA4215F-563C-40D0-B469-2BFE86B44DFA}" srcOrd="6" destOrd="0" presId="urn:microsoft.com/office/officeart/2005/8/layout/list1"/>
    <dgm:cxn modelId="{C3252579-99C1-4441-9FE2-FF3F1E977BE7}" type="presParOf" srcId="{AAE66D79-38A2-448A-BCDB-310CFF06D9DB}" destId="{738891DC-A0B6-45E7-93C0-3240E2AFD89A}" srcOrd="7" destOrd="0" presId="urn:microsoft.com/office/officeart/2005/8/layout/list1"/>
    <dgm:cxn modelId="{0111EC45-5E25-45D9-9107-C23172E061C8}" type="presParOf" srcId="{AAE66D79-38A2-448A-BCDB-310CFF06D9DB}" destId="{F2EBB0A1-C802-4D9B-9BFC-743BE4C961BC}" srcOrd="8" destOrd="0" presId="urn:microsoft.com/office/officeart/2005/8/layout/list1"/>
    <dgm:cxn modelId="{DBDE5B1C-9014-446E-9B74-C3AF6A59B827}" type="presParOf" srcId="{F2EBB0A1-C802-4D9B-9BFC-743BE4C961BC}" destId="{E83EC32D-8627-42B1-9985-712178BAD940}" srcOrd="0" destOrd="0" presId="urn:microsoft.com/office/officeart/2005/8/layout/list1"/>
    <dgm:cxn modelId="{1027585D-81B5-4379-B641-E30DD0B47B74}" type="presParOf" srcId="{F2EBB0A1-C802-4D9B-9BFC-743BE4C961BC}" destId="{5C4850C4-F88C-4357-A1F3-A028D38E356E}" srcOrd="1" destOrd="0" presId="urn:microsoft.com/office/officeart/2005/8/layout/list1"/>
    <dgm:cxn modelId="{997A31D6-9AAE-41EA-A7DC-96C267A432A7}" type="presParOf" srcId="{AAE66D79-38A2-448A-BCDB-310CFF06D9DB}" destId="{19015E69-EED7-4DA6-96E9-C25236EABE6B}" srcOrd="9" destOrd="0" presId="urn:microsoft.com/office/officeart/2005/8/layout/list1"/>
    <dgm:cxn modelId="{2D80C323-55BC-4CEF-BCCF-CC4024BF16A1}" type="presParOf" srcId="{AAE66D79-38A2-448A-BCDB-310CFF06D9DB}" destId="{4478C37E-BFAA-45FE-B5DC-79CB20D71CF2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874CFF6-0111-41A4-BA29-4499DF8E1F4F}" type="doc">
      <dgm:prSet loTypeId="urn:microsoft.com/office/officeart/2005/8/layout/list1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B9417C21-66B9-4DBA-A3AC-CF05AD3D5F61}">
      <dgm:prSet phldrT="[Text]" custT="1"/>
      <dgm:spPr/>
      <dgm:t>
        <a:bodyPr/>
        <a:lstStyle/>
        <a:p>
          <a:pPr rtl="1"/>
          <a:r>
            <a:rPr lang="ar-JO" sz="2800" b="1" dirty="0" smtClean="0">
              <a:solidFill>
                <a:schemeClr val="bg1"/>
              </a:solidFill>
            </a:rPr>
            <a:t>1- يعيشُ (جملة فعليّة)</a:t>
          </a:r>
          <a:endParaRPr lang="en-US" sz="2800" b="1" dirty="0">
            <a:solidFill>
              <a:schemeClr val="bg1"/>
            </a:solidFill>
          </a:endParaRPr>
        </a:p>
      </dgm:t>
    </dgm:pt>
    <dgm:pt modelId="{60587A7E-743F-4E40-A4E5-447CD8C86449}" type="parTrans" cxnId="{CD789F46-212F-46E1-A8AC-610BB0D77DD7}">
      <dgm:prSet/>
      <dgm:spPr/>
      <dgm:t>
        <a:bodyPr/>
        <a:lstStyle/>
        <a:p>
          <a:endParaRPr lang="en-US"/>
        </a:p>
      </dgm:t>
    </dgm:pt>
    <dgm:pt modelId="{51FF160F-A896-4157-990D-7B6699A56918}" type="sibTrans" cxnId="{CD789F46-212F-46E1-A8AC-610BB0D77DD7}">
      <dgm:prSet/>
      <dgm:spPr/>
      <dgm:t>
        <a:bodyPr/>
        <a:lstStyle/>
        <a:p>
          <a:endParaRPr lang="en-US"/>
        </a:p>
      </dgm:t>
    </dgm:pt>
    <dgm:pt modelId="{158D06C2-849F-4755-A82E-07D8EDBA8ACB}">
      <dgm:prSet phldrT="[Text]" custT="1"/>
      <dgm:spPr/>
      <dgm:t>
        <a:bodyPr/>
        <a:lstStyle/>
        <a:p>
          <a:r>
            <a:rPr lang="ar-JO" sz="2800" b="1" dirty="0" smtClean="0"/>
            <a:t>2- في القلب (شبه جملة)</a:t>
          </a:r>
          <a:endParaRPr lang="en-US" sz="2800" b="1" dirty="0"/>
        </a:p>
      </dgm:t>
    </dgm:pt>
    <dgm:pt modelId="{0ADB4647-86B7-4C98-BCEF-20E15B27C00B}" type="parTrans" cxnId="{12461D12-912E-4EFF-9A70-6E1C93C43883}">
      <dgm:prSet/>
      <dgm:spPr/>
      <dgm:t>
        <a:bodyPr/>
        <a:lstStyle/>
        <a:p>
          <a:endParaRPr lang="en-US"/>
        </a:p>
      </dgm:t>
    </dgm:pt>
    <dgm:pt modelId="{A5546DF7-6240-4DB6-B67C-FEE3A6C76052}" type="sibTrans" cxnId="{12461D12-912E-4EFF-9A70-6E1C93C43883}">
      <dgm:prSet/>
      <dgm:spPr/>
      <dgm:t>
        <a:bodyPr/>
        <a:lstStyle/>
        <a:p>
          <a:endParaRPr lang="en-US"/>
        </a:p>
      </dgm:t>
    </dgm:pt>
    <dgm:pt modelId="{FC6A8B75-54C1-4C69-B0DC-A49DFB8EEC57}">
      <dgm:prSet phldrT="[Text]"/>
      <dgm:spPr/>
      <dgm:t>
        <a:bodyPr/>
        <a:lstStyle/>
        <a:p>
          <a:r>
            <a:rPr lang="ar-JO" b="1" dirty="0" smtClean="0"/>
            <a:t>3- الوطن (اسم مفرد) </a:t>
          </a:r>
          <a:endParaRPr lang="en-US" b="1" dirty="0"/>
        </a:p>
      </dgm:t>
    </dgm:pt>
    <dgm:pt modelId="{255DE339-57C0-4B0E-A15F-5CDB645A1409}" type="parTrans" cxnId="{F8BA3683-457F-4642-B5F3-F451AEFB7A05}">
      <dgm:prSet/>
      <dgm:spPr/>
      <dgm:t>
        <a:bodyPr/>
        <a:lstStyle/>
        <a:p>
          <a:endParaRPr lang="en-US"/>
        </a:p>
      </dgm:t>
    </dgm:pt>
    <dgm:pt modelId="{A0967CCC-D5FA-460A-A327-A084FE012D69}" type="sibTrans" cxnId="{F8BA3683-457F-4642-B5F3-F451AEFB7A05}">
      <dgm:prSet/>
      <dgm:spPr/>
      <dgm:t>
        <a:bodyPr/>
        <a:lstStyle/>
        <a:p>
          <a:endParaRPr lang="en-US"/>
        </a:p>
      </dgm:t>
    </dgm:pt>
    <dgm:pt modelId="{AAE66D79-38A2-448A-BCDB-310CFF06D9DB}" type="pres">
      <dgm:prSet presAssocID="{F874CFF6-0111-41A4-BA29-4499DF8E1F4F}" presName="linear" presStyleCnt="0">
        <dgm:presLayoutVars>
          <dgm:dir val="rev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1C5CB97-EDBB-4F22-8333-FA414D50FD59}" type="pres">
      <dgm:prSet presAssocID="{B9417C21-66B9-4DBA-A3AC-CF05AD3D5F61}" presName="parentLin" presStyleCnt="0"/>
      <dgm:spPr/>
    </dgm:pt>
    <dgm:pt modelId="{6494C02A-5C5A-4609-A3CD-8C7492B98DC5}" type="pres">
      <dgm:prSet presAssocID="{B9417C21-66B9-4DBA-A3AC-CF05AD3D5F61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E1FA3BFB-5015-4226-ADEB-FC524EC7BCD5}" type="pres">
      <dgm:prSet presAssocID="{B9417C21-66B9-4DBA-A3AC-CF05AD3D5F61}" presName="parentText" presStyleLbl="node1" presStyleIdx="0" presStyleCnt="3" custScaleY="74397" custLinFactNeighborX="19078" custLinFactNeighborY="4869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B091BB9-F5E4-4B6B-8AA0-7FDB6E863736}" type="pres">
      <dgm:prSet presAssocID="{B9417C21-66B9-4DBA-A3AC-CF05AD3D5F61}" presName="negativeSpace" presStyleCnt="0"/>
      <dgm:spPr/>
    </dgm:pt>
    <dgm:pt modelId="{FC3EE840-922F-44CF-A6C0-40C302D796D9}" type="pres">
      <dgm:prSet presAssocID="{B9417C21-66B9-4DBA-A3AC-CF05AD3D5F61}" presName="childText" presStyleLbl="conFgAcc1" presStyleIdx="0" presStyleCnt="3">
        <dgm:presLayoutVars>
          <dgm:bulletEnabled val="1"/>
        </dgm:presLayoutVars>
      </dgm:prSet>
      <dgm:spPr/>
    </dgm:pt>
    <dgm:pt modelId="{50B115EC-A368-410F-B963-F81FD2604A2B}" type="pres">
      <dgm:prSet presAssocID="{51FF160F-A896-4157-990D-7B6699A56918}" presName="spaceBetweenRectangles" presStyleCnt="0"/>
      <dgm:spPr/>
    </dgm:pt>
    <dgm:pt modelId="{6BA1323F-58B1-47D5-A563-67513814820F}" type="pres">
      <dgm:prSet presAssocID="{158D06C2-849F-4755-A82E-07D8EDBA8ACB}" presName="parentLin" presStyleCnt="0"/>
      <dgm:spPr/>
    </dgm:pt>
    <dgm:pt modelId="{00D670D0-BCDA-4740-ABAA-97D736F41435}" type="pres">
      <dgm:prSet presAssocID="{158D06C2-849F-4755-A82E-07D8EDBA8ACB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55FF12DF-A970-488B-926D-6891FBCBA915}" type="pres">
      <dgm:prSet presAssocID="{158D06C2-849F-4755-A82E-07D8EDBA8ACB}" presName="parentText" presStyleLbl="node1" presStyleIdx="1" presStyleCnt="3" custLinFactNeighborX="19078" custLinFactNeighborY="4625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9936E0-CF77-4DB1-97B1-55049BA1F088}" type="pres">
      <dgm:prSet presAssocID="{158D06C2-849F-4755-A82E-07D8EDBA8ACB}" presName="negativeSpace" presStyleCnt="0"/>
      <dgm:spPr/>
    </dgm:pt>
    <dgm:pt modelId="{DCA4215F-563C-40D0-B469-2BFE86B44DFA}" type="pres">
      <dgm:prSet presAssocID="{158D06C2-849F-4755-A82E-07D8EDBA8ACB}" presName="childText" presStyleLbl="conFgAcc1" presStyleIdx="1" presStyleCnt="3">
        <dgm:presLayoutVars>
          <dgm:bulletEnabled val="1"/>
        </dgm:presLayoutVars>
      </dgm:prSet>
      <dgm:spPr/>
    </dgm:pt>
    <dgm:pt modelId="{738891DC-A0B6-45E7-93C0-3240E2AFD89A}" type="pres">
      <dgm:prSet presAssocID="{A5546DF7-6240-4DB6-B67C-FEE3A6C76052}" presName="spaceBetweenRectangles" presStyleCnt="0"/>
      <dgm:spPr/>
    </dgm:pt>
    <dgm:pt modelId="{F2EBB0A1-C802-4D9B-9BFC-743BE4C961BC}" type="pres">
      <dgm:prSet presAssocID="{FC6A8B75-54C1-4C69-B0DC-A49DFB8EEC57}" presName="parentLin" presStyleCnt="0"/>
      <dgm:spPr/>
    </dgm:pt>
    <dgm:pt modelId="{E83EC32D-8627-42B1-9985-712178BAD940}" type="pres">
      <dgm:prSet presAssocID="{FC6A8B75-54C1-4C69-B0DC-A49DFB8EEC57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5C4850C4-F88C-4357-A1F3-A028D38E356E}" type="pres">
      <dgm:prSet presAssocID="{FC6A8B75-54C1-4C69-B0DC-A49DFB8EEC57}" presName="parentText" presStyleLbl="node1" presStyleIdx="2" presStyleCnt="3" custLinFactNeighborX="42384" custLinFactNeighborY="4105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9015E69-EED7-4DA6-96E9-C25236EABE6B}" type="pres">
      <dgm:prSet presAssocID="{FC6A8B75-54C1-4C69-B0DC-A49DFB8EEC57}" presName="negativeSpace" presStyleCnt="0"/>
      <dgm:spPr/>
    </dgm:pt>
    <dgm:pt modelId="{4478C37E-BFAA-45FE-B5DC-79CB20D71CF2}" type="pres">
      <dgm:prSet presAssocID="{FC6A8B75-54C1-4C69-B0DC-A49DFB8EEC57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C39C55C-7007-417D-AD21-0B8FCF0EC66A}" type="presOf" srcId="{FC6A8B75-54C1-4C69-B0DC-A49DFB8EEC57}" destId="{5C4850C4-F88C-4357-A1F3-A028D38E356E}" srcOrd="1" destOrd="0" presId="urn:microsoft.com/office/officeart/2005/8/layout/list1"/>
    <dgm:cxn modelId="{2DD11F94-6D3B-426A-AC01-E5636694D1CA}" type="presOf" srcId="{158D06C2-849F-4755-A82E-07D8EDBA8ACB}" destId="{00D670D0-BCDA-4740-ABAA-97D736F41435}" srcOrd="0" destOrd="0" presId="urn:microsoft.com/office/officeart/2005/8/layout/list1"/>
    <dgm:cxn modelId="{12461D12-912E-4EFF-9A70-6E1C93C43883}" srcId="{F874CFF6-0111-41A4-BA29-4499DF8E1F4F}" destId="{158D06C2-849F-4755-A82E-07D8EDBA8ACB}" srcOrd="1" destOrd="0" parTransId="{0ADB4647-86B7-4C98-BCEF-20E15B27C00B}" sibTransId="{A5546DF7-6240-4DB6-B67C-FEE3A6C76052}"/>
    <dgm:cxn modelId="{CD789F46-212F-46E1-A8AC-610BB0D77DD7}" srcId="{F874CFF6-0111-41A4-BA29-4499DF8E1F4F}" destId="{B9417C21-66B9-4DBA-A3AC-CF05AD3D5F61}" srcOrd="0" destOrd="0" parTransId="{60587A7E-743F-4E40-A4E5-447CD8C86449}" sibTransId="{51FF160F-A896-4157-990D-7B6699A56918}"/>
    <dgm:cxn modelId="{BE6AF50C-7085-48BB-A69F-752F0A7A3578}" type="presOf" srcId="{158D06C2-849F-4755-A82E-07D8EDBA8ACB}" destId="{55FF12DF-A970-488B-926D-6891FBCBA915}" srcOrd="1" destOrd="0" presId="urn:microsoft.com/office/officeart/2005/8/layout/list1"/>
    <dgm:cxn modelId="{C555FD56-5621-4788-82B8-49769FD0EB65}" type="presOf" srcId="{B9417C21-66B9-4DBA-A3AC-CF05AD3D5F61}" destId="{6494C02A-5C5A-4609-A3CD-8C7492B98DC5}" srcOrd="0" destOrd="0" presId="urn:microsoft.com/office/officeart/2005/8/layout/list1"/>
    <dgm:cxn modelId="{E89D8CF1-40E0-46AA-B2E9-DC7E7FDD5CA3}" type="presOf" srcId="{FC6A8B75-54C1-4C69-B0DC-A49DFB8EEC57}" destId="{E83EC32D-8627-42B1-9985-712178BAD940}" srcOrd="0" destOrd="0" presId="urn:microsoft.com/office/officeart/2005/8/layout/list1"/>
    <dgm:cxn modelId="{BDACD9A4-108F-4930-8A82-0FF58346758A}" type="presOf" srcId="{F874CFF6-0111-41A4-BA29-4499DF8E1F4F}" destId="{AAE66D79-38A2-448A-BCDB-310CFF06D9DB}" srcOrd="0" destOrd="0" presId="urn:microsoft.com/office/officeart/2005/8/layout/list1"/>
    <dgm:cxn modelId="{F8BA3683-457F-4642-B5F3-F451AEFB7A05}" srcId="{F874CFF6-0111-41A4-BA29-4499DF8E1F4F}" destId="{FC6A8B75-54C1-4C69-B0DC-A49DFB8EEC57}" srcOrd="2" destOrd="0" parTransId="{255DE339-57C0-4B0E-A15F-5CDB645A1409}" sibTransId="{A0967CCC-D5FA-460A-A327-A084FE012D69}"/>
    <dgm:cxn modelId="{7000D061-B2CC-456E-9BC2-60C30A5A9E51}" type="presOf" srcId="{B9417C21-66B9-4DBA-A3AC-CF05AD3D5F61}" destId="{E1FA3BFB-5015-4226-ADEB-FC524EC7BCD5}" srcOrd="1" destOrd="0" presId="urn:microsoft.com/office/officeart/2005/8/layout/list1"/>
    <dgm:cxn modelId="{26B807C3-E978-4973-8E7C-8EE8C36847E5}" type="presParOf" srcId="{AAE66D79-38A2-448A-BCDB-310CFF06D9DB}" destId="{F1C5CB97-EDBB-4F22-8333-FA414D50FD59}" srcOrd="0" destOrd="0" presId="urn:microsoft.com/office/officeart/2005/8/layout/list1"/>
    <dgm:cxn modelId="{CEA6CEA9-67DE-4B55-A9BF-EAA48F92B1EB}" type="presParOf" srcId="{F1C5CB97-EDBB-4F22-8333-FA414D50FD59}" destId="{6494C02A-5C5A-4609-A3CD-8C7492B98DC5}" srcOrd="0" destOrd="0" presId="urn:microsoft.com/office/officeart/2005/8/layout/list1"/>
    <dgm:cxn modelId="{BD149D72-48E1-49C3-92A7-E9BD39607059}" type="presParOf" srcId="{F1C5CB97-EDBB-4F22-8333-FA414D50FD59}" destId="{E1FA3BFB-5015-4226-ADEB-FC524EC7BCD5}" srcOrd="1" destOrd="0" presId="urn:microsoft.com/office/officeart/2005/8/layout/list1"/>
    <dgm:cxn modelId="{2100EB03-8CFD-4081-A645-CDBF59B02224}" type="presParOf" srcId="{AAE66D79-38A2-448A-BCDB-310CFF06D9DB}" destId="{9B091BB9-F5E4-4B6B-8AA0-7FDB6E863736}" srcOrd="1" destOrd="0" presId="urn:microsoft.com/office/officeart/2005/8/layout/list1"/>
    <dgm:cxn modelId="{DC1D3BB0-7507-4E62-B590-78DBD5EC6451}" type="presParOf" srcId="{AAE66D79-38A2-448A-BCDB-310CFF06D9DB}" destId="{FC3EE840-922F-44CF-A6C0-40C302D796D9}" srcOrd="2" destOrd="0" presId="urn:microsoft.com/office/officeart/2005/8/layout/list1"/>
    <dgm:cxn modelId="{DFB6D9D2-01AE-49A1-A475-72CC3FDAB958}" type="presParOf" srcId="{AAE66D79-38A2-448A-BCDB-310CFF06D9DB}" destId="{50B115EC-A368-410F-B963-F81FD2604A2B}" srcOrd="3" destOrd="0" presId="urn:microsoft.com/office/officeart/2005/8/layout/list1"/>
    <dgm:cxn modelId="{2C87F9D3-4CD5-4459-9A13-A03025FF0344}" type="presParOf" srcId="{AAE66D79-38A2-448A-BCDB-310CFF06D9DB}" destId="{6BA1323F-58B1-47D5-A563-67513814820F}" srcOrd="4" destOrd="0" presId="urn:microsoft.com/office/officeart/2005/8/layout/list1"/>
    <dgm:cxn modelId="{F66AF291-CF14-461C-9763-52F5FEC97E75}" type="presParOf" srcId="{6BA1323F-58B1-47D5-A563-67513814820F}" destId="{00D670D0-BCDA-4740-ABAA-97D736F41435}" srcOrd="0" destOrd="0" presId="urn:microsoft.com/office/officeart/2005/8/layout/list1"/>
    <dgm:cxn modelId="{1B223A11-8626-4373-B5B4-2C6ADCA22DC0}" type="presParOf" srcId="{6BA1323F-58B1-47D5-A563-67513814820F}" destId="{55FF12DF-A970-488B-926D-6891FBCBA915}" srcOrd="1" destOrd="0" presId="urn:microsoft.com/office/officeart/2005/8/layout/list1"/>
    <dgm:cxn modelId="{79B7C8E7-26ED-4AAB-8CF3-B9C300A62E78}" type="presParOf" srcId="{AAE66D79-38A2-448A-BCDB-310CFF06D9DB}" destId="{399936E0-CF77-4DB1-97B1-55049BA1F088}" srcOrd="5" destOrd="0" presId="urn:microsoft.com/office/officeart/2005/8/layout/list1"/>
    <dgm:cxn modelId="{72C5407D-4E72-4120-BDE7-041CCCD06294}" type="presParOf" srcId="{AAE66D79-38A2-448A-BCDB-310CFF06D9DB}" destId="{DCA4215F-563C-40D0-B469-2BFE86B44DFA}" srcOrd="6" destOrd="0" presId="urn:microsoft.com/office/officeart/2005/8/layout/list1"/>
    <dgm:cxn modelId="{987D34D3-0E3F-4D9D-927D-179030C01423}" type="presParOf" srcId="{AAE66D79-38A2-448A-BCDB-310CFF06D9DB}" destId="{738891DC-A0B6-45E7-93C0-3240E2AFD89A}" srcOrd="7" destOrd="0" presId="urn:microsoft.com/office/officeart/2005/8/layout/list1"/>
    <dgm:cxn modelId="{4339BEFB-5659-44E9-AA09-B74B41B70A22}" type="presParOf" srcId="{AAE66D79-38A2-448A-BCDB-310CFF06D9DB}" destId="{F2EBB0A1-C802-4D9B-9BFC-743BE4C961BC}" srcOrd="8" destOrd="0" presId="urn:microsoft.com/office/officeart/2005/8/layout/list1"/>
    <dgm:cxn modelId="{6D37BBBF-F60C-4F71-9986-43698BACD403}" type="presParOf" srcId="{F2EBB0A1-C802-4D9B-9BFC-743BE4C961BC}" destId="{E83EC32D-8627-42B1-9985-712178BAD940}" srcOrd="0" destOrd="0" presId="urn:microsoft.com/office/officeart/2005/8/layout/list1"/>
    <dgm:cxn modelId="{0B86247D-91B1-410C-98F5-5DB4099AB4C8}" type="presParOf" srcId="{F2EBB0A1-C802-4D9B-9BFC-743BE4C961BC}" destId="{5C4850C4-F88C-4357-A1F3-A028D38E356E}" srcOrd="1" destOrd="0" presId="urn:microsoft.com/office/officeart/2005/8/layout/list1"/>
    <dgm:cxn modelId="{3B4F99B5-5CD0-491B-AA4A-FD02F2979C7B}" type="presParOf" srcId="{AAE66D79-38A2-448A-BCDB-310CFF06D9DB}" destId="{19015E69-EED7-4DA6-96E9-C25236EABE6B}" srcOrd="9" destOrd="0" presId="urn:microsoft.com/office/officeart/2005/8/layout/list1"/>
    <dgm:cxn modelId="{63D62FEA-7460-4B28-96E4-968E59037813}" type="presParOf" srcId="{AAE66D79-38A2-448A-BCDB-310CFF06D9DB}" destId="{4478C37E-BFAA-45FE-B5DC-79CB20D71CF2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3EE840-922F-44CF-A6C0-40C302D796D9}">
      <dsp:nvSpPr>
        <dsp:cNvPr id="0" name=""/>
        <dsp:cNvSpPr/>
      </dsp:nvSpPr>
      <dsp:spPr>
        <a:xfrm>
          <a:off x="0" y="292902"/>
          <a:ext cx="8284308" cy="88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FA3BFB-5015-4226-ADEB-FC524EC7BCD5}">
      <dsp:nvSpPr>
        <dsp:cNvPr id="0" name=""/>
        <dsp:cNvSpPr/>
      </dsp:nvSpPr>
      <dsp:spPr>
        <a:xfrm>
          <a:off x="2054388" y="305776"/>
          <a:ext cx="5799015" cy="768669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189" tIns="0" rIns="219189" bIns="0" numCol="1" spcCol="1270" anchor="ctr" anchorCtr="0">
          <a:noAutofit/>
        </a:bodyPr>
        <a:lstStyle/>
        <a:p>
          <a:pPr lvl="0" algn="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000" b="1" kern="1200" dirty="0">
              <a:solidFill>
                <a:srgbClr val="FF0000"/>
              </a:solidFill>
            </a:rPr>
            <a:t>1- </a:t>
          </a:r>
          <a:r>
            <a:rPr lang="ar-JO" sz="2000" b="1" kern="1200" dirty="0" smtClean="0">
              <a:solidFill>
                <a:srgbClr val="FF0000"/>
              </a:solidFill>
            </a:rPr>
            <a:t>ظرفا الزّمان والمكان ( أمامَ ....، الآنَ، حين) عند قبل بعد </a:t>
          </a:r>
          <a:endParaRPr lang="en-US" sz="2000" b="1" kern="1200" dirty="0">
            <a:solidFill>
              <a:srgbClr val="FF0000"/>
            </a:solidFill>
          </a:endParaRPr>
        </a:p>
      </dsp:txBody>
      <dsp:txXfrm>
        <a:off x="2091911" y="343299"/>
        <a:ext cx="5723969" cy="693623"/>
      </dsp:txXfrm>
    </dsp:sp>
    <dsp:sp modelId="{DCA4215F-563C-40D0-B469-2BFE86B44DFA}">
      <dsp:nvSpPr>
        <dsp:cNvPr id="0" name=""/>
        <dsp:cNvSpPr/>
      </dsp:nvSpPr>
      <dsp:spPr>
        <a:xfrm>
          <a:off x="0" y="1637318"/>
          <a:ext cx="8284308" cy="88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5197846"/>
              <a:satOff val="-23984"/>
              <a:lumOff val="88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FF12DF-A970-488B-926D-6891FBCBA915}">
      <dsp:nvSpPr>
        <dsp:cNvPr id="0" name=""/>
        <dsp:cNvSpPr/>
      </dsp:nvSpPr>
      <dsp:spPr>
        <a:xfrm>
          <a:off x="2054388" y="1666341"/>
          <a:ext cx="5799015" cy="790015"/>
        </a:xfrm>
        <a:prstGeom prst="roundRect">
          <a:avLst/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189" tIns="0" rIns="219189" bIns="0" numCol="1" spcCol="1270" anchor="ctr" anchorCtr="0">
          <a:noAutofit/>
        </a:bodyPr>
        <a:lstStyle/>
        <a:p>
          <a:pPr lvl="0" algn="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3500" b="1" kern="1200" dirty="0"/>
            <a:t>2- </a:t>
          </a:r>
          <a:r>
            <a:rPr lang="ar-JO" sz="3500" b="1" kern="1200" dirty="0" smtClean="0"/>
            <a:t>هذه، هذان، ذلك، تلك </a:t>
          </a:r>
          <a:endParaRPr lang="en-US" sz="3500" b="1" kern="1200" dirty="0"/>
        </a:p>
      </dsp:txBody>
      <dsp:txXfrm>
        <a:off x="2092953" y="1704906"/>
        <a:ext cx="5721885" cy="712885"/>
      </dsp:txXfrm>
    </dsp:sp>
    <dsp:sp modelId="{4478C37E-BFAA-45FE-B5DC-79CB20D71CF2}">
      <dsp:nvSpPr>
        <dsp:cNvPr id="0" name=""/>
        <dsp:cNvSpPr/>
      </dsp:nvSpPr>
      <dsp:spPr>
        <a:xfrm>
          <a:off x="0" y="2949973"/>
          <a:ext cx="8284308" cy="88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10395692"/>
              <a:satOff val="-47968"/>
              <a:lumOff val="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C4850C4-F88C-4357-A1F3-A028D38E356E}">
      <dsp:nvSpPr>
        <dsp:cNvPr id="0" name=""/>
        <dsp:cNvSpPr/>
      </dsp:nvSpPr>
      <dsp:spPr>
        <a:xfrm>
          <a:off x="2138809" y="3053986"/>
          <a:ext cx="5799015" cy="758255"/>
        </a:xfrm>
        <a:prstGeom prst="roundRect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189" tIns="0" rIns="219189" bIns="0" numCol="1" spcCol="1270" anchor="ctr" anchorCtr="0">
          <a:noAutofit/>
        </a:bodyPr>
        <a:lstStyle/>
        <a:p>
          <a:pPr lvl="0" algn="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3500" b="1" kern="1200" dirty="0" smtClean="0"/>
            <a:t>3- مَا ، مَن.</a:t>
          </a:r>
          <a:endParaRPr lang="en-US" sz="3500" b="1" kern="1200" dirty="0"/>
        </a:p>
      </dsp:txBody>
      <dsp:txXfrm>
        <a:off x="2175824" y="3091001"/>
        <a:ext cx="5724985" cy="68422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3EE840-922F-44CF-A6C0-40C302D796D9}">
      <dsp:nvSpPr>
        <dsp:cNvPr id="0" name=""/>
        <dsp:cNvSpPr/>
      </dsp:nvSpPr>
      <dsp:spPr>
        <a:xfrm>
          <a:off x="0" y="455521"/>
          <a:ext cx="8284308" cy="756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FA3BFB-5015-4226-ADEB-FC524EC7BCD5}">
      <dsp:nvSpPr>
        <dsp:cNvPr id="0" name=""/>
        <dsp:cNvSpPr/>
      </dsp:nvSpPr>
      <dsp:spPr>
        <a:xfrm>
          <a:off x="2138809" y="479078"/>
          <a:ext cx="5799015" cy="658859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189" tIns="0" rIns="219189" bIns="0" numCol="1" spcCol="1270" anchor="ctr" anchorCtr="0">
          <a:noAutofit/>
        </a:bodyPr>
        <a:lstStyle/>
        <a:p>
          <a:pPr lvl="0" algn="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800" kern="1200" dirty="0"/>
            <a:t>1- </a:t>
          </a:r>
          <a:r>
            <a:rPr lang="ar-JO" sz="2800" b="1" kern="1200" dirty="0" smtClean="0"/>
            <a:t>شبه الجملة في محلّ رفع المبتدأ </a:t>
          </a:r>
          <a:endParaRPr lang="en-US" sz="2800" kern="1200" dirty="0"/>
        </a:p>
      </dsp:txBody>
      <dsp:txXfrm>
        <a:off x="2170972" y="511241"/>
        <a:ext cx="5734689" cy="594533"/>
      </dsp:txXfrm>
    </dsp:sp>
    <dsp:sp modelId="{DCA4215F-563C-40D0-B469-2BFE86B44DFA}">
      <dsp:nvSpPr>
        <dsp:cNvPr id="0" name=""/>
        <dsp:cNvSpPr/>
      </dsp:nvSpPr>
      <dsp:spPr>
        <a:xfrm>
          <a:off x="0" y="1641211"/>
          <a:ext cx="8284308" cy="756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5197846"/>
              <a:satOff val="-23984"/>
              <a:lumOff val="88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FF12DF-A970-488B-926D-6891FBCBA915}">
      <dsp:nvSpPr>
        <dsp:cNvPr id="0" name=""/>
        <dsp:cNvSpPr/>
      </dsp:nvSpPr>
      <dsp:spPr>
        <a:xfrm>
          <a:off x="2156326" y="1723528"/>
          <a:ext cx="5799015" cy="710490"/>
        </a:xfrm>
        <a:prstGeom prst="roundRect">
          <a:avLst/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189" tIns="0" rIns="219189" bIns="0" numCol="1" spcCol="1270" anchor="ctr" anchorCtr="0">
          <a:noAutofit/>
        </a:bodyPr>
        <a:lstStyle/>
        <a:p>
          <a:pPr lvl="0" algn="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3000" b="1" kern="1200" dirty="0"/>
            <a:t>2- </a:t>
          </a:r>
          <a:r>
            <a:rPr lang="ar-JO" sz="3000" b="1" kern="1200" dirty="0" smtClean="0"/>
            <a:t>شبه الجملة في محلّ رفع خبر المبتدأ </a:t>
          </a:r>
          <a:endParaRPr lang="en-US" sz="3000" b="1" kern="1200" dirty="0"/>
        </a:p>
      </dsp:txBody>
      <dsp:txXfrm>
        <a:off x="2191009" y="1758211"/>
        <a:ext cx="5729649" cy="641124"/>
      </dsp:txXfrm>
    </dsp:sp>
    <dsp:sp modelId="{4478C37E-BFAA-45FE-B5DC-79CB20D71CF2}">
      <dsp:nvSpPr>
        <dsp:cNvPr id="0" name=""/>
        <dsp:cNvSpPr/>
      </dsp:nvSpPr>
      <dsp:spPr>
        <a:xfrm>
          <a:off x="0" y="2877345"/>
          <a:ext cx="8284308" cy="756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10395692"/>
              <a:satOff val="-47968"/>
              <a:lumOff val="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C4850C4-F88C-4357-A1F3-A028D38E356E}">
      <dsp:nvSpPr>
        <dsp:cNvPr id="0" name=""/>
        <dsp:cNvSpPr/>
      </dsp:nvSpPr>
      <dsp:spPr>
        <a:xfrm>
          <a:off x="2144699" y="2938868"/>
          <a:ext cx="5799015" cy="760934"/>
        </a:xfrm>
        <a:prstGeom prst="roundRect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189" tIns="0" rIns="219189" bIns="0" numCol="1" spcCol="1270" anchor="ctr" anchorCtr="0">
          <a:noAutofit/>
        </a:bodyPr>
        <a:lstStyle/>
        <a:p>
          <a:pPr lvl="0" algn="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3000" b="1" kern="1200" dirty="0"/>
            <a:t>3- </a:t>
          </a:r>
          <a:r>
            <a:rPr lang="ar-JO" sz="3000" b="1" kern="1200" dirty="0" smtClean="0"/>
            <a:t>شبه الجملة في محلّ نصب خبر المبتدأ </a:t>
          </a:r>
          <a:endParaRPr lang="en-US" sz="3000" b="1" kern="1200" dirty="0"/>
        </a:p>
      </dsp:txBody>
      <dsp:txXfrm>
        <a:off x="2181845" y="2976014"/>
        <a:ext cx="5724723" cy="68664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3EE840-922F-44CF-A6C0-40C302D796D9}">
      <dsp:nvSpPr>
        <dsp:cNvPr id="0" name=""/>
        <dsp:cNvSpPr/>
      </dsp:nvSpPr>
      <dsp:spPr>
        <a:xfrm>
          <a:off x="0" y="251274"/>
          <a:ext cx="8284308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FA3BFB-5015-4226-ADEB-FC524EC7BCD5}">
      <dsp:nvSpPr>
        <dsp:cNvPr id="0" name=""/>
        <dsp:cNvSpPr/>
      </dsp:nvSpPr>
      <dsp:spPr>
        <a:xfrm>
          <a:off x="2150101" y="473593"/>
          <a:ext cx="5799015" cy="680821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189" tIns="0" rIns="219189" bIns="0" numCol="1" spcCol="1270" anchor="ctr" anchorCtr="0">
          <a:noAutofit/>
        </a:bodyPr>
        <a:lstStyle/>
        <a:p>
          <a:pPr lvl="0" algn="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800" b="1" kern="1200" dirty="0" smtClean="0">
              <a:solidFill>
                <a:schemeClr val="bg1"/>
              </a:solidFill>
            </a:rPr>
            <a:t>1- يعيشُ (جملة فعليّة)</a:t>
          </a:r>
          <a:endParaRPr lang="en-US" sz="2800" b="1" kern="1200" dirty="0">
            <a:solidFill>
              <a:schemeClr val="bg1"/>
            </a:solidFill>
          </a:endParaRPr>
        </a:p>
      </dsp:txBody>
      <dsp:txXfrm>
        <a:off x="2183336" y="506828"/>
        <a:ext cx="5732545" cy="614351"/>
      </dsp:txXfrm>
    </dsp:sp>
    <dsp:sp modelId="{DCA4215F-563C-40D0-B469-2BFE86B44DFA}">
      <dsp:nvSpPr>
        <dsp:cNvPr id="0" name=""/>
        <dsp:cNvSpPr/>
      </dsp:nvSpPr>
      <dsp:spPr>
        <a:xfrm>
          <a:off x="0" y="1657434"/>
          <a:ext cx="8284308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5197846"/>
              <a:satOff val="-23984"/>
              <a:lumOff val="88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FF12DF-A970-488B-926D-6891FBCBA915}">
      <dsp:nvSpPr>
        <dsp:cNvPr id="0" name=""/>
        <dsp:cNvSpPr/>
      </dsp:nvSpPr>
      <dsp:spPr>
        <a:xfrm>
          <a:off x="2150101" y="1623154"/>
          <a:ext cx="5799015" cy="915120"/>
        </a:xfrm>
        <a:prstGeom prst="roundRect">
          <a:avLst/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189" tIns="0" rIns="219189" bIns="0" numCol="1" spcCol="1270" anchor="ctr" anchorCtr="0">
          <a:noAutofit/>
        </a:bodyPr>
        <a:lstStyle/>
        <a:p>
          <a:pPr lvl="0" algn="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800" b="1" kern="1200" dirty="0" smtClean="0"/>
            <a:t>2- في القلب (شبه جملة)</a:t>
          </a:r>
          <a:endParaRPr lang="en-US" sz="2800" b="1" kern="1200" dirty="0"/>
        </a:p>
      </dsp:txBody>
      <dsp:txXfrm>
        <a:off x="2194773" y="1667826"/>
        <a:ext cx="5709671" cy="825776"/>
      </dsp:txXfrm>
    </dsp:sp>
    <dsp:sp modelId="{4478C37E-BFAA-45FE-B5DC-79CB20D71CF2}">
      <dsp:nvSpPr>
        <dsp:cNvPr id="0" name=""/>
        <dsp:cNvSpPr/>
      </dsp:nvSpPr>
      <dsp:spPr>
        <a:xfrm>
          <a:off x="0" y="3063594"/>
          <a:ext cx="8284308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10395692"/>
              <a:satOff val="-47968"/>
              <a:lumOff val="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C4850C4-F88C-4357-A1F3-A028D38E356E}">
      <dsp:nvSpPr>
        <dsp:cNvPr id="0" name=""/>
        <dsp:cNvSpPr/>
      </dsp:nvSpPr>
      <dsp:spPr>
        <a:xfrm>
          <a:off x="2246638" y="2957687"/>
          <a:ext cx="5799015" cy="915120"/>
        </a:xfrm>
        <a:prstGeom prst="roundRect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189" tIns="0" rIns="219189" bIns="0" numCol="1" spcCol="1270" anchor="ctr" anchorCtr="0">
          <a:noAutofit/>
        </a:bodyPr>
        <a:lstStyle/>
        <a:p>
          <a:pPr lvl="0" algn="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3100" b="1" kern="1200" dirty="0" smtClean="0"/>
            <a:t>3- الوطن (اسم مفرد) </a:t>
          </a:r>
          <a:endParaRPr lang="en-US" sz="3100" b="1" kern="1200" dirty="0"/>
        </a:p>
      </dsp:txBody>
      <dsp:txXfrm>
        <a:off x="2291310" y="3002359"/>
        <a:ext cx="5709671" cy="8257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41573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756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296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092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051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114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924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137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221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714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52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C6F202-E086-43E8-BC5F-C161767B9809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978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4.png"/><Relationship Id="rId7" Type="http://schemas.openxmlformats.org/officeDocument/2006/relationships/diagramColors" Target="../diagrams/colors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Relationship Id="rId9" Type="http://schemas.openxmlformats.org/officeDocument/2006/relationships/image" Target="../media/image7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6.jpg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4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Relationship Id="rId9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jpe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4.png"/><Relationship Id="rId7" Type="http://schemas.openxmlformats.org/officeDocument/2006/relationships/diagramColors" Target="../diagrams/colors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Relationship Id="rId9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3.png"/><Relationship Id="rId7" Type="http://schemas.openxmlformats.org/officeDocument/2006/relationships/image" Target="../media/image1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0"/>
            <a:ext cx="2082800" cy="185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854242" y="2092034"/>
            <a:ext cx="9552262" cy="443198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SA" sz="4400" b="1" dirty="0">
                <a:cs typeface="AGA Battouta Regular" pitchFamily="2" charset="-78"/>
              </a:rPr>
              <a:t>الوحدة : </a:t>
            </a:r>
            <a:r>
              <a:rPr lang="ar-JO" sz="4400" b="1" dirty="0" smtClean="0">
                <a:cs typeface="AGA Battouta Regular" pitchFamily="2" charset="-78"/>
              </a:rPr>
              <a:t>الثّانيّة وحدتنا قوتنا</a:t>
            </a:r>
            <a:endParaRPr lang="ar-SA" sz="4400" b="1" dirty="0">
              <a:cs typeface="AGA Battouta Regular" pitchFamily="2" charset="-78"/>
            </a:endParaRPr>
          </a:p>
          <a:p>
            <a:pPr algn="r" rtl="1">
              <a:lnSpc>
                <a:spcPct val="150000"/>
              </a:lnSpc>
            </a:pPr>
            <a:r>
              <a:rPr lang="ar-SA" sz="4400" b="1" dirty="0">
                <a:cs typeface="AGA Battouta Regular" pitchFamily="2" charset="-78"/>
              </a:rPr>
              <a:t>الدرس :  </a:t>
            </a:r>
            <a:r>
              <a:rPr lang="ar-JO" sz="4400" b="1" dirty="0" smtClean="0">
                <a:cs typeface="AGA Battouta Regular" pitchFamily="2" charset="-78"/>
              </a:rPr>
              <a:t>أبني لغتي – الجملة الاسمية / صُور الخبر. </a:t>
            </a:r>
            <a:endParaRPr lang="ar-JO" sz="4400" b="1" dirty="0">
              <a:cs typeface="AGA Battouta Regular" pitchFamily="2" charset="-78"/>
            </a:endParaRPr>
          </a:p>
          <a:p>
            <a:pPr algn="r" rtl="1">
              <a:lnSpc>
                <a:spcPct val="150000"/>
              </a:lnSpc>
            </a:pPr>
            <a:r>
              <a:rPr lang="ar-SA" sz="4400" b="1" dirty="0">
                <a:cs typeface="AGA Battouta Regular" pitchFamily="2" charset="-78"/>
              </a:rPr>
              <a:t>المبحث :  </a:t>
            </a:r>
            <a:r>
              <a:rPr lang="ar-JO" sz="4400" b="1" dirty="0" smtClean="0">
                <a:cs typeface="AGA Battouta Regular" pitchFamily="2" charset="-78"/>
              </a:rPr>
              <a:t>اللّغة العربيّة.</a:t>
            </a:r>
            <a:endParaRPr lang="ar-SA" sz="4400" b="1" dirty="0">
              <a:cs typeface="AGA Battouta Regular" pitchFamily="2" charset="-78"/>
            </a:endParaRPr>
          </a:p>
          <a:p>
            <a:pPr algn="r" rtl="1">
              <a:lnSpc>
                <a:spcPct val="150000"/>
              </a:lnSpc>
            </a:pPr>
            <a:r>
              <a:rPr lang="ar-SA" sz="4400" b="1" dirty="0">
                <a:cs typeface="AGA Battouta Regular" pitchFamily="2" charset="-78"/>
              </a:rPr>
              <a:t>الصف :  </a:t>
            </a:r>
            <a:r>
              <a:rPr lang="ar-JO" sz="4400" b="1" dirty="0" smtClean="0">
                <a:cs typeface="AGA Battouta Regular" pitchFamily="2" charset="-78"/>
              </a:rPr>
              <a:t>الثّامن.</a:t>
            </a:r>
            <a:endParaRPr lang="ar-JO" sz="4400" b="1" dirty="0">
              <a:cs typeface="AGA Battouta Regular" pitchFamily="2" charset="-78"/>
            </a:endParaRPr>
          </a:p>
          <a:p>
            <a:endParaRPr lang="ar-JO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7805" y="328517"/>
            <a:ext cx="5910202" cy="18570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71810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40" name="Rectangle 39"/>
          <p:cNvSpPr/>
          <p:nvPr/>
        </p:nvSpPr>
        <p:spPr>
          <a:xfrm>
            <a:off x="629920" y="1120985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55BD5D74-8B6B-B77B-CAED-CFAC384830F6}"/>
              </a:ext>
            </a:extLst>
          </p:cNvPr>
          <p:cNvGrpSpPr/>
          <p:nvPr/>
        </p:nvGrpSpPr>
        <p:grpSpPr>
          <a:xfrm>
            <a:off x="41638" y="1139784"/>
            <a:ext cx="1573020" cy="730155"/>
            <a:chOff x="7446246" y="205862"/>
            <a:chExt cx="1544854" cy="691058"/>
          </a:xfrm>
        </p:grpSpPr>
        <p:sp>
          <p:nvSpPr>
            <p:cNvPr id="28" name="Rounded Rectangle 10">
              <a:extLst>
                <a:ext uri="{FF2B5EF4-FFF2-40B4-BE49-F238E27FC236}">
                  <a16:creationId xmlns:a16="http://schemas.microsoft.com/office/drawing/2014/main" id="{2CF5BB96-A051-5086-27E8-62E8E656A25D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ounded Rectangle 13">
              <a:extLst>
                <a:ext uri="{FF2B5EF4-FFF2-40B4-BE49-F238E27FC236}">
                  <a16:creationId xmlns:a16="http://schemas.microsoft.com/office/drawing/2014/main" id="{7E73D375-E601-15FA-3CEE-05395CC61902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02:00 minutes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4379720" y="1174543"/>
            <a:ext cx="50860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b="1" dirty="0"/>
              <a:t> </a:t>
            </a:r>
            <a:r>
              <a:rPr lang="ar-JO" b="1" dirty="0" smtClean="0"/>
              <a:t>التقويم الختامي + الذاتي</a:t>
            </a:r>
            <a:endParaRPr lang="ar-SA" b="1" dirty="0"/>
          </a:p>
        </p:txBody>
      </p:sp>
      <p:sp>
        <p:nvSpPr>
          <p:cNvPr id="3" name="Flowchart: Alternate Process 2"/>
          <p:cNvSpPr/>
          <p:nvPr/>
        </p:nvSpPr>
        <p:spPr>
          <a:xfrm>
            <a:off x="41638" y="6080813"/>
            <a:ext cx="1024287" cy="346733"/>
          </a:xfrm>
          <a:prstGeom prst="flowChartAlternate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IRS</a:t>
            </a:r>
          </a:p>
        </p:txBody>
      </p:sp>
      <p:sp>
        <p:nvSpPr>
          <p:cNvPr id="44" name="Flowchart: Alternate Process 43"/>
          <p:cNvSpPr/>
          <p:nvPr/>
        </p:nvSpPr>
        <p:spPr>
          <a:xfrm>
            <a:off x="0" y="6511267"/>
            <a:ext cx="1322329" cy="346733"/>
          </a:xfrm>
          <a:prstGeom prst="flowChartAlternate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b="1" dirty="0"/>
              <a:t>ألواح صغيرة </a:t>
            </a:r>
            <a:endParaRPr lang="en-US" b="1" dirty="0"/>
          </a:p>
        </p:txBody>
      </p:sp>
      <p:sp>
        <p:nvSpPr>
          <p:cNvPr id="45" name="Rounded Rectangle 44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النتاجات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التقويم القبلي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التقديم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التغذية الراجعة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تقويم التكويني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التمايز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التمهيد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الربط بالحياة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التفكير الناقد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بطاقة خروج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827249628"/>
              </p:ext>
            </p:extLst>
          </p:nvPr>
        </p:nvGraphicFramePr>
        <p:xfrm>
          <a:off x="828147" y="2114390"/>
          <a:ext cx="8284308" cy="38728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6" name="Rectangle 5"/>
          <p:cNvSpPr/>
          <p:nvPr/>
        </p:nvSpPr>
        <p:spPr>
          <a:xfrm>
            <a:off x="3624167" y="1666398"/>
            <a:ext cx="5017477" cy="58509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JO" sz="2400" b="1" dirty="0" smtClean="0">
                <a:solidFill>
                  <a:schemeClr val="accent5"/>
                </a:solidFill>
              </a:rPr>
              <a:t>الخبر في جملة: الوطنُ يعيشُ في القلب</a:t>
            </a:r>
            <a:endParaRPr lang="en-US" sz="2400" b="1" dirty="0">
              <a:solidFill>
                <a:schemeClr val="accent5"/>
              </a:solidFill>
            </a:endParaRPr>
          </a:p>
        </p:txBody>
      </p:sp>
      <p:sp>
        <p:nvSpPr>
          <p:cNvPr id="30" name="Double Wave 29"/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المادّة: اللّغة العربيّة</a:t>
            </a:r>
          </a:p>
        </p:txBody>
      </p:sp>
      <p:sp>
        <p:nvSpPr>
          <p:cNvPr id="31" name="Double Wave 30"/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الصّف: 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الثّامن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2" name="Double Wave 31"/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JO" sz="14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الوحدة: </a:t>
            </a:r>
            <a:r>
              <a:rPr lang="ar-JO" sz="14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الثّانية </a:t>
            </a:r>
            <a:endParaRPr lang="ar-JO" sz="14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29" name="Double Wave 28"/>
          <p:cNvSpPr/>
          <p:nvPr/>
        </p:nvSpPr>
        <p:spPr>
          <a:xfrm>
            <a:off x="674285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الدّرس: 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صور الخبر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7398" y="2479131"/>
            <a:ext cx="857477" cy="859267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157244717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33" name="Double Wave 32"/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المادة: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اللغة العربية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الصف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الثامن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الوحدة: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الثّانية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674285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الدرس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صور الخبر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9920" y="1120985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55BD5D74-8B6B-B77B-CAED-CFAC384830F6}"/>
              </a:ext>
            </a:extLst>
          </p:cNvPr>
          <p:cNvGrpSpPr/>
          <p:nvPr/>
        </p:nvGrpSpPr>
        <p:grpSpPr>
          <a:xfrm>
            <a:off x="41638" y="1139784"/>
            <a:ext cx="1573020" cy="730155"/>
            <a:chOff x="7446246" y="205862"/>
            <a:chExt cx="1544854" cy="691058"/>
          </a:xfrm>
        </p:grpSpPr>
        <p:sp>
          <p:nvSpPr>
            <p:cNvPr id="28" name="Rounded Rectangle 10">
              <a:extLst>
                <a:ext uri="{FF2B5EF4-FFF2-40B4-BE49-F238E27FC236}">
                  <a16:creationId xmlns:a16="http://schemas.microsoft.com/office/drawing/2014/main" id="{2CF5BB96-A051-5086-27E8-62E8E656A25D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ounded Rectangle 13">
              <a:extLst>
                <a:ext uri="{FF2B5EF4-FFF2-40B4-BE49-F238E27FC236}">
                  <a16:creationId xmlns:a16="http://schemas.microsoft.com/office/drawing/2014/main" id="{7E73D375-E601-15FA-3CEE-05395CC61902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  <a:r>
                <a:rPr lang="ar-JO" sz="16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  <a:r>
                <a:rPr lang="en-US" sz="16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:00 </a:t>
              </a:r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minutes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4379720" y="1174543"/>
            <a:ext cx="50860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800" b="1" dirty="0"/>
              <a:t> </a:t>
            </a:r>
            <a:r>
              <a:rPr lang="ar-SA" sz="3200" b="1" dirty="0">
                <a:solidFill>
                  <a:schemeClr val="accent1">
                    <a:lumMod val="75000"/>
                  </a:schemeClr>
                </a:solidFill>
              </a:rPr>
              <a:t>بطاقة خروج : </a:t>
            </a:r>
            <a:endParaRPr lang="ar-SA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5" name="Rounded Rectangle 44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النتاجات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التقويم القبلي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التقديم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التغذية الراجعة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تقويم التكويني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التمايز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التمهيد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الربط بالحياة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التفكير الناقد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بطاقة خروج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pic>
        <p:nvPicPr>
          <p:cNvPr id="65" name="Picture 13" descr="A picture containing drawing&#10;&#10;Description automatically generate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510"/>
          <a:stretch>
            <a:fillRect/>
          </a:stretch>
        </p:blipFill>
        <p:spPr bwMode="auto">
          <a:xfrm>
            <a:off x="4970271" y="1867201"/>
            <a:ext cx="3771900" cy="2711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6" name="Rectangle 15"/>
          <p:cNvSpPr>
            <a:spLocks noChangeArrowheads="1"/>
          </p:cNvSpPr>
          <p:nvPr/>
        </p:nvSpPr>
        <p:spPr bwMode="auto">
          <a:xfrm>
            <a:off x="5275888" y="2653368"/>
            <a:ext cx="2664296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altLang="ar-AE" sz="21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ما شعورك تجاه الدرس؟</a:t>
            </a:r>
          </a:p>
        </p:txBody>
      </p:sp>
      <p:sp>
        <p:nvSpPr>
          <p:cNvPr id="67" name="Rectangle 16"/>
          <p:cNvSpPr>
            <a:spLocks noChangeArrowheads="1"/>
          </p:cNvSpPr>
          <p:nvPr/>
        </p:nvSpPr>
        <p:spPr bwMode="auto">
          <a:xfrm>
            <a:off x="5347896" y="3817005"/>
            <a:ext cx="2308996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altLang="ar-AE" sz="21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ماذا تعلمت من الدرس؟</a:t>
            </a:r>
          </a:p>
        </p:txBody>
      </p:sp>
      <p:pic>
        <p:nvPicPr>
          <p:cNvPr id="68" name="Picture 17" descr="A picture containing drawing&#10;&#10;Description automatically generate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2655"/>
          <a:stretch>
            <a:fillRect/>
          </a:stretch>
        </p:blipFill>
        <p:spPr bwMode="auto">
          <a:xfrm>
            <a:off x="5004452" y="4658212"/>
            <a:ext cx="3771900" cy="1497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9" name="Picture 22" descr="A picture containing text, sign&#10;&#10;Description automatically generated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980" t="17384" r="15686" b="17496"/>
          <a:stretch>
            <a:fillRect/>
          </a:stretch>
        </p:blipFill>
        <p:spPr bwMode="auto">
          <a:xfrm rot="186105">
            <a:off x="1074588" y="2474179"/>
            <a:ext cx="3565525" cy="334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0" name="Rectangle 18"/>
          <p:cNvSpPr>
            <a:spLocks noChangeArrowheads="1"/>
          </p:cNvSpPr>
          <p:nvPr/>
        </p:nvSpPr>
        <p:spPr bwMode="auto">
          <a:xfrm>
            <a:off x="5351140" y="5052079"/>
            <a:ext cx="2517036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altLang="ar-AE" sz="21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ما الذي أعجبك في الدرس؟</a:t>
            </a:r>
          </a:p>
        </p:txBody>
      </p:sp>
      <p:sp>
        <p:nvSpPr>
          <p:cNvPr id="71" name="Rectangle 70"/>
          <p:cNvSpPr/>
          <p:nvPr/>
        </p:nvSpPr>
        <p:spPr>
          <a:xfrm>
            <a:off x="1390556" y="3713817"/>
            <a:ext cx="2765425" cy="133826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5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قبل الخروج</a:t>
            </a:r>
            <a:endParaRPr kumimoji="0" lang="ar-AE" sz="405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405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من الحصة</a:t>
            </a:r>
          </a:p>
        </p:txBody>
      </p:sp>
    </p:spTree>
    <p:extLst>
      <p:ext uri="{BB962C8B-B14F-4D97-AF65-F5344CB8AC3E}">
        <p14:creationId xmlns:p14="http://schemas.microsoft.com/office/powerpoint/2010/main" val="14448476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27" name="Rounded Rectangle 26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النتاجات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التقويم القبلي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التقديم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التغذية الراجعة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تقويم التكويني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3" name="Double Wave 32"/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المادّة: اللّغة العربيّة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4" name="Rounded Rectangle 33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التمايز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التمهيد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الكلية العلمية الإسلامية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الصّف: الثامن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الوحدة: الثّانية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674285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الدّرس: صور الخبر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9920" y="1120985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1" name="Group 20">
            <a:extLst>
              <a:ext uri="{FF2B5EF4-FFF2-40B4-BE49-F238E27FC236}">
                <a16:creationId xmlns:a16="http://schemas.microsoft.com/office/drawing/2014/main" id="{E7943F3F-787D-A74D-7161-B36D6B858079}"/>
              </a:ext>
            </a:extLst>
          </p:cNvPr>
          <p:cNvGrpSpPr/>
          <p:nvPr/>
        </p:nvGrpSpPr>
        <p:grpSpPr>
          <a:xfrm>
            <a:off x="206116" y="1120984"/>
            <a:ext cx="1261271" cy="716434"/>
            <a:chOff x="7446246" y="205862"/>
            <a:chExt cx="1544854" cy="691058"/>
          </a:xfrm>
        </p:grpSpPr>
        <p:sp>
          <p:nvSpPr>
            <p:cNvPr id="22" name="Rounded Rectangle 10">
              <a:extLst>
                <a:ext uri="{FF2B5EF4-FFF2-40B4-BE49-F238E27FC236}">
                  <a16:creationId xmlns:a16="http://schemas.microsoft.com/office/drawing/2014/main" id="{DD194A77-839E-A485-3E29-B99FA7296432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ounded Rectangle 22">
              <a:extLst>
                <a:ext uri="{FF2B5EF4-FFF2-40B4-BE49-F238E27FC236}">
                  <a16:creationId xmlns:a16="http://schemas.microsoft.com/office/drawing/2014/main" id="{63D1A1D4-AEB9-69B0-EADD-5C4E3B6A9B6F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latin typeface="Calibri" panose="020F0502020204030204" pitchFamily="34" charset="0"/>
                  <a:cs typeface="Calibri" panose="020F0502020204030204" pitchFamily="34" charset="0"/>
                </a:rPr>
                <a:t>01:00 minutes</a:t>
              </a:r>
            </a:p>
          </p:txBody>
        </p:sp>
      </p:grpSp>
      <p:sp>
        <p:nvSpPr>
          <p:cNvPr id="24" name="Rounded Rectangle 23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الربط بالحياة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3" name="Rounded Rectangle 4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التفكير الناقد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4" name="Rounded Rectangle 4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بطاقة خروج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pic>
        <p:nvPicPr>
          <p:cNvPr id="28" name="Picture 3">
            <a:extLst>
              <a:ext uri="{FF2B5EF4-FFF2-40B4-BE49-F238E27FC236}">
                <a16:creationId xmlns:a16="http://schemas.microsoft.com/office/drawing/2014/main" id="{2FC3215C-D3B7-6906-CC1F-48C6B21661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186" y="6100549"/>
            <a:ext cx="1411744" cy="598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5" name="Cloud 44"/>
          <p:cNvSpPr/>
          <p:nvPr/>
        </p:nvSpPr>
        <p:spPr>
          <a:xfrm>
            <a:off x="3575538" y="1448514"/>
            <a:ext cx="3681047" cy="1115234"/>
          </a:xfrm>
          <a:prstGeom prst="cloud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JO" sz="2800" b="1" dirty="0" smtClean="0"/>
              <a:t>النّتاجات</a:t>
            </a:r>
            <a:endParaRPr lang="en-US" sz="2800" b="1" dirty="0"/>
          </a:p>
        </p:txBody>
      </p:sp>
      <p:sp>
        <p:nvSpPr>
          <p:cNvPr id="49" name="Rounded Rectangle 48"/>
          <p:cNvSpPr/>
          <p:nvPr/>
        </p:nvSpPr>
        <p:spPr>
          <a:xfrm>
            <a:off x="7069015" y="3088785"/>
            <a:ext cx="2116633" cy="2344943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b="1" dirty="0" smtClean="0">
                <a:solidFill>
                  <a:schemeClr val="tx1"/>
                </a:solidFill>
              </a:rPr>
              <a:t>يعرب الرّكن الثّاني في الجملة الاسميّة: الخبر في صوره المختلفة. 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1423832" y="3088783"/>
            <a:ext cx="2116633" cy="2344943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JO" b="1" dirty="0" smtClean="0"/>
              <a:t>تنمو لدى الطّالب القيم الإنسانيّة والاجتماعيّة  والاتّجاهات الإيجابيّة الواردة في البناء اللّغويّ</a:t>
            </a:r>
            <a:endParaRPr lang="en-US" b="1" dirty="0"/>
          </a:p>
        </p:txBody>
      </p:sp>
      <p:sp>
        <p:nvSpPr>
          <p:cNvPr id="51" name="Rounded Rectangle 50"/>
          <p:cNvSpPr/>
          <p:nvPr/>
        </p:nvSpPr>
        <p:spPr>
          <a:xfrm>
            <a:off x="4304023" y="3088784"/>
            <a:ext cx="2116633" cy="2344943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b="1" dirty="0" smtClean="0">
                <a:solidFill>
                  <a:schemeClr val="tx1"/>
                </a:solidFill>
              </a:rPr>
              <a:t>يقدّم أمثلة على صور الخبر في سياقات حيويّة مناسبة 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04858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33" name="Double Wave 32"/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المادة: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اللغة العربية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الصف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الثامن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الوحدة: 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الثّانية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674285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الدرس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صور الخبر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9920" y="1120985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55BD5D74-8B6B-B77B-CAED-CFAC384830F6}"/>
              </a:ext>
            </a:extLst>
          </p:cNvPr>
          <p:cNvGrpSpPr/>
          <p:nvPr/>
        </p:nvGrpSpPr>
        <p:grpSpPr>
          <a:xfrm>
            <a:off x="41638" y="1139784"/>
            <a:ext cx="1573020" cy="730155"/>
            <a:chOff x="7446246" y="205862"/>
            <a:chExt cx="1544854" cy="691058"/>
          </a:xfrm>
        </p:grpSpPr>
        <p:sp>
          <p:nvSpPr>
            <p:cNvPr id="28" name="Rounded Rectangle 10">
              <a:extLst>
                <a:ext uri="{FF2B5EF4-FFF2-40B4-BE49-F238E27FC236}">
                  <a16:creationId xmlns:a16="http://schemas.microsoft.com/office/drawing/2014/main" id="{2CF5BB96-A051-5086-27E8-62E8E656A25D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ounded Rectangle 13">
              <a:extLst>
                <a:ext uri="{FF2B5EF4-FFF2-40B4-BE49-F238E27FC236}">
                  <a16:creationId xmlns:a16="http://schemas.microsoft.com/office/drawing/2014/main" id="{7E73D375-E601-15FA-3CEE-05395CC61902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  <a:r>
                <a:rPr lang="ar-JO" sz="16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  <a:r>
                <a:rPr lang="en-US" sz="16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:00 </a:t>
              </a:r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minutes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4290769" y="1233649"/>
            <a:ext cx="50860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sz="2800" b="1" dirty="0" smtClean="0">
                <a:solidFill>
                  <a:schemeClr val="accent1">
                    <a:lumMod val="75000"/>
                  </a:schemeClr>
                </a:solidFill>
              </a:rPr>
              <a:t>التمهيد والتّفكير النّاقد والرّبط بالحياة :</a:t>
            </a:r>
            <a:endParaRPr lang="ar-SA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5" name="Rounded Rectangle 44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النتاجات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التقويم القبلي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التقديم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التغذية الراجعة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تقويم التكويني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التمايز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التمهيد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الربط بالحياة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التفكير الناقد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بطاقة خروج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0" name="Horizontal Scroll 29"/>
          <p:cNvSpPr/>
          <p:nvPr/>
        </p:nvSpPr>
        <p:spPr>
          <a:xfrm>
            <a:off x="1173042" y="1656324"/>
            <a:ext cx="8060232" cy="1403904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JO" sz="2400" b="1" dirty="0" smtClean="0"/>
              <a:t>المسجدُ الأقصى، معلمٌ إسلاميٌّ عظيمٌ، قدّم فكرة عنه مستعينًا بالقرآن الكريم والحديث النّبويّ الشّريف </a:t>
            </a:r>
            <a:r>
              <a:rPr lang="ar-JO" sz="2400" b="1" dirty="0" smtClean="0"/>
              <a:t>.</a:t>
            </a:r>
            <a:endParaRPr lang="en-US" sz="24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7117" y="2927111"/>
            <a:ext cx="7692082" cy="3662896"/>
          </a:xfrm>
          <a:prstGeom prst="rect">
            <a:avLst/>
          </a:prstGeom>
        </p:spPr>
      </p:pic>
      <p:pic>
        <p:nvPicPr>
          <p:cNvPr id="29" name="Picture 3">
            <a:extLst>
              <a:ext uri="{FF2B5EF4-FFF2-40B4-BE49-F238E27FC236}">
                <a16:creationId xmlns:a16="http://schemas.microsoft.com/office/drawing/2014/main" id="{2FC3215C-D3B7-6906-CC1F-48C6B21661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275" y="6045818"/>
            <a:ext cx="1411744" cy="598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6833706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40" name="Rectangle 39"/>
          <p:cNvSpPr/>
          <p:nvPr/>
        </p:nvSpPr>
        <p:spPr>
          <a:xfrm>
            <a:off x="629920" y="1120985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55BD5D74-8B6B-B77B-CAED-CFAC384830F6}"/>
              </a:ext>
            </a:extLst>
          </p:cNvPr>
          <p:cNvGrpSpPr/>
          <p:nvPr/>
        </p:nvGrpSpPr>
        <p:grpSpPr>
          <a:xfrm>
            <a:off x="41638" y="1139784"/>
            <a:ext cx="1573020" cy="730155"/>
            <a:chOff x="7446246" y="205862"/>
            <a:chExt cx="1544854" cy="691058"/>
          </a:xfrm>
        </p:grpSpPr>
        <p:sp>
          <p:nvSpPr>
            <p:cNvPr id="28" name="Rounded Rectangle 10">
              <a:extLst>
                <a:ext uri="{FF2B5EF4-FFF2-40B4-BE49-F238E27FC236}">
                  <a16:creationId xmlns:a16="http://schemas.microsoft.com/office/drawing/2014/main" id="{2CF5BB96-A051-5086-27E8-62E8E656A25D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ounded Rectangle 13">
              <a:extLst>
                <a:ext uri="{FF2B5EF4-FFF2-40B4-BE49-F238E27FC236}">
                  <a16:creationId xmlns:a16="http://schemas.microsoft.com/office/drawing/2014/main" id="{7E73D375-E601-15FA-3CEE-05395CC61902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02:00 minutes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4379720" y="1174543"/>
            <a:ext cx="50860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800" b="1" dirty="0"/>
              <a:t> الت</a:t>
            </a:r>
            <a:r>
              <a:rPr lang="ar-JO" sz="2800" b="1" dirty="0"/>
              <a:t>ّ</a:t>
            </a:r>
            <a:r>
              <a:rPr lang="ar-SA" sz="2800" b="1" dirty="0"/>
              <a:t>قويم القبلي: </a:t>
            </a:r>
          </a:p>
        </p:txBody>
      </p:sp>
      <p:sp>
        <p:nvSpPr>
          <p:cNvPr id="3" name="Flowchart: Alternate Process 2"/>
          <p:cNvSpPr/>
          <p:nvPr/>
        </p:nvSpPr>
        <p:spPr>
          <a:xfrm>
            <a:off x="41638" y="6080813"/>
            <a:ext cx="1024287" cy="346733"/>
          </a:xfrm>
          <a:prstGeom prst="flowChartAlternate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IRS</a:t>
            </a:r>
          </a:p>
        </p:txBody>
      </p:sp>
      <p:sp>
        <p:nvSpPr>
          <p:cNvPr id="44" name="Flowchart: Alternate Process 43"/>
          <p:cNvSpPr/>
          <p:nvPr/>
        </p:nvSpPr>
        <p:spPr>
          <a:xfrm>
            <a:off x="0" y="6511267"/>
            <a:ext cx="1322329" cy="346733"/>
          </a:xfrm>
          <a:prstGeom prst="flowChartAlternate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b="1" dirty="0"/>
              <a:t>ألواح صغيرة </a:t>
            </a:r>
            <a:endParaRPr lang="en-US" b="1" dirty="0"/>
          </a:p>
        </p:txBody>
      </p:sp>
      <p:sp>
        <p:nvSpPr>
          <p:cNvPr id="45" name="Rounded Rectangle 44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النتاجات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التقويم القبلي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التقديم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التغذية الراجعة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تقويم التكويني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التمايز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التمهيد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الربط بالحياة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التفكير الناقد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بطاقة خروج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143741058"/>
              </p:ext>
            </p:extLst>
          </p:nvPr>
        </p:nvGraphicFramePr>
        <p:xfrm>
          <a:off x="828147" y="2114390"/>
          <a:ext cx="8284308" cy="38728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6" name="Rectangle 5"/>
          <p:cNvSpPr/>
          <p:nvPr/>
        </p:nvSpPr>
        <p:spPr>
          <a:xfrm>
            <a:off x="2420684" y="1213759"/>
            <a:ext cx="4958862" cy="81701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JO" sz="2800" b="1" dirty="0" smtClean="0">
                <a:solidFill>
                  <a:schemeClr val="accent5"/>
                </a:solidFill>
              </a:rPr>
              <a:t>الظّروف في اللّغة العربيّة، هي: </a:t>
            </a:r>
            <a:endParaRPr lang="en-US" sz="2800" b="1" dirty="0">
              <a:solidFill>
                <a:schemeClr val="accent5"/>
              </a:solidFill>
            </a:endParaRPr>
          </a:p>
        </p:txBody>
      </p:sp>
      <p:sp>
        <p:nvSpPr>
          <p:cNvPr id="30" name="Double Wave 29"/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المادّة: اللّغة العربيّة</a:t>
            </a:r>
          </a:p>
        </p:txBody>
      </p:sp>
      <p:sp>
        <p:nvSpPr>
          <p:cNvPr id="31" name="Double Wave 30"/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الصّف: 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الثّامن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2" name="Double Wave 31"/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JO" sz="14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الوحدة: </a:t>
            </a:r>
            <a:r>
              <a:rPr lang="ar-JO" sz="14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الثّانية </a:t>
            </a:r>
            <a:endParaRPr lang="ar-JO" sz="14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29" name="Double Wave 28"/>
          <p:cNvSpPr/>
          <p:nvPr/>
        </p:nvSpPr>
        <p:spPr>
          <a:xfrm>
            <a:off x="674285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الدّرس: 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صور الخبر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5841" y="2421052"/>
            <a:ext cx="857477" cy="816182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78488429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33" name="Double Wave 32"/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المادة: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اللغة العربية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الكلية العلمية الإسلامية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الصف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الثامن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الوح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دة: الثّانيّة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674285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الدرس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صور الخبر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9920" y="1120985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55BD5D74-8B6B-B77B-CAED-CFAC384830F6}"/>
              </a:ext>
            </a:extLst>
          </p:cNvPr>
          <p:cNvGrpSpPr/>
          <p:nvPr/>
        </p:nvGrpSpPr>
        <p:grpSpPr>
          <a:xfrm>
            <a:off x="41638" y="1139784"/>
            <a:ext cx="1573020" cy="730155"/>
            <a:chOff x="7446246" y="205862"/>
            <a:chExt cx="1544854" cy="691058"/>
          </a:xfrm>
        </p:grpSpPr>
        <p:sp>
          <p:nvSpPr>
            <p:cNvPr id="28" name="Rounded Rectangle 10">
              <a:extLst>
                <a:ext uri="{FF2B5EF4-FFF2-40B4-BE49-F238E27FC236}">
                  <a16:creationId xmlns:a16="http://schemas.microsoft.com/office/drawing/2014/main" id="{2CF5BB96-A051-5086-27E8-62E8E656A25D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ounded Rectangle 13">
              <a:extLst>
                <a:ext uri="{FF2B5EF4-FFF2-40B4-BE49-F238E27FC236}">
                  <a16:creationId xmlns:a16="http://schemas.microsoft.com/office/drawing/2014/main" id="{7E73D375-E601-15FA-3CEE-05395CC61902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JO" sz="16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06</a:t>
              </a:r>
              <a:r>
                <a:rPr lang="en-US" sz="16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:00 </a:t>
              </a:r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minutes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1666706" y="1172762"/>
            <a:ext cx="785384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800" b="1" dirty="0"/>
              <a:t>التقديم </a:t>
            </a:r>
            <a:r>
              <a:rPr lang="ar-SA" sz="2800" b="1" dirty="0" smtClean="0"/>
              <a:t>:</a:t>
            </a:r>
            <a:r>
              <a:rPr lang="ar-JO" sz="2800" b="1" dirty="0" smtClean="0"/>
              <a:t> </a:t>
            </a:r>
          </a:p>
          <a:p>
            <a:pPr algn="r" rtl="1"/>
            <a:endParaRPr lang="ar-JO" sz="2800" b="1" dirty="0" smtClean="0"/>
          </a:p>
          <a:p>
            <a:pPr algn="r" rtl="1"/>
            <a:endParaRPr lang="ar-SA" sz="2800" b="1" dirty="0"/>
          </a:p>
        </p:txBody>
      </p:sp>
      <p:sp>
        <p:nvSpPr>
          <p:cNvPr id="45" name="Rounded Rectangle 44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النتاجات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التقويم القبلي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التقديم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التغذية الراجعة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تقويم التكويني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التمايز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التمهيد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الربط بالحياة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التفكير الناقد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بطاقة خروج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2" name="Cloud 1"/>
          <p:cNvSpPr/>
          <p:nvPr/>
        </p:nvSpPr>
        <p:spPr>
          <a:xfrm>
            <a:off x="5166314" y="1039061"/>
            <a:ext cx="3139651" cy="1289747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b="1" dirty="0" smtClean="0">
                <a:solidFill>
                  <a:schemeClr val="tx1"/>
                </a:solidFill>
              </a:rPr>
              <a:t>العمل الثّنائي أو الجماعي</a:t>
            </a: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2588" y="1888738"/>
            <a:ext cx="2769738" cy="45322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932015" y="2641600"/>
            <a:ext cx="543776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JO" sz="2400" b="1" dirty="0" smtClean="0"/>
              <a:t>أعرب الكلمات المُلوّنة في الجملتين الآتيتين :</a:t>
            </a:r>
          </a:p>
          <a:p>
            <a:pPr algn="r"/>
            <a:endParaRPr lang="ar-JO" sz="2400" b="1" dirty="0"/>
          </a:p>
          <a:p>
            <a:pPr algn="r"/>
            <a:r>
              <a:rPr lang="ar-JO" sz="2400" b="1" dirty="0" smtClean="0"/>
              <a:t>1- الرّايةُ </a:t>
            </a:r>
            <a:r>
              <a:rPr lang="ar-JO" sz="2400" b="1" dirty="0" smtClean="0">
                <a:solidFill>
                  <a:srgbClr val="FF0000"/>
                </a:solidFill>
              </a:rPr>
              <a:t>أمامَ الجُنودِ </a:t>
            </a:r>
            <a:r>
              <a:rPr lang="ar-JO" sz="2400" b="1" dirty="0" smtClean="0"/>
              <a:t>.</a:t>
            </a:r>
          </a:p>
          <a:p>
            <a:pPr algn="r"/>
            <a:endParaRPr lang="ar-JO" sz="2400" b="1" dirty="0"/>
          </a:p>
          <a:p>
            <a:pPr algn="r"/>
            <a:endParaRPr lang="ar-JO" sz="2400" b="1" dirty="0" smtClean="0"/>
          </a:p>
          <a:p>
            <a:pPr algn="r"/>
            <a:endParaRPr lang="ar-JO" sz="2400" b="1" dirty="0"/>
          </a:p>
          <a:p>
            <a:pPr algn="r"/>
            <a:endParaRPr lang="ar-JO" sz="2400" b="1" dirty="0" smtClean="0"/>
          </a:p>
          <a:p>
            <a:pPr algn="r"/>
            <a:r>
              <a:rPr lang="ar-JO" sz="2400" b="1" dirty="0" smtClean="0"/>
              <a:t>2- الوطنُ </a:t>
            </a:r>
            <a:r>
              <a:rPr lang="ar-JO" sz="2400" b="1" dirty="0" smtClean="0">
                <a:solidFill>
                  <a:srgbClr val="FF0000"/>
                </a:solidFill>
              </a:rPr>
              <a:t>يعيشُ في القلبِ</a:t>
            </a:r>
            <a:r>
              <a:rPr lang="ar-JO" sz="2400" b="1" dirty="0" smtClean="0"/>
              <a:t>.</a:t>
            </a:r>
            <a:endParaRPr lang="en-US" sz="2400" b="1" dirty="0"/>
          </a:p>
        </p:txBody>
      </p:sp>
      <p:pic>
        <p:nvPicPr>
          <p:cNvPr id="29" name="Picture 3">
            <a:extLst>
              <a:ext uri="{FF2B5EF4-FFF2-40B4-BE49-F238E27FC236}">
                <a16:creationId xmlns:a16="http://schemas.microsoft.com/office/drawing/2014/main" id="{98CF3D2C-7518-1C59-07D2-D99D7D11CE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38" y="6119349"/>
            <a:ext cx="1411744" cy="598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3337550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33" name="Double Wave 32"/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المادة: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اللغة العربية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الكلية العلمية الإسلامية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الصف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الثامن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الوح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دة: الثّانيّة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674285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الدرس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صور الخبر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9920" y="1120985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55BD5D74-8B6B-B77B-CAED-CFAC384830F6}"/>
              </a:ext>
            </a:extLst>
          </p:cNvPr>
          <p:cNvGrpSpPr/>
          <p:nvPr/>
        </p:nvGrpSpPr>
        <p:grpSpPr>
          <a:xfrm>
            <a:off x="41638" y="1139784"/>
            <a:ext cx="1573020" cy="730155"/>
            <a:chOff x="7446246" y="205862"/>
            <a:chExt cx="1544854" cy="691058"/>
          </a:xfrm>
        </p:grpSpPr>
        <p:sp>
          <p:nvSpPr>
            <p:cNvPr id="28" name="Rounded Rectangle 10">
              <a:extLst>
                <a:ext uri="{FF2B5EF4-FFF2-40B4-BE49-F238E27FC236}">
                  <a16:creationId xmlns:a16="http://schemas.microsoft.com/office/drawing/2014/main" id="{2CF5BB96-A051-5086-27E8-62E8E656A25D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ounded Rectangle 13">
              <a:extLst>
                <a:ext uri="{FF2B5EF4-FFF2-40B4-BE49-F238E27FC236}">
                  <a16:creationId xmlns:a16="http://schemas.microsoft.com/office/drawing/2014/main" id="{7E73D375-E601-15FA-3CEE-05395CC61902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JO" sz="16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06</a:t>
              </a:r>
              <a:r>
                <a:rPr lang="en-US" sz="16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:00 </a:t>
              </a:r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minutes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1666706" y="1172762"/>
            <a:ext cx="785384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800" b="1" dirty="0"/>
              <a:t>التقديم </a:t>
            </a:r>
            <a:r>
              <a:rPr lang="ar-SA" sz="2800" b="1" dirty="0" smtClean="0"/>
              <a:t>:</a:t>
            </a:r>
            <a:r>
              <a:rPr lang="ar-JO" sz="2800" b="1" dirty="0" smtClean="0"/>
              <a:t> </a:t>
            </a:r>
          </a:p>
          <a:p>
            <a:pPr algn="r" rtl="1"/>
            <a:endParaRPr lang="ar-JO" sz="2800" b="1" dirty="0" smtClean="0"/>
          </a:p>
          <a:p>
            <a:pPr algn="r" rtl="1"/>
            <a:endParaRPr lang="ar-SA" sz="2800" b="1" dirty="0"/>
          </a:p>
        </p:txBody>
      </p:sp>
      <p:sp>
        <p:nvSpPr>
          <p:cNvPr id="45" name="Rounded Rectangle 44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النتاجات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التقويم القبلي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التقديم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التغذية الراجعة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تقويم التكويني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التمايز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التمهيد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الربط بالحياة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التفكير الناقد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بطاقة خروج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pic>
        <p:nvPicPr>
          <p:cNvPr id="29" name="Picture 3">
            <a:extLst>
              <a:ext uri="{FF2B5EF4-FFF2-40B4-BE49-F238E27FC236}">
                <a16:creationId xmlns:a16="http://schemas.microsoft.com/office/drawing/2014/main" id="{98CF3D2C-7518-1C59-07D2-D99D7D11CE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518" y="6009635"/>
            <a:ext cx="1411744" cy="598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214" y="2373218"/>
            <a:ext cx="2048199" cy="1832646"/>
          </a:xfrm>
          <a:prstGeom prst="rect">
            <a:avLst/>
          </a:prstGeom>
        </p:spPr>
      </p:pic>
      <p:sp>
        <p:nvSpPr>
          <p:cNvPr id="2" name="Cloud 1"/>
          <p:cNvSpPr/>
          <p:nvPr/>
        </p:nvSpPr>
        <p:spPr>
          <a:xfrm>
            <a:off x="1687755" y="944384"/>
            <a:ext cx="3239581" cy="1295254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b="1" dirty="0" smtClean="0">
                <a:solidFill>
                  <a:schemeClr val="tx1"/>
                </a:solidFill>
              </a:rPr>
              <a:t>العمل الثّنائي أو الجماعي</a:t>
            </a: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5292" y="2265526"/>
            <a:ext cx="7035260" cy="4343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3512325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33" name="Double Wave 32"/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المادة: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اللغة العربية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الكلية العلمية الإسلامية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الصف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الثامن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الوح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دة: الثّانيّة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674285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الدرس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صور الخبر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9920" y="1120985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55BD5D74-8B6B-B77B-CAED-CFAC384830F6}"/>
              </a:ext>
            </a:extLst>
          </p:cNvPr>
          <p:cNvGrpSpPr/>
          <p:nvPr/>
        </p:nvGrpSpPr>
        <p:grpSpPr>
          <a:xfrm>
            <a:off x="110008" y="977562"/>
            <a:ext cx="1573020" cy="730155"/>
            <a:chOff x="7446246" y="205862"/>
            <a:chExt cx="1544854" cy="691058"/>
          </a:xfrm>
        </p:grpSpPr>
        <p:sp>
          <p:nvSpPr>
            <p:cNvPr id="28" name="Rounded Rectangle 10">
              <a:extLst>
                <a:ext uri="{FF2B5EF4-FFF2-40B4-BE49-F238E27FC236}">
                  <a16:creationId xmlns:a16="http://schemas.microsoft.com/office/drawing/2014/main" id="{2CF5BB96-A051-5086-27E8-62E8E656A25D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ounded Rectangle 13">
              <a:extLst>
                <a:ext uri="{FF2B5EF4-FFF2-40B4-BE49-F238E27FC236}">
                  <a16:creationId xmlns:a16="http://schemas.microsoft.com/office/drawing/2014/main" id="{7E73D375-E601-15FA-3CEE-05395CC61902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JO" sz="16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06</a:t>
              </a:r>
              <a:r>
                <a:rPr lang="en-US" sz="16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:00 </a:t>
              </a:r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minutes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1666706" y="1172762"/>
            <a:ext cx="785384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800" b="1" dirty="0">
                <a:solidFill>
                  <a:srgbClr val="FF0000"/>
                </a:solidFill>
              </a:rPr>
              <a:t>التقديم:</a:t>
            </a:r>
            <a:r>
              <a:rPr lang="ar-JO" sz="2800" b="1" dirty="0">
                <a:solidFill>
                  <a:srgbClr val="FF0000"/>
                </a:solidFill>
              </a:rPr>
              <a:t> التّغذية الراجعة  </a:t>
            </a:r>
          </a:p>
          <a:p>
            <a:pPr algn="r" rtl="1"/>
            <a:endParaRPr lang="ar-JO" sz="2800" b="1" dirty="0" smtClean="0"/>
          </a:p>
          <a:p>
            <a:pPr algn="r" rtl="1"/>
            <a:endParaRPr lang="ar-SA" sz="2800" b="1" dirty="0"/>
          </a:p>
        </p:txBody>
      </p:sp>
      <p:sp>
        <p:nvSpPr>
          <p:cNvPr id="45" name="Rounded Rectangle 44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النتاجات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التقويم القبلي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التقديم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التغذية الراجعة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تقويم التكويني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التمايز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التمهيد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الربط بالحياة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التفكير الناقد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بطاقة خروج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7" name="Rounded Rectangle 56"/>
          <p:cNvSpPr/>
          <p:nvPr/>
        </p:nvSpPr>
        <p:spPr>
          <a:xfrm>
            <a:off x="4112113" y="1033589"/>
            <a:ext cx="2475291" cy="760664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b="1" dirty="0" smtClean="0">
                <a:solidFill>
                  <a:schemeClr val="tx1"/>
                </a:solidFill>
              </a:rPr>
              <a:t>كتاب الطّالب ص 52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49548" y="1831329"/>
            <a:ext cx="8501133" cy="4955203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 algn="r" rtl="1">
              <a:buFont typeface="Arial" pitchFamily="34" charset="0"/>
              <a:buChar char="•"/>
            </a:pPr>
            <a:r>
              <a:rPr lang="ar-JO" sz="2000" b="1" dirty="0" smtClean="0"/>
              <a:t>مُحببٌ</a:t>
            </a:r>
            <a:r>
              <a:rPr lang="ar-JO" sz="2000" dirty="0" smtClean="0"/>
              <a:t>: خبر المبتدأ مرفوع وعلامة رفعه </a:t>
            </a:r>
            <a:r>
              <a:rPr lang="ar-JO" sz="2000" dirty="0" smtClean="0"/>
              <a:t>الضّمة.</a:t>
            </a:r>
            <a:endParaRPr lang="ar-JO" sz="2000" dirty="0" smtClean="0"/>
          </a:p>
          <a:p>
            <a:pPr algn="r" rtl="1"/>
            <a:endParaRPr lang="ar-JO" sz="2000" dirty="0" smtClean="0"/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JO" sz="2000" b="1" dirty="0" smtClean="0"/>
              <a:t>لا يدركُ قيمةَ الحياةِ</a:t>
            </a:r>
          </a:p>
          <a:p>
            <a:pPr algn="r" rtl="1"/>
            <a:r>
              <a:rPr lang="ar-JO" sz="2000" dirty="0"/>
              <a:t> </a:t>
            </a:r>
            <a:r>
              <a:rPr lang="ar-JO" sz="2000" b="1" dirty="0" smtClean="0"/>
              <a:t>لا يدركُ</a:t>
            </a:r>
            <a:r>
              <a:rPr lang="ar-JO" sz="2000" dirty="0" smtClean="0"/>
              <a:t>: لا نافية، </a:t>
            </a:r>
            <a:r>
              <a:rPr lang="ar-JO" sz="2000" b="1" dirty="0" smtClean="0"/>
              <a:t>يدركُ</a:t>
            </a:r>
            <a:r>
              <a:rPr lang="ar-JO" sz="2000" dirty="0" smtClean="0"/>
              <a:t>: فعل مضارع </a:t>
            </a:r>
            <a:r>
              <a:rPr lang="ar-JO" sz="2000" dirty="0"/>
              <a:t>مرفوع وعلامة رفعه </a:t>
            </a:r>
            <a:r>
              <a:rPr lang="ar-JO" sz="2000" dirty="0" smtClean="0"/>
              <a:t>الضّمة، والفاعل ضمير مستتر تقديره هو.</a:t>
            </a:r>
          </a:p>
          <a:p>
            <a:pPr algn="r" rtl="1"/>
            <a:r>
              <a:rPr lang="ar-JO" sz="2000" b="1" dirty="0" smtClean="0"/>
              <a:t>قيمةَ</a:t>
            </a:r>
            <a:r>
              <a:rPr lang="ar-JO" sz="2000" dirty="0" smtClean="0"/>
              <a:t>: مفعول به منصوب وعلامة نصبه الفتحة، وهو مضاف </a:t>
            </a:r>
            <a:r>
              <a:rPr lang="ar-JO" sz="2000" dirty="0" smtClean="0"/>
              <a:t>.</a:t>
            </a:r>
            <a:endParaRPr lang="ar-JO" sz="2000" dirty="0" smtClean="0"/>
          </a:p>
          <a:p>
            <a:pPr algn="r" rtl="1"/>
            <a:r>
              <a:rPr lang="ar-JO" sz="2000" b="1" dirty="0" smtClean="0"/>
              <a:t>الحياة</a:t>
            </a:r>
            <a:r>
              <a:rPr lang="ar-JO" sz="2000" dirty="0" smtClean="0"/>
              <a:t>: مضاف إليه مجرور وعلامة جره الكسرة </a:t>
            </a:r>
            <a:r>
              <a:rPr lang="ar-JO" sz="2000" dirty="0" smtClean="0"/>
              <a:t>.</a:t>
            </a:r>
            <a:endParaRPr lang="ar-JO" sz="2000" dirty="0" smtClean="0"/>
          </a:p>
          <a:p>
            <a:pPr algn="r" rtl="1"/>
            <a:r>
              <a:rPr lang="ar-JO" sz="2000" u="sng" dirty="0" smtClean="0"/>
              <a:t>والجملة الفعليّة (لا يدرك قيمة الحياة) في محل رفع خبر المبتدأ </a:t>
            </a:r>
          </a:p>
          <a:p>
            <a:pPr algn="r" rtl="1"/>
            <a:endParaRPr lang="ar-JO" sz="2000" u="sng" dirty="0" smtClean="0"/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JO" sz="2000" dirty="0"/>
              <a:t> </a:t>
            </a:r>
            <a:r>
              <a:rPr lang="ar-JO" sz="2000" b="1" dirty="0" smtClean="0"/>
              <a:t>وخيمٌ</a:t>
            </a:r>
            <a:r>
              <a:rPr lang="ar-JO" sz="2000" dirty="0" smtClean="0"/>
              <a:t>: خبر المبتدأ الثّاني (مرتعه) مرفوع وعلامة رفعه الضّمة </a:t>
            </a:r>
            <a:r>
              <a:rPr lang="ar-JO" sz="2000" dirty="0" smtClean="0"/>
              <a:t>.</a:t>
            </a:r>
            <a:endParaRPr lang="ar-JO" sz="2000" dirty="0" smtClean="0"/>
          </a:p>
          <a:p>
            <a:pPr algn="r" rtl="1"/>
            <a:r>
              <a:rPr lang="ar-JO" sz="2000" u="sng" dirty="0"/>
              <a:t>والجملة </a:t>
            </a:r>
            <a:r>
              <a:rPr lang="ar-JO" sz="2000" u="sng" dirty="0" smtClean="0"/>
              <a:t>الاسميّة (مرتعُهُ وخيمٌ) في </a:t>
            </a:r>
            <a:r>
              <a:rPr lang="ar-JO" sz="2000" u="sng" dirty="0"/>
              <a:t>محل رفع خبر </a:t>
            </a:r>
            <a:r>
              <a:rPr lang="ar-JO" sz="2000" u="sng" dirty="0" smtClean="0"/>
              <a:t>المبتدأ الأوّل (الظّلم)</a:t>
            </a:r>
          </a:p>
          <a:p>
            <a:pPr algn="r" rtl="1"/>
            <a:endParaRPr lang="ar-JO" sz="2000" u="sng" dirty="0"/>
          </a:p>
          <a:p>
            <a:pPr marL="342900" indent="-342900" algn="r" rtl="1">
              <a:buFont typeface="Arial" pitchFamily="34" charset="0"/>
              <a:buChar char="•"/>
            </a:pPr>
            <a:r>
              <a:rPr lang="ar-JO" sz="2400" b="1" u="sng" dirty="0" smtClean="0"/>
              <a:t> مِن أهمِّ خطواتِ: </a:t>
            </a:r>
          </a:p>
          <a:p>
            <a:pPr algn="r" rtl="1"/>
            <a:r>
              <a:rPr lang="ar-JO" sz="2400" dirty="0" smtClean="0"/>
              <a:t>مِن </a:t>
            </a:r>
            <a:r>
              <a:rPr lang="ar-JO" sz="2400" dirty="0" smtClean="0"/>
              <a:t>: </a:t>
            </a:r>
            <a:r>
              <a:rPr lang="ar-JO" sz="2400" dirty="0" smtClean="0"/>
              <a:t>حرف جر</a:t>
            </a:r>
            <a:r>
              <a:rPr lang="ar-JO" sz="2400" dirty="0"/>
              <a:t>، أهمِّ </a:t>
            </a:r>
            <a:r>
              <a:rPr lang="ar-JO" sz="2400" dirty="0" smtClean="0"/>
              <a:t>: </a:t>
            </a:r>
            <a:r>
              <a:rPr lang="ar-JO" sz="2400" dirty="0" smtClean="0"/>
              <a:t>اسم </a:t>
            </a:r>
            <a:r>
              <a:rPr lang="ar-JO" sz="2400" dirty="0" smtClean="0"/>
              <a:t>مجرور وعلامة جره الكسرة، وهو مضاف </a:t>
            </a:r>
            <a:r>
              <a:rPr lang="ar-JO" sz="2400" dirty="0" smtClean="0"/>
              <a:t>.</a:t>
            </a:r>
            <a:endParaRPr lang="ar-JO" sz="2400" dirty="0" smtClean="0"/>
          </a:p>
          <a:p>
            <a:pPr algn="r" rtl="1"/>
            <a:r>
              <a:rPr lang="ar-JO" sz="2400" dirty="0" smtClean="0"/>
              <a:t>خطواتِ: مضاف إليه مجرور وعلامة جرّه الكسرة </a:t>
            </a:r>
            <a:r>
              <a:rPr lang="ar-JO" sz="2400" dirty="0" smtClean="0"/>
              <a:t>.</a:t>
            </a:r>
            <a:endParaRPr lang="ar-JO" sz="2400" dirty="0" smtClean="0"/>
          </a:p>
          <a:p>
            <a:pPr algn="r" rtl="1"/>
            <a:r>
              <a:rPr lang="ar-JO" sz="2400" u="sng" dirty="0" smtClean="0"/>
              <a:t>وشبه الجملة من جار ومجرور في محل رفع خبر مقدّم </a:t>
            </a:r>
            <a:endParaRPr lang="en-US" sz="2000" u="sng" dirty="0"/>
          </a:p>
        </p:txBody>
      </p:sp>
      <p:pic>
        <p:nvPicPr>
          <p:cNvPr id="29" name="Picture 3">
            <a:extLst>
              <a:ext uri="{FF2B5EF4-FFF2-40B4-BE49-F238E27FC236}">
                <a16:creationId xmlns:a16="http://schemas.microsoft.com/office/drawing/2014/main" id="{98CF3D2C-7518-1C59-07D2-D99D7D11CE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518" y="6009635"/>
            <a:ext cx="1411744" cy="598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1546938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40" name="Rectangle 39"/>
          <p:cNvSpPr/>
          <p:nvPr/>
        </p:nvSpPr>
        <p:spPr>
          <a:xfrm>
            <a:off x="629920" y="1120985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55BD5D74-8B6B-B77B-CAED-CFAC384830F6}"/>
              </a:ext>
            </a:extLst>
          </p:cNvPr>
          <p:cNvGrpSpPr/>
          <p:nvPr/>
        </p:nvGrpSpPr>
        <p:grpSpPr>
          <a:xfrm>
            <a:off x="41638" y="1139784"/>
            <a:ext cx="1573020" cy="730155"/>
            <a:chOff x="7446246" y="205862"/>
            <a:chExt cx="1544854" cy="691058"/>
          </a:xfrm>
        </p:grpSpPr>
        <p:sp>
          <p:nvSpPr>
            <p:cNvPr id="28" name="Rounded Rectangle 10">
              <a:extLst>
                <a:ext uri="{FF2B5EF4-FFF2-40B4-BE49-F238E27FC236}">
                  <a16:creationId xmlns:a16="http://schemas.microsoft.com/office/drawing/2014/main" id="{2CF5BB96-A051-5086-27E8-62E8E656A25D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ounded Rectangle 13">
              <a:extLst>
                <a:ext uri="{FF2B5EF4-FFF2-40B4-BE49-F238E27FC236}">
                  <a16:creationId xmlns:a16="http://schemas.microsoft.com/office/drawing/2014/main" id="{7E73D375-E601-15FA-3CEE-05395CC61902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02:00 minutes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4379720" y="1174543"/>
            <a:ext cx="50860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800" b="1" dirty="0"/>
              <a:t> الت</a:t>
            </a:r>
            <a:r>
              <a:rPr lang="ar-JO" sz="2800" b="1" dirty="0"/>
              <a:t>ّ</a:t>
            </a:r>
            <a:r>
              <a:rPr lang="ar-SA" sz="2800" b="1" dirty="0"/>
              <a:t>قويم </a:t>
            </a:r>
            <a:r>
              <a:rPr lang="ar-JO" sz="2800" b="1" dirty="0" smtClean="0"/>
              <a:t>التّكويني</a:t>
            </a:r>
            <a:r>
              <a:rPr lang="ar-SA" sz="2800" b="1" dirty="0" smtClean="0"/>
              <a:t>: </a:t>
            </a:r>
            <a:endParaRPr lang="ar-SA" sz="2800" b="1" dirty="0"/>
          </a:p>
        </p:txBody>
      </p:sp>
      <p:sp>
        <p:nvSpPr>
          <p:cNvPr id="3" name="Flowchart: Alternate Process 2"/>
          <p:cNvSpPr/>
          <p:nvPr/>
        </p:nvSpPr>
        <p:spPr>
          <a:xfrm>
            <a:off x="41638" y="6080813"/>
            <a:ext cx="1024287" cy="346733"/>
          </a:xfrm>
          <a:prstGeom prst="flowChartAlternate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IRS</a:t>
            </a:r>
          </a:p>
        </p:txBody>
      </p:sp>
      <p:sp>
        <p:nvSpPr>
          <p:cNvPr id="44" name="Flowchart: Alternate Process 43"/>
          <p:cNvSpPr/>
          <p:nvPr/>
        </p:nvSpPr>
        <p:spPr>
          <a:xfrm>
            <a:off x="0" y="6511267"/>
            <a:ext cx="1322329" cy="346733"/>
          </a:xfrm>
          <a:prstGeom prst="flowChartAlternate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b="1" dirty="0"/>
              <a:t>ألواح صغيرة </a:t>
            </a:r>
            <a:endParaRPr lang="en-US" b="1" dirty="0"/>
          </a:p>
        </p:txBody>
      </p:sp>
      <p:sp>
        <p:nvSpPr>
          <p:cNvPr id="45" name="Rounded Rectangle 44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النتاجات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التقويم القبلي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التقديم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التغذية الراجعة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تقويم التكويني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التمايز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التمهيد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الربط بالحياة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التفكير الناقد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بطاقة خروج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526149485"/>
              </p:ext>
            </p:extLst>
          </p:nvPr>
        </p:nvGraphicFramePr>
        <p:xfrm>
          <a:off x="828147" y="2114390"/>
          <a:ext cx="8284308" cy="38728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6" name="Rectangle 5"/>
          <p:cNvSpPr/>
          <p:nvPr/>
        </p:nvSpPr>
        <p:spPr>
          <a:xfrm>
            <a:off x="2145323" y="1448514"/>
            <a:ext cx="5263663" cy="58509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JO" sz="2400" b="1" dirty="0" smtClean="0">
                <a:solidFill>
                  <a:schemeClr val="accent5"/>
                </a:solidFill>
              </a:rPr>
              <a:t>تعرب (أمامَ الجنودِ) في الجملة (الرّاية أمام الجنودِ )</a:t>
            </a:r>
            <a:endParaRPr lang="en-US" sz="2400" b="1" dirty="0">
              <a:solidFill>
                <a:schemeClr val="accent5"/>
              </a:solidFill>
            </a:endParaRPr>
          </a:p>
        </p:txBody>
      </p:sp>
      <p:sp>
        <p:nvSpPr>
          <p:cNvPr id="30" name="Double Wave 29"/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المادّة: اللّغة العربيّة</a:t>
            </a:r>
          </a:p>
        </p:txBody>
      </p:sp>
      <p:sp>
        <p:nvSpPr>
          <p:cNvPr id="31" name="Double Wave 30"/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الصّف: 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الثّامن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2" name="Double Wave 31"/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JO" sz="14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الوحدة: </a:t>
            </a:r>
            <a:r>
              <a:rPr lang="ar-JO" sz="14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الثّانية </a:t>
            </a:r>
            <a:endParaRPr lang="ar-JO" sz="14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29" name="Double Wave 28"/>
          <p:cNvSpPr/>
          <p:nvPr/>
        </p:nvSpPr>
        <p:spPr>
          <a:xfrm>
            <a:off x="674285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الدّرس: 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صور الخبر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3539" y="3775587"/>
            <a:ext cx="857477" cy="774441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57593930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الكلية العلمية الإسلامية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9920" y="1120985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55BD5D74-8B6B-B77B-CAED-CFAC384830F6}"/>
              </a:ext>
            </a:extLst>
          </p:cNvPr>
          <p:cNvGrpSpPr/>
          <p:nvPr/>
        </p:nvGrpSpPr>
        <p:grpSpPr>
          <a:xfrm>
            <a:off x="41638" y="1139784"/>
            <a:ext cx="1573020" cy="730155"/>
            <a:chOff x="7446246" y="205862"/>
            <a:chExt cx="1544854" cy="691058"/>
          </a:xfrm>
        </p:grpSpPr>
        <p:sp>
          <p:nvSpPr>
            <p:cNvPr id="28" name="Rounded Rectangle 10">
              <a:extLst>
                <a:ext uri="{FF2B5EF4-FFF2-40B4-BE49-F238E27FC236}">
                  <a16:creationId xmlns:a16="http://schemas.microsoft.com/office/drawing/2014/main" id="{2CF5BB96-A051-5086-27E8-62E8E656A25D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ounded Rectangle 13">
              <a:extLst>
                <a:ext uri="{FF2B5EF4-FFF2-40B4-BE49-F238E27FC236}">
                  <a16:creationId xmlns:a16="http://schemas.microsoft.com/office/drawing/2014/main" id="{7E73D375-E601-15FA-3CEE-05395CC61902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JO" sz="16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5</a:t>
              </a:r>
              <a:r>
                <a:rPr lang="en-US" sz="16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:00 </a:t>
              </a:r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minutes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1816645" y="1174543"/>
            <a:ext cx="7649125" cy="461665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 rtl="1"/>
            <a:r>
              <a:rPr lang="ar-SA" sz="2400" b="1" u="sng" dirty="0"/>
              <a:t>الت</a:t>
            </a:r>
            <a:r>
              <a:rPr lang="ar-JO" sz="2400" b="1" u="sng" dirty="0" smtClean="0"/>
              <a:t>ّغذية الراجعة</a:t>
            </a:r>
            <a:r>
              <a:rPr lang="ar-SA" sz="2400" b="1" u="sng" dirty="0" smtClean="0">
                <a:solidFill>
                  <a:schemeClr val="tx1"/>
                </a:solidFill>
              </a:rPr>
              <a:t>:  </a:t>
            </a:r>
            <a:r>
              <a:rPr lang="ar-JO" b="1" u="sng" dirty="0">
                <a:solidFill>
                  <a:schemeClr val="tx1"/>
                </a:solidFill>
              </a:rPr>
              <a:t>من خلال قراءتك </a:t>
            </a:r>
            <a:r>
              <a:rPr lang="ar-JO" b="1" u="sng" dirty="0" smtClean="0">
                <a:solidFill>
                  <a:schemeClr val="tx1"/>
                </a:solidFill>
              </a:rPr>
              <a:t>للأسئلة الآتية ، </a:t>
            </a:r>
            <a:r>
              <a:rPr lang="ar-SA" b="1" u="sng" dirty="0">
                <a:solidFill>
                  <a:schemeClr val="tx1"/>
                </a:solidFill>
              </a:rPr>
              <a:t>أجب عمّا </a:t>
            </a:r>
            <a:r>
              <a:rPr lang="ar-SA" b="1" u="sng" dirty="0" smtClean="0">
                <a:solidFill>
                  <a:schemeClr val="tx1"/>
                </a:solidFill>
              </a:rPr>
              <a:t>يأتي</a:t>
            </a:r>
            <a:r>
              <a:rPr lang="ar-JO" b="1" u="sng" dirty="0" smtClean="0">
                <a:solidFill>
                  <a:schemeClr val="tx1"/>
                </a:solidFill>
              </a:rPr>
              <a:t> واحصل على النقود</a:t>
            </a:r>
            <a:r>
              <a:rPr lang="ar-SA" b="1" u="sng" dirty="0" smtClean="0">
                <a:solidFill>
                  <a:schemeClr val="tx1"/>
                </a:solidFill>
              </a:rPr>
              <a:t>:</a:t>
            </a:r>
            <a:endParaRPr lang="ar-JO" b="1" u="sng" dirty="0">
              <a:solidFill>
                <a:schemeClr val="tx1"/>
              </a:solidFill>
            </a:endParaRPr>
          </a:p>
        </p:txBody>
      </p:sp>
      <p:sp>
        <p:nvSpPr>
          <p:cNvPr id="45" name="Rounded Rectangle 44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النتاجات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التقويم القبلي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التقديم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التغذية الراجعة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تقويم التكويني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التمايز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التمهيد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الربط بالحياة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التفكير الناقد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بطاقة خروج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4272971" y="1801699"/>
            <a:ext cx="2055138" cy="4382095"/>
            <a:chOff x="6287512" y="2493050"/>
            <a:chExt cx="2055138" cy="4382095"/>
          </a:xfrm>
        </p:grpSpPr>
        <p:sp>
          <p:nvSpPr>
            <p:cNvPr id="29" name="Shape 2">
              <a:extLst>
                <a:ext uri="{FF2B5EF4-FFF2-40B4-BE49-F238E27FC236}">
                  <a16:creationId xmlns:a16="http://schemas.microsoft.com/office/drawing/2014/main" id="{E7AC2A34-6142-E906-338F-AEC60747B39E}"/>
                </a:ext>
              </a:extLst>
            </p:cNvPr>
            <p:cNvSpPr/>
            <p:nvPr/>
          </p:nvSpPr>
          <p:spPr>
            <a:xfrm>
              <a:off x="7292935" y="2493050"/>
              <a:ext cx="44410" cy="4382095"/>
            </a:xfrm>
            <a:prstGeom prst="rect">
              <a:avLst/>
            </a:prstGeom>
            <a:solidFill>
              <a:srgbClr val="D7A1F7"/>
            </a:solidFill>
            <a:ln/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0" name="Shape 3">
              <a:extLst>
                <a:ext uri="{FF2B5EF4-FFF2-40B4-BE49-F238E27FC236}">
                  <a16:creationId xmlns:a16="http://schemas.microsoft.com/office/drawing/2014/main" id="{7F6B48C4-E63C-C065-BC44-13176ABDEC50}"/>
                </a:ext>
              </a:extLst>
            </p:cNvPr>
            <p:cNvSpPr/>
            <p:nvPr/>
          </p:nvSpPr>
          <p:spPr>
            <a:xfrm>
              <a:off x="7565053" y="2894350"/>
              <a:ext cx="777597" cy="44410"/>
            </a:xfrm>
            <a:prstGeom prst="rect">
              <a:avLst/>
            </a:prstGeom>
            <a:solidFill>
              <a:srgbClr val="D7A1F7"/>
            </a:solidFill>
            <a:ln/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1" name="Shape 4">
              <a:extLst>
                <a:ext uri="{FF2B5EF4-FFF2-40B4-BE49-F238E27FC236}">
                  <a16:creationId xmlns:a16="http://schemas.microsoft.com/office/drawing/2014/main" id="{638B7FF1-2629-0300-ECCB-FEBEDB7A220B}"/>
                </a:ext>
              </a:extLst>
            </p:cNvPr>
            <p:cNvSpPr/>
            <p:nvPr/>
          </p:nvSpPr>
          <p:spPr>
            <a:xfrm>
              <a:off x="7076816" y="2655884"/>
              <a:ext cx="499943" cy="499943"/>
            </a:xfrm>
            <a:prstGeom prst="roundRect">
              <a:avLst>
                <a:gd name="adj" fmla="val 20000"/>
              </a:avLst>
            </a:prstGeom>
            <a:solidFill>
              <a:srgbClr val="EBD0FB"/>
            </a:solidFill>
            <a:ln w="13811">
              <a:solidFill>
                <a:srgbClr val="D7A1F7"/>
              </a:solidFill>
              <a:prstDash val="solid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2" name="Text 5">
              <a:extLst>
                <a:ext uri="{FF2B5EF4-FFF2-40B4-BE49-F238E27FC236}">
                  <a16:creationId xmlns:a16="http://schemas.microsoft.com/office/drawing/2014/main" id="{26859F2F-3E10-7852-2CE4-C439CF85BD63}"/>
                </a:ext>
              </a:extLst>
            </p:cNvPr>
            <p:cNvSpPr/>
            <p:nvPr/>
          </p:nvSpPr>
          <p:spPr>
            <a:xfrm>
              <a:off x="7223105" y="2708315"/>
              <a:ext cx="183952" cy="416481"/>
            </a:xfrm>
            <a:prstGeom prst="rect">
              <a:avLst/>
            </a:prstGeom>
            <a:noFill/>
            <a:ln/>
          </p:spPr>
          <p:txBody>
            <a:bodyPr wrap="none" rtlCol="0" anchor="t"/>
            <a:lstStyle/>
            <a:p>
              <a:pPr marL="0" marR="0" lvl="0" indent="0" algn="ctr" defTabSz="914400" eaLnBrk="1" fontAlgn="auto" latinLnBrk="0" hangingPunct="1">
                <a:lnSpc>
                  <a:spcPts val="3281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624" b="1" i="0" u="none" strike="noStrike" kern="0" cap="none" spc="-52" normalizeH="0" baseline="0" noProof="0" dirty="0">
                  <a:ln>
                    <a:noFill/>
                  </a:ln>
                  <a:solidFill>
                    <a:srgbClr val="272525"/>
                  </a:solidFill>
                  <a:effectLst/>
                  <a:uLnTx/>
                  <a:uFillTx/>
                  <a:latin typeface="adonis-web" pitchFamily="34" charset="0"/>
                  <a:ea typeface="adonis-web" pitchFamily="34" charset="-122"/>
                  <a:cs typeface="adonis-web" pitchFamily="34" charset="-120"/>
                </a:rPr>
                <a:t>1</a:t>
              </a:r>
              <a:endParaRPr kumimoji="0" lang="en-US" sz="2624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4" name="Shape 8">
              <a:extLst>
                <a:ext uri="{FF2B5EF4-FFF2-40B4-BE49-F238E27FC236}">
                  <a16:creationId xmlns:a16="http://schemas.microsoft.com/office/drawing/2014/main" id="{87F88120-07C1-DA73-FE01-511617E1C071}"/>
                </a:ext>
              </a:extLst>
            </p:cNvPr>
            <p:cNvSpPr/>
            <p:nvPr/>
          </p:nvSpPr>
          <p:spPr>
            <a:xfrm>
              <a:off x="6287512" y="4005203"/>
              <a:ext cx="777597" cy="44410"/>
            </a:xfrm>
            <a:prstGeom prst="rect">
              <a:avLst/>
            </a:prstGeom>
            <a:solidFill>
              <a:srgbClr val="D7A1F7"/>
            </a:solidFill>
            <a:ln/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5" name="Shape 9">
              <a:extLst>
                <a:ext uri="{FF2B5EF4-FFF2-40B4-BE49-F238E27FC236}">
                  <a16:creationId xmlns:a16="http://schemas.microsoft.com/office/drawing/2014/main" id="{2BC01055-80C0-77E7-B6B8-79D5B3349246}"/>
                </a:ext>
              </a:extLst>
            </p:cNvPr>
            <p:cNvSpPr/>
            <p:nvPr/>
          </p:nvSpPr>
          <p:spPr>
            <a:xfrm>
              <a:off x="7065109" y="3777496"/>
              <a:ext cx="499943" cy="499943"/>
            </a:xfrm>
            <a:prstGeom prst="roundRect">
              <a:avLst>
                <a:gd name="adj" fmla="val 20000"/>
              </a:avLst>
            </a:prstGeom>
            <a:solidFill>
              <a:srgbClr val="EBD0FB"/>
            </a:solidFill>
            <a:ln w="13811">
              <a:solidFill>
                <a:srgbClr val="D7A1F7"/>
              </a:solidFill>
              <a:prstDash val="solid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4" name="Text 10">
              <a:extLst>
                <a:ext uri="{FF2B5EF4-FFF2-40B4-BE49-F238E27FC236}">
                  <a16:creationId xmlns:a16="http://schemas.microsoft.com/office/drawing/2014/main" id="{8EE93098-4EC1-B0BB-5A82-76A76BDDFABD}"/>
                </a:ext>
              </a:extLst>
            </p:cNvPr>
            <p:cNvSpPr/>
            <p:nvPr/>
          </p:nvSpPr>
          <p:spPr>
            <a:xfrm>
              <a:off x="7223105" y="3819168"/>
              <a:ext cx="183952" cy="416481"/>
            </a:xfrm>
            <a:prstGeom prst="rect">
              <a:avLst/>
            </a:prstGeom>
            <a:noFill/>
            <a:ln/>
          </p:spPr>
          <p:txBody>
            <a:bodyPr wrap="none" rtlCol="0" anchor="t"/>
            <a:lstStyle/>
            <a:p>
              <a:pPr marL="0" marR="0" lvl="0" indent="0" algn="ctr" defTabSz="914400" eaLnBrk="1" fontAlgn="auto" latinLnBrk="0" hangingPunct="1">
                <a:lnSpc>
                  <a:spcPts val="3281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624" b="1" i="0" u="none" strike="noStrike" kern="0" cap="none" spc="-52" normalizeH="0" baseline="0" noProof="0" dirty="0">
                  <a:ln>
                    <a:noFill/>
                  </a:ln>
                  <a:solidFill>
                    <a:srgbClr val="272525"/>
                  </a:solidFill>
                  <a:effectLst/>
                  <a:uLnTx/>
                  <a:uFillTx/>
                  <a:latin typeface="adonis-web" pitchFamily="34" charset="0"/>
                  <a:ea typeface="adonis-web" pitchFamily="34" charset="-122"/>
                  <a:cs typeface="adonis-web" pitchFamily="34" charset="-120"/>
                </a:rPr>
                <a:t>2</a:t>
              </a:r>
              <a:endParaRPr kumimoji="0" lang="en-US" sz="2624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5" name="Shape 13">
              <a:extLst>
                <a:ext uri="{FF2B5EF4-FFF2-40B4-BE49-F238E27FC236}">
                  <a16:creationId xmlns:a16="http://schemas.microsoft.com/office/drawing/2014/main" id="{90D2BED4-4E81-51D4-EEE9-283E9A341BA1}"/>
                </a:ext>
              </a:extLst>
            </p:cNvPr>
            <p:cNvSpPr/>
            <p:nvPr/>
          </p:nvSpPr>
          <p:spPr>
            <a:xfrm>
              <a:off x="7565053" y="5196423"/>
              <a:ext cx="777597" cy="44410"/>
            </a:xfrm>
            <a:prstGeom prst="rect">
              <a:avLst/>
            </a:prstGeom>
            <a:solidFill>
              <a:srgbClr val="D7A1F7"/>
            </a:solidFill>
            <a:ln/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6" name="Shape 14">
              <a:extLst>
                <a:ext uri="{FF2B5EF4-FFF2-40B4-BE49-F238E27FC236}">
                  <a16:creationId xmlns:a16="http://schemas.microsoft.com/office/drawing/2014/main" id="{F1EEB422-CD7D-C49E-AE4A-0F50444C3C4E}"/>
                </a:ext>
              </a:extLst>
            </p:cNvPr>
            <p:cNvSpPr/>
            <p:nvPr/>
          </p:nvSpPr>
          <p:spPr>
            <a:xfrm>
              <a:off x="7065109" y="4968716"/>
              <a:ext cx="499943" cy="499943"/>
            </a:xfrm>
            <a:prstGeom prst="roundRect">
              <a:avLst>
                <a:gd name="adj" fmla="val 20000"/>
              </a:avLst>
            </a:prstGeom>
            <a:solidFill>
              <a:srgbClr val="EBD0FB"/>
            </a:solidFill>
            <a:ln w="13811">
              <a:solidFill>
                <a:srgbClr val="D7A1F7"/>
              </a:solidFill>
              <a:prstDash val="solid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7" name="Text 15">
              <a:extLst>
                <a:ext uri="{FF2B5EF4-FFF2-40B4-BE49-F238E27FC236}">
                  <a16:creationId xmlns:a16="http://schemas.microsoft.com/office/drawing/2014/main" id="{8595E128-06CD-8863-5C3A-72B76A9A0CD9}"/>
                </a:ext>
              </a:extLst>
            </p:cNvPr>
            <p:cNvSpPr/>
            <p:nvPr/>
          </p:nvSpPr>
          <p:spPr>
            <a:xfrm>
              <a:off x="7223105" y="5010388"/>
              <a:ext cx="183952" cy="416481"/>
            </a:xfrm>
            <a:prstGeom prst="rect">
              <a:avLst/>
            </a:prstGeom>
            <a:noFill/>
            <a:ln/>
          </p:spPr>
          <p:txBody>
            <a:bodyPr wrap="none" rtlCol="0" anchor="t"/>
            <a:lstStyle/>
            <a:p>
              <a:pPr marL="0" marR="0" lvl="0" indent="0" algn="ctr" defTabSz="914400" eaLnBrk="1" fontAlgn="auto" latinLnBrk="0" hangingPunct="1">
                <a:lnSpc>
                  <a:spcPts val="3281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624" b="1" i="0" u="none" strike="noStrike" kern="0" cap="none" spc="-52" normalizeH="0" baseline="0" noProof="0" dirty="0">
                  <a:ln>
                    <a:noFill/>
                  </a:ln>
                  <a:solidFill>
                    <a:srgbClr val="272525"/>
                  </a:solidFill>
                  <a:effectLst/>
                  <a:uLnTx/>
                  <a:uFillTx/>
                  <a:latin typeface="adonis-web" pitchFamily="34" charset="0"/>
                  <a:ea typeface="adonis-web" pitchFamily="34" charset="-122"/>
                  <a:cs typeface="adonis-web" pitchFamily="34" charset="-120"/>
                </a:rPr>
                <a:t>3</a:t>
              </a:r>
              <a:endParaRPr kumimoji="0" lang="en-US" sz="2624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8" name="Shape 4">
              <a:extLst>
                <a:ext uri="{FF2B5EF4-FFF2-40B4-BE49-F238E27FC236}">
                  <a16:creationId xmlns:a16="http://schemas.microsoft.com/office/drawing/2014/main" id="{575EAB91-AA07-F831-947E-C34E8C1F6743}"/>
                </a:ext>
              </a:extLst>
            </p:cNvPr>
            <p:cNvSpPr/>
            <p:nvPr/>
          </p:nvSpPr>
          <p:spPr>
            <a:xfrm>
              <a:off x="7065108" y="6224863"/>
              <a:ext cx="499943" cy="499943"/>
            </a:xfrm>
            <a:prstGeom prst="roundRect">
              <a:avLst>
                <a:gd name="adj" fmla="val 20000"/>
              </a:avLst>
            </a:prstGeom>
            <a:solidFill>
              <a:srgbClr val="EBD0FB"/>
            </a:solidFill>
            <a:ln w="13811">
              <a:solidFill>
                <a:srgbClr val="D7A1F7"/>
              </a:solidFill>
              <a:prstDash val="solid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 </a:t>
              </a:r>
              <a:r>
                <a:rPr kumimoji="0" lang="en-US" sz="24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4</a:t>
              </a:r>
              <a:endParaRPr kumimoji="0" lang="en-GB" sz="1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9" name="Shape 8">
              <a:extLst>
                <a:ext uri="{FF2B5EF4-FFF2-40B4-BE49-F238E27FC236}">
                  <a16:creationId xmlns:a16="http://schemas.microsoft.com/office/drawing/2014/main" id="{0D5A7EAB-D4DB-CEAE-1EEA-5E1D2011FFD3}"/>
                </a:ext>
              </a:extLst>
            </p:cNvPr>
            <p:cNvSpPr/>
            <p:nvPr/>
          </p:nvSpPr>
          <p:spPr>
            <a:xfrm>
              <a:off x="6304181" y="6452629"/>
              <a:ext cx="777597" cy="44410"/>
            </a:xfrm>
            <a:prstGeom prst="rect">
              <a:avLst/>
            </a:prstGeom>
            <a:solidFill>
              <a:srgbClr val="D7A1F7"/>
            </a:solidFill>
            <a:ln/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cxnSp>
        <p:nvCxnSpPr>
          <p:cNvPr id="11" name="Straight Connector 10"/>
          <p:cNvCxnSpPr/>
          <p:nvPr/>
        </p:nvCxnSpPr>
        <p:spPr>
          <a:xfrm>
            <a:off x="6332391" y="1968261"/>
            <a:ext cx="5836" cy="2302073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endCxn id="59" idx="1"/>
          </p:cNvCxnSpPr>
          <p:nvPr/>
        </p:nvCxnSpPr>
        <p:spPr>
          <a:xfrm>
            <a:off x="4281662" y="3342472"/>
            <a:ext cx="7978" cy="2441011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65" name="Double Wave 64"/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المادة: اللّغة العربيّة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60" name="Double Wave 59">
            <a:extLst>
              <a:ext uri="{FF2B5EF4-FFF2-40B4-BE49-F238E27FC236}">
                <a16:creationId xmlns:a16="http://schemas.microsoft.com/office/drawing/2014/main" id="{6E776463-32B6-4AA5-9BB6-6A8B8B559127}"/>
              </a:ext>
            </a:extLst>
          </p:cNvPr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الصف :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r>
              <a:rPr lang="ar-JO" sz="14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الثّامن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62" name="Double Wave 61">
            <a:extLst>
              <a:ext uri="{FF2B5EF4-FFF2-40B4-BE49-F238E27FC236}">
                <a16:creationId xmlns:a16="http://schemas.microsoft.com/office/drawing/2014/main" id="{2CDE3A0A-1209-4A5B-BC2C-171581741002}"/>
              </a:ext>
            </a:extLst>
          </p:cNvPr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4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الوحدة: </a:t>
            </a:r>
            <a:r>
              <a:rPr lang="ar-JO" sz="14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الثّانية</a:t>
            </a:r>
            <a:endParaRPr lang="ar-JO" sz="14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63" name="Double Wave 62">
            <a:extLst>
              <a:ext uri="{FF2B5EF4-FFF2-40B4-BE49-F238E27FC236}">
                <a16:creationId xmlns:a16="http://schemas.microsoft.com/office/drawing/2014/main" id="{AF400F1E-AF64-4326-92C1-7E3537EC6029}"/>
              </a:ext>
            </a:extLst>
          </p:cNvPr>
          <p:cNvSpPr/>
          <p:nvPr/>
        </p:nvSpPr>
        <p:spPr>
          <a:xfrm>
            <a:off x="674285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4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الدرس : </a:t>
            </a:r>
            <a:r>
              <a:rPr lang="ar-JO" sz="14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القراءة</a:t>
            </a:r>
            <a:endParaRPr lang="ar-JO" sz="14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pic>
        <p:nvPicPr>
          <p:cNvPr id="66" name="1 Point Coin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3398" y="5413516"/>
            <a:ext cx="1440000" cy="1080000"/>
          </a:xfrm>
          <a:prstGeom prst="rect">
            <a:avLst/>
          </a:prstGeom>
        </p:spPr>
      </p:pic>
      <p:pic>
        <p:nvPicPr>
          <p:cNvPr id="68" name="3 Point Coin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3685" y="2047817"/>
            <a:ext cx="1440000" cy="1080000"/>
          </a:xfrm>
          <a:prstGeom prst="rect">
            <a:avLst/>
          </a:prstGeom>
        </p:spPr>
      </p:pic>
      <p:pic>
        <p:nvPicPr>
          <p:cNvPr id="69" name="3 Point Coin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5823" y="3910228"/>
            <a:ext cx="1440000" cy="1080000"/>
          </a:xfrm>
          <a:prstGeom prst="rect">
            <a:avLst/>
          </a:prstGeom>
        </p:spPr>
      </p:pic>
      <p:pic>
        <p:nvPicPr>
          <p:cNvPr id="71" name="1 Point Coin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3685" y="3655518"/>
            <a:ext cx="1440000" cy="1080000"/>
          </a:xfrm>
          <a:prstGeom prst="rect">
            <a:avLst/>
          </a:prstGeom>
        </p:spPr>
      </p:pic>
      <p:pic>
        <p:nvPicPr>
          <p:cNvPr id="72" name="2 Point Coin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016" y="5311858"/>
            <a:ext cx="1440000" cy="1075537"/>
          </a:xfrm>
          <a:prstGeom prst="rect">
            <a:avLst/>
          </a:prstGeom>
        </p:spPr>
      </p:pic>
      <p:pic>
        <p:nvPicPr>
          <p:cNvPr id="73" name="2 Point Coin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6573" y="2331059"/>
            <a:ext cx="1440000" cy="1075537"/>
          </a:xfrm>
          <a:prstGeom prst="rect">
            <a:avLst/>
          </a:prstGeom>
        </p:spPr>
      </p:pic>
      <p:sp>
        <p:nvSpPr>
          <p:cNvPr id="74" name="Square7"/>
          <p:cNvSpPr/>
          <p:nvPr/>
        </p:nvSpPr>
        <p:spPr>
          <a:xfrm>
            <a:off x="1529398" y="2217154"/>
            <a:ext cx="2448000" cy="1296000"/>
          </a:xfrm>
          <a:prstGeom prst="rect">
            <a:avLst/>
          </a:prstGeom>
          <a:blipFill>
            <a:blip r:embed="rId8"/>
            <a:stretch>
              <a:fillRect/>
            </a:stretch>
          </a:blipFill>
          <a:ln w="190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 defTabSz="685800"/>
            <a:r>
              <a:rPr lang="ar-JO" sz="2400" b="1" dirty="0" smtClean="0">
                <a:ln w="19050">
                  <a:noFill/>
                </a:ln>
                <a:solidFill>
                  <a:prstClr val="black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صورة الخبرفي الجملة</a:t>
            </a:r>
          </a:p>
          <a:p>
            <a:pPr algn="ctr" defTabSz="685800"/>
            <a:r>
              <a:rPr lang="ar-JO" sz="2400" b="1" dirty="0" smtClean="0">
                <a:ln w="19050">
                  <a:noFill/>
                </a:ln>
                <a:solidFill>
                  <a:prstClr val="black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(المدينةُ </a:t>
            </a:r>
            <a:r>
              <a:rPr lang="ar-JO" sz="2400" b="1" dirty="0" smtClean="0">
                <a:ln w="19050">
                  <a:noFill/>
                </a:ln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أسوارها مرتفعه</a:t>
            </a:r>
            <a:r>
              <a:rPr lang="ar-JO" sz="2400" b="1" dirty="0" smtClean="0">
                <a:ln w="19050">
                  <a:noFill/>
                </a:ln>
                <a:solidFill>
                  <a:prstClr val="black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)</a:t>
            </a:r>
            <a:endParaRPr lang="en-GB" sz="2400" b="1" dirty="0">
              <a:ln w="19050">
                <a:noFill/>
              </a:ln>
              <a:solidFill>
                <a:prstClr val="black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75" name="Square7"/>
          <p:cNvSpPr/>
          <p:nvPr/>
        </p:nvSpPr>
        <p:spPr>
          <a:xfrm>
            <a:off x="1568641" y="3705762"/>
            <a:ext cx="2448000" cy="1296000"/>
          </a:xfrm>
          <a:prstGeom prst="rect">
            <a:avLst/>
          </a:prstGeom>
          <a:blipFill>
            <a:blip r:embed="rId8"/>
            <a:stretch>
              <a:fillRect/>
            </a:stretch>
          </a:blipFill>
          <a:ln w="190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 fontScale="92500" lnSpcReduction="10000"/>
          </a:bodyPr>
          <a:lstStyle/>
          <a:p>
            <a:pPr algn="ctr" defTabSz="685800"/>
            <a:r>
              <a:rPr lang="ar-JO" sz="2400" b="1" dirty="0">
                <a:ln w="19050">
                  <a:noFill/>
                </a:ln>
                <a:solidFill>
                  <a:prstClr val="black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العبارة الآتيّة (صح أم خطأ) </a:t>
            </a:r>
            <a:endParaRPr lang="ar-JO" sz="2400" b="1" dirty="0" smtClean="0">
              <a:ln w="19050">
                <a:noFill/>
              </a:ln>
              <a:solidFill>
                <a:prstClr val="black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ctr" defTabSz="685800"/>
            <a:r>
              <a:rPr lang="ar-JO" sz="2400" b="1" dirty="0" smtClean="0">
                <a:ln w="19050">
                  <a:noFill/>
                </a:ln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من صور الخبر ضمير متصل</a:t>
            </a:r>
            <a:endParaRPr lang="ar-JO" sz="2400" b="1" dirty="0">
              <a:ln w="19050">
                <a:noFill/>
              </a:ln>
              <a:solidFill>
                <a:schemeClr val="bg1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76" name="Square7"/>
          <p:cNvSpPr/>
          <p:nvPr/>
        </p:nvSpPr>
        <p:spPr>
          <a:xfrm>
            <a:off x="6609685" y="2046472"/>
            <a:ext cx="2448000" cy="1296000"/>
          </a:xfrm>
          <a:prstGeom prst="rect">
            <a:avLst/>
          </a:prstGeom>
          <a:blipFill>
            <a:blip r:embed="rId8"/>
            <a:stretch>
              <a:fillRect/>
            </a:stretch>
          </a:blipFill>
          <a:ln w="190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 defTabSz="685800"/>
            <a:r>
              <a:rPr lang="ar-JO" sz="2400" b="1" dirty="0" smtClean="0">
                <a:ln w="19050">
                  <a:noFill/>
                </a:ln>
                <a:solidFill>
                  <a:prstClr val="black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الخبر في الجملة:</a:t>
            </a:r>
          </a:p>
          <a:p>
            <a:pPr algn="ctr" defTabSz="685800"/>
            <a:r>
              <a:rPr lang="ar-JO" sz="2400" b="1" dirty="0" smtClean="0">
                <a:ln w="19050">
                  <a:noFill/>
                </a:ln>
                <a:solidFill>
                  <a:prstClr val="black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الإنسان يحيا بالقرآن</a:t>
            </a:r>
            <a:endParaRPr lang="en-GB" sz="2400" b="1" dirty="0">
              <a:ln w="19050">
                <a:noFill/>
              </a:ln>
              <a:solidFill>
                <a:prstClr val="black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77" name="Square7"/>
          <p:cNvSpPr/>
          <p:nvPr/>
        </p:nvSpPr>
        <p:spPr>
          <a:xfrm>
            <a:off x="6685622" y="3611598"/>
            <a:ext cx="2448000" cy="1296000"/>
          </a:xfrm>
          <a:prstGeom prst="rect">
            <a:avLst/>
          </a:prstGeom>
          <a:blipFill>
            <a:blip r:embed="rId8"/>
            <a:stretch>
              <a:fillRect/>
            </a:stretch>
          </a:blipFill>
          <a:ln w="190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 defTabSz="685800"/>
            <a:r>
              <a:rPr lang="ar-JO" sz="2400" b="1" dirty="0" smtClean="0">
                <a:ln w="19050">
                  <a:noFill/>
                </a:ln>
                <a:solidFill>
                  <a:prstClr val="black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نوع الخبر في جملة:</a:t>
            </a:r>
          </a:p>
          <a:p>
            <a:pPr algn="ctr" defTabSz="685800"/>
            <a:r>
              <a:rPr lang="ar-JO" sz="2400" b="1" dirty="0" smtClean="0">
                <a:ln w="19050">
                  <a:noFill/>
                </a:ln>
                <a:solidFill>
                  <a:prstClr val="black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القراءةُ </a:t>
            </a:r>
            <a:r>
              <a:rPr lang="ar-JO" sz="2400" b="1" dirty="0" smtClean="0">
                <a:ln w="19050">
                  <a:noFill/>
                </a:ln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غذاءُ</a:t>
            </a:r>
            <a:r>
              <a:rPr lang="ar-JO" sz="2400" b="1" dirty="0" smtClean="0">
                <a:ln w="19050">
                  <a:noFill/>
                </a:ln>
                <a:solidFill>
                  <a:schemeClr val="accent4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ar-JO" sz="2400" b="1" dirty="0" smtClean="0">
                <a:ln w="19050">
                  <a:noFill/>
                </a:ln>
                <a:solidFill>
                  <a:prstClr val="black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الرّوحِ</a:t>
            </a:r>
            <a:endParaRPr lang="en-GB" sz="2400" b="1" dirty="0">
              <a:ln w="19050">
                <a:noFill/>
              </a:ln>
              <a:solidFill>
                <a:prstClr val="black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78" name="Square7"/>
          <p:cNvSpPr/>
          <p:nvPr/>
        </p:nvSpPr>
        <p:spPr>
          <a:xfrm>
            <a:off x="6706399" y="5216773"/>
            <a:ext cx="2448000" cy="1296000"/>
          </a:xfrm>
          <a:prstGeom prst="rect">
            <a:avLst/>
          </a:prstGeom>
          <a:blipFill>
            <a:blip r:embed="rId8"/>
            <a:stretch>
              <a:fillRect/>
            </a:stretch>
          </a:blipFill>
          <a:ln w="190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 defTabSz="685800"/>
            <a:r>
              <a:rPr lang="ar-JO" sz="2400" b="1" dirty="0" smtClean="0">
                <a:ln w="19050">
                  <a:noFill/>
                </a:ln>
                <a:solidFill>
                  <a:prstClr val="black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العبارة الآتيّة (صح أم خطأ) </a:t>
            </a:r>
          </a:p>
          <a:p>
            <a:pPr algn="ctr" defTabSz="685800"/>
            <a:r>
              <a:rPr lang="ar-JO" sz="2400" b="1" dirty="0" smtClean="0">
                <a:ln w="19050">
                  <a:noFill/>
                </a:ln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لا يأتي الخبر فعلًا </a:t>
            </a:r>
            <a:endParaRPr lang="en-GB" sz="2400" b="1" dirty="0">
              <a:ln w="19050">
                <a:noFill/>
              </a:ln>
              <a:solidFill>
                <a:schemeClr val="bg1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79" name="Square7"/>
          <p:cNvSpPr/>
          <p:nvPr/>
        </p:nvSpPr>
        <p:spPr>
          <a:xfrm>
            <a:off x="1529398" y="5203532"/>
            <a:ext cx="2448000" cy="1296000"/>
          </a:xfrm>
          <a:prstGeom prst="rect">
            <a:avLst/>
          </a:prstGeom>
          <a:blipFill>
            <a:blip r:embed="rId8"/>
            <a:stretch>
              <a:fillRect/>
            </a:stretch>
          </a:blipFill>
          <a:ln w="190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 defTabSz="685800"/>
            <a:r>
              <a:rPr lang="ar-JO" sz="2400" b="1" dirty="0" smtClean="0">
                <a:ln w="19050">
                  <a:noFill/>
                </a:ln>
                <a:solidFill>
                  <a:prstClr val="black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الخبر في الجملة </a:t>
            </a:r>
          </a:p>
          <a:p>
            <a:pPr algn="ctr" defTabSz="685800"/>
            <a:r>
              <a:rPr lang="ar-JO" sz="2400" b="1" dirty="0" smtClean="0">
                <a:ln w="19050">
                  <a:noFill/>
                </a:ln>
                <a:solidFill>
                  <a:prstClr val="black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(أولئك </a:t>
            </a:r>
            <a:r>
              <a:rPr lang="ar-JO" sz="2400" b="1" dirty="0" smtClean="0">
                <a:ln w="19050">
                  <a:noFill/>
                </a:ln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متقون</a:t>
            </a:r>
            <a:r>
              <a:rPr lang="ar-JO" sz="2400" b="1" dirty="0" smtClean="0">
                <a:ln w="19050">
                  <a:noFill/>
                </a:ln>
                <a:solidFill>
                  <a:prstClr val="black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) مرفوع </a:t>
            </a:r>
          </a:p>
          <a:p>
            <a:pPr algn="ctr" defTabSz="685800"/>
            <a:r>
              <a:rPr lang="ar-JO" sz="2400" b="1" dirty="0" smtClean="0">
                <a:ln w="19050">
                  <a:noFill/>
                </a:ln>
                <a:solidFill>
                  <a:prstClr val="black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........................</a:t>
            </a:r>
            <a:endParaRPr lang="en-GB" sz="2400" b="1" dirty="0">
              <a:ln w="19050">
                <a:noFill/>
              </a:ln>
              <a:solidFill>
                <a:prstClr val="black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566573" y="6387395"/>
            <a:ext cx="3547112" cy="3120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JO" dirty="0" smtClean="0"/>
              <a:t>يستعين المعلم (لعبة القطار) حسب رغبة الطلبة</a:t>
            </a:r>
            <a:endParaRPr lang="en-US" dirty="0"/>
          </a:p>
        </p:txBody>
      </p:sp>
      <p:sp>
        <p:nvSpPr>
          <p:cNvPr id="80" name="Flowchart: Alternate Process 79">
            <a:extLst>
              <a:ext uri="{FF2B5EF4-FFF2-40B4-BE49-F238E27FC236}">
                <a16:creationId xmlns:a16="http://schemas.microsoft.com/office/drawing/2014/main" id="{184253EA-1181-4753-A2B7-55D8AF1FC0C3}"/>
              </a:ext>
            </a:extLst>
          </p:cNvPr>
          <p:cNvSpPr/>
          <p:nvPr/>
        </p:nvSpPr>
        <p:spPr>
          <a:xfrm>
            <a:off x="41638" y="6493516"/>
            <a:ext cx="1573020" cy="346733"/>
          </a:xfrm>
          <a:prstGeom prst="flowChartAlternateProcess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BUZZ IN</a:t>
            </a:r>
          </a:p>
        </p:txBody>
      </p:sp>
      <p:sp>
        <p:nvSpPr>
          <p:cNvPr id="2" name="Rectangle 1"/>
          <p:cNvSpPr/>
          <p:nvPr/>
        </p:nvSpPr>
        <p:spPr>
          <a:xfrm>
            <a:off x="7022123" y="3127817"/>
            <a:ext cx="1531562" cy="3853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dirty="0" smtClean="0"/>
              <a:t>يحيا جملة فعلية</a:t>
            </a:r>
            <a:endParaRPr lang="en-US" dirty="0"/>
          </a:p>
        </p:txBody>
      </p:sp>
      <p:sp>
        <p:nvSpPr>
          <p:cNvPr id="64" name="Rectangle 63"/>
          <p:cNvSpPr/>
          <p:nvPr/>
        </p:nvSpPr>
        <p:spPr>
          <a:xfrm>
            <a:off x="7174523" y="4616425"/>
            <a:ext cx="1531562" cy="3853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b="1" dirty="0" smtClean="0"/>
              <a:t>اسم مفرد</a:t>
            </a:r>
            <a:endParaRPr lang="en-US" b="1" dirty="0"/>
          </a:p>
        </p:txBody>
      </p:sp>
      <p:sp>
        <p:nvSpPr>
          <p:cNvPr id="67" name="Rectangle 66"/>
          <p:cNvSpPr/>
          <p:nvPr/>
        </p:nvSpPr>
        <p:spPr>
          <a:xfrm>
            <a:off x="5974293" y="5738032"/>
            <a:ext cx="1531562" cy="3853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b="1" dirty="0" smtClean="0"/>
              <a:t>صح</a:t>
            </a:r>
            <a:endParaRPr lang="en-US" b="1" dirty="0"/>
          </a:p>
        </p:txBody>
      </p:sp>
      <p:sp>
        <p:nvSpPr>
          <p:cNvPr id="70" name="Rectangle 69"/>
          <p:cNvSpPr/>
          <p:nvPr/>
        </p:nvSpPr>
        <p:spPr>
          <a:xfrm>
            <a:off x="723750" y="3032841"/>
            <a:ext cx="1531562" cy="3853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b="1" dirty="0" smtClean="0"/>
              <a:t>جملة اسميّة</a:t>
            </a:r>
            <a:endParaRPr lang="en-US" b="1" dirty="0"/>
          </a:p>
        </p:txBody>
      </p:sp>
      <p:sp>
        <p:nvSpPr>
          <p:cNvPr id="81" name="Rectangle 80"/>
          <p:cNvSpPr/>
          <p:nvPr/>
        </p:nvSpPr>
        <p:spPr>
          <a:xfrm>
            <a:off x="595011" y="4628311"/>
            <a:ext cx="1531562" cy="3853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b="1" dirty="0" smtClean="0"/>
              <a:t>خطأ</a:t>
            </a:r>
            <a:endParaRPr lang="en-US" b="1" dirty="0"/>
          </a:p>
        </p:txBody>
      </p:sp>
      <p:sp>
        <p:nvSpPr>
          <p:cNvPr id="82" name="Rectangle 81"/>
          <p:cNvSpPr/>
          <p:nvPr/>
        </p:nvSpPr>
        <p:spPr>
          <a:xfrm>
            <a:off x="1582030" y="6027532"/>
            <a:ext cx="2277552" cy="3853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b="1" dirty="0" smtClean="0"/>
              <a:t>الواو لأنه جمع مذكر سالم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93360573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5"/>
                  </p:tgtEl>
                </p:cond>
              </p:nextCondLst>
            </p:seq>
            <p:seq concurrent="1" nextAc="seek">
              <p:cTn id="71" restart="whenNotActive" fill="hold" evtFilter="cancelBubble" nodeType="interactiveSeq">
                <p:stCondLst>
                  <p:cond evt="onClick" delay="0">
                    <p:tgtEl>
                      <p:spTgt spid="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2" fill="hold">
                      <p:stCondLst>
                        <p:cond delay="0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6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7"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>
                      <p:stCondLst>
                        <p:cond delay="0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"/>
                  </p:tgtEl>
                </p:cond>
              </p:nextCondLst>
            </p:seq>
            <p:seq concurrent="1" nextAc="seek">
              <p:cTn id="89" restart="whenNotActive" fill="hold" evtFilter="cancelBubble" nodeType="interactiveSeq">
                <p:stCondLst>
                  <p:cond evt="onClick" delay="0">
                    <p:tgtEl>
                      <p:spTgt spid="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0" fill="hold">
                      <p:stCondLst>
                        <p:cond delay="0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9"/>
                  </p:tgtEl>
                </p:cond>
              </p:nextCondLst>
            </p:seq>
          </p:childTnLst>
        </p:cTn>
      </p:par>
    </p:tnLst>
    <p:bldLst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2" grpId="0" animBg="1"/>
      <p:bldP spid="64" grpId="0" animBg="1"/>
      <p:bldP spid="67" grpId="0" animBg="1"/>
      <p:bldP spid="70" grpId="0" animBg="1"/>
      <p:bldP spid="81" grpId="0" animBg="1"/>
      <p:bldP spid="8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1748</TotalTime>
  <Words>846</Words>
  <Application>Microsoft Office PowerPoint</Application>
  <PresentationFormat>Widescreen</PresentationFormat>
  <Paragraphs>247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2" baseType="lpstr">
      <vt:lpstr>Adobe Arabic</vt:lpstr>
      <vt:lpstr>adonis-web</vt:lpstr>
      <vt:lpstr>AGA Aladdin Regular</vt:lpstr>
      <vt:lpstr>AGA Battouta Regular</vt:lpstr>
      <vt:lpstr>Arial</vt:lpstr>
      <vt:lpstr>Arial Black</vt:lpstr>
      <vt:lpstr>Calibri</vt:lpstr>
      <vt:lpstr>Calibri Light</vt:lpstr>
      <vt:lpstr>HelveticaNeueLT Arabic 45 Light</vt:lpstr>
      <vt:lpstr>HelveticaNeueLT Arabic 55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Ghassan Hazza</dc:creator>
  <cp:lastModifiedBy>Maali</cp:lastModifiedBy>
  <cp:revision>214</cp:revision>
  <dcterms:created xsi:type="dcterms:W3CDTF">2019-06-13T08:00:41Z</dcterms:created>
  <dcterms:modified xsi:type="dcterms:W3CDTF">2024-10-21T18:20:12Z</dcterms:modified>
</cp:coreProperties>
</file>