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29" r:id="rId3"/>
    <p:sldId id="280" r:id="rId4"/>
    <p:sldId id="268" r:id="rId5"/>
    <p:sldId id="330" r:id="rId6"/>
    <p:sldId id="331" r:id="rId7"/>
    <p:sldId id="332" r:id="rId8"/>
    <p:sldId id="333" r:id="rId9"/>
    <p:sldId id="334" r:id="rId10"/>
    <p:sldId id="335" r:id="rId11"/>
    <p:sldId id="336" r:id="rId12"/>
    <p:sldId id="337" r:id="rId13"/>
    <p:sldId id="325" r:id="rId14"/>
    <p:sldId id="317" r:id="rId15"/>
    <p:sldId id="28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0" d="100"/>
          <a:sy n="40" d="100"/>
        </p:scale>
        <p:origin x="48" y="8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FD0B0-7129-4AAB-B0B9-65201DF8EAB2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A0925-E196-4753-811E-2A52A49AE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921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573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5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96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92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51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14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2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37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2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14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6F202-E086-43E8-BC5F-C161767B9809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7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0"/>
            <a:ext cx="2082800" cy="185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91982" y="2092034"/>
            <a:ext cx="8214522" cy="41549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4400" dirty="0">
                <a:cs typeface="AGA Battouta Regular" pitchFamily="2" charset="-78"/>
              </a:rPr>
              <a:t>الوحدة </a:t>
            </a:r>
            <a:r>
              <a:rPr lang="ar-JO" sz="4400" dirty="0" smtClean="0">
                <a:cs typeface="AGA Battouta Regular" pitchFamily="2" charset="-78"/>
              </a:rPr>
              <a:t>الثّانية</a:t>
            </a:r>
            <a:r>
              <a:rPr lang="ar-SA" sz="4400" dirty="0" smtClean="0">
                <a:cs typeface="AGA Battouta Regular" pitchFamily="2" charset="-78"/>
              </a:rPr>
              <a:t>:</a:t>
            </a:r>
            <a:r>
              <a:rPr lang="ar-JO" sz="4400" dirty="0" smtClean="0">
                <a:cs typeface="AGA Battouta Regular" pitchFamily="2" charset="-78"/>
              </a:rPr>
              <a:t>وَحدتُنا </a:t>
            </a:r>
            <a:r>
              <a:rPr lang="en-US" sz="4400" dirty="0" smtClean="0">
                <a:cs typeface="AGA Battouta Regular" pitchFamily="2" charset="-78"/>
              </a:rPr>
              <a:t> </a:t>
            </a:r>
            <a:r>
              <a:rPr lang="ar-JO" sz="4400" dirty="0" smtClean="0">
                <a:cs typeface="AGA Battouta Regular" pitchFamily="2" charset="-78"/>
              </a:rPr>
              <a:t>قُوّتنا</a:t>
            </a:r>
            <a:endParaRPr lang="ar-SA" sz="4400" dirty="0">
              <a:cs typeface="AGA Battouta Regula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4400" dirty="0">
                <a:cs typeface="AGA Battouta Regular" pitchFamily="2" charset="-78"/>
              </a:rPr>
              <a:t>الدرس : </a:t>
            </a:r>
            <a:r>
              <a:rPr lang="ar-JO" sz="4400" dirty="0" smtClean="0">
                <a:cs typeface="AGA Battouta Regular" pitchFamily="2" charset="-78"/>
              </a:rPr>
              <a:t>أقرأ بطلاقة وفهم </a:t>
            </a:r>
            <a:endParaRPr lang="ar-JO" sz="4400" dirty="0">
              <a:cs typeface="AGA Battouta Regula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4400" dirty="0">
                <a:cs typeface="AGA Battouta Regular" pitchFamily="2" charset="-78"/>
              </a:rPr>
              <a:t>المبحث :  </a:t>
            </a:r>
            <a:r>
              <a:rPr lang="ar-JO" sz="4400" dirty="0">
                <a:cs typeface="AGA Battouta Regular" pitchFamily="2" charset="-78"/>
              </a:rPr>
              <a:t>اللّغة العربيّة</a:t>
            </a:r>
            <a:endParaRPr lang="ar-SA" sz="4400" dirty="0">
              <a:cs typeface="AGA Battouta Regula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4400" dirty="0">
                <a:cs typeface="AGA Battouta Regular" pitchFamily="2" charset="-78"/>
              </a:rPr>
              <a:t>الصف :  </a:t>
            </a:r>
            <a:r>
              <a:rPr lang="ar-JO" sz="4400" dirty="0">
                <a:cs typeface="AGA Battouta Regular" pitchFamily="2" charset="-78"/>
              </a:rPr>
              <a:t>الثّامن</a:t>
            </a:r>
            <a:endParaRPr lang="ar-JO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05" y="328517"/>
            <a:ext cx="5910202" cy="1857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81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الثّانية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القراءة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015853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379720" y="1174543"/>
            <a:ext cx="50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التقويم </a:t>
            </a:r>
            <a:r>
              <a:rPr lang="ar-JO" sz="2800" b="1" dirty="0" smtClean="0">
                <a:solidFill>
                  <a:schemeClr val="accent1">
                    <a:lumMod val="75000"/>
                  </a:schemeClr>
                </a:solidFill>
              </a:rPr>
              <a:t>التّكويني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ar-JO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41638" y="6511267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  <p:sp>
        <p:nvSpPr>
          <p:cNvPr id="44" name="Flowchart: Alternate Process 43"/>
          <p:cNvSpPr/>
          <p:nvPr/>
        </p:nvSpPr>
        <p:spPr>
          <a:xfrm>
            <a:off x="41638" y="6088848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ألواح صغيرة </a:t>
            </a:r>
            <a:endParaRPr lang="en-US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941041" y="1203988"/>
            <a:ext cx="4320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800" b="1" dirty="0" smtClean="0">
                <a:solidFill>
                  <a:srgbClr val="FF0000"/>
                </a:solidFill>
              </a:rPr>
              <a:t>ص 41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03" y="1897123"/>
            <a:ext cx="8666689" cy="441183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614658" y="3950814"/>
            <a:ext cx="2111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400" b="1" dirty="0" smtClean="0">
                <a:solidFill>
                  <a:srgbClr val="FF0000"/>
                </a:solidFill>
              </a:rPr>
              <a:t>البيت السّادس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769996" y="4454431"/>
            <a:ext cx="2111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400" b="1" dirty="0" smtClean="0">
                <a:solidFill>
                  <a:srgbClr val="FF0000"/>
                </a:solidFill>
              </a:rPr>
              <a:t>البيت السادس عشر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769996" y="4978035"/>
            <a:ext cx="2111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400" b="1" dirty="0" smtClean="0">
                <a:solidFill>
                  <a:srgbClr val="FF0000"/>
                </a:solidFill>
              </a:rPr>
              <a:t>البيت الثامن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486840" y="5516665"/>
            <a:ext cx="2111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400" b="1" dirty="0" smtClean="0">
                <a:solidFill>
                  <a:srgbClr val="FF0000"/>
                </a:solidFill>
              </a:rPr>
              <a:t>البيت التاسع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7319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4" grpId="0"/>
      <p:bldP spid="56" grpId="0"/>
      <p:bldP spid="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الثّانية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القراءة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015853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379720" y="1174543"/>
            <a:ext cx="50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الت</a:t>
            </a:r>
            <a:r>
              <a:rPr lang="ar-JO" sz="2800" b="1" dirty="0" smtClean="0">
                <a:solidFill>
                  <a:schemeClr val="accent1">
                    <a:lumMod val="75000"/>
                  </a:schemeClr>
                </a:solidFill>
              </a:rPr>
              <a:t>غذية الرّاجعة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ar-JO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41638" y="6511267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  <p:sp>
        <p:nvSpPr>
          <p:cNvPr id="44" name="Flowchart: Alternate Process 43"/>
          <p:cNvSpPr/>
          <p:nvPr/>
        </p:nvSpPr>
        <p:spPr>
          <a:xfrm>
            <a:off x="41638" y="6088848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ألواح صغيرة </a:t>
            </a:r>
            <a:endParaRPr lang="en-US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941041" y="1203988"/>
            <a:ext cx="4320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800" b="1" dirty="0" smtClean="0">
                <a:solidFill>
                  <a:srgbClr val="FF0000"/>
                </a:solidFill>
              </a:rPr>
              <a:t>السؤال الثالث ص 41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09040" y="1909858"/>
            <a:ext cx="801747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400" b="1" dirty="0" smtClean="0">
                <a:solidFill>
                  <a:srgbClr val="FF0000"/>
                </a:solidFill>
              </a:rPr>
              <a:t>الأفكار الرّئيسة حسب الأولوية في إدراجها :</a:t>
            </a:r>
          </a:p>
          <a:p>
            <a:pPr algn="r"/>
            <a:endParaRPr lang="ar-JO" sz="2400" b="1" dirty="0">
              <a:solidFill>
                <a:srgbClr val="FF0000"/>
              </a:solidFill>
            </a:endParaRPr>
          </a:p>
          <a:p>
            <a:pPr algn="r"/>
            <a:r>
              <a:rPr lang="ar-JO" sz="2400" b="1" dirty="0" smtClean="0">
                <a:solidFill>
                  <a:srgbClr val="FF0000"/>
                </a:solidFill>
              </a:rPr>
              <a:t>1- </a:t>
            </a:r>
            <a:r>
              <a:rPr lang="ar-JO" sz="2400" b="1" dirty="0" smtClean="0">
                <a:solidFill>
                  <a:schemeClr val="accent1">
                    <a:lumMod val="50000"/>
                  </a:schemeClr>
                </a:solidFill>
              </a:rPr>
              <a:t>حب الوطن والتغني بجمالهِ</a:t>
            </a:r>
            <a:endParaRPr lang="ar-JO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lang="ar-JO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r>
              <a:rPr lang="ar-JO" sz="2400" b="1" dirty="0" smtClean="0">
                <a:solidFill>
                  <a:srgbClr val="FF0000"/>
                </a:solidFill>
              </a:rPr>
              <a:t>2- </a:t>
            </a:r>
            <a:r>
              <a:rPr lang="ar-JO" sz="2400" b="1" dirty="0" smtClean="0">
                <a:solidFill>
                  <a:schemeClr val="accent1">
                    <a:lumMod val="50000"/>
                  </a:schemeClr>
                </a:solidFill>
              </a:rPr>
              <a:t>الفخر بالشعب الأردنيّ على اختلاف معتقداتهم.</a:t>
            </a:r>
            <a:endParaRPr lang="ar-JO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lang="ar-JO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r>
              <a:rPr lang="ar-JO" sz="2400" b="1" dirty="0" smtClean="0">
                <a:solidFill>
                  <a:srgbClr val="FF0000"/>
                </a:solidFill>
              </a:rPr>
              <a:t>3-</a:t>
            </a:r>
            <a:r>
              <a:rPr lang="ar-JO" sz="2400" b="1" dirty="0" smtClean="0">
                <a:solidFill>
                  <a:srgbClr val="FF0000"/>
                </a:solidFill>
              </a:rPr>
              <a:t> </a:t>
            </a:r>
            <a:r>
              <a:rPr lang="ar-JO" sz="2400" b="1" dirty="0" smtClean="0">
                <a:solidFill>
                  <a:schemeClr val="accent1">
                    <a:lumMod val="50000"/>
                  </a:schemeClr>
                </a:solidFill>
              </a:rPr>
              <a:t>الولاء والتضحية في سبيل الدفاع عن الوطن.</a:t>
            </a:r>
          </a:p>
          <a:p>
            <a:pPr algn="r"/>
            <a:endParaRPr lang="ar-JO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r>
              <a:rPr lang="ar-JO" sz="2400" b="1" dirty="0" smtClean="0">
                <a:solidFill>
                  <a:srgbClr val="FF0000"/>
                </a:solidFill>
              </a:rPr>
              <a:t>4- </a:t>
            </a:r>
            <a:r>
              <a:rPr lang="ar-JO" sz="2400" b="1" dirty="0" smtClean="0">
                <a:solidFill>
                  <a:schemeClr val="accent1">
                    <a:lumMod val="50000"/>
                  </a:schemeClr>
                </a:solidFill>
              </a:rPr>
              <a:t>التأكيد على قوة العلاقة في حب الشاعر لوطنه.</a:t>
            </a:r>
            <a:endParaRPr lang="ar-JO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lang="ar-JO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r>
              <a:rPr lang="ar-JO" sz="2400" b="1" dirty="0" smtClean="0">
                <a:solidFill>
                  <a:srgbClr val="FF0000"/>
                </a:solidFill>
              </a:rPr>
              <a:t>5- </a:t>
            </a:r>
            <a:r>
              <a:rPr lang="ar-JO" sz="2400" b="1" dirty="0" smtClean="0">
                <a:solidFill>
                  <a:schemeClr val="accent1">
                    <a:lumMod val="50000"/>
                  </a:schemeClr>
                </a:solidFill>
              </a:rPr>
              <a:t>الإيمان بالعهد للون والانتماء الصادق إليه.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7262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الثّانية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القراءة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379720" y="1174543"/>
            <a:ext cx="50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الت</a:t>
            </a:r>
            <a:r>
              <a:rPr lang="ar-JO" sz="2800" b="1" dirty="0" smtClean="0">
                <a:solidFill>
                  <a:schemeClr val="accent1">
                    <a:lumMod val="75000"/>
                  </a:schemeClr>
                </a:solidFill>
              </a:rPr>
              <a:t>ّ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مايز: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272971" y="1661447"/>
            <a:ext cx="2055138" cy="4382095"/>
            <a:chOff x="6287512" y="2587536"/>
            <a:chExt cx="2055138" cy="4382095"/>
          </a:xfrm>
        </p:grpSpPr>
        <p:sp>
          <p:nvSpPr>
            <p:cNvPr id="29" name="Shape 2">
              <a:extLst>
                <a:ext uri="{FF2B5EF4-FFF2-40B4-BE49-F238E27FC236}">
                  <a16:creationId xmlns:a16="http://schemas.microsoft.com/office/drawing/2014/main" id="{E7AC2A34-6142-E906-338F-AEC60747B39E}"/>
                </a:ext>
              </a:extLst>
            </p:cNvPr>
            <p:cNvSpPr/>
            <p:nvPr/>
          </p:nvSpPr>
          <p:spPr>
            <a:xfrm>
              <a:off x="7293513" y="2587536"/>
              <a:ext cx="44410" cy="4382095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Shape 3">
              <a:extLst>
                <a:ext uri="{FF2B5EF4-FFF2-40B4-BE49-F238E27FC236}">
                  <a16:creationId xmlns:a16="http://schemas.microsoft.com/office/drawing/2014/main" id="{7F6B48C4-E63C-C065-BC44-13176ABDEC50}"/>
                </a:ext>
              </a:extLst>
            </p:cNvPr>
            <p:cNvSpPr/>
            <p:nvPr/>
          </p:nvSpPr>
          <p:spPr>
            <a:xfrm>
              <a:off x="7565053" y="2894350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Shape 4">
              <a:extLst>
                <a:ext uri="{FF2B5EF4-FFF2-40B4-BE49-F238E27FC236}">
                  <a16:creationId xmlns:a16="http://schemas.microsoft.com/office/drawing/2014/main" id="{638B7FF1-2629-0300-ECCB-FEBEDB7A220B}"/>
                </a:ext>
              </a:extLst>
            </p:cNvPr>
            <p:cNvSpPr/>
            <p:nvPr/>
          </p:nvSpPr>
          <p:spPr>
            <a:xfrm>
              <a:off x="7076816" y="2655884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Text 5">
              <a:extLst>
                <a:ext uri="{FF2B5EF4-FFF2-40B4-BE49-F238E27FC236}">
                  <a16:creationId xmlns:a16="http://schemas.microsoft.com/office/drawing/2014/main" id="{26859F2F-3E10-7852-2CE4-C439CF85BD63}"/>
                </a:ext>
              </a:extLst>
            </p:cNvPr>
            <p:cNvSpPr/>
            <p:nvPr/>
          </p:nvSpPr>
          <p:spPr>
            <a:xfrm>
              <a:off x="7223105" y="2708315"/>
              <a:ext cx="183952" cy="41648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marR="0" lvl="0" indent="0" algn="ctr" defTabSz="914400" eaLnBrk="1" fontAlgn="auto" latinLnBrk="0" hangingPunct="1">
                <a:lnSpc>
                  <a:spcPts val="328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24" b="1" i="0" u="none" strike="noStrike" kern="0" cap="none" spc="-52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adonis-web" pitchFamily="34" charset="0"/>
                  <a:ea typeface="adonis-web" pitchFamily="34" charset="-122"/>
                  <a:cs typeface="adonis-web" pitchFamily="34" charset="-120"/>
                </a:rPr>
                <a:t>1</a:t>
              </a:r>
              <a:endParaRPr kumimoji="0" lang="en-US" sz="262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Shape 8">
              <a:extLst>
                <a:ext uri="{FF2B5EF4-FFF2-40B4-BE49-F238E27FC236}">
                  <a16:creationId xmlns:a16="http://schemas.microsoft.com/office/drawing/2014/main" id="{87F88120-07C1-DA73-FE01-511617E1C071}"/>
                </a:ext>
              </a:extLst>
            </p:cNvPr>
            <p:cNvSpPr/>
            <p:nvPr/>
          </p:nvSpPr>
          <p:spPr>
            <a:xfrm>
              <a:off x="6287512" y="4005203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Shape 9">
              <a:extLst>
                <a:ext uri="{FF2B5EF4-FFF2-40B4-BE49-F238E27FC236}">
                  <a16:creationId xmlns:a16="http://schemas.microsoft.com/office/drawing/2014/main" id="{2BC01055-80C0-77E7-B6B8-79D5B3349246}"/>
                </a:ext>
              </a:extLst>
            </p:cNvPr>
            <p:cNvSpPr/>
            <p:nvPr/>
          </p:nvSpPr>
          <p:spPr>
            <a:xfrm>
              <a:off x="7065109" y="3777496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Text 10">
              <a:extLst>
                <a:ext uri="{FF2B5EF4-FFF2-40B4-BE49-F238E27FC236}">
                  <a16:creationId xmlns:a16="http://schemas.microsoft.com/office/drawing/2014/main" id="{8EE93098-4EC1-B0BB-5A82-76A76BDDFABD}"/>
                </a:ext>
              </a:extLst>
            </p:cNvPr>
            <p:cNvSpPr/>
            <p:nvPr/>
          </p:nvSpPr>
          <p:spPr>
            <a:xfrm>
              <a:off x="7223105" y="3819168"/>
              <a:ext cx="183952" cy="41648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marR="0" lvl="0" indent="0" algn="ctr" defTabSz="914400" eaLnBrk="1" fontAlgn="auto" latinLnBrk="0" hangingPunct="1">
                <a:lnSpc>
                  <a:spcPts val="328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24" b="1" i="0" u="none" strike="noStrike" kern="0" cap="none" spc="-52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adonis-web" pitchFamily="34" charset="0"/>
                  <a:ea typeface="adonis-web" pitchFamily="34" charset="-122"/>
                  <a:cs typeface="adonis-web" pitchFamily="34" charset="-120"/>
                </a:rPr>
                <a:t>2</a:t>
              </a:r>
              <a:endParaRPr kumimoji="0" lang="en-US" sz="262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Shape 13">
              <a:extLst>
                <a:ext uri="{FF2B5EF4-FFF2-40B4-BE49-F238E27FC236}">
                  <a16:creationId xmlns:a16="http://schemas.microsoft.com/office/drawing/2014/main" id="{90D2BED4-4E81-51D4-EEE9-283E9A341BA1}"/>
                </a:ext>
              </a:extLst>
            </p:cNvPr>
            <p:cNvSpPr/>
            <p:nvPr/>
          </p:nvSpPr>
          <p:spPr>
            <a:xfrm>
              <a:off x="7565053" y="5196423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Shape 14">
              <a:extLst>
                <a:ext uri="{FF2B5EF4-FFF2-40B4-BE49-F238E27FC236}">
                  <a16:creationId xmlns:a16="http://schemas.microsoft.com/office/drawing/2014/main" id="{F1EEB422-CD7D-C49E-AE4A-0F50444C3C4E}"/>
                </a:ext>
              </a:extLst>
            </p:cNvPr>
            <p:cNvSpPr/>
            <p:nvPr/>
          </p:nvSpPr>
          <p:spPr>
            <a:xfrm>
              <a:off x="7065109" y="4968716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Text 15">
              <a:extLst>
                <a:ext uri="{FF2B5EF4-FFF2-40B4-BE49-F238E27FC236}">
                  <a16:creationId xmlns:a16="http://schemas.microsoft.com/office/drawing/2014/main" id="{8595E128-06CD-8863-5C3A-72B76A9A0CD9}"/>
                </a:ext>
              </a:extLst>
            </p:cNvPr>
            <p:cNvSpPr/>
            <p:nvPr/>
          </p:nvSpPr>
          <p:spPr>
            <a:xfrm>
              <a:off x="7223105" y="5010388"/>
              <a:ext cx="183952" cy="41648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marR="0" lvl="0" indent="0" algn="ctr" defTabSz="914400" eaLnBrk="1" fontAlgn="auto" latinLnBrk="0" hangingPunct="1">
                <a:lnSpc>
                  <a:spcPts val="328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24" b="1" i="0" u="none" strike="noStrike" kern="0" cap="none" spc="-52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adonis-web" pitchFamily="34" charset="0"/>
                  <a:ea typeface="adonis-web" pitchFamily="34" charset="-122"/>
                  <a:cs typeface="adonis-web" pitchFamily="34" charset="-120"/>
                </a:rPr>
                <a:t>3</a:t>
              </a:r>
              <a:endParaRPr kumimoji="0" lang="en-US" sz="262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Shape 4">
              <a:extLst>
                <a:ext uri="{FF2B5EF4-FFF2-40B4-BE49-F238E27FC236}">
                  <a16:creationId xmlns:a16="http://schemas.microsoft.com/office/drawing/2014/main" id="{575EAB91-AA07-F831-947E-C34E8C1F6743}"/>
                </a:ext>
              </a:extLst>
            </p:cNvPr>
            <p:cNvSpPr/>
            <p:nvPr/>
          </p:nvSpPr>
          <p:spPr>
            <a:xfrm>
              <a:off x="7065108" y="6224863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4</a:t>
              </a:r>
              <a:endPara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Shape 8">
              <a:extLst>
                <a:ext uri="{FF2B5EF4-FFF2-40B4-BE49-F238E27FC236}">
                  <a16:creationId xmlns:a16="http://schemas.microsoft.com/office/drawing/2014/main" id="{0D5A7EAB-D4DB-CEAE-1EEA-5E1D2011FFD3}"/>
                </a:ext>
              </a:extLst>
            </p:cNvPr>
            <p:cNvSpPr/>
            <p:nvPr/>
          </p:nvSpPr>
          <p:spPr>
            <a:xfrm>
              <a:off x="6304181" y="6452629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5" name="Picture 2">
            <a:extLst>
              <a:ext uri="{FF2B5EF4-FFF2-40B4-BE49-F238E27FC236}">
                <a16:creationId xmlns:a16="http://schemas.microsoft.com/office/drawing/2014/main" id="{C1FA06DE-A23B-76B2-893C-1A84942B0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063" y="5253678"/>
            <a:ext cx="1041465" cy="139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802" y="6034507"/>
            <a:ext cx="1585097" cy="6108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188" y="6185673"/>
            <a:ext cx="1037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Buzz In</a:t>
            </a:r>
            <a:endParaRPr lang="en-US" dirty="0"/>
          </a:p>
        </p:txBody>
      </p:sp>
      <p:sp>
        <p:nvSpPr>
          <p:cNvPr id="8" name="Cloud 7"/>
          <p:cNvSpPr/>
          <p:nvPr/>
        </p:nvSpPr>
        <p:spPr>
          <a:xfrm>
            <a:off x="5959879" y="1698061"/>
            <a:ext cx="3641932" cy="2028606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 smtClean="0">
                <a:solidFill>
                  <a:schemeClr val="tx1"/>
                </a:solidFill>
              </a:rPr>
              <a:t>وضّح مظاهر الانتماء إلى الوطن من مكانك كطالب على مقاعد الدراسة.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1" name="Cloud 60"/>
          <p:cNvSpPr/>
          <p:nvPr/>
        </p:nvSpPr>
        <p:spPr>
          <a:xfrm>
            <a:off x="629920" y="2050075"/>
            <a:ext cx="4309962" cy="1878036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 smtClean="0">
                <a:solidFill>
                  <a:schemeClr val="tx1"/>
                </a:solidFill>
              </a:rPr>
              <a:t>ما واجبنا تجاه مَن يُخرّب الممتلكات العامّة في بلدنا الغالي؟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2" name="Cloud 61"/>
          <p:cNvSpPr/>
          <p:nvPr/>
        </p:nvSpPr>
        <p:spPr>
          <a:xfrm>
            <a:off x="5996621" y="3798775"/>
            <a:ext cx="3043578" cy="1967319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 smtClean="0">
                <a:solidFill>
                  <a:schemeClr val="tx1"/>
                </a:solidFill>
              </a:rPr>
              <a:t>شارك اللون الأزرق.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4" name="Cloud 63"/>
          <p:cNvSpPr/>
          <p:nvPr/>
        </p:nvSpPr>
        <p:spPr>
          <a:xfrm>
            <a:off x="1460935" y="4522059"/>
            <a:ext cx="2915815" cy="1888479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 smtClean="0">
                <a:solidFill>
                  <a:schemeClr val="tx1"/>
                </a:solidFill>
              </a:rPr>
              <a:t>شارك اللون الأخضر.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7337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الثّانية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القراءة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379720" y="1174543"/>
            <a:ext cx="50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 smtClean="0">
                <a:solidFill>
                  <a:schemeClr val="accent1">
                    <a:lumMod val="75000"/>
                  </a:schemeClr>
                </a:solidFill>
              </a:rPr>
              <a:t>التّفكير النّاقد: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8" name="Flowchart: Alternate Process 57"/>
          <p:cNvSpPr/>
          <p:nvPr/>
        </p:nvSpPr>
        <p:spPr>
          <a:xfrm>
            <a:off x="422530" y="6217215"/>
            <a:ext cx="1573020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BUZZ IN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690" y="1956616"/>
            <a:ext cx="7763958" cy="8097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8" y="2599754"/>
            <a:ext cx="3657607" cy="36576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68842" y="3415547"/>
            <a:ext cx="58168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400" b="1" dirty="0" smtClean="0">
                <a:solidFill>
                  <a:srgbClr val="FF0000"/>
                </a:solidFill>
              </a:rPr>
              <a:t>1- </a:t>
            </a:r>
            <a:r>
              <a:rPr lang="ar-JO" sz="2400" b="1" dirty="0" smtClean="0">
                <a:solidFill>
                  <a:srgbClr val="FF0000"/>
                </a:solidFill>
              </a:rPr>
              <a:t>قوة العلاقات الدينية والتاريخية التي تجمع الأردنيين.</a:t>
            </a:r>
            <a:endParaRPr lang="ar-JO" sz="2400" b="1" dirty="0" smtClean="0">
              <a:solidFill>
                <a:srgbClr val="FF0000"/>
              </a:solidFill>
            </a:endParaRPr>
          </a:p>
          <a:p>
            <a:endParaRPr lang="ar-JO" sz="2400" b="1" dirty="0">
              <a:solidFill>
                <a:srgbClr val="FF0000"/>
              </a:solidFill>
            </a:endParaRPr>
          </a:p>
          <a:p>
            <a:pPr algn="r"/>
            <a:r>
              <a:rPr lang="ar-JO" sz="2400" b="1" dirty="0" smtClean="0">
                <a:solidFill>
                  <a:srgbClr val="FF0000"/>
                </a:solidFill>
              </a:rPr>
              <a:t>2- الفخر والاعتزاز بالوطن.</a:t>
            </a:r>
          </a:p>
          <a:p>
            <a:pPr algn="r"/>
            <a:endParaRPr lang="ar-JO" sz="2400" b="1" dirty="0">
              <a:solidFill>
                <a:srgbClr val="FF0000"/>
              </a:solidFill>
            </a:endParaRPr>
          </a:p>
          <a:p>
            <a:pPr algn="r"/>
            <a:r>
              <a:rPr lang="ar-JO" sz="2400" b="1" dirty="0" smtClean="0">
                <a:solidFill>
                  <a:srgbClr val="FF0000"/>
                </a:solidFill>
              </a:rPr>
              <a:t>3- </a:t>
            </a:r>
            <a:r>
              <a:rPr lang="ar-JO" sz="2400" b="1" dirty="0" smtClean="0">
                <a:solidFill>
                  <a:srgbClr val="FF0000"/>
                </a:solidFill>
              </a:rPr>
              <a:t>الانتماء الصادق للون والعمل الدؤوب من أجله.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6488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الثّانية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القراءة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379720" y="1174543"/>
            <a:ext cx="50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>
                <a:solidFill>
                  <a:schemeClr val="accent1">
                    <a:lumMod val="75000"/>
                  </a:schemeClr>
                </a:solidFill>
              </a:rPr>
              <a:t> التقويم </a:t>
            </a:r>
            <a:r>
              <a:rPr lang="ar-JO" sz="2800" b="1" dirty="0" smtClean="0">
                <a:solidFill>
                  <a:schemeClr val="accent1">
                    <a:lumMod val="75000"/>
                  </a:schemeClr>
                </a:solidFill>
              </a:rPr>
              <a:t>الختامي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604520" y="6086859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  <p:sp>
        <p:nvSpPr>
          <p:cNvPr id="44" name="Flowchart: Alternate Process 43"/>
          <p:cNvSpPr/>
          <p:nvPr/>
        </p:nvSpPr>
        <p:spPr>
          <a:xfrm>
            <a:off x="455498" y="5447035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ألواح صغيرة </a:t>
            </a:r>
            <a:endParaRPr lang="en-US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941688" y="1811819"/>
            <a:ext cx="7181932" cy="3260215"/>
            <a:chOff x="1489531" y="1822175"/>
            <a:chExt cx="8153661" cy="4417095"/>
          </a:xfrm>
        </p:grpSpPr>
        <p:sp>
          <p:nvSpPr>
            <p:cNvPr id="13" name="Freeform 12"/>
            <p:cNvSpPr/>
            <p:nvPr/>
          </p:nvSpPr>
          <p:spPr>
            <a:xfrm rot="10800000" flipH="1" flipV="1">
              <a:off x="1489531" y="1822175"/>
              <a:ext cx="8128000" cy="1354666"/>
            </a:xfrm>
            <a:custGeom>
              <a:avLst/>
              <a:gdLst>
                <a:gd name="connsiteX0" fmla="*/ 0 w 8128000"/>
                <a:gd name="connsiteY0" fmla="*/ 135467 h 1354666"/>
                <a:gd name="connsiteX1" fmla="*/ 135467 w 8128000"/>
                <a:gd name="connsiteY1" fmla="*/ 0 h 1354666"/>
                <a:gd name="connsiteX2" fmla="*/ 7992533 w 8128000"/>
                <a:gd name="connsiteY2" fmla="*/ 0 h 1354666"/>
                <a:gd name="connsiteX3" fmla="*/ 8128000 w 8128000"/>
                <a:gd name="connsiteY3" fmla="*/ 135467 h 1354666"/>
                <a:gd name="connsiteX4" fmla="*/ 8128000 w 8128000"/>
                <a:gd name="connsiteY4" fmla="*/ 1219199 h 1354666"/>
                <a:gd name="connsiteX5" fmla="*/ 7992533 w 8128000"/>
                <a:gd name="connsiteY5" fmla="*/ 1354666 h 1354666"/>
                <a:gd name="connsiteX6" fmla="*/ 135467 w 8128000"/>
                <a:gd name="connsiteY6" fmla="*/ 1354666 h 1354666"/>
                <a:gd name="connsiteX7" fmla="*/ 0 w 8128000"/>
                <a:gd name="connsiteY7" fmla="*/ 1219199 h 1354666"/>
                <a:gd name="connsiteX8" fmla="*/ 0 w 8128000"/>
                <a:gd name="connsiteY8" fmla="*/ 135467 h 135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28000" h="1354666">
                  <a:moveTo>
                    <a:pt x="0" y="135467"/>
                  </a:moveTo>
                  <a:cubicBezTo>
                    <a:pt x="0" y="60651"/>
                    <a:pt x="60651" y="0"/>
                    <a:pt x="135467" y="0"/>
                  </a:cubicBezTo>
                  <a:lnTo>
                    <a:pt x="7992533" y="0"/>
                  </a:lnTo>
                  <a:cubicBezTo>
                    <a:pt x="8067349" y="0"/>
                    <a:pt x="8128000" y="60651"/>
                    <a:pt x="8128000" y="135467"/>
                  </a:cubicBezTo>
                  <a:lnTo>
                    <a:pt x="8128000" y="1219199"/>
                  </a:lnTo>
                  <a:cubicBezTo>
                    <a:pt x="8128000" y="1294015"/>
                    <a:pt x="8067349" y="1354666"/>
                    <a:pt x="7992533" y="1354666"/>
                  </a:cubicBezTo>
                  <a:lnTo>
                    <a:pt x="135467" y="1354666"/>
                  </a:lnTo>
                  <a:cubicBezTo>
                    <a:pt x="60651" y="1354666"/>
                    <a:pt x="0" y="1294015"/>
                    <a:pt x="0" y="1219199"/>
                  </a:cubicBezTo>
                  <a:lnTo>
                    <a:pt x="0" y="135467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3502" tIns="122227" rIns="163502" bIns="122227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JO" sz="2800" b="1" dirty="0" smtClean="0"/>
                <a:t>الكلمة التي دلّت على الحركة في البيت :</a:t>
              </a:r>
            </a:p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JO" sz="2800" b="1" dirty="0" smtClean="0"/>
                <a:t>إنّا نقشنا العهدَ يا       عمّانُ فوق المِعصم</a:t>
              </a:r>
              <a:endParaRPr lang="en-US" sz="2800" b="1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8262864" y="3453369"/>
              <a:ext cx="1354666" cy="1354666"/>
            </a:xfrm>
            <a:prstGeom prst="roundRect">
              <a:avLst>
                <a:gd name="adj" fmla="val 1667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 rtl="1"/>
              <a:endParaRPr lang="ar-JO" dirty="0" smtClean="0"/>
            </a:p>
            <a:p>
              <a:pPr algn="ctr" rtl="1"/>
              <a:r>
                <a:rPr lang="ar-JO" dirty="0"/>
                <a:t>1</a:t>
              </a:r>
              <a:endParaRPr lang="en-US" dirty="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1489531" y="3397992"/>
              <a:ext cx="6692053" cy="1354666"/>
            </a:xfrm>
            <a:custGeom>
              <a:avLst/>
              <a:gdLst>
                <a:gd name="connsiteX0" fmla="*/ 0 w 6692053"/>
                <a:gd name="connsiteY0" fmla="*/ 225823 h 1354666"/>
                <a:gd name="connsiteX1" fmla="*/ 225823 w 6692053"/>
                <a:gd name="connsiteY1" fmla="*/ 0 h 1354666"/>
                <a:gd name="connsiteX2" fmla="*/ 6466230 w 6692053"/>
                <a:gd name="connsiteY2" fmla="*/ 0 h 1354666"/>
                <a:gd name="connsiteX3" fmla="*/ 6692053 w 6692053"/>
                <a:gd name="connsiteY3" fmla="*/ 225823 h 1354666"/>
                <a:gd name="connsiteX4" fmla="*/ 6692053 w 6692053"/>
                <a:gd name="connsiteY4" fmla="*/ 1128843 h 1354666"/>
                <a:gd name="connsiteX5" fmla="*/ 6466230 w 6692053"/>
                <a:gd name="connsiteY5" fmla="*/ 1354666 h 1354666"/>
                <a:gd name="connsiteX6" fmla="*/ 225823 w 6692053"/>
                <a:gd name="connsiteY6" fmla="*/ 1354666 h 1354666"/>
                <a:gd name="connsiteX7" fmla="*/ 0 w 6692053"/>
                <a:gd name="connsiteY7" fmla="*/ 1128843 h 1354666"/>
                <a:gd name="connsiteX8" fmla="*/ 0 w 6692053"/>
                <a:gd name="connsiteY8" fmla="*/ 225823 h 135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92053" h="1354666">
                  <a:moveTo>
                    <a:pt x="0" y="225823"/>
                  </a:moveTo>
                  <a:cubicBezTo>
                    <a:pt x="0" y="101104"/>
                    <a:pt x="101104" y="0"/>
                    <a:pt x="225823" y="0"/>
                  </a:cubicBezTo>
                  <a:lnTo>
                    <a:pt x="6466230" y="0"/>
                  </a:lnTo>
                  <a:cubicBezTo>
                    <a:pt x="6590949" y="0"/>
                    <a:pt x="6692053" y="101104"/>
                    <a:pt x="6692053" y="225823"/>
                  </a:cubicBezTo>
                  <a:lnTo>
                    <a:pt x="6692053" y="1128843"/>
                  </a:lnTo>
                  <a:cubicBezTo>
                    <a:pt x="6692053" y="1253562"/>
                    <a:pt x="6590949" y="1354666"/>
                    <a:pt x="6466230" y="1354666"/>
                  </a:cubicBezTo>
                  <a:lnTo>
                    <a:pt x="225823" y="1354666"/>
                  </a:lnTo>
                  <a:cubicBezTo>
                    <a:pt x="101104" y="1354666"/>
                    <a:pt x="0" y="1253562"/>
                    <a:pt x="0" y="1128843"/>
                  </a:cubicBezTo>
                  <a:lnTo>
                    <a:pt x="0" y="225823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1957" tIns="371957" rIns="371957" bIns="371957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JO" sz="2800" b="1" dirty="0" smtClean="0"/>
                <a:t>المِعصم</a:t>
              </a:r>
              <a:endParaRPr lang="en-US" sz="2800" b="1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8288526" y="4884605"/>
              <a:ext cx="1354666" cy="1354665"/>
            </a:xfrm>
            <a:prstGeom prst="roundRect">
              <a:avLst>
                <a:gd name="adj" fmla="val 1667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1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ar-JO" dirty="0" smtClean="0"/>
            </a:p>
            <a:p>
              <a:pPr algn="ctr" rtl="1"/>
              <a:r>
                <a:rPr lang="ar-JO" dirty="0"/>
                <a:t>2</a:t>
              </a:r>
              <a:endParaRPr lang="en-US" dirty="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1509862" y="4884604"/>
              <a:ext cx="6692053" cy="1354666"/>
            </a:xfrm>
            <a:custGeom>
              <a:avLst/>
              <a:gdLst>
                <a:gd name="connsiteX0" fmla="*/ 0 w 6692053"/>
                <a:gd name="connsiteY0" fmla="*/ 225823 h 1354666"/>
                <a:gd name="connsiteX1" fmla="*/ 225823 w 6692053"/>
                <a:gd name="connsiteY1" fmla="*/ 0 h 1354666"/>
                <a:gd name="connsiteX2" fmla="*/ 6466230 w 6692053"/>
                <a:gd name="connsiteY2" fmla="*/ 0 h 1354666"/>
                <a:gd name="connsiteX3" fmla="*/ 6692053 w 6692053"/>
                <a:gd name="connsiteY3" fmla="*/ 225823 h 1354666"/>
                <a:gd name="connsiteX4" fmla="*/ 6692053 w 6692053"/>
                <a:gd name="connsiteY4" fmla="*/ 1128843 h 1354666"/>
                <a:gd name="connsiteX5" fmla="*/ 6466230 w 6692053"/>
                <a:gd name="connsiteY5" fmla="*/ 1354666 h 1354666"/>
                <a:gd name="connsiteX6" fmla="*/ 225823 w 6692053"/>
                <a:gd name="connsiteY6" fmla="*/ 1354666 h 1354666"/>
                <a:gd name="connsiteX7" fmla="*/ 0 w 6692053"/>
                <a:gd name="connsiteY7" fmla="*/ 1128843 h 1354666"/>
                <a:gd name="connsiteX8" fmla="*/ 0 w 6692053"/>
                <a:gd name="connsiteY8" fmla="*/ 225823 h 135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92053" h="1354666">
                  <a:moveTo>
                    <a:pt x="0" y="225823"/>
                  </a:moveTo>
                  <a:cubicBezTo>
                    <a:pt x="0" y="101104"/>
                    <a:pt x="101104" y="0"/>
                    <a:pt x="225823" y="0"/>
                  </a:cubicBezTo>
                  <a:lnTo>
                    <a:pt x="6466230" y="0"/>
                  </a:lnTo>
                  <a:cubicBezTo>
                    <a:pt x="6590949" y="0"/>
                    <a:pt x="6692053" y="101104"/>
                    <a:pt x="6692053" y="225823"/>
                  </a:cubicBezTo>
                  <a:lnTo>
                    <a:pt x="6692053" y="1128843"/>
                  </a:lnTo>
                  <a:cubicBezTo>
                    <a:pt x="6692053" y="1253562"/>
                    <a:pt x="6590949" y="1354666"/>
                    <a:pt x="6466230" y="1354666"/>
                  </a:cubicBezTo>
                  <a:lnTo>
                    <a:pt x="225823" y="1354666"/>
                  </a:lnTo>
                  <a:cubicBezTo>
                    <a:pt x="101104" y="1354666"/>
                    <a:pt x="0" y="1253562"/>
                    <a:pt x="0" y="1128843"/>
                  </a:cubicBezTo>
                  <a:lnTo>
                    <a:pt x="0" y="225823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1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1957" tIns="371957" rIns="371957" bIns="371957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JO" sz="3200" b="1" dirty="0" smtClean="0"/>
                <a:t>العهد</a:t>
              </a:r>
              <a:endParaRPr lang="en-US" sz="2400" b="1" dirty="0"/>
            </a:p>
          </p:txBody>
        </p:sp>
      </p:grpSp>
      <p:sp>
        <p:nvSpPr>
          <p:cNvPr id="55" name="Freeform 54"/>
          <p:cNvSpPr/>
          <p:nvPr/>
        </p:nvSpPr>
        <p:spPr>
          <a:xfrm>
            <a:off x="1924005" y="5276136"/>
            <a:ext cx="5909680" cy="1032960"/>
          </a:xfrm>
          <a:custGeom>
            <a:avLst/>
            <a:gdLst>
              <a:gd name="connsiteX0" fmla="*/ 0 w 6692053"/>
              <a:gd name="connsiteY0" fmla="*/ 225823 h 1354666"/>
              <a:gd name="connsiteX1" fmla="*/ 225823 w 6692053"/>
              <a:gd name="connsiteY1" fmla="*/ 0 h 1354666"/>
              <a:gd name="connsiteX2" fmla="*/ 6466230 w 6692053"/>
              <a:gd name="connsiteY2" fmla="*/ 0 h 1354666"/>
              <a:gd name="connsiteX3" fmla="*/ 6692053 w 6692053"/>
              <a:gd name="connsiteY3" fmla="*/ 225823 h 1354666"/>
              <a:gd name="connsiteX4" fmla="*/ 6692053 w 6692053"/>
              <a:gd name="connsiteY4" fmla="*/ 1128843 h 1354666"/>
              <a:gd name="connsiteX5" fmla="*/ 6466230 w 6692053"/>
              <a:gd name="connsiteY5" fmla="*/ 1354666 h 1354666"/>
              <a:gd name="connsiteX6" fmla="*/ 225823 w 6692053"/>
              <a:gd name="connsiteY6" fmla="*/ 1354666 h 1354666"/>
              <a:gd name="connsiteX7" fmla="*/ 0 w 6692053"/>
              <a:gd name="connsiteY7" fmla="*/ 1128843 h 1354666"/>
              <a:gd name="connsiteX8" fmla="*/ 0 w 6692053"/>
              <a:gd name="connsiteY8" fmla="*/ 225823 h 135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92053" h="1354666">
                <a:moveTo>
                  <a:pt x="0" y="225823"/>
                </a:moveTo>
                <a:cubicBezTo>
                  <a:pt x="0" y="101104"/>
                  <a:pt x="101104" y="0"/>
                  <a:pt x="225823" y="0"/>
                </a:cubicBezTo>
                <a:lnTo>
                  <a:pt x="6466230" y="0"/>
                </a:lnTo>
                <a:cubicBezTo>
                  <a:pt x="6590949" y="0"/>
                  <a:pt x="6692053" y="101104"/>
                  <a:pt x="6692053" y="225823"/>
                </a:cubicBezTo>
                <a:lnTo>
                  <a:pt x="6692053" y="1128843"/>
                </a:lnTo>
                <a:cubicBezTo>
                  <a:pt x="6692053" y="1253562"/>
                  <a:pt x="6590949" y="1354666"/>
                  <a:pt x="6466230" y="1354666"/>
                </a:cubicBezTo>
                <a:lnTo>
                  <a:pt x="225823" y="1354666"/>
                </a:lnTo>
                <a:cubicBezTo>
                  <a:pt x="101104" y="1354666"/>
                  <a:pt x="0" y="1253562"/>
                  <a:pt x="0" y="1128843"/>
                </a:cubicBezTo>
                <a:lnTo>
                  <a:pt x="0" y="225823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0" vert="horz" wrap="square" lIns="371957" tIns="371957" rIns="371957" bIns="371957" numCol="1" spcCol="1270" anchor="ctr" anchorCtr="0">
            <a:noAutofit/>
          </a:bodyPr>
          <a:lstStyle/>
          <a:p>
            <a:pPr lvl="0"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JO" sz="3200" b="1" dirty="0" smtClean="0"/>
              <a:t>نقشنا</a:t>
            </a:r>
            <a:endParaRPr lang="en-US" sz="3200" b="1" dirty="0"/>
          </a:p>
        </p:txBody>
      </p:sp>
      <p:sp>
        <p:nvSpPr>
          <p:cNvPr id="56" name="Rounded Rectangle 55"/>
          <p:cNvSpPr/>
          <p:nvPr/>
        </p:nvSpPr>
        <p:spPr>
          <a:xfrm>
            <a:off x="7992426" y="5260361"/>
            <a:ext cx="1193221" cy="999865"/>
          </a:xfrm>
          <a:prstGeom prst="roundRect">
            <a:avLst>
              <a:gd name="adj" fmla="val 1667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ar-JO" dirty="0"/>
          </a:p>
          <a:p>
            <a:pPr algn="ctr" rtl="1"/>
            <a:r>
              <a:rPr lang="ar-JO" dirty="0" smtClean="0"/>
              <a:t>3</a:t>
            </a:r>
            <a:endParaRPr lang="en-US" dirty="0"/>
          </a:p>
        </p:txBody>
      </p:sp>
      <p:pic>
        <p:nvPicPr>
          <p:cNvPr id="57" name="Picture 2" descr="C:\Users\Alaa_Alghazzawi\Desktop\مصباح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02" y="2383728"/>
            <a:ext cx="1206885" cy="204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044" y="5363877"/>
            <a:ext cx="857477" cy="8574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888738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الثّانية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379720" y="1174543"/>
            <a:ext cx="5086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/>
              <a:t> </a:t>
            </a:r>
            <a:r>
              <a:rPr lang="ar-SA" sz="3200" b="1" dirty="0">
                <a:solidFill>
                  <a:schemeClr val="accent1">
                    <a:lumMod val="75000"/>
                  </a:schemeClr>
                </a:solidFill>
              </a:rPr>
              <a:t>بطاقة خروج :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154" y="1898227"/>
            <a:ext cx="4864418" cy="466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399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المادّة: اللّغة العربيّة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الصّف: الثامن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الثّانية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الدّرس: 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206116" y="1120984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8" name="Picture 3">
            <a:extLst>
              <a:ext uri="{FF2B5EF4-FFF2-40B4-BE49-F238E27FC236}">
                <a16:creationId xmlns:a16="http://schemas.microsoft.com/office/drawing/2014/main" id="{2FC3215C-D3B7-6906-CC1F-48C6B216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3" y="6100549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Cloud 44"/>
          <p:cNvSpPr/>
          <p:nvPr/>
        </p:nvSpPr>
        <p:spPr>
          <a:xfrm>
            <a:off x="3575538" y="1448514"/>
            <a:ext cx="3681047" cy="1115234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800" b="1" dirty="0" smtClean="0"/>
              <a:t>النّتاجات</a:t>
            </a:r>
            <a:endParaRPr lang="en-US" sz="2800" b="1" dirty="0"/>
          </a:p>
        </p:txBody>
      </p:sp>
      <p:sp>
        <p:nvSpPr>
          <p:cNvPr id="2" name="Rounded Rectangle 1"/>
          <p:cNvSpPr/>
          <p:nvPr/>
        </p:nvSpPr>
        <p:spPr>
          <a:xfrm>
            <a:off x="1111937" y="2837790"/>
            <a:ext cx="8363561" cy="86203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JO" sz="2000" b="1" dirty="0" smtClean="0">
                <a:solidFill>
                  <a:schemeClr val="tx1"/>
                </a:solidFill>
              </a:rPr>
              <a:t>يقرأ النّص الشّعري من (13-17) مراعيّا سلامة الوصل وصحّة الوقف، والتّلوين الصّوتي.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1134952" y="3861352"/>
            <a:ext cx="8340546" cy="78211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JO" sz="2000" b="1" dirty="0" smtClean="0">
                <a:solidFill>
                  <a:schemeClr val="tx1"/>
                </a:solidFill>
              </a:rPr>
              <a:t>يُحلّل البنية الفنيّة للنّصوص الشّعرية من (13-17) محددًا العلاقات بين الكلمات والصّور الجماليّة .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1993761" y="5721212"/>
            <a:ext cx="7479194" cy="5948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JO" sz="2000" b="1" dirty="0" smtClean="0"/>
              <a:t>تنمو لدى الطّالب قيمة تأمّل طبيعة الوطن.</a:t>
            </a:r>
            <a:endParaRPr lang="en-US" sz="2000" b="1" dirty="0"/>
          </a:p>
        </p:txBody>
      </p:sp>
      <p:sp>
        <p:nvSpPr>
          <p:cNvPr id="51" name="Rounded Rectangle 50"/>
          <p:cNvSpPr/>
          <p:nvPr/>
        </p:nvSpPr>
        <p:spPr>
          <a:xfrm>
            <a:off x="2010911" y="4791084"/>
            <a:ext cx="7462044" cy="73342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JO" sz="2000" b="1" dirty="0" smtClean="0">
                <a:solidFill>
                  <a:schemeClr val="tx1"/>
                </a:solidFill>
              </a:rPr>
              <a:t>يتذوق المقروء وينقده مبينًا أثره في بناء المعاني المباشرة والرّمزيّة فيه.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6585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الثّانية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290769" y="1233649"/>
            <a:ext cx="50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 smtClean="0">
                <a:solidFill>
                  <a:schemeClr val="accent1">
                    <a:lumMod val="75000"/>
                  </a:schemeClr>
                </a:solidFill>
              </a:rPr>
              <a:t>التمهيد والرّبط بالحياة :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9" name="Picture 3">
            <a:extLst>
              <a:ext uri="{FF2B5EF4-FFF2-40B4-BE49-F238E27FC236}">
                <a16:creationId xmlns:a16="http://schemas.microsoft.com/office/drawing/2014/main" id="{2FC3215C-D3B7-6906-CC1F-48C6B216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86" y="6100549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63017" y="1832350"/>
            <a:ext cx="6271846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JO" sz="2400" b="1" dirty="0" smtClean="0"/>
              <a:t>هل الأردن من الدول التي تزرعُ القمح ؟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971" y="2859184"/>
            <a:ext cx="6389511" cy="381870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263017" y="2375941"/>
            <a:ext cx="6271846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JO" sz="2400" b="1" dirty="0" smtClean="0"/>
              <a:t>في أيِّ المُحافظات تكثُر زراعة القمح ؟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610480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الثّانية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القراءة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379720" y="1174543"/>
            <a:ext cx="50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>
                <a:solidFill>
                  <a:schemeClr val="accent1">
                    <a:lumMod val="75000"/>
                  </a:schemeClr>
                </a:solidFill>
              </a:rPr>
              <a:t> التقويم القبلي : </a:t>
            </a:r>
          </a:p>
        </p:txBody>
      </p:sp>
      <p:sp>
        <p:nvSpPr>
          <p:cNvPr id="3" name="Flowchart: Alternate Process 2"/>
          <p:cNvSpPr/>
          <p:nvPr/>
        </p:nvSpPr>
        <p:spPr>
          <a:xfrm>
            <a:off x="604520" y="6086859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  <p:sp>
        <p:nvSpPr>
          <p:cNvPr id="44" name="Flowchart: Alternate Process 43"/>
          <p:cNvSpPr/>
          <p:nvPr/>
        </p:nvSpPr>
        <p:spPr>
          <a:xfrm>
            <a:off x="455498" y="5447035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ألواح صغيرة </a:t>
            </a:r>
            <a:endParaRPr lang="en-US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941688" y="1811819"/>
            <a:ext cx="7181932" cy="3260215"/>
            <a:chOff x="1489531" y="1822175"/>
            <a:chExt cx="8153661" cy="4417095"/>
          </a:xfrm>
        </p:grpSpPr>
        <p:sp>
          <p:nvSpPr>
            <p:cNvPr id="13" name="Freeform 12"/>
            <p:cNvSpPr/>
            <p:nvPr/>
          </p:nvSpPr>
          <p:spPr>
            <a:xfrm rot="10800000" flipH="1" flipV="1">
              <a:off x="1489531" y="1822175"/>
              <a:ext cx="8128000" cy="1354666"/>
            </a:xfrm>
            <a:custGeom>
              <a:avLst/>
              <a:gdLst>
                <a:gd name="connsiteX0" fmla="*/ 0 w 8128000"/>
                <a:gd name="connsiteY0" fmla="*/ 135467 h 1354666"/>
                <a:gd name="connsiteX1" fmla="*/ 135467 w 8128000"/>
                <a:gd name="connsiteY1" fmla="*/ 0 h 1354666"/>
                <a:gd name="connsiteX2" fmla="*/ 7992533 w 8128000"/>
                <a:gd name="connsiteY2" fmla="*/ 0 h 1354666"/>
                <a:gd name="connsiteX3" fmla="*/ 8128000 w 8128000"/>
                <a:gd name="connsiteY3" fmla="*/ 135467 h 1354666"/>
                <a:gd name="connsiteX4" fmla="*/ 8128000 w 8128000"/>
                <a:gd name="connsiteY4" fmla="*/ 1219199 h 1354666"/>
                <a:gd name="connsiteX5" fmla="*/ 7992533 w 8128000"/>
                <a:gd name="connsiteY5" fmla="*/ 1354666 h 1354666"/>
                <a:gd name="connsiteX6" fmla="*/ 135467 w 8128000"/>
                <a:gd name="connsiteY6" fmla="*/ 1354666 h 1354666"/>
                <a:gd name="connsiteX7" fmla="*/ 0 w 8128000"/>
                <a:gd name="connsiteY7" fmla="*/ 1219199 h 1354666"/>
                <a:gd name="connsiteX8" fmla="*/ 0 w 8128000"/>
                <a:gd name="connsiteY8" fmla="*/ 135467 h 135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28000" h="1354666">
                  <a:moveTo>
                    <a:pt x="0" y="135467"/>
                  </a:moveTo>
                  <a:cubicBezTo>
                    <a:pt x="0" y="60651"/>
                    <a:pt x="60651" y="0"/>
                    <a:pt x="135467" y="0"/>
                  </a:cubicBezTo>
                  <a:lnTo>
                    <a:pt x="7992533" y="0"/>
                  </a:lnTo>
                  <a:cubicBezTo>
                    <a:pt x="8067349" y="0"/>
                    <a:pt x="8128000" y="60651"/>
                    <a:pt x="8128000" y="135467"/>
                  </a:cubicBezTo>
                  <a:lnTo>
                    <a:pt x="8128000" y="1219199"/>
                  </a:lnTo>
                  <a:cubicBezTo>
                    <a:pt x="8128000" y="1294015"/>
                    <a:pt x="8067349" y="1354666"/>
                    <a:pt x="7992533" y="1354666"/>
                  </a:cubicBezTo>
                  <a:lnTo>
                    <a:pt x="135467" y="1354666"/>
                  </a:lnTo>
                  <a:cubicBezTo>
                    <a:pt x="60651" y="1354666"/>
                    <a:pt x="0" y="1294015"/>
                    <a:pt x="0" y="1219199"/>
                  </a:cubicBezTo>
                  <a:lnTo>
                    <a:pt x="0" y="135467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3502" tIns="122227" rIns="163502" bIns="122227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JO" sz="2800" b="1" dirty="0" smtClean="0">
                  <a:solidFill>
                    <a:schemeClr val="tx1"/>
                  </a:solidFill>
                </a:rPr>
                <a:t>من الألفاظ الدينية الواردة في البيت :</a:t>
              </a:r>
            </a:p>
            <a:p>
              <a:pPr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JO" sz="2800" b="1" dirty="0" smtClean="0">
                  <a:solidFill>
                    <a:schemeClr val="tx1"/>
                  </a:solidFill>
                </a:rPr>
                <a:t> (حملوا مصاحفهم وقا       لوا للرّماح تكلّمي)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8262864" y="3453369"/>
              <a:ext cx="1354666" cy="1354666"/>
            </a:xfrm>
            <a:prstGeom prst="roundRect">
              <a:avLst>
                <a:gd name="adj" fmla="val 1667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 rtl="1"/>
              <a:endParaRPr lang="ar-JO" dirty="0" smtClean="0"/>
            </a:p>
            <a:p>
              <a:pPr algn="ctr" rtl="1"/>
              <a:r>
                <a:rPr lang="ar-JO" dirty="0"/>
                <a:t>1</a:t>
              </a:r>
              <a:endParaRPr lang="en-US" dirty="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1489531" y="3397992"/>
              <a:ext cx="6692053" cy="1354666"/>
            </a:xfrm>
            <a:custGeom>
              <a:avLst/>
              <a:gdLst>
                <a:gd name="connsiteX0" fmla="*/ 0 w 6692053"/>
                <a:gd name="connsiteY0" fmla="*/ 225823 h 1354666"/>
                <a:gd name="connsiteX1" fmla="*/ 225823 w 6692053"/>
                <a:gd name="connsiteY1" fmla="*/ 0 h 1354666"/>
                <a:gd name="connsiteX2" fmla="*/ 6466230 w 6692053"/>
                <a:gd name="connsiteY2" fmla="*/ 0 h 1354666"/>
                <a:gd name="connsiteX3" fmla="*/ 6692053 w 6692053"/>
                <a:gd name="connsiteY3" fmla="*/ 225823 h 1354666"/>
                <a:gd name="connsiteX4" fmla="*/ 6692053 w 6692053"/>
                <a:gd name="connsiteY4" fmla="*/ 1128843 h 1354666"/>
                <a:gd name="connsiteX5" fmla="*/ 6466230 w 6692053"/>
                <a:gd name="connsiteY5" fmla="*/ 1354666 h 1354666"/>
                <a:gd name="connsiteX6" fmla="*/ 225823 w 6692053"/>
                <a:gd name="connsiteY6" fmla="*/ 1354666 h 1354666"/>
                <a:gd name="connsiteX7" fmla="*/ 0 w 6692053"/>
                <a:gd name="connsiteY7" fmla="*/ 1128843 h 1354666"/>
                <a:gd name="connsiteX8" fmla="*/ 0 w 6692053"/>
                <a:gd name="connsiteY8" fmla="*/ 225823 h 135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92053" h="1354666">
                  <a:moveTo>
                    <a:pt x="0" y="225823"/>
                  </a:moveTo>
                  <a:cubicBezTo>
                    <a:pt x="0" y="101104"/>
                    <a:pt x="101104" y="0"/>
                    <a:pt x="225823" y="0"/>
                  </a:cubicBezTo>
                  <a:lnTo>
                    <a:pt x="6466230" y="0"/>
                  </a:lnTo>
                  <a:cubicBezTo>
                    <a:pt x="6590949" y="0"/>
                    <a:pt x="6692053" y="101104"/>
                    <a:pt x="6692053" y="225823"/>
                  </a:cubicBezTo>
                  <a:lnTo>
                    <a:pt x="6692053" y="1128843"/>
                  </a:lnTo>
                  <a:cubicBezTo>
                    <a:pt x="6692053" y="1253562"/>
                    <a:pt x="6590949" y="1354666"/>
                    <a:pt x="6466230" y="1354666"/>
                  </a:cubicBezTo>
                  <a:lnTo>
                    <a:pt x="225823" y="1354666"/>
                  </a:lnTo>
                  <a:cubicBezTo>
                    <a:pt x="101104" y="1354666"/>
                    <a:pt x="0" y="1253562"/>
                    <a:pt x="0" y="1128843"/>
                  </a:cubicBezTo>
                  <a:lnTo>
                    <a:pt x="0" y="225823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1957" tIns="371957" rIns="371957" bIns="371957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JO" sz="4000" dirty="0" smtClean="0"/>
                <a:t>الرّماح</a:t>
              </a:r>
              <a:endParaRPr lang="en-US" sz="4000" kern="1200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8288526" y="4884605"/>
              <a:ext cx="1354666" cy="1354665"/>
            </a:xfrm>
            <a:prstGeom prst="roundRect">
              <a:avLst>
                <a:gd name="adj" fmla="val 1667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1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ar-JO" dirty="0" smtClean="0"/>
            </a:p>
            <a:p>
              <a:pPr algn="ctr" rtl="1"/>
              <a:r>
                <a:rPr lang="ar-JO" dirty="0"/>
                <a:t>2</a:t>
              </a:r>
              <a:endParaRPr lang="en-US" dirty="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1509862" y="4884604"/>
              <a:ext cx="6692053" cy="1354666"/>
            </a:xfrm>
            <a:custGeom>
              <a:avLst/>
              <a:gdLst>
                <a:gd name="connsiteX0" fmla="*/ 0 w 6692053"/>
                <a:gd name="connsiteY0" fmla="*/ 225823 h 1354666"/>
                <a:gd name="connsiteX1" fmla="*/ 225823 w 6692053"/>
                <a:gd name="connsiteY1" fmla="*/ 0 h 1354666"/>
                <a:gd name="connsiteX2" fmla="*/ 6466230 w 6692053"/>
                <a:gd name="connsiteY2" fmla="*/ 0 h 1354666"/>
                <a:gd name="connsiteX3" fmla="*/ 6692053 w 6692053"/>
                <a:gd name="connsiteY3" fmla="*/ 225823 h 1354666"/>
                <a:gd name="connsiteX4" fmla="*/ 6692053 w 6692053"/>
                <a:gd name="connsiteY4" fmla="*/ 1128843 h 1354666"/>
                <a:gd name="connsiteX5" fmla="*/ 6466230 w 6692053"/>
                <a:gd name="connsiteY5" fmla="*/ 1354666 h 1354666"/>
                <a:gd name="connsiteX6" fmla="*/ 225823 w 6692053"/>
                <a:gd name="connsiteY6" fmla="*/ 1354666 h 1354666"/>
                <a:gd name="connsiteX7" fmla="*/ 0 w 6692053"/>
                <a:gd name="connsiteY7" fmla="*/ 1128843 h 1354666"/>
                <a:gd name="connsiteX8" fmla="*/ 0 w 6692053"/>
                <a:gd name="connsiteY8" fmla="*/ 225823 h 135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92053" h="1354666">
                  <a:moveTo>
                    <a:pt x="0" y="225823"/>
                  </a:moveTo>
                  <a:cubicBezTo>
                    <a:pt x="0" y="101104"/>
                    <a:pt x="101104" y="0"/>
                    <a:pt x="225823" y="0"/>
                  </a:cubicBezTo>
                  <a:lnTo>
                    <a:pt x="6466230" y="0"/>
                  </a:lnTo>
                  <a:cubicBezTo>
                    <a:pt x="6590949" y="0"/>
                    <a:pt x="6692053" y="101104"/>
                    <a:pt x="6692053" y="225823"/>
                  </a:cubicBezTo>
                  <a:lnTo>
                    <a:pt x="6692053" y="1128843"/>
                  </a:lnTo>
                  <a:cubicBezTo>
                    <a:pt x="6692053" y="1253562"/>
                    <a:pt x="6590949" y="1354666"/>
                    <a:pt x="6466230" y="1354666"/>
                  </a:cubicBezTo>
                  <a:lnTo>
                    <a:pt x="225823" y="1354666"/>
                  </a:lnTo>
                  <a:cubicBezTo>
                    <a:pt x="101104" y="1354666"/>
                    <a:pt x="0" y="1253562"/>
                    <a:pt x="0" y="1128843"/>
                  </a:cubicBezTo>
                  <a:lnTo>
                    <a:pt x="0" y="225823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1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1957" tIns="371957" rIns="371957" bIns="371957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JO" sz="4300" dirty="0" smtClean="0"/>
                <a:t>مصاحفهم</a:t>
              </a:r>
              <a:endParaRPr lang="en-US" sz="4300" kern="1200" dirty="0"/>
            </a:p>
          </p:txBody>
        </p:sp>
      </p:grpSp>
      <p:sp>
        <p:nvSpPr>
          <p:cNvPr id="55" name="Freeform 54"/>
          <p:cNvSpPr/>
          <p:nvPr/>
        </p:nvSpPr>
        <p:spPr>
          <a:xfrm>
            <a:off x="1924005" y="5276136"/>
            <a:ext cx="5909680" cy="1032960"/>
          </a:xfrm>
          <a:custGeom>
            <a:avLst/>
            <a:gdLst>
              <a:gd name="connsiteX0" fmla="*/ 0 w 6692053"/>
              <a:gd name="connsiteY0" fmla="*/ 225823 h 1354666"/>
              <a:gd name="connsiteX1" fmla="*/ 225823 w 6692053"/>
              <a:gd name="connsiteY1" fmla="*/ 0 h 1354666"/>
              <a:gd name="connsiteX2" fmla="*/ 6466230 w 6692053"/>
              <a:gd name="connsiteY2" fmla="*/ 0 h 1354666"/>
              <a:gd name="connsiteX3" fmla="*/ 6692053 w 6692053"/>
              <a:gd name="connsiteY3" fmla="*/ 225823 h 1354666"/>
              <a:gd name="connsiteX4" fmla="*/ 6692053 w 6692053"/>
              <a:gd name="connsiteY4" fmla="*/ 1128843 h 1354666"/>
              <a:gd name="connsiteX5" fmla="*/ 6466230 w 6692053"/>
              <a:gd name="connsiteY5" fmla="*/ 1354666 h 1354666"/>
              <a:gd name="connsiteX6" fmla="*/ 225823 w 6692053"/>
              <a:gd name="connsiteY6" fmla="*/ 1354666 h 1354666"/>
              <a:gd name="connsiteX7" fmla="*/ 0 w 6692053"/>
              <a:gd name="connsiteY7" fmla="*/ 1128843 h 1354666"/>
              <a:gd name="connsiteX8" fmla="*/ 0 w 6692053"/>
              <a:gd name="connsiteY8" fmla="*/ 225823 h 135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92053" h="1354666">
                <a:moveTo>
                  <a:pt x="0" y="225823"/>
                </a:moveTo>
                <a:cubicBezTo>
                  <a:pt x="0" y="101104"/>
                  <a:pt x="101104" y="0"/>
                  <a:pt x="225823" y="0"/>
                </a:cubicBezTo>
                <a:lnTo>
                  <a:pt x="6466230" y="0"/>
                </a:lnTo>
                <a:cubicBezTo>
                  <a:pt x="6590949" y="0"/>
                  <a:pt x="6692053" y="101104"/>
                  <a:pt x="6692053" y="225823"/>
                </a:cubicBezTo>
                <a:lnTo>
                  <a:pt x="6692053" y="1128843"/>
                </a:lnTo>
                <a:cubicBezTo>
                  <a:pt x="6692053" y="1253562"/>
                  <a:pt x="6590949" y="1354666"/>
                  <a:pt x="6466230" y="1354666"/>
                </a:cubicBezTo>
                <a:lnTo>
                  <a:pt x="225823" y="1354666"/>
                </a:lnTo>
                <a:cubicBezTo>
                  <a:pt x="101104" y="1354666"/>
                  <a:pt x="0" y="1253562"/>
                  <a:pt x="0" y="1128843"/>
                </a:cubicBezTo>
                <a:lnTo>
                  <a:pt x="0" y="225823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0" vert="horz" wrap="square" lIns="371957" tIns="371957" rIns="371957" bIns="371957" numCol="1" spcCol="1270" anchor="ctr" anchorCtr="0">
            <a:noAutofit/>
          </a:bodyPr>
          <a:lstStyle/>
          <a:p>
            <a:pPr lvl="0"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JO" sz="4300" dirty="0" smtClean="0"/>
              <a:t>الإجابتان صحيحتان</a:t>
            </a:r>
            <a:endParaRPr lang="en-US" sz="4300" kern="1200" dirty="0"/>
          </a:p>
        </p:txBody>
      </p:sp>
      <p:sp>
        <p:nvSpPr>
          <p:cNvPr id="56" name="Rounded Rectangle 55"/>
          <p:cNvSpPr/>
          <p:nvPr/>
        </p:nvSpPr>
        <p:spPr>
          <a:xfrm>
            <a:off x="7992426" y="5260361"/>
            <a:ext cx="1193221" cy="999865"/>
          </a:xfrm>
          <a:prstGeom prst="roundRect">
            <a:avLst>
              <a:gd name="adj" fmla="val 1667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ar-JO" dirty="0"/>
          </a:p>
          <a:p>
            <a:pPr algn="ctr" rtl="1"/>
            <a:r>
              <a:rPr lang="ar-JO" dirty="0" smtClean="0"/>
              <a:t>3</a:t>
            </a:r>
            <a:endParaRPr lang="en-US" dirty="0"/>
          </a:p>
        </p:txBody>
      </p:sp>
      <p:pic>
        <p:nvPicPr>
          <p:cNvPr id="57" name="Picture 2" descr="C:\Users\Alaa_Alghazzawi\Desktop\مصباح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02" y="2383728"/>
            <a:ext cx="1206885" cy="204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293" y="4149354"/>
            <a:ext cx="857477" cy="8574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431011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الثّانية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05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2FC3215C-D3B7-6906-CC1F-48C6B216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49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itle 1"/>
          <p:cNvSpPr txBox="1">
            <a:spLocks/>
          </p:cNvSpPr>
          <p:nvPr/>
        </p:nvSpPr>
        <p:spPr>
          <a:xfrm>
            <a:off x="4106429" y="685490"/>
            <a:ext cx="5346060" cy="1122837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endParaRPr lang="ar-JO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r>
              <a:rPr lang="ar-JO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التّقديم:</a:t>
            </a:r>
          </a:p>
          <a:p>
            <a:pPr algn="r" rtl="1"/>
            <a:endParaRPr lang="ar-JO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endParaRPr lang="ar-JO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97421" y="1298476"/>
            <a:ext cx="51529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b="1" dirty="0" smtClean="0">
                <a:solidFill>
                  <a:srgbClr val="C00000"/>
                </a:solidFill>
              </a:rPr>
              <a:t>1- أقرأ الأبيات قراءة فاهمة.</a:t>
            </a:r>
          </a:p>
          <a:p>
            <a:pPr algn="r" rtl="1"/>
            <a:r>
              <a:rPr lang="ar-JO" sz="2400" b="1" dirty="0" smtClean="0">
                <a:solidFill>
                  <a:srgbClr val="C00000"/>
                </a:solidFill>
              </a:rPr>
              <a:t>2- أوضّح معاني الكلمات المُلوّنة باللون الأحمر.</a:t>
            </a:r>
          </a:p>
          <a:p>
            <a:pPr algn="r" rtl="1"/>
            <a:r>
              <a:rPr lang="ar-JO" sz="2400" b="1" dirty="0" smtClean="0">
                <a:solidFill>
                  <a:srgbClr val="C00000"/>
                </a:solidFill>
              </a:rPr>
              <a:t>3- أشرح الأبيات شرحًا أدبيًا وافيًا.</a:t>
            </a:r>
          </a:p>
          <a:p>
            <a:pPr algn="r" rtl="1"/>
            <a:r>
              <a:rPr lang="ar-JO" sz="2400" b="1" dirty="0" smtClean="0">
                <a:solidFill>
                  <a:srgbClr val="C00000"/>
                </a:solidFill>
              </a:rPr>
              <a:t>4- أكتب الفكرة الرّئيسة من الأبيات.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753" y="3014947"/>
            <a:ext cx="5992061" cy="29341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1" y="2236074"/>
            <a:ext cx="2781688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8095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الثّانية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05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2FC3215C-D3B7-6906-CC1F-48C6B216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49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itle 1"/>
          <p:cNvSpPr txBox="1">
            <a:spLocks/>
          </p:cNvSpPr>
          <p:nvPr/>
        </p:nvSpPr>
        <p:spPr>
          <a:xfrm>
            <a:off x="4106429" y="685490"/>
            <a:ext cx="5346060" cy="1122837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endParaRPr lang="ar-JO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r>
              <a:rPr lang="ar-JO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التقديم : </a:t>
            </a:r>
            <a:r>
              <a:rPr lang="ar-JO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التغذية الرّاجعة )</a:t>
            </a:r>
          </a:p>
          <a:p>
            <a:pPr algn="r" rtl="1"/>
            <a:endParaRPr lang="ar-JO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endParaRPr lang="ar-JO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893" y="2190881"/>
            <a:ext cx="3106755" cy="38302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85" y="3039861"/>
            <a:ext cx="2888193" cy="21661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975" y="3999170"/>
            <a:ext cx="1996935" cy="26359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108" y="1808327"/>
            <a:ext cx="2184641" cy="194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5813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الثّانية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05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2FC3215C-D3B7-6906-CC1F-48C6B216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49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itle 1"/>
          <p:cNvSpPr txBox="1">
            <a:spLocks/>
          </p:cNvSpPr>
          <p:nvPr/>
        </p:nvSpPr>
        <p:spPr>
          <a:xfrm>
            <a:off x="4106429" y="685490"/>
            <a:ext cx="5346060" cy="1122837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endParaRPr lang="ar-JO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r>
              <a:rPr lang="ar-JO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التقديم : </a:t>
            </a:r>
            <a:r>
              <a:rPr lang="ar-JO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التغذية الرّاجعة )</a:t>
            </a:r>
          </a:p>
          <a:p>
            <a:pPr algn="r" rtl="1"/>
            <a:endParaRPr lang="ar-JO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endParaRPr lang="ar-JO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36978" y="1998134"/>
            <a:ext cx="809413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000" b="1" i="1" dirty="0" smtClean="0">
                <a:solidFill>
                  <a:srgbClr val="FF0000"/>
                </a:solidFill>
              </a:rPr>
              <a:t>البيت الثالث عشر: </a:t>
            </a:r>
            <a:r>
              <a:rPr lang="ar-JO" sz="2000" b="1" dirty="0" smtClean="0">
                <a:solidFill>
                  <a:schemeClr val="accent1">
                    <a:lumMod val="75000"/>
                  </a:schemeClr>
                </a:solidFill>
              </a:rPr>
              <a:t>يُعبّر الشاعر هنا عن مدى حُبّه للأردن فقد فاق الجميع بحبّه لها.</a:t>
            </a:r>
          </a:p>
          <a:p>
            <a:pPr algn="r" rtl="1"/>
            <a:endParaRPr lang="ar-JO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r" rtl="1"/>
            <a:r>
              <a:rPr lang="ar-JO" sz="2000" b="1" i="1" dirty="0" smtClean="0">
                <a:solidFill>
                  <a:srgbClr val="FF0000"/>
                </a:solidFill>
              </a:rPr>
              <a:t>البيت الرّابع عشر : </a:t>
            </a:r>
            <a:r>
              <a:rPr lang="ar-JO" sz="2000" b="1" dirty="0" smtClean="0">
                <a:solidFill>
                  <a:schemeClr val="accent1">
                    <a:lumMod val="75000"/>
                  </a:schemeClr>
                </a:solidFill>
              </a:rPr>
              <a:t>أشار الشّاعر إلى قُدسيّة هذا الوطن وعِظم مكانته ، وقد ضمّن البيت بالعديد من الألفاظ الدّينية، (كالسّعي والخشوع والإحرام).</a:t>
            </a:r>
          </a:p>
          <a:p>
            <a:pPr algn="r" rtl="1"/>
            <a:endParaRPr lang="ar-JO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r" rtl="1"/>
            <a:r>
              <a:rPr lang="ar-JO" sz="2000" b="1" i="1" dirty="0">
                <a:solidFill>
                  <a:srgbClr val="FF0000"/>
                </a:solidFill>
              </a:rPr>
              <a:t>البيت </a:t>
            </a:r>
            <a:r>
              <a:rPr lang="ar-JO" sz="2000" b="1" i="1" dirty="0" smtClean="0">
                <a:solidFill>
                  <a:srgbClr val="FF0000"/>
                </a:solidFill>
              </a:rPr>
              <a:t>الخامس عشر+ السادس عشر + السابع عشر </a:t>
            </a:r>
            <a:r>
              <a:rPr lang="ar-JO" sz="2000" b="1" i="1" dirty="0">
                <a:solidFill>
                  <a:srgbClr val="FF0000"/>
                </a:solidFill>
              </a:rPr>
              <a:t>: </a:t>
            </a:r>
            <a:endParaRPr lang="ar-JO" sz="2000" b="1" i="1" dirty="0" smtClean="0">
              <a:solidFill>
                <a:srgbClr val="FF0000"/>
              </a:solidFill>
            </a:endParaRPr>
          </a:p>
          <a:p>
            <a:pPr algn="r" rtl="1"/>
            <a:endParaRPr lang="ar-JO" sz="2000" b="1" i="1" dirty="0">
              <a:solidFill>
                <a:srgbClr val="FF0000"/>
              </a:solidFill>
            </a:endParaRPr>
          </a:p>
          <a:p>
            <a:pPr algn="r" rtl="1"/>
            <a:r>
              <a:rPr lang="ar-JO" sz="2000" b="1" dirty="0" smtClean="0">
                <a:solidFill>
                  <a:schemeClr val="accent1">
                    <a:lumMod val="75000"/>
                  </a:schemeClr>
                </a:solidFill>
              </a:rPr>
              <a:t>يختم الشّاعر قصيدته بأنه حضّرَ قيثارة ليتغنّى بجمال الطبيعةالأردنية، بل ويأمر القمحَ بالإنشاد مدْحًا في الأردن وأهلها الطيبين.</a:t>
            </a:r>
            <a:endParaRPr lang="ar-JO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r" rtl="1"/>
            <a:endParaRPr lang="ar-JO" sz="20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2348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الثّانية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القراءة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015853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379720" y="1174543"/>
            <a:ext cx="50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التقويم </a:t>
            </a:r>
            <a:r>
              <a:rPr lang="ar-JO" sz="2800" b="1" dirty="0" smtClean="0">
                <a:solidFill>
                  <a:schemeClr val="accent1">
                    <a:lumMod val="75000"/>
                  </a:schemeClr>
                </a:solidFill>
              </a:rPr>
              <a:t>التّكويني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ar-JO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941041" y="1203988"/>
            <a:ext cx="4320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800" b="1" dirty="0" smtClean="0">
                <a:solidFill>
                  <a:srgbClr val="FF0000"/>
                </a:solidFill>
              </a:rPr>
              <a:t>ص 43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87" y="1680050"/>
            <a:ext cx="8421275" cy="458216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763910" y="3595567"/>
            <a:ext cx="1018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400" b="1" dirty="0" smtClean="0">
                <a:solidFill>
                  <a:srgbClr val="FF0000"/>
                </a:solidFill>
              </a:rPr>
              <a:t>الصّوت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80464" y="3595567"/>
            <a:ext cx="1018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400" b="1" dirty="0" smtClean="0">
                <a:solidFill>
                  <a:srgbClr val="FF0000"/>
                </a:solidFill>
              </a:rPr>
              <a:t>الصّوت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63909" y="4470118"/>
            <a:ext cx="1018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400" b="1" dirty="0" smtClean="0">
                <a:solidFill>
                  <a:srgbClr val="FF0000"/>
                </a:solidFill>
              </a:rPr>
              <a:t>الحركة واللون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66764" y="6166813"/>
            <a:ext cx="9217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400" b="1" dirty="0" smtClean="0">
                <a:solidFill>
                  <a:srgbClr val="FF0000"/>
                </a:solidFill>
              </a:rPr>
              <a:t>تساعد السامع على فهم المعنى وتقويته في ذهنه، وتوضيح الصورة الفنية بشكل أفضل.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0595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0" grpId="0"/>
      <p:bldP spid="31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الثّانية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القراءة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015853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379720" y="1174543"/>
            <a:ext cx="50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التقويم </a:t>
            </a:r>
            <a:r>
              <a:rPr lang="ar-JO" sz="2800" b="1" dirty="0" smtClean="0">
                <a:solidFill>
                  <a:schemeClr val="accent1">
                    <a:lumMod val="75000"/>
                  </a:schemeClr>
                </a:solidFill>
              </a:rPr>
              <a:t>التّكويني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ar-JO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41638" y="6511267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  <p:sp>
        <p:nvSpPr>
          <p:cNvPr id="44" name="Flowchart: Alternate Process 43"/>
          <p:cNvSpPr/>
          <p:nvPr/>
        </p:nvSpPr>
        <p:spPr>
          <a:xfrm>
            <a:off x="41638" y="6088848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ألواح صغيرة </a:t>
            </a:r>
            <a:endParaRPr lang="en-US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941041" y="1203988"/>
            <a:ext cx="4320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800" b="1" dirty="0" smtClean="0">
                <a:solidFill>
                  <a:srgbClr val="FF0000"/>
                </a:solidFill>
              </a:rPr>
              <a:t>ص 43 حفظ السّمات كاملة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339948" y="5207818"/>
            <a:ext cx="1500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400" b="1" dirty="0" smtClean="0">
                <a:solidFill>
                  <a:srgbClr val="FF0000"/>
                </a:solidFill>
              </a:rPr>
              <a:t>البيت الثالث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92" y="1787126"/>
            <a:ext cx="9134422" cy="3256842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726076" y="5073413"/>
            <a:ext cx="2965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400" b="1" dirty="0" smtClean="0">
                <a:solidFill>
                  <a:srgbClr val="FF0000"/>
                </a:solidFill>
              </a:rPr>
              <a:t>الأمر : البيت السادس عشر</a:t>
            </a:r>
          </a:p>
          <a:p>
            <a:pPr algn="r"/>
            <a:r>
              <a:rPr lang="ar-JO" sz="2400" b="1" dirty="0" smtClean="0">
                <a:solidFill>
                  <a:srgbClr val="FF0000"/>
                </a:solidFill>
              </a:rPr>
              <a:t>النداء : البيتان الأول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209041" y="5179222"/>
            <a:ext cx="1709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400" b="1" dirty="0" smtClean="0">
                <a:solidFill>
                  <a:srgbClr val="FF0000"/>
                </a:solidFill>
              </a:rPr>
              <a:t>البيت : التاسع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7629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5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2784</TotalTime>
  <Words>918</Words>
  <Application>Microsoft Office PowerPoint</Application>
  <PresentationFormat>Widescreen</PresentationFormat>
  <Paragraphs>326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Adobe Arabic</vt:lpstr>
      <vt:lpstr>adonis-web</vt:lpstr>
      <vt:lpstr>AGA Aladdin Regular</vt:lpstr>
      <vt:lpstr>AGA Battouta Regular</vt:lpstr>
      <vt:lpstr>Arial</vt:lpstr>
      <vt:lpstr>Calibri</vt:lpstr>
      <vt:lpstr>Calibri Light</vt:lpstr>
      <vt:lpstr>HelveticaNeueLT Arabic 45 Light</vt:lpstr>
      <vt:lpstr>HelveticaNeueLT Arabic 55 Roman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Ghassan Hazza</dc:creator>
  <cp:lastModifiedBy>Maali</cp:lastModifiedBy>
  <cp:revision>270</cp:revision>
  <dcterms:created xsi:type="dcterms:W3CDTF">2019-06-13T08:00:41Z</dcterms:created>
  <dcterms:modified xsi:type="dcterms:W3CDTF">2025-09-23T17:38:42Z</dcterms:modified>
</cp:coreProperties>
</file>