
<file path=[Content_Types].xml><?xml version="1.0" encoding="utf-8"?>
<Types xmlns="http://schemas.openxmlformats.org/package/2006/content-types">
  <Default Extension="png" ContentType="image/png"/>
  <Default Extension="jfif" ContentType="image/jpe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29" r:id="rId3"/>
    <p:sldId id="280" r:id="rId4"/>
    <p:sldId id="268" r:id="rId5"/>
    <p:sldId id="285" r:id="rId6"/>
    <p:sldId id="327" r:id="rId7"/>
    <p:sldId id="330" r:id="rId8"/>
    <p:sldId id="331" r:id="rId9"/>
    <p:sldId id="334" r:id="rId10"/>
    <p:sldId id="336" r:id="rId11"/>
    <p:sldId id="332" r:id="rId12"/>
    <p:sldId id="333" r:id="rId13"/>
    <p:sldId id="317" r:id="rId14"/>
    <p:sldId id="33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48" y="8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FD0B0-7129-4AAB-B0B9-65201DF8EAB2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A0925-E196-4753-811E-2A52A49AE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21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fi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2082800" cy="185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91982" y="2092034"/>
            <a:ext cx="8214522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الوحدة </a:t>
            </a:r>
            <a:r>
              <a:rPr lang="ar-JO" sz="4400" dirty="0" smtClean="0">
                <a:cs typeface="AGA Battouta Regular" pitchFamily="2" charset="-78"/>
              </a:rPr>
              <a:t>الثّانية</a:t>
            </a:r>
            <a:r>
              <a:rPr lang="ar-SA" sz="4400" dirty="0" smtClean="0">
                <a:cs typeface="AGA Battouta Regular" pitchFamily="2" charset="-78"/>
              </a:rPr>
              <a:t>:</a:t>
            </a:r>
            <a:r>
              <a:rPr lang="ar-JO" sz="4400" dirty="0" smtClean="0">
                <a:cs typeface="AGA Battouta Regular" pitchFamily="2" charset="-78"/>
              </a:rPr>
              <a:t>وَحدتُنا </a:t>
            </a:r>
            <a:r>
              <a:rPr lang="en-US" sz="4400" dirty="0" smtClean="0">
                <a:cs typeface="AGA Battouta Regular" pitchFamily="2" charset="-78"/>
              </a:rPr>
              <a:t> </a:t>
            </a:r>
            <a:r>
              <a:rPr lang="ar-JO" sz="4400" dirty="0" smtClean="0">
                <a:cs typeface="AGA Battouta Regular" pitchFamily="2" charset="-78"/>
              </a:rPr>
              <a:t>قُوّتنا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الدرس : </a:t>
            </a:r>
            <a:r>
              <a:rPr lang="ar-JO" sz="4400" dirty="0" smtClean="0">
                <a:cs typeface="AGA Battouta Regular" pitchFamily="2" charset="-78"/>
              </a:rPr>
              <a:t>أقرأ بطلاقة وفهم </a:t>
            </a:r>
            <a:endParaRPr lang="ar-JO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المبحث :  </a:t>
            </a:r>
            <a:r>
              <a:rPr lang="ar-JO" sz="4400" dirty="0">
                <a:cs typeface="AGA Battouta Regular" pitchFamily="2" charset="-78"/>
              </a:rPr>
              <a:t>اللّغة العربيّة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الصف :  </a:t>
            </a:r>
            <a:r>
              <a:rPr lang="ar-JO" sz="4400" dirty="0">
                <a:cs typeface="AGA Battouta Regular" pitchFamily="2" charset="-78"/>
              </a:rPr>
              <a:t>الثّامن</a:t>
            </a:r>
            <a:endParaRPr lang="ar-JO" sz="4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805" y="328517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القراءة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الت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ّ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مايز: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272971" y="1661447"/>
            <a:ext cx="2055138" cy="4382095"/>
            <a:chOff x="6287512" y="2587536"/>
            <a:chExt cx="2055138" cy="4382095"/>
          </a:xfrm>
        </p:grpSpPr>
        <p:sp>
          <p:nvSpPr>
            <p:cNvPr id="29" name="Shape 2">
              <a:extLst>
                <a:ext uri="{FF2B5EF4-FFF2-40B4-BE49-F238E27FC236}">
                  <a16:creationId xmlns:a16="http://schemas.microsoft.com/office/drawing/2014/main" id="{E7AC2A34-6142-E906-338F-AEC60747B39E}"/>
                </a:ext>
              </a:extLst>
            </p:cNvPr>
            <p:cNvSpPr/>
            <p:nvPr/>
          </p:nvSpPr>
          <p:spPr>
            <a:xfrm>
              <a:off x="7293513" y="2587536"/>
              <a:ext cx="44410" cy="4382095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Shape 3">
              <a:extLst>
                <a:ext uri="{FF2B5EF4-FFF2-40B4-BE49-F238E27FC236}">
                  <a16:creationId xmlns:a16="http://schemas.microsoft.com/office/drawing/2014/main" id="{7F6B48C4-E63C-C065-BC44-13176ABDEC50}"/>
                </a:ext>
              </a:extLst>
            </p:cNvPr>
            <p:cNvSpPr/>
            <p:nvPr/>
          </p:nvSpPr>
          <p:spPr>
            <a:xfrm>
              <a:off x="7565053" y="2894350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Shape 4">
              <a:extLst>
                <a:ext uri="{FF2B5EF4-FFF2-40B4-BE49-F238E27FC236}">
                  <a16:creationId xmlns:a16="http://schemas.microsoft.com/office/drawing/2014/main" id="{638B7FF1-2629-0300-ECCB-FEBEDB7A220B}"/>
                </a:ext>
              </a:extLst>
            </p:cNvPr>
            <p:cNvSpPr/>
            <p:nvPr/>
          </p:nvSpPr>
          <p:spPr>
            <a:xfrm>
              <a:off x="7076816" y="2655884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Text 5">
              <a:extLst>
                <a:ext uri="{FF2B5EF4-FFF2-40B4-BE49-F238E27FC236}">
                  <a16:creationId xmlns:a16="http://schemas.microsoft.com/office/drawing/2014/main" id="{26859F2F-3E10-7852-2CE4-C439CF85BD63}"/>
                </a:ext>
              </a:extLst>
            </p:cNvPr>
            <p:cNvSpPr/>
            <p:nvPr/>
          </p:nvSpPr>
          <p:spPr>
            <a:xfrm>
              <a:off x="7223105" y="2708315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1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Shape 8">
              <a:extLst>
                <a:ext uri="{FF2B5EF4-FFF2-40B4-BE49-F238E27FC236}">
                  <a16:creationId xmlns:a16="http://schemas.microsoft.com/office/drawing/2014/main" id="{87F88120-07C1-DA73-FE01-511617E1C071}"/>
                </a:ext>
              </a:extLst>
            </p:cNvPr>
            <p:cNvSpPr/>
            <p:nvPr/>
          </p:nvSpPr>
          <p:spPr>
            <a:xfrm>
              <a:off x="6287512" y="400520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Shape 9">
              <a:extLst>
                <a:ext uri="{FF2B5EF4-FFF2-40B4-BE49-F238E27FC236}">
                  <a16:creationId xmlns:a16="http://schemas.microsoft.com/office/drawing/2014/main" id="{2BC01055-80C0-77E7-B6B8-79D5B3349246}"/>
                </a:ext>
              </a:extLst>
            </p:cNvPr>
            <p:cNvSpPr/>
            <p:nvPr/>
          </p:nvSpPr>
          <p:spPr>
            <a:xfrm>
              <a:off x="7065109" y="377749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Text 10">
              <a:extLst>
                <a:ext uri="{FF2B5EF4-FFF2-40B4-BE49-F238E27FC236}">
                  <a16:creationId xmlns:a16="http://schemas.microsoft.com/office/drawing/2014/main" id="{8EE93098-4EC1-B0BB-5A82-76A76BDDFABD}"/>
                </a:ext>
              </a:extLst>
            </p:cNvPr>
            <p:cNvSpPr/>
            <p:nvPr/>
          </p:nvSpPr>
          <p:spPr>
            <a:xfrm>
              <a:off x="7223105" y="381916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2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Shape 13">
              <a:extLst>
                <a:ext uri="{FF2B5EF4-FFF2-40B4-BE49-F238E27FC236}">
                  <a16:creationId xmlns:a16="http://schemas.microsoft.com/office/drawing/2014/main" id="{90D2BED4-4E81-51D4-EEE9-283E9A341BA1}"/>
                </a:ext>
              </a:extLst>
            </p:cNvPr>
            <p:cNvSpPr/>
            <p:nvPr/>
          </p:nvSpPr>
          <p:spPr>
            <a:xfrm>
              <a:off x="7565053" y="519642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Shape 14">
              <a:extLst>
                <a:ext uri="{FF2B5EF4-FFF2-40B4-BE49-F238E27FC236}">
                  <a16:creationId xmlns:a16="http://schemas.microsoft.com/office/drawing/2014/main" id="{F1EEB422-CD7D-C49E-AE4A-0F50444C3C4E}"/>
                </a:ext>
              </a:extLst>
            </p:cNvPr>
            <p:cNvSpPr/>
            <p:nvPr/>
          </p:nvSpPr>
          <p:spPr>
            <a:xfrm>
              <a:off x="7065109" y="496871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Text 15">
              <a:extLst>
                <a:ext uri="{FF2B5EF4-FFF2-40B4-BE49-F238E27FC236}">
                  <a16:creationId xmlns:a16="http://schemas.microsoft.com/office/drawing/2014/main" id="{8595E128-06CD-8863-5C3A-72B76A9A0CD9}"/>
                </a:ext>
              </a:extLst>
            </p:cNvPr>
            <p:cNvSpPr/>
            <p:nvPr/>
          </p:nvSpPr>
          <p:spPr>
            <a:xfrm>
              <a:off x="7223105" y="501038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3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Shape 4">
              <a:extLst>
                <a:ext uri="{FF2B5EF4-FFF2-40B4-BE49-F238E27FC236}">
                  <a16:creationId xmlns:a16="http://schemas.microsoft.com/office/drawing/2014/main" id="{575EAB91-AA07-F831-947E-C34E8C1F6743}"/>
                </a:ext>
              </a:extLst>
            </p:cNvPr>
            <p:cNvSpPr/>
            <p:nvPr/>
          </p:nvSpPr>
          <p:spPr>
            <a:xfrm>
              <a:off x="7065108" y="6224863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4</a:t>
              </a:r>
              <a:endPara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Shape 8">
              <a:extLst>
                <a:ext uri="{FF2B5EF4-FFF2-40B4-BE49-F238E27FC236}">
                  <a16:creationId xmlns:a16="http://schemas.microsoft.com/office/drawing/2014/main" id="{0D5A7EAB-D4DB-CEAE-1EEA-5E1D2011FFD3}"/>
                </a:ext>
              </a:extLst>
            </p:cNvPr>
            <p:cNvSpPr/>
            <p:nvPr/>
          </p:nvSpPr>
          <p:spPr>
            <a:xfrm>
              <a:off x="6304181" y="6452629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C1FA06DE-A23B-76B2-893C-1A84942B0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0063" y="5253678"/>
            <a:ext cx="1041465" cy="1390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802" y="6034507"/>
            <a:ext cx="1585097" cy="6108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9188" y="6185673"/>
            <a:ext cx="1037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Buzz In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5959879" y="1698061"/>
            <a:ext cx="3641932" cy="2028606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 smtClean="0">
                <a:solidFill>
                  <a:schemeClr val="tx1"/>
                </a:solidFill>
              </a:rPr>
              <a:t>ارسم الصّورة الفنية في البيت التاسع ولوّنها.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1" name="Cloud 60"/>
          <p:cNvSpPr/>
          <p:nvPr/>
        </p:nvSpPr>
        <p:spPr>
          <a:xfrm>
            <a:off x="629920" y="2050075"/>
            <a:ext cx="4309962" cy="1878036"/>
          </a:xfrm>
          <a:prstGeom prst="cloud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 smtClean="0">
                <a:solidFill>
                  <a:schemeClr val="tx1"/>
                </a:solidFill>
              </a:rPr>
              <a:t>ارسم صورة توضّح البيت الثاني عشر وكيف يكون الكلام عن الأردن كانتشار الرائحة الجميلة.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2" name="Cloud 61"/>
          <p:cNvSpPr/>
          <p:nvPr/>
        </p:nvSpPr>
        <p:spPr>
          <a:xfrm>
            <a:off x="5996621" y="3798775"/>
            <a:ext cx="3043578" cy="1967319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 smtClean="0">
                <a:solidFill>
                  <a:schemeClr val="tx1"/>
                </a:solidFill>
              </a:rPr>
              <a:t>شارك اللون الأزرق.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4" name="Cloud 63"/>
          <p:cNvSpPr/>
          <p:nvPr/>
        </p:nvSpPr>
        <p:spPr>
          <a:xfrm>
            <a:off x="1460935" y="4522059"/>
            <a:ext cx="2915815" cy="1888479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 smtClean="0">
                <a:solidFill>
                  <a:schemeClr val="tx1"/>
                </a:solidFill>
              </a:rPr>
              <a:t>شارك اللون الأخضر.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67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015853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3257" y="1133195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ص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42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511267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41638" y="6088848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008" y="1560698"/>
            <a:ext cx="8013956" cy="475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8178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015853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التغذية </a:t>
            </a:r>
            <a:r>
              <a:rPr lang="ar-JO" sz="2800" b="1" dirty="0" smtClean="0">
                <a:solidFill>
                  <a:srgbClr val="FF0000"/>
                </a:solidFill>
              </a:rPr>
              <a:t>الراجعة ص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42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511267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41638" y="6088848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075686"/>
              </p:ext>
            </p:extLst>
          </p:nvPr>
        </p:nvGraphicFramePr>
        <p:xfrm>
          <a:off x="1209040" y="2502396"/>
          <a:ext cx="8127999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64972547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1350819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252903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sz="2400" b="1" dirty="0" smtClean="0"/>
                        <a:t>حيدر محمود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400" b="1" dirty="0" smtClean="0"/>
                        <a:t>حبيب الزّيودي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98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JO" sz="2400" b="1" dirty="0" smtClean="0"/>
                        <a:t>وصف جمال </a:t>
                      </a:r>
                      <a:r>
                        <a:rPr lang="ar-JO" sz="2400" b="1" dirty="0" smtClean="0"/>
                        <a:t>الطبيعة الأردنية والتغني بها.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400" b="1" dirty="0" smtClean="0"/>
                        <a:t>الشعر الوطني (حب الوطن)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الغرض الشعري</a:t>
                      </a:r>
                      <a:endParaRPr lang="en-US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417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JO" sz="2400" b="1" dirty="0" smtClean="0"/>
                        <a:t>العافة رقيقة واضحة (الانتماء)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400" b="1" dirty="0" smtClean="0"/>
                        <a:t>العاطفة قوية واضحة (الفخر)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قوّة العاطفة</a:t>
                      </a:r>
                      <a:endParaRPr lang="en-US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808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6313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 التقويم 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الختامي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604520" y="6086859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455498" y="5447035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941688" y="1811819"/>
            <a:ext cx="7181932" cy="3260215"/>
            <a:chOff x="1489531" y="1822175"/>
            <a:chExt cx="8153661" cy="4417095"/>
          </a:xfrm>
        </p:grpSpPr>
        <p:sp>
          <p:nvSpPr>
            <p:cNvPr id="13" name="Freeform 12"/>
            <p:cNvSpPr/>
            <p:nvPr/>
          </p:nvSpPr>
          <p:spPr>
            <a:xfrm rot="10800000" flipH="1" flipV="1">
              <a:off x="1489531" y="1822175"/>
              <a:ext cx="8128000" cy="1354666"/>
            </a:xfrm>
            <a:custGeom>
              <a:avLst/>
              <a:gdLst>
                <a:gd name="connsiteX0" fmla="*/ 0 w 8128000"/>
                <a:gd name="connsiteY0" fmla="*/ 135467 h 1354666"/>
                <a:gd name="connsiteX1" fmla="*/ 135467 w 8128000"/>
                <a:gd name="connsiteY1" fmla="*/ 0 h 1354666"/>
                <a:gd name="connsiteX2" fmla="*/ 7992533 w 8128000"/>
                <a:gd name="connsiteY2" fmla="*/ 0 h 1354666"/>
                <a:gd name="connsiteX3" fmla="*/ 8128000 w 8128000"/>
                <a:gd name="connsiteY3" fmla="*/ 135467 h 1354666"/>
                <a:gd name="connsiteX4" fmla="*/ 8128000 w 8128000"/>
                <a:gd name="connsiteY4" fmla="*/ 1219199 h 1354666"/>
                <a:gd name="connsiteX5" fmla="*/ 7992533 w 8128000"/>
                <a:gd name="connsiteY5" fmla="*/ 1354666 h 1354666"/>
                <a:gd name="connsiteX6" fmla="*/ 135467 w 8128000"/>
                <a:gd name="connsiteY6" fmla="*/ 1354666 h 1354666"/>
                <a:gd name="connsiteX7" fmla="*/ 0 w 8128000"/>
                <a:gd name="connsiteY7" fmla="*/ 1219199 h 1354666"/>
                <a:gd name="connsiteX8" fmla="*/ 0 w 8128000"/>
                <a:gd name="connsiteY8" fmla="*/ 135467 h 135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8000" h="1354666">
                  <a:moveTo>
                    <a:pt x="0" y="135467"/>
                  </a:moveTo>
                  <a:cubicBezTo>
                    <a:pt x="0" y="60651"/>
                    <a:pt x="60651" y="0"/>
                    <a:pt x="135467" y="0"/>
                  </a:cubicBezTo>
                  <a:lnTo>
                    <a:pt x="7992533" y="0"/>
                  </a:lnTo>
                  <a:cubicBezTo>
                    <a:pt x="8067349" y="0"/>
                    <a:pt x="8128000" y="60651"/>
                    <a:pt x="8128000" y="135467"/>
                  </a:cubicBezTo>
                  <a:lnTo>
                    <a:pt x="8128000" y="1219199"/>
                  </a:lnTo>
                  <a:cubicBezTo>
                    <a:pt x="8128000" y="1294015"/>
                    <a:pt x="8067349" y="1354666"/>
                    <a:pt x="7992533" y="1354666"/>
                  </a:cubicBezTo>
                  <a:lnTo>
                    <a:pt x="135467" y="1354666"/>
                  </a:lnTo>
                  <a:cubicBezTo>
                    <a:pt x="60651" y="1354666"/>
                    <a:pt x="0" y="1294015"/>
                    <a:pt x="0" y="1219199"/>
                  </a:cubicBezTo>
                  <a:lnTo>
                    <a:pt x="0" y="135467"/>
                  </a:lnTo>
                  <a:close/>
                </a:path>
              </a:pathLst>
            </a:cu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3502" tIns="122227" rIns="163502" bIns="122227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2800" b="1" dirty="0" smtClean="0"/>
                <a:t>الدّامس الشديد هو:</a:t>
              </a:r>
              <a:endParaRPr lang="en-US" sz="2800" b="1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8262864" y="3453369"/>
              <a:ext cx="1354666" cy="1354666"/>
            </a:xfrm>
            <a:prstGeom prst="roundRect">
              <a:avLst>
                <a:gd name="adj" fmla="val 1667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rtl="1"/>
              <a:endParaRPr lang="ar-JO" dirty="0" smtClean="0"/>
            </a:p>
            <a:p>
              <a:pPr algn="ctr" rtl="1"/>
              <a:r>
                <a:rPr lang="ar-JO" dirty="0"/>
                <a:t>1</a:t>
              </a:r>
              <a:endParaRPr lang="en-US" dirty="0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1489531" y="3397992"/>
              <a:ext cx="6692053" cy="1354666"/>
            </a:xfrm>
            <a:custGeom>
              <a:avLst/>
              <a:gdLst>
                <a:gd name="connsiteX0" fmla="*/ 0 w 6692053"/>
                <a:gd name="connsiteY0" fmla="*/ 225823 h 1354666"/>
                <a:gd name="connsiteX1" fmla="*/ 225823 w 6692053"/>
                <a:gd name="connsiteY1" fmla="*/ 0 h 1354666"/>
                <a:gd name="connsiteX2" fmla="*/ 6466230 w 6692053"/>
                <a:gd name="connsiteY2" fmla="*/ 0 h 1354666"/>
                <a:gd name="connsiteX3" fmla="*/ 6692053 w 6692053"/>
                <a:gd name="connsiteY3" fmla="*/ 225823 h 1354666"/>
                <a:gd name="connsiteX4" fmla="*/ 6692053 w 6692053"/>
                <a:gd name="connsiteY4" fmla="*/ 1128843 h 1354666"/>
                <a:gd name="connsiteX5" fmla="*/ 6466230 w 6692053"/>
                <a:gd name="connsiteY5" fmla="*/ 1354666 h 1354666"/>
                <a:gd name="connsiteX6" fmla="*/ 225823 w 6692053"/>
                <a:gd name="connsiteY6" fmla="*/ 1354666 h 1354666"/>
                <a:gd name="connsiteX7" fmla="*/ 0 w 6692053"/>
                <a:gd name="connsiteY7" fmla="*/ 1128843 h 1354666"/>
                <a:gd name="connsiteX8" fmla="*/ 0 w 6692053"/>
                <a:gd name="connsiteY8" fmla="*/ 225823 h 135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92053" h="1354666">
                  <a:moveTo>
                    <a:pt x="0" y="225823"/>
                  </a:moveTo>
                  <a:cubicBezTo>
                    <a:pt x="0" y="101104"/>
                    <a:pt x="101104" y="0"/>
                    <a:pt x="225823" y="0"/>
                  </a:cubicBezTo>
                  <a:lnTo>
                    <a:pt x="6466230" y="0"/>
                  </a:lnTo>
                  <a:cubicBezTo>
                    <a:pt x="6590949" y="0"/>
                    <a:pt x="6692053" y="101104"/>
                    <a:pt x="6692053" y="225823"/>
                  </a:cubicBezTo>
                  <a:lnTo>
                    <a:pt x="6692053" y="1128843"/>
                  </a:lnTo>
                  <a:cubicBezTo>
                    <a:pt x="6692053" y="1253562"/>
                    <a:pt x="6590949" y="1354666"/>
                    <a:pt x="6466230" y="1354666"/>
                  </a:cubicBezTo>
                  <a:lnTo>
                    <a:pt x="225823" y="1354666"/>
                  </a:lnTo>
                  <a:cubicBezTo>
                    <a:pt x="101104" y="1354666"/>
                    <a:pt x="0" y="1253562"/>
                    <a:pt x="0" y="1128843"/>
                  </a:cubicBezTo>
                  <a:lnTo>
                    <a:pt x="0" y="225823"/>
                  </a:lnTo>
                  <a:close/>
                </a:path>
              </a:pathLst>
            </a:cu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1957" tIns="371957" rIns="371957" bIns="371957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3200" b="1" dirty="0" smtClean="0"/>
                <a:t>المُبهم</a:t>
              </a:r>
              <a:endParaRPr lang="en-US" sz="2000" b="1" dirty="0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8288526" y="4884605"/>
              <a:ext cx="1354666" cy="1354665"/>
            </a:xfrm>
            <a:prstGeom prst="roundRect">
              <a:avLst>
                <a:gd name="adj" fmla="val 1667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1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ar-JO" dirty="0" smtClean="0"/>
            </a:p>
            <a:p>
              <a:pPr algn="ctr" rtl="1"/>
              <a:r>
                <a:rPr lang="ar-JO" dirty="0"/>
                <a:t>2</a:t>
              </a:r>
              <a:endParaRPr lang="en-US" dirty="0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1509862" y="4884604"/>
              <a:ext cx="6692053" cy="1354666"/>
            </a:xfrm>
            <a:custGeom>
              <a:avLst/>
              <a:gdLst>
                <a:gd name="connsiteX0" fmla="*/ 0 w 6692053"/>
                <a:gd name="connsiteY0" fmla="*/ 225823 h 1354666"/>
                <a:gd name="connsiteX1" fmla="*/ 225823 w 6692053"/>
                <a:gd name="connsiteY1" fmla="*/ 0 h 1354666"/>
                <a:gd name="connsiteX2" fmla="*/ 6466230 w 6692053"/>
                <a:gd name="connsiteY2" fmla="*/ 0 h 1354666"/>
                <a:gd name="connsiteX3" fmla="*/ 6692053 w 6692053"/>
                <a:gd name="connsiteY3" fmla="*/ 225823 h 1354666"/>
                <a:gd name="connsiteX4" fmla="*/ 6692053 w 6692053"/>
                <a:gd name="connsiteY4" fmla="*/ 1128843 h 1354666"/>
                <a:gd name="connsiteX5" fmla="*/ 6466230 w 6692053"/>
                <a:gd name="connsiteY5" fmla="*/ 1354666 h 1354666"/>
                <a:gd name="connsiteX6" fmla="*/ 225823 w 6692053"/>
                <a:gd name="connsiteY6" fmla="*/ 1354666 h 1354666"/>
                <a:gd name="connsiteX7" fmla="*/ 0 w 6692053"/>
                <a:gd name="connsiteY7" fmla="*/ 1128843 h 1354666"/>
                <a:gd name="connsiteX8" fmla="*/ 0 w 6692053"/>
                <a:gd name="connsiteY8" fmla="*/ 225823 h 135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92053" h="1354666">
                  <a:moveTo>
                    <a:pt x="0" y="225823"/>
                  </a:moveTo>
                  <a:cubicBezTo>
                    <a:pt x="0" y="101104"/>
                    <a:pt x="101104" y="0"/>
                    <a:pt x="225823" y="0"/>
                  </a:cubicBezTo>
                  <a:lnTo>
                    <a:pt x="6466230" y="0"/>
                  </a:lnTo>
                  <a:cubicBezTo>
                    <a:pt x="6590949" y="0"/>
                    <a:pt x="6692053" y="101104"/>
                    <a:pt x="6692053" y="225823"/>
                  </a:cubicBezTo>
                  <a:lnTo>
                    <a:pt x="6692053" y="1128843"/>
                  </a:lnTo>
                  <a:cubicBezTo>
                    <a:pt x="6692053" y="1253562"/>
                    <a:pt x="6590949" y="1354666"/>
                    <a:pt x="6466230" y="1354666"/>
                  </a:cubicBezTo>
                  <a:lnTo>
                    <a:pt x="225823" y="1354666"/>
                  </a:lnTo>
                  <a:cubicBezTo>
                    <a:pt x="101104" y="1354666"/>
                    <a:pt x="0" y="1253562"/>
                    <a:pt x="0" y="1128843"/>
                  </a:cubicBezTo>
                  <a:lnTo>
                    <a:pt x="0" y="225823"/>
                  </a:lnTo>
                  <a:close/>
                </a:path>
              </a:pathLst>
            </a:cu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1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1957" tIns="371957" rIns="371957" bIns="371957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3200" b="1" dirty="0" smtClean="0"/>
                <a:t>المُتيّم</a:t>
              </a:r>
              <a:endParaRPr lang="en-US" sz="2400" b="1" dirty="0"/>
            </a:p>
          </p:txBody>
        </p:sp>
      </p:grpSp>
      <p:sp>
        <p:nvSpPr>
          <p:cNvPr id="55" name="Freeform 54"/>
          <p:cNvSpPr/>
          <p:nvPr/>
        </p:nvSpPr>
        <p:spPr>
          <a:xfrm>
            <a:off x="1924005" y="5276136"/>
            <a:ext cx="5909680" cy="1032960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algn="ctr" defTabSz="1911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JO" sz="3200" b="1" dirty="0" smtClean="0"/>
              <a:t>المُترنّم</a:t>
            </a:r>
            <a:endParaRPr lang="en-US" sz="2400" b="1" dirty="0"/>
          </a:p>
        </p:txBody>
      </p:sp>
      <p:sp>
        <p:nvSpPr>
          <p:cNvPr id="56" name="Rounded Rectangle 55"/>
          <p:cNvSpPr/>
          <p:nvPr/>
        </p:nvSpPr>
        <p:spPr>
          <a:xfrm>
            <a:off x="7992426" y="5260361"/>
            <a:ext cx="1193221" cy="999865"/>
          </a:xfrm>
          <a:prstGeom prst="roundRect">
            <a:avLst>
              <a:gd name="adj" fmla="val 16670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ar-JO" dirty="0"/>
          </a:p>
          <a:p>
            <a:pPr algn="ctr" rtl="1"/>
            <a:r>
              <a:rPr lang="ar-JO" dirty="0" smtClean="0"/>
              <a:t>3</a:t>
            </a:r>
            <a:endParaRPr lang="en-US" dirty="0"/>
          </a:p>
        </p:txBody>
      </p:sp>
      <p:pic>
        <p:nvPicPr>
          <p:cNvPr id="57" name="Picture 2" descr="C:\Users\Alaa_Alghazzawi\Desktop\مصباح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02" y="2383728"/>
            <a:ext cx="1206885" cy="2041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087" y="3050323"/>
            <a:ext cx="857477" cy="8574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5888738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</a:t>
            </a:r>
            <a:r>
              <a:rPr lang="ar-SA" sz="3200" b="1" dirty="0">
                <a:solidFill>
                  <a:schemeClr val="accent1">
                    <a:lumMod val="75000"/>
                  </a:schemeClr>
                </a:solidFill>
              </a:rPr>
              <a:t>بطاقة خروج :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65" name="Picture 13" descr="A picture containing drawing&#10;&#10;Description automatically generate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510"/>
          <a:stretch>
            <a:fillRect/>
          </a:stretch>
        </p:blipFill>
        <p:spPr bwMode="auto">
          <a:xfrm>
            <a:off x="4970271" y="1867201"/>
            <a:ext cx="3771900" cy="271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Rectangle 15"/>
          <p:cNvSpPr>
            <a:spLocks noChangeArrowheads="1"/>
          </p:cNvSpPr>
          <p:nvPr/>
        </p:nvSpPr>
        <p:spPr bwMode="auto">
          <a:xfrm>
            <a:off x="5275888" y="2653368"/>
            <a:ext cx="266429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altLang="ar-AE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ما شعورك تجاه الدرس؟</a:t>
            </a:r>
          </a:p>
        </p:txBody>
      </p:sp>
      <p:sp>
        <p:nvSpPr>
          <p:cNvPr id="67" name="Rectangle 16"/>
          <p:cNvSpPr>
            <a:spLocks noChangeArrowheads="1"/>
          </p:cNvSpPr>
          <p:nvPr/>
        </p:nvSpPr>
        <p:spPr bwMode="auto">
          <a:xfrm>
            <a:off x="5347896" y="3817005"/>
            <a:ext cx="230899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altLang="ar-AE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ماذا تعلمت من الدرس؟</a:t>
            </a:r>
          </a:p>
        </p:txBody>
      </p:sp>
      <p:pic>
        <p:nvPicPr>
          <p:cNvPr id="68" name="Picture 17" descr="A picture containing drawing&#10;&#10;Description automatically generat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55"/>
          <a:stretch>
            <a:fillRect/>
          </a:stretch>
        </p:blipFill>
        <p:spPr bwMode="auto">
          <a:xfrm>
            <a:off x="5004452" y="4658212"/>
            <a:ext cx="3771900" cy="149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22" descr="A picture containing text, sign&#10;&#10;Description automatically generate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80" t="17384" r="15686" b="17496"/>
          <a:stretch>
            <a:fillRect/>
          </a:stretch>
        </p:blipFill>
        <p:spPr bwMode="auto">
          <a:xfrm rot="186105">
            <a:off x="1074588" y="2474179"/>
            <a:ext cx="3565525" cy="334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Rectangle 18"/>
          <p:cNvSpPr>
            <a:spLocks noChangeArrowheads="1"/>
          </p:cNvSpPr>
          <p:nvPr/>
        </p:nvSpPr>
        <p:spPr bwMode="auto">
          <a:xfrm>
            <a:off x="5351140" y="5052079"/>
            <a:ext cx="251703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altLang="ar-AE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ما الذي أعجبك في الدرس؟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390556" y="3713817"/>
            <a:ext cx="2765425" cy="13382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قبل الخروج</a:t>
            </a:r>
            <a:endParaRPr kumimoji="0" lang="ar-AE" sz="4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من الحصة</a:t>
            </a:r>
          </a:p>
        </p:txBody>
      </p:sp>
    </p:spTree>
    <p:extLst>
      <p:ext uri="{BB962C8B-B14F-4D97-AF65-F5344CB8AC3E}">
        <p14:creationId xmlns:p14="http://schemas.microsoft.com/office/powerpoint/2010/main" val="28224250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المادّة: اللّغة العربيّة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الصّف: الثامن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الثّانية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الدّرس: 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206116" y="112098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8" name="Picture 3">
            <a:extLst>
              <a:ext uri="{FF2B5EF4-FFF2-40B4-BE49-F238E27FC236}">
                <a16:creationId xmlns:a16="http://schemas.microsoft.com/office/drawing/2014/main" id="{2FC3215C-D3B7-6906-CC1F-48C6B2166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3" y="6100549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Cloud 44"/>
          <p:cNvSpPr/>
          <p:nvPr/>
        </p:nvSpPr>
        <p:spPr>
          <a:xfrm>
            <a:off x="3575538" y="1448514"/>
            <a:ext cx="3681047" cy="1115234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800" b="1" dirty="0" smtClean="0"/>
              <a:t>النّتاجات</a:t>
            </a:r>
            <a:endParaRPr lang="en-US" sz="2800" b="1" dirty="0"/>
          </a:p>
        </p:txBody>
      </p:sp>
      <p:sp>
        <p:nvSpPr>
          <p:cNvPr id="2" name="Rounded Rectangle 1"/>
          <p:cNvSpPr/>
          <p:nvPr/>
        </p:nvSpPr>
        <p:spPr>
          <a:xfrm>
            <a:off x="1111937" y="2837790"/>
            <a:ext cx="8363561" cy="8620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JO" sz="2000" b="1" dirty="0" smtClean="0">
                <a:solidFill>
                  <a:schemeClr val="tx1"/>
                </a:solidFill>
              </a:rPr>
              <a:t>يقرأ النّص الشّعري من (9-12) مراعيّا سلامة الوصل وصحّة الوقف، والتّلوين الصّوتي.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1134952" y="3861352"/>
            <a:ext cx="8340546" cy="78211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2000" b="1" dirty="0" smtClean="0">
                <a:solidFill>
                  <a:schemeClr val="tx1"/>
                </a:solidFill>
              </a:rPr>
              <a:t>يُحلّل البنية الفنيّة للنّصوص الشّعرية من (9-12) محددًا العلاقات بين الكلمات والصّور الجماليّة .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993761" y="5721212"/>
            <a:ext cx="7479194" cy="5948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JO" sz="2000" b="1" dirty="0" smtClean="0"/>
              <a:t>تنمو لدى الطّالب قيمة الإنتماء إلى الوطن.</a:t>
            </a:r>
            <a:endParaRPr lang="en-US" sz="2000" b="1" dirty="0"/>
          </a:p>
        </p:txBody>
      </p:sp>
      <p:sp>
        <p:nvSpPr>
          <p:cNvPr id="51" name="Rounded Rectangle 50"/>
          <p:cNvSpPr/>
          <p:nvPr/>
        </p:nvSpPr>
        <p:spPr>
          <a:xfrm>
            <a:off x="2010911" y="4791084"/>
            <a:ext cx="7462044" cy="7334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2000" b="1" dirty="0" smtClean="0">
                <a:solidFill>
                  <a:schemeClr val="tx1"/>
                </a:solidFill>
              </a:rPr>
              <a:t>يتذوق المقروء وينقده مبينًا أثره في بناء المعاني المباشرة والرّمزيّة فيه.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1257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290769" y="1233649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التمهيد والرّبط بالحياة والتفكير الناقد :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2FC3215C-D3B7-6906-CC1F-48C6B2166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86" y="6100549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65337" y="1902658"/>
            <a:ext cx="627184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JO" sz="2400" b="1" dirty="0" smtClean="0"/>
              <a:t>أظهر جمال التّصوير الفنيّ مستعينًا بالصّورة .</a:t>
            </a:r>
            <a:endParaRPr lang="en-US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445" y="2402257"/>
            <a:ext cx="4122385" cy="412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0480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 التقويم القبلي : 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604520" y="6086859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455498" y="5447035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941688" y="1811819"/>
            <a:ext cx="7181932" cy="3260215"/>
            <a:chOff x="1489531" y="1822175"/>
            <a:chExt cx="8153661" cy="4417095"/>
          </a:xfrm>
        </p:grpSpPr>
        <p:sp>
          <p:nvSpPr>
            <p:cNvPr id="13" name="Freeform 12"/>
            <p:cNvSpPr/>
            <p:nvPr/>
          </p:nvSpPr>
          <p:spPr>
            <a:xfrm rot="10800000" flipH="1" flipV="1">
              <a:off x="1489531" y="1822175"/>
              <a:ext cx="8128000" cy="1354666"/>
            </a:xfrm>
            <a:custGeom>
              <a:avLst/>
              <a:gdLst>
                <a:gd name="connsiteX0" fmla="*/ 0 w 8128000"/>
                <a:gd name="connsiteY0" fmla="*/ 135467 h 1354666"/>
                <a:gd name="connsiteX1" fmla="*/ 135467 w 8128000"/>
                <a:gd name="connsiteY1" fmla="*/ 0 h 1354666"/>
                <a:gd name="connsiteX2" fmla="*/ 7992533 w 8128000"/>
                <a:gd name="connsiteY2" fmla="*/ 0 h 1354666"/>
                <a:gd name="connsiteX3" fmla="*/ 8128000 w 8128000"/>
                <a:gd name="connsiteY3" fmla="*/ 135467 h 1354666"/>
                <a:gd name="connsiteX4" fmla="*/ 8128000 w 8128000"/>
                <a:gd name="connsiteY4" fmla="*/ 1219199 h 1354666"/>
                <a:gd name="connsiteX5" fmla="*/ 7992533 w 8128000"/>
                <a:gd name="connsiteY5" fmla="*/ 1354666 h 1354666"/>
                <a:gd name="connsiteX6" fmla="*/ 135467 w 8128000"/>
                <a:gd name="connsiteY6" fmla="*/ 1354666 h 1354666"/>
                <a:gd name="connsiteX7" fmla="*/ 0 w 8128000"/>
                <a:gd name="connsiteY7" fmla="*/ 1219199 h 1354666"/>
                <a:gd name="connsiteX8" fmla="*/ 0 w 8128000"/>
                <a:gd name="connsiteY8" fmla="*/ 135467 h 135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8000" h="1354666">
                  <a:moveTo>
                    <a:pt x="0" y="135467"/>
                  </a:moveTo>
                  <a:cubicBezTo>
                    <a:pt x="0" y="60651"/>
                    <a:pt x="60651" y="0"/>
                    <a:pt x="135467" y="0"/>
                  </a:cubicBezTo>
                  <a:lnTo>
                    <a:pt x="7992533" y="0"/>
                  </a:lnTo>
                  <a:cubicBezTo>
                    <a:pt x="8067349" y="0"/>
                    <a:pt x="8128000" y="60651"/>
                    <a:pt x="8128000" y="135467"/>
                  </a:cubicBezTo>
                  <a:lnTo>
                    <a:pt x="8128000" y="1219199"/>
                  </a:lnTo>
                  <a:cubicBezTo>
                    <a:pt x="8128000" y="1294015"/>
                    <a:pt x="8067349" y="1354666"/>
                    <a:pt x="7992533" y="1354666"/>
                  </a:cubicBezTo>
                  <a:lnTo>
                    <a:pt x="135467" y="1354666"/>
                  </a:lnTo>
                  <a:cubicBezTo>
                    <a:pt x="60651" y="1354666"/>
                    <a:pt x="0" y="1294015"/>
                    <a:pt x="0" y="1219199"/>
                  </a:cubicBezTo>
                  <a:lnTo>
                    <a:pt x="0" y="135467"/>
                  </a:lnTo>
                  <a:close/>
                </a:path>
              </a:pathLst>
            </a:cu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3502" tIns="122227" rIns="163502" bIns="122227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2800" b="1" dirty="0" smtClean="0">
                  <a:solidFill>
                    <a:schemeClr val="tx1"/>
                  </a:solidFill>
                </a:rPr>
                <a:t>السّمة الفنيّة التّي تميّز بها الشّاعر في البيت : </a:t>
              </a:r>
            </a:p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2800" b="1" dirty="0" smtClean="0">
                  <a:solidFill>
                    <a:schemeClr val="tx1"/>
                  </a:solidFill>
                </a:rPr>
                <a:t> (أهلوك من هطلوا على الـــ    أيّام كالمطر الهمي)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8262864" y="3453369"/>
              <a:ext cx="1354666" cy="1354666"/>
            </a:xfrm>
            <a:prstGeom prst="roundRect">
              <a:avLst>
                <a:gd name="adj" fmla="val 1667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rtl="1"/>
              <a:endParaRPr lang="ar-JO" dirty="0" smtClean="0"/>
            </a:p>
            <a:p>
              <a:pPr algn="ctr" rtl="1"/>
              <a:r>
                <a:rPr lang="ar-JO" dirty="0"/>
                <a:t>1</a:t>
              </a:r>
              <a:endParaRPr lang="en-US" dirty="0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1489531" y="3397992"/>
              <a:ext cx="6692053" cy="1354666"/>
            </a:xfrm>
            <a:custGeom>
              <a:avLst/>
              <a:gdLst>
                <a:gd name="connsiteX0" fmla="*/ 0 w 6692053"/>
                <a:gd name="connsiteY0" fmla="*/ 225823 h 1354666"/>
                <a:gd name="connsiteX1" fmla="*/ 225823 w 6692053"/>
                <a:gd name="connsiteY1" fmla="*/ 0 h 1354666"/>
                <a:gd name="connsiteX2" fmla="*/ 6466230 w 6692053"/>
                <a:gd name="connsiteY2" fmla="*/ 0 h 1354666"/>
                <a:gd name="connsiteX3" fmla="*/ 6692053 w 6692053"/>
                <a:gd name="connsiteY3" fmla="*/ 225823 h 1354666"/>
                <a:gd name="connsiteX4" fmla="*/ 6692053 w 6692053"/>
                <a:gd name="connsiteY4" fmla="*/ 1128843 h 1354666"/>
                <a:gd name="connsiteX5" fmla="*/ 6466230 w 6692053"/>
                <a:gd name="connsiteY5" fmla="*/ 1354666 h 1354666"/>
                <a:gd name="connsiteX6" fmla="*/ 225823 w 6692053"/>
                <a:gd name="connsiteY6" fmla="*/ 1354666 h 1354666"/>
                <a:gd name="connsiteX7" fmla="*/ 0 w 6692053"/>
                <a:gd name="connsiteY7" fmla="*/ 1128843 h 1354666"/>
                <a:gd name="connsiteX8" fmla="*/ 0 w 6692053"/>
                <a:gd name="connsiteY8" fmla="*/ 225823 h 135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92053" h="1354666">
                  <a:moveTo>
                    <a:pt x="0" y="225823"/>
                  </a:moveTo>
                  <a:cubicBezTo>
                    <a:pt x="0" y="101104"/>
                    <a:pt x="101104" y="0"/>
                    <a:pt x="225823" y="0"/>
                  </a:cubicBezTo>
                  <a:lnTo>
                    <a:pt x="6466230" y="0"/>
                  </a:lnTo>
                  <a:cubicBezTo>
                    <a:pt x="6590949" y="0"/>
                    <a:pt x="6692053" y="101104"/>
                    <a:pt x="6692053" y="225823"/>
                  </a:cubicBezTo>
                  <a:lnTo>
                    <a:pt x="6692053" y="1128843"/>
                  </a:lnTo>
                  <a:cubicBezTo>
                    <a:pt x="6692053" y="1253562"/>
                    <a:pt x="6590949" y="1354666"/>
                    <a:pt x="6466230" y="1354666"/>
                  </a:cubicBezTo>
                  <a:lnTo>
                    <a:pt x="225823" y="1354666"/>
                  </a:lnTo>
                  <a:cubicBezTo>
                    <a:pt x="101104" y="1354666"/>
                    <a:pt x="0" y="1253562"/>
                    <a:pt x="0" y="1128843"/>
                  </a:cubicBezTo>
                  <a:lnTo>
                    <a:pt x="0" y="225823"/>
                  </a:lnTo>
                  <a:close/>
                </a:path>
              </a:pathLst>
            </a:cu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1957" tIns="371957" rIns="371957" bIns="371957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4000" dirty="0" smtClean="0"/>
                <a:t>استخدام أساليب التّوكيد</a:t>
              </a:r>
              <a:endParaRPr lang="en-US" sz="4000" kern="1200" dirty="0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8288526" y="4884605"/>
              <a:ext cx="1354666" cy="1354665"/>
            </a:xfrm>
            <a:prstGeom prst="roundRect">
              <a:avLst>
                <a:gd name="adj" fmla="val 1667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1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ar-JO" dirty="0" smtClean="0"/>
            </a:p>
            <a:p>
              <a:pPr algn="ctr" rtl="1"/>
              <a:r>
                <a:rPr lang="ar-JO" dirty="0"/>
                <a:t>2</a:t>
              </a:r>
              <a:endParaRPr lang="en-US" dirty="0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1509862" y="4884604"/>
              <a:ext cx="6692053" cy="1354666"/>
            </a:xfrm>
            <a:custGeom>
              <a:avLst/>
              <a:gdLst>
                <a:gd name="connsiteX0" fmla="*/ 0 w 6692053"/>
                <a:gd name="connsiteY0" fmla="*/ 225823 h 1354666"/>
                <a:gd name="connsiteX1" fmla="*/ 225823 w 6692053"/>
                <a:gd name="connsiteY1" fmla="*/ 0 h 1354666"/>
                <a:gd name="connsiteX2" fmla="*/ 6466230 w 6692053"/>
                <a:gd name="connsiteY2" fmla="*/ 0 h 1354666"/>
                <a:gd name="connsiteX3" fmla="*/ 6692053 w 6692053"/>
                <a:gd name="connsiteY3" fmla="*/ 225823 h 1354666"/>
                <a:gd name="connsiteX4" fmla="*/ 6692053 w 6692053"/>
                <a:gd name="connsiteY4" fmla="*/ 1128843 h 1354666"/>
                <a:gd name="connsiteX5" fmla="*/ 6466230 w 6692053"/>
                <a:gd name="connsiteY5" fmla="*/ 1354666 h 1354666"/>
                <a:gd name="connsiteX6" fmla="*/ 225823 w 6692053"/>
                <a:gd name="connsiteY6" fmla="*/ 1354666 h 1354666"/>
                <a:gd name="connsiteX7" fmla="*/ 0 w 6692053"/>
                <a:gd name="connsiteY7" fmla="*/ 1128843 h 1354666"/>
                <a:gd name="connsiteX8" fmla="*/ 0 w 6692053"/>
                <a:gd name="connsiteY8" fmla="*/ 225823 h 135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92053" h="1354666">
                  <a:moveTo>
                    <a:pt x="0" y="225823"/>
                  </a:moveTo>
                  <a:cubicBezTo>
                    <a:pt x="0" y="101104"/>
                    <a:pt x="101104" y="0"/>
                    <a:pt x="225823" y="0"/>
                  </a:cubicBezTo>
                  <a:lnTo>
                    <a:pt x="6466230" y="0"/>
                  </a:lnTo>
                  <a:cubicBezTo>
                    <a:pt x="6590949" y="0"/>
                    <a:pt x="6692053" y="101104"/>
                    <a:pt x="6692053" y="225823"/>
                  </a:cubicBezTo>
                  <a:lnTo>
                    <a:pt x="6692053" y="1128843"/>
                  </a:lnTo>
                  <a:cubicBezTo>
                    <a:pt x="6692053" y="1253562"/>
                    <a:pt x="6590949" y="1354666"/>
                    <a:pt x="6466230" y="1354666"/>
                  </a:cubicBezTo>
                  <a:lnTo>
                    <a:pt x="225823" y="1354666"/>
                  </a:lnTo>
                  <a:cubicBezTo>
                    <a:pt x="101104" y="1354666"/>
                    <a:pt x="0" y="1253562"/>
                    <a:pt x="0" y="1128843"/>
                  </a:cubicBezTo>
                  <a:lnTo>
                    <a:pt x="0" y="225823"/>
                  </a:lnTo>
                  <a:close/>
                </a:path>
              </a:pathLst>
            </a:cu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1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1957" tIns="371957" rIns="371957" bIns="371957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4300" kern="1200" dirty="0" smtClean="0"/>
                <a:t>توظيف الصّور الفنيّة</a:t>
              </a:r>
              <a:endParaRPr lang="en-US" sz="4300" kern="1200" dirty="0"/>
            </a:p>
          </p:txBody>
        </p:sp>
      </p:grpSp>
      <p:sp>
        <p:nvSpPr>
          <p:cNvPr id="55" name="Freeform 54"/>
          <p:cNvSpPr/>
          <p:nvPr/>
        </p:nvSpPr>
        <p:spPr>
          <a:xfrm>
            <a:off x="1924005" y="5276136"/>
            <a:ext cx="5909680" cy="1032960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algn="ctr" defTabSz="1911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JO" sz="4300" dirty="0" smtClean="0"/>
              <a:t>توظيف صيغ الأمر والنّداء</a:t>
            </a:r>
            <a:endParaRPr lang="en-US" sz="4300" kern="1200" dirty="0"/>
          </a:p>
        </p:txBody>
      </p:sp>
      <p:sp>
        <p:nvSpPr>
          <p:cNvPr id="56" name="Rounded Rectangle 55"/>
          <p:cNvSpPr/>
          <p:nvPr/>
        </p:nvSpPr>
        <p:spPr>
          <a:xfrm>
            <a:off x="7992426" y="5260361"/>
            <a:ext cx="1193221" cy="999865"/>
          </a:xfrm>
          <a:prstGeom prst="roundRect">
            <a:avLst>
              <a:gd name="adj" fmla="val 16670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ar-JO" dirty="0"/>
          </a:p>
          <a:p>
            <a:pPr algn="ctr" rtl="1"/>
            <a:r>
              <a:rPr lang="ar-JO" dirty="0" smtClean="0"/>
              <a:t>3</a:t>
            </a:r>
            <a:endParaRPr lang="en-US" dirty="0"/>
          </a:p>
        </p:txBody>
      </p:sp>
      <p:pic>
        <p:nvPicPr>
          <p:cNvPr id="57" name="Picture 2" descr="C:\Users\Alaa_Alghazzawi\Desktop\مصباح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02" y="2383728"/>
            <a:ext cx="1206885" cy="2041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221" y="4130834"/>
            <a:ext cx="857477" cy="8574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7431011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05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2FC3215C-D3B7-6906-CC1F-48C6B2166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75" y="6048051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itle 1"/>
          <p:cNvSpPr txBox="1">
            <a:spLocks/>
          </p:cNvSpPr>
          <p:nvPr/>
        </p:nvSpPr>
        <p:spPr>
          <a:xfrm>
            <a:off x="4106429" y="685490"/>
            <a:ext cx="5346060" cy="1122837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J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التّقديم:</a:t>
            </a:r>
          </a:p>
          <a:p>
            <a:pPr algn="r" rtl="1"/>
            <a:endParaRPr lang="ar-JO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97421" y="1298476"/>
            <a:ext cx="51529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 smtClean="0">
                <a:solidFill>
                  <a:srgbClr val="C00000"/>
                </a:solidFill>
              </a:rPr>
              <a:t>1- أقرأ الأبيات قراءة فاهمة.</a:t>
            </a:r>
          </a:p>
          <a:p>
            <a:pPr algn="r" rtl="1"/>
            <a:r>
              <a:rPr lang="ar-JO" sz="2400" b="1" dirty="0" smtClean="0">
                <a:solidFill>
                  <a:srgbClr val="C00000"/>
                </a:solidFill>
              </a:rPr>
              <a:t>2- أوضّح معاني الكلمات المُلوّنة باللون الأحمر.</a:t>
            </a:r>
          </a:p>
          <a:p>
            <a:pPr algn="r" rtl="1"/>
            <a:r>
              <a:rPr lang="ar-JO" sz="2400" b="1" dirty="0" smtClean="0">
                <a:solidFill>
                  <a:srgbClr val="C00000"/>
                </a:solidFill>
              </a:rPr>
              <a:t>3- أشرح الأبيات شرحًا أدبيًا وافيًا.</a:t>
            </a:r>
          </a:p>
          <a:p>
            <a:pPr algn="r" rtl="1"/>
            <a:r>
              <a:rPr lang="ar-JO" sz="2400" b="1" dirty="0" smtClean="0">
                <a:solidFill>
                  <a:srgbClr val="C00000"/>
                </a:solidFill>
              </a:rPr>
              <a:t>4- أكتب الفكرة الرّئيسة من الأبيات.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307" y="3031986"/>
            <a:ext cx="7083123" cy="26770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13" y="2148674"/>
            <a:ext cx="2210108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6432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01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2FC3215C-D3B7-6906-CC1F-48C6B2166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49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itle 1"/>
          <p:cNvSpPr txBox="1">
            <a:spLocks/>
          </p:cNvSpPr>
          <p:nvPr/>
        </p:nvSpPr>
        <p:spPr>
          <a:xfrm>
            <a:off x="4183191" y="1225102"/>
            <a:ext cx="5346060" cy="112283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JO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التقديم : </a:t>
            </a:r>
            <a:r>
              <a:rPr lang="ar-JO" sz="2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التغذية الرّاجعة )</a:t>
            </a:r>
          </a:p>
          <a:p>
            <a:pPr algn="r" rtl="1"/>
            <a:endParaRPr lang="ar-JO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36978" y="1998134"/>
            <a:ext cx="80941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000" b="1" i="1" dirty="0" smtClean="0">
                <a:solidFill>
                  <a:srgbClr val="FF0000"/>
                </a:solidFill>
              </a:rPr>
              <a:t>البيت التاسع + البيت العاشر + البيت الحادي عشر : </a:t>
            </a:r>
          </a:p>
          <a:p>
            <a:pPr algn="r" rtl="1"/>
            <a:endParaRPr lang="ar-JO" sz="2000" b="1" i="1" dirty="0" smtClean="0">
              <a:solidFill>
                <a:srgbClr val="FF0000"/>
              </a:solidFill>
            </a:endParaRPr>
          </a:p>
          <a:p>
            <a:pPr algn="r" rtl="1"/>
            <a:r>
              <a:rPr lang="ar-JO" sz="2000" b="1" dirty="0" smtClean="0">
                <a:solidFill>
                  <a:schemeClr val="accent1">
                    <a:lumMod val="75000"/>
                  </a:schemeClr>
                </a:solidFill>
              </a:rPr>
              <a:t>يتحدّث الشاعر هنا باسم الأردنيين مُخاطبًا عمّانَ قائلًا أنّ الوعد بالحفاظ على الوطن والدّفاع عنه منقوشٌ على معاصمِنا ، وهو عهدٌ لا يتزعزع ثابت حتى في أحلك الليالي وأصعبها.</a:t>
            </a:r>
          </a:p>
          <a:p>
            <a:pPr algn="r" rtl="1"/>
            <a:endParaRPr lang="ar-JO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 rtl="1"/>
            <a:r>
              <a:rPr lang="ar-JO" sz="2000" b="1" i="1" dirty="0" smtClean="0">
                <a:solidFill>
                  <a:srgbClr val="FF0000"/>
                </a:solidFill>
              </a:rPr>
              <a:t>البيت الثاي عشر : </a:t>
            </a:r>
          </a:p>
          <a:p>
            <a:pPr algn="r" rtl="1"/>
            <a:endParaRPr lang="ar-JO" sz="2000" b="1" i="1" dirty="0">
              <a:solidFill>
                <a:srgbClr val="FF0000"/>
              </a:solidFill>
            </a:endParaRPr>
          </a:p>
          <a:p>
            <a:pPr algn="r" rtl="1"/>
            <a:r>
              <a:rPr lang="ar-JO" sz="2000" b="1" dirty="0" smtClean="0">
                <a:solidFill>
                  <a:schemeClr val="accent1">
                    <a:lumMod val="75000"/>
                  </a:schemeClr>
                </a:solidFill>
              </a:rPr>
              <a:t>تكرار الحديث عن حبه لوطنه.</a:t>
            </a:r>
          </a:p>
        </p:txBody>
      </p:sp>
    </p:spTree>
    <p:extLst>
      <p:ext uri="{BB962C8B-B14F-4D97-AF65-F5344CB8AC3E}">
        <p14:creationId xmlns:p14="http://schemas.microsoft.com/office/powerpoint/2010/main" val="21241918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015853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التقويم 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التّكويني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ص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42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511267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41638" y="6088848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61" y="2030724"/>
            <a:ext cx="8954750" cy="9240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841" y="3483464"/>
            <a:ext cx="6020640" cy="76210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306913" y="3068632"/>
            <a:ext cx="2393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البيت 1 + 12 + 17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856805" y="4479621"/>
            <a:ext cx="6489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b="1" dirty="0" smtClean="0">
                <a:solidFill>
                  <a:srgbClr val="FF0000"/>
                </a:solidFill>
              </a:rPr>
              <a:t>تأكيد المعنى </a:t>
            </a:r>
            <a:r>
              <a:rPr lang="ar-JO" sz="2800" b="1" dirty="0" smtClean="0">
                <a:solidFill>
                  <a:srgbClr val="FF0000"/>
                </a:solidFill>
              </a:rPr>
              <a:t>وتقويته في ذهن السامع وهو حب الشاعر لوطنه وتعلقه به.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1381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015853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التقويم 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التّكويني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ص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42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511267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41638" y="6088848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79721" y="3068632"/>
            <a:ext cx="43204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b="1" dirty="0" smtClean="0">
                <a:solidFill>
                  <a:srgbClr val="FF0000"/>
                </a:solidFill>
              </a:rPr>
              <a:t>التّسامُح الدّيني </a:t>
            </a:r>
            <a:r>
              <a:rPr lang="ar-JO" sz="2800" b="1" dirty="0">
                <a:solidFill>
                  <a:srgbClr val="FF0000"/>
                </a:solidFill>
              </a:rPr>
              <a:t>.</a:t>
            </a:r>
          </a:p>
          <a:p>
            <a:pPr algn="r"/>
            <a:r>
              <a:rPr lang="ar-JO" sz="2800" b="1" dirty="0" smtClean="0">
                <a:solidFill>
                  <a:srgbClr val="FF0000"/>
                </a:solidFill>
              </a:rPr>
              <a:t>ضوْع الحروف.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818" y="2030262"/>
            <a:ext cx="7182852" cy="103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0883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5447" y="839280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التقويم 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التّكويني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ص</a:t>
            </a:r>
            <a:r>
              <a:rPr lang="ar-JO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41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44" name="Flowchart: Alternate Process 43"/>
          <p:cNvSpPr/>
          <p:nvPr/>
        </p:nvSpPr>
        <p:spPr>
          <a:xfrm>
            <a:off x="27780" y="6511267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05" y="1666398"/>
            <a:ext cx="9204050" cy="467894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6020113" y="4716041"/>
            <a:ext cx="2418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b="1" dirty="0" smtClean="0">
                <a:solidFill>
                  <a:srgbClr val="FF0000"/>
                </a:solidFill>
              </a:rPr>
              <a:t>البيت </a:t>
            </a:r>
            <a:r>
              <a:rPr lang="ar-JO" sz="2000" b="1" dirty="0" smtClean="0">
                <a:solidFill>
                  <a:srgbClr val="FF0000"/>
                </a:solidFill>
              </a:rPr>
              <a:t>1: </a:t>
            </a:r>
            <a:r>
              <a:rPr lang="ar-JO" sz="2000" b="1" dirty="0" smtClean="0">
                <a:solidFill>
                  <a:srgbClr val="FF0000"/>
                </a:solidFill>
              </a:rPr>
              <a:t>ضوع الحروف</a:t>
            </a:r>
            <a:endParaRPr lang="ar-JO" sz="2000" b="1" dirty="0" smtClean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43398" y="5130579"/>
            <a:ext cx="2094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b="1" dirty="0" smtClean="0">
                <a:solidFill>
                  <a:srgbClr val="FF0000"/>
                </a:solidFill>
              </a:rPr>
              <a:t>البيت </a:t>
            </a:r>
            <a:r>
              <a:rPr lang="ar-JO" sz="2000" b="1" dirty="0" smtClean="0">
                <a:solidFill>
                  <a:srgbClr val="FF0000"/>
                </a:solidFill>
              </a:rPr>
              <a:t>15</a:t>
            </a:r>
            <a:r>
              <a:rPr lang="ar-JO" sz="2000" b="1" dirty="0" smtClean="0">
                <a:solidFill>
                  <a:srgbClr val="FF0000"/>
                </a:solidFill>
              </a:rPr>
              <a:t>: </a:t>
            </a:r>
            <a:r>
              <a:rPr lang="ar-JO" sz="2000" b="1" dirty="0" smtClean="0">
                <a:solidFill>
                  <a:srgbClr val="FF0000"/>
                </a:solidFill>
              </a:rPr>
              <a:t>ترنّمي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58225" y="4623435"/>
            <a:ext cx="2350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b="1" dirty="0" smtClean="0">
                <a:solidFill>
                  <a:srgbClr val="FF0000"/>
                </a:solidFill>
              </a:rPr>
              <a:t>البيت </a:t>
            </a:r>
            <a:r>
              <a:rPr lang="ar-JO" sz="2000" b="1" dirty="0" smtClean="0">
                <a:solidFill>
                  <a:srgbClr val="FF0000"/>
                </a:solidFill>
              </a:rPr>
              <a:t>10: الكتاب المُحكم</a:t>
            </a:r>
            <a:endParaRPr lang="ar-JO" sz="2000" b="1" dirty="0" smtClean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58454" y="5063358"/>
            <a:ext cx="2094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b="1" dirty="0" smtClean="0">
                <a:solidFill>
                  <a:srgbClr val="FF0000"/>
                </a:solidFill>
              </a:rPr>
              <a:t>البيت </a:t>
            </a:r>
            <a:r>
              <a:rPr lang="ar-JO" sz="2000" b="1" dirty="0" smtClean="0">
                <a:solidFill>
                  <a:srgbClr val="FF0000"/>
                </a:solidFill>
              </a:rPr>
              <a:t>4: </a:t>
            </a:r>
            <a:r>
              <a:rPr lang="ar-JO" sz="2000" b="1" dirty="0" smtClean="0">
                <a:solidFill>
                  <a:srgbClr val="FF0000"/>
                </a:solidFill>
              </a:rPr>
              <a:t>توضّؤوا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501835" y="5538930"/>
            <a:ext cx="2350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b="1" dirty="0" smtClean="0">
                <a:solidFill>
                  <a:srgbClr val="FF0000"/>
                </a:solidFill>
              </a:rPr>
              <a:t>البيت </a:t>
            </a:r>
            <a:r>
              <a:rPr lang="ar-JO" sz="2000" b="1" dirty="0" smtClean="0">
                <a:solidFill>
                  <a:srgbClr val="FF0000"/>
                </a:solidFill>
              </a:rPr>
              <a:t>6: </a:t>
            </a:r>
            <a:r>
              <a:rPr lang="ar-JO" sz="2000" b="1" dirty="0" smtClean="0">
                <a:solidFill>
                  <a:srgbClr val="FF0000"/>
                </a:solidFill>
              </a:rPr>
              <a:t>مصاحفهم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209040" y="4656398"/>
            <a:ext cx="2125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b="1" dirty="0" smtClean="0">
                <a:solidFill>
                  <a:srgbClr val="FF0000"/>
                </a:solidFill>
              </a:rPr>
              <a:t>البيت </a:t>
            </a:r>
            <a:r>
              <a:rPr lang="ar-JO" sz="2000" b="1" dirty="0" smtClean="0">
                <a:solidFill>
                  <a:srgbClr val="FF0000"/>
                </a:solidFill>
              </a:rPr>
              <a:t>4: يوم النفير</a:t>
            </a:r>
            <a:endParaRPr lang="ar-JO" sz="2000" b="1" dirty="0" smtClean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240002" y="5096116"/>
            <a:ext cx="2094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b="1" dirty="0" smtClean="0">
                <a:solidFill>
                  <a:srgbClr val="FF0000"/>
                </a:solidFill>
              </a:rPr>
              <a:t>البيت </a:t>
            </a:r>
            <a:r>
              <a:rPr lang="ar-JO" sz="2000" b="1" dirty="0" smtClean="0">
                <a:solidFill>
                  <a:srgbClr val="FF0000"/>
                </a:solidFill>
              </a:rPr>
              <a:t>5: صفوا</a:t>
            </a:r>
            <a:endParaRPr lang="ar-JO" sz="2000" b="1" dirty="0" smtClean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289428" y="5608006"/>
            <a:ext cx="2094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b="1" dirty="0" smtClean="0">
                <a:solidFill>
                  <a:srgbClr val="FF0000"/>
                </a:solidFill>
              </a:rPr>
              <a:t>البيت </a:t>
            </a:r>
            <a:r>
              <a:rPr lang="ar-JO" sz="2000" b="1" dirty="0" smtClean="0">
                <a:solidFill>
                  <a:srgbClr val="FF0000"/>
                </a:solidFill>
              </a:rPr>
              <a:t>16</a:t>
            </a:r>
            <a:r>
              <a:rPr lang="ar-JO" sz="2000" b="1" dirty="0" smtClean="0">
                <a:solidFill>
                  <a:srgbClr val="FF0000"/>
                </a:solidFill>
              </a:rPr>
              <a:t>: أنشد</a:t>
            </a:r>
            <a:endParaRPr lang="ar-JO" sz="2000" b="1" dirty="0" smtClean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720109" y="6297010"/>
            <a:ext cx="2350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b="1" dirty="0" smtClean="0">
                <a:solidFill>
                  <a:srgbClr val="FF0000"/>
                </a:solidFill>
              </a:rPr>
              <a:t>البيت </a:t>
            </a:r>
            <a:r>
              <a:rPr lang="ar-JO" sz="2000" b="1" dirty="0" smtClean="0">
                <a:solidFill>
                  <a:srgbClr val="FF0000"/>
                </a:solidFill>
              </a:rPr>
              <a:t>14: المحل المُحرم</a:t>
            </a:r>
            <a:endParaRPr lang="ar-JO" sz="2000" b="1" dirty="0" smtClean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224000" y="5548946"/>
            <a:ext cx="2094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b="1" dirty="0" smtClean="0">
                <a:solidFill>
                  <a:srgbClr val="FF0000"/>
                </a:solidFill>
              </a:rPr>
              <a:t>البيت </a:t>
            </a:r>
            <a:r>
              <a:rPr lang="ar-JO" sz="2000" b="1" dirty="0" smtClean="0">
                <a:solidFill>
                  <a:srgbClr val="FF0000"/>
                </a:solidFill>
              </a:rPr>
              <a:t>6: للرماح</a:t>
            </a:r>
            <a:endParaRPr lang="ar-JO" sz="2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9576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9" grpId="0"/>
      <p:bldP spid="32" grpId="0"/>
      <p:bldP spid="34" grpId="0"/>
      <p:bldP spid="35" grpId="0"/>
      <p:bldP spid="36" grpId="0"/>
      <p:bldP spid="55" grpId="0"/>
      <p:bldP spid="56" grpId="0"/>
      <p:bldP spid="57" grpId="0"/>
      <p:bldP spid="5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2757</TotalTime>
  <Words>855</Words>
  <Application>Microsoft Office PowerPoint</Application>
  <PresentationFormat>Widescreen</PresentationFormat>
  <Paragraphs>302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Adobe Arabic</vt:lpstr>
      <vt:lpstr>adonis-web</vt:lpstr>
      <vt:lpstr>AGA Aladdin Regular</vt:lpstr>
      <vt:lpstr>AGA Battouta Regular</vt:lpstr>
      <vt:lpstr>Arial</vt:lpstr>
      <vt:lpstr>Calibri</vt:lpstr>
      <vt:lpstr>Calibri Light</vt:lpstr>
      <vt:lpstr>HelveticaNeueLT Arabic 45 Light</vt:lpstr>
      <vt:lpstr>HelveticaNeueLT Arabic 55 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Maali</cp:lastModifiedBy>
  <cp:revision>266</cp:revision>
  <dcterms:created xsi:type="dcterms:W3CDTF">2019-06-13T08:00:41Z</dcterms:created>
  <dcterms:modified xsi:type="dcterms:W3CDTF">2025-09-23T17:29:52Z</dcterms:modified>
</cp:coreProperties>
</file>