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4" r:id="rId3"/>
    <p:sldId id="280" r:id="rId4"/>
    <p:sldId id="313" r:id="rId5"/>
    <p:sldId id="285" r:id="rId6"/>
    <p:sldId id="323" r:id="rId7"/>
    <p:sldId id="324" r:id="rId8"/>
    <p:sldId id="314" r:id="rId9"/>
    <p:sldId id="325" r:id="rId10"/>
    <p:sldId id="326" r:id="rId11"/>
    <p:sldId id="327" r:id="rId12"/>
    <p:sldId id="328" r:id="rId13"/>
    <p:sldId id="317" r:id="rId14"/>
    <p:sldId id="28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FD0B0-7129-4AAB-B0B9-65201DF8EAB2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A0925-E196-4753-811E-2A52A49AE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21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57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5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96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9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5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1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2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3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2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1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F202-E086-43E8-BC5F-C161767B9809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7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4.png"/><Relationship Id="rId7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0"/>
            <a:ext cx="2082800" cy="185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1982" y="2092034"/>
            <a:ext cx="8214522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4400" dirty="0">
                <a:cs typeface="AGA Battouta Regular" pitchFamily="2" charset="-78"/>
              </a:rPr>
              <a:t>الوحدة </a:t>
            </a:r>
            <a:r>
              <a:rPr lang="ar-JO" sz="4400" dirty="0" smtClean="0">
                <a:cs typeface="AGA Battouta Regular" pitchFamily="2" charset="-78"/>
              </a:rPr>
              <a:t>الثّانية</a:t>
            </a:r>
            <a:r>
              <a:rPr lang="ar-SA" sz="4400" dirty="0" smtClean="0">
                <a:cs typeface="AGA Battouta Regular" pitchFamily="2" charset="-78"/>
              </a:rPr>
              <a:t>:</a:t>
            </a:r>
            <a:r>
              <a:rPr lang="ar-JO" sz="4400" dirty="0" smtClean="0">
                <a:cs typeface="AGA Battouta Regular" pitchFamily="2" charset="-78"/>
              </a:rPr>
              <a:t>وَحدتُنا </a:t>
            </a:r>
            <a:r>
              <a:rPr lang="en-US" sz="4400" dirty="0" smtClean="0">
                <a:cs typeface="AGA Battouta Regular" pitchFamily="2" charset="-78"/>
              </a:rPr>
              <a:t> </a:t>
            </a:r>
            <a:r>
              <a:rPr lang="ar-JO" sz="4400" dirty="0" smtClean="0">
                <a:cs typeface="AGA Battouta Regular" pitchFamily="2" charset="-78"/>
              </a:rPr>
              <a:t>قُوّتنا</a:t>
            </a:r>
            <a:endParaRPr lang="ar-SA" sz="4400" dirty="0">
              <a:cs typeface="AGA Battouta Regula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4400" dirty="0">
                <a:cs typeface="AGA Battouta Regular" pitchFamily="2" charset="-78"/>
              </a:rPr>
              <a:t>الدرس : </a:t>
            </a:r>
            <a:r>
              <a:rPr lang="ar-JO" sz="4400" dirty="0" smtClean="0">
                <a:cs typeface="AGA Battouta Regular" pitchFamily="2" charset="-78"/>
              </a:rPr>
              <a:t>أقرأ بطلاقة وفهم </a:t>
            </a:r>
            <a:endParaRPr lang="ar-JO" sz="4400" dirty="0">
              <a:cs typeface="AGA Battouta Regula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4400" dirty="0">
                <a:cs typeface="AGA Battouta Regular" pitchFamily="2" charset="-78"/>
              </a:rPr>
              <a:t>المبحث :  </a:t>
            </a:r>
            <a:r>
              <a:rPr lang="ar-JO" sz="4400" dirty="0">
                <a:cs typeface="AGA Battouta Regular" pitchFamily="2" charset="-78"/>
              </a:rPr>
              <a:t>اللّغة العربيّة</a:t>
            </a:r>
            <a:endParaRPr lang="ar-SA" sz="4400" dirty="0">
              <a:cs typeface="AGA Battouta Regula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4400" dirty="0">
                <a:cs typeface="AGA Battouta Regular" pitchFamily="2" charset="-78"/>
              </a:rPr>
              <a:t>الصف :  </a:t>
            </a:r>
            <a:r>
              <a:rPr lang="ar-JO" sz="4400" dirty="0">
                <a:cs typeface="AGA Battouta Regular" pitchFamily="2" charset="-78"/>
              </a:rPr>
              <a:t>الثّامن</a:t>
            </a:r>
            <a:endParaRPr lang="ar-JO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05" y="328517"/>
            <a:ext cx="5910202" cy="185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81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الثّانية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القراءة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015853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التقويم </a:t>
            </a:r>
            <a:r>
              <a:rPr lang="ar-JO" sz="2800" b="1" dirty="0" smtClean="0">
                <a:solidFill>
                  <a:schemeClr val="accent1">
                    <a:lumMod val="75000"/>
                  </a:schemeClr>
                </a:solidFill>
              </a:rPr>
              <a:t>التّكويني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ar-JO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JO" sz="2800" b="1" dirty="0" smtClean="0">
                <a:solidFill>
                  <a:srgbClr val="FF0000"/>
                </a:solidFill>
              </a:rPr>
              <a:t>ص</a:t>
            </a:r>
            <a:r>
              <a:rPr lang="ar-JO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JO" sz="2800" b="1" dirty="0" smtClean="0">
                <a:solidFill>
                  <a:srgbClr val="FF0000"/>
                </a:solidFill>
              </a:rPr>
              <a:t>42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41638" y="6511267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sp>
        <p:nvSpPr>
          <p:cNvPr id="44" name="Flowchart: Alternate Process 43"/>
          <p:cNvSpPr/>
          <p:nvPr/>
        </p:nvSpPr>
        <p:spPr>
          <a:xfrm>
            <a:off x="41638" y="6088848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ألواح صغيرة </a:t>
            </a:r>
            <a:endParaRPr lang="en-US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618" y="2332382"/>
            <a:ext cx="6524349" cy="29876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13259" y="2965592"/>
            <a:ext cx="6940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400" b="1" dirty="0" smtClean="0">
                <a:solidFill>
                  <a:srgbClr val="FF0000"/>
                </a:solidFill>
              </a:rPr>
              <a:t>شبه الشاعر أهل الأردن بالمطر الغزير في كلّ مكان فيعمّ الخير بعدهُ.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74984" y="5133133"/>
            <a:ext cx="7083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400" b="1" dirty="0" smtClean="0">
                <a:solidFill>
                  <a:srgbClr val="FF0000"/>
                </a:solidFill>
              </a:rPr>
              <a:t>شبه الشاعر نفسهُ بالحاجّ الذي يسعى بملابس الإحرام ويطوف بمكة.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8672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الثّانية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القراءة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015853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الت</a:t>
            </a:r>
            <a:r>
              <a:rPr lang="ar-JO" sz="2800" b="1" dirty="0" smtClean="0">
                <a:solidFill>
                  <a:schemeClr val="accent1">
                    <a:lumMod val="75000"/>
                  </a:schemeClr>
                </a:solidFill>
              </a:rPr>
              <a:t>علُّم الذاتي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ar-JO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JO" sz="2800" b="1" dirty="0" smtClean="0">
                <a:solidFill>
                  <a:srgbClr val="FF0000"/>
                </a:solidFill>
              </a:rPr>
              <a:t>ص</a:t>
            </a:r>
            <a:r>
              <a:rPr lang="ar-JO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JO" sz="2800" b="1" dirty="0" smtClean="0">
                <a:solidFill>
                  <a:srgbClr val="FF0000"/>
                </a:solidFill>
              </a:rPr>
              <a:t>43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41638" y="6511267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sp>
        <p:nvSpPr>
          <p:cNvPr id="44" name="Flowchart: Alternate Process 43"/>
          <p:cNvSpPr/>
          <p:nvPr/>
        </p:nvSpPr>
        <p:spPr>
          <a:xfrm>
            <a:off x="41638" y="6088848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ألواح صغيرة </a:t>
            </a:r>
            <a:endParaRPr lang="en-US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040" y="2330944"/>
            <a:ext cx="7916380" cy="17433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63509" y="4315193"/>
            <a:ext cx="1666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000" b="1" dirty="0" smtClean="0">
                <a:solidFill>
                  <a:srgbClr val="FF0000"/>
                </a:solidFill>
              </a:rPr>
              <a:t>الدّين الإسلامي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32715" y="4319532"/>
            <a:ext cx="1666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000" b="1" dirty="0" smtClean="0">
                <a:solidFill>
                  <a:srgbClr val="FF0000"/>
                </a:solidFill>
              </a:rPr>
              <a:t>الدّين المسيحي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5530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الثّانية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الت</a:t>
            </a:r>
            <a:r>
              <a:rPr lang="ar-JO" sz="2800" b="1" dirty="0" smtClean="0">
                <a:solidFill>
                  <a:schemeClr val="accent1">
                    <a:lumMod val="75000"/>
                  </a:schemeClr>
                </a:solidFill>
              </a:rPr>
              <a:t>ّ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مايز: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272971" y="1566961"/>
            <a:ext cx="2055138" cy="4382095"/>
            <a:chOff x="6287512" y="2493050"/>
            <a:chExt cx="2055138" cy="4382095"/>
          </a:xfrm>
        </p:grpSpPr>
        <p:sp>
          <p:nvSpPr>
            <p:cNvPr id="29" name="Shape 2">
              <a:extLst>
                <a:ext uri="{FF2B5EF4-FFF2-40B4-BE49-F238E27FC236}">
                  <a16:creationId xmlns:a16="http://schemas.microsoft.com/office/drawing/2014/main" id="{E7AC2A34-6142-E906-338F-AEC60747B39E}"/>
                </a:ext>
              </a:extLst>
            </p:cNvPr>
            <p:cNvSpPr/>
            <p:nvPr/>
          </p:nvSpPr>
          <p:spPr>
            <a:xfrm>
              <a:off x="7292935" y="2493050"/>
              <a:ext cx="44410" cy="4382095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Shape 3">
              <a:extLst>
                <a:ext uri="{FF2B5EF4-FFF2-40B4-BE49-F238E27FC236}">
                  <a16:creationId xmlns:a16="http://schemas.microsoft.com/office/drawing/2014/main" id="{7F6B48C4-E63C-C065-BC44-13176ABDEC50}"/>
                </a:ext>
              </a:extLst>
            </p:cNvPr>
            <p:cNvSpPr/>
            <p:nvPr/>
          </p:nvSpPr>
          <p:spPr>
            <a:xfrm>
              <a:off x="7565053" y="2894350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Shape 4">
              <a:extLst>
                <a:ext uri="{FF2B5EF4-FFF2-40B4-BE49-F238E27FC236}">
                  <a16:creationId xmlns:a16="http://schemas.microsoft.com/office/drawing/2014/main" id="{638B7FF1-2629-0300-ECCB-FEBEDB7A220B}"/>
                </a:ext>
              </a:extLst>
            </p:cNvPr>
            <p:cNvSpPr/>
            <p:nvPr/>
          </p:nvSpPr>
          <p:spPr>
            <a:xfrm>
              <a:off x="7076816" y="2655884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Text 5">
              <a:extLst>
                <a:ext uri="{FF2B5EF4-FFF2-40B4-BE49-F238E27FC236}">
                  <a16:creationId xmlns:a16="http://schemas.microsoft.com/office/drawing/2014/main" id="{26859F2F-3E10-7852-2CE4-C439CF85BD63}"/>
                </a:ext>
              </a:extLst>
            </p:cNvPr>
            <p:cNvSpPr/>
            <p:nvPr/>
          </p:nvSpPr>
          <p:spPr>
            <a:xfrm>
              <a:off x="7223105" y="2708315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1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Shape 8">
              <a:extLst>
                <a:ext uri="{FF2B5EF4-FFF2-40B4-BE49-F238E27FC236}">
                  <a16:creationId xmlns:a16="http://schemas.microsoft.com/office/drawing/2014/main" id="{87F88120-07C1-DA73-FE01-511617E1C071}"/>
                </a:ext>
              </a:extLst>
            </p:cNvPr>
            <p:cNvSpPr/>
            <p:nvPr/>
          </p:nvSpPr>
          <p:spPr>
            <a:xfrm>
              <a:off x="6287512" y="4005203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Shape 9">
              <a:extLst>
                <a:ext uri="{FF2B5EF4-FFF2-40B4-BE49-F238E27FC236}">
                  <a16:creationId xmlns:a16="http://schemas.microsoft.com/office/drawing/2014/main" id="{2BC01055-80C0-77E7-B6B8-79D5B3349246}"/>
                </a:ext>
              </a:extLst>
            </p:cNvPr>
            <p:cNvSpPr/>
            <p:nvPr/>
          </p:nvSpPr>
          <p:spPr>
            <a:xfrm>
              <a:off x="7065109" y="3777496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Text 10">
              <a:extLst>
                <a:ext uri="{FF2B5EF4-FFF2-40B4-BE49-F238E27FC236}">
                  <a16:creationId xmlns:a16="http://schemas.microsoft.com/office/drawing/2014/main" id="{8EE93098-4EC1-B0BB-5A82-76A76BDDFABD}"/>
                </a:ext>
              </a:extLst>
            </p:cNvPr>
            <p:cNvSpPr/>
            <p:nvPr/>
          </p:nvSpPr>
          <p:spPr>
            <a:xfrm>
              <a:off x="7223105" y="3819168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2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Shape 13">
              <a:extLst>
                <a:ext uri="{FF2B5EF4-FFF2-40B4-BE49-F238E27FC236}">
                  <a16:creationId xmlns:a16="http://schemas.microsoft.com/office/drawing/2014/main" id="{90D2BED4-4E81-51D4-EEE9-283E9A341BA1}"/>
                </a:ext>
              </a:extLst>
            </p:cNvPr>
            <p:cNvSpPr/>
            <p:nvPr/>
          </p:nvSpPr>
          <p:spPr>
            <a:xfrm>
              <a:off x="7565053" y="5196423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Shape 14">
              <a:extLst>
                <a:ext uri="{FF2B5EF4-FFF2-40B4-BE49-F238E27FC236}">
                  <a16:creationId xmlns:a16="http://schemas.microsoft.com/office/drawing/2014/main" id="{F1EEB422-CD7D-C49E-AE4A-0F50444C3C4E}"/>
                </a:ext>
              </a:extLst>
            </p:cNvPr>
            <p:cNvSpPr/>
            <p:nvPr/>
          </p:nvSpPr>
          <p:spPr>
            <a:xfrm>
              <a:off x="7065109" y="4968716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Text 15">
              <a:extLst>
                <a:ext uri="{FF2B5EF4-FFF2-40B4-BE49-F238E27FC236}">
                  <a16:creationId xmlns:a16="http://schemas.microsoft.com/office/drawing/2014/main" id="{8595E128-06CD-8863-5C3A-72B76A9A0CD9}"/>
                </a:ext>
              </a:extLst>
            </p:cNvPr>
            <p:cNvSpPr/>
            <p:nvPr/>
          </p:nvSpPr>
          <p:spPr>
            <a:xfrm>
              <a:off x="7223105" y="5010388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3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Shape 4">
              <a:extLst>
                <a:ext uri="{FF2B5EF4-FFF2-40B4-BE49-F238E27FC236}">
                  <a16:creationId xmlns:a16="http://schemas.microsoft.com/office/drawing/2014/main" id="{575EAB91-AA07-F831-947E-C34E8C1F6743}"/>
                </a:ext>
              </a:extLst>
            </p:cNvPr>
            <p:cNvSpPr/>
            <p:nvPr/>
          </p:nvSpPr>
          <p:spPr>
            <a:xfrm>
              <a:off x="7065108" y="6224863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4</a:t>
              </a: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Shape 8">
              <a:extLst>
                <a:ext uri="{FF2B5EF4-FFF2-40B4-BE49-F238E27FC236}">
                  <a16:creationId xmlns:a16="http://schemas.microsoft.com/office/drawing/2014/main" id="{0D5A7EAB-D4DB-CEAE-1EEA-5E1D2011FFD3}"/>
                </a:ext>
              </a:extLst>
            </p:cNvPr>
            <p:cNvSpPr/>
            <p:nvPr/>
          </p:nvSpPr>
          <p:spPr>
            <a:xfrm>
              <a:off x="6304181" y="6452629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5" name="Picture 2">
            <a:extLst>
              <a:ext uri="{FF2B5EF4-FFF2-40B4-BE49-F238E27FC236}">
                <a16:creationId xmlns:a16="http://schemas.microsoft.com/office/drawing/2014/main" id="{C1FA06DE-A23B-76B2-893C-1A84942B0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063" y="5253678"/>
            <a:ext cx="1041465" cy="139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296" y="6126480"/>
            <a:ext cx="1585097" cy="6108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09040" y="6309096"/>
            <a:ext cx="1037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Buzz In</a:t>
            </a:r>
            <a:endParaRPr lang="en-US" dirty="0"/>
          </a:p>
        </p:txBody>
      </p:sp>
      <p:sp>
        <p:nvSpPr>
          <p:cNvPr id="8" name="Cloud 7"/>
          <p:cNvSpPr/>
          <p:nvPr/>
        </p:nvSpPr>
        <p:spPr>
          <a:xfrm>
            <a:off x="5959879" y="1541076"/>
            <a:ext cx="3266830" cy="2028606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 smtClean="0">
                <a:solidFill>
                  <a:schemeClr val="tx1"/>
                </a:solidFill>
              </a:rPr>
              <a:t>ابحث في الكتاب عن اسم كاتب أو أديب أو شاعرٍ أردنيّ غير حبيب الزيودي.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1" name="Cloud 60"/>
          <p:cNvSpPr/>
          <p:nvPr/>
        </p:nvSpPr>
        <p:spPr>
          <a:xfrm>
            <a:off x="865296" y="2050075"/>
            <a:ext cx="3487113" cy="1878036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 smtClean="0">
                <a:solidFill>
                  <a:schemeClr val="tx1"/>
                </a:solidFill>
              </a:rPr>
              <a:t>اكتب عبارة وطنيّة توضح انتماءك إلى أرضك ووطنك بلغة شعرية.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2" name="Cloud 61"/>
          <p:cNvSpPr/>
          <p:nvPr/>
        </p:nvSpPr>
        <p:spPr>
          <a:xfrm>
            <a:off x="5996621" y="3798775"/>
            <a:ext cx="3043578" cy="1967319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 smtClean="0">
                <a:solidFill>
                  <a:schemeClr val="tx1"/>
                </a:solidFill>
              </a:rPr>
              <a:t>شارك اللون الأزرق.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4" name="Cloud 63"/>
          <p:cNvSpPr/>
          <p:nvPr/>
        </p:nvSpPr>
        <p:spPr>
          <a:xfrm>
            <a:off x="1460935" y="4522059"/>
            <a:ext cx="2915815" cy="1888479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 smtClean="0">
                <a:solidFill>
                  <a:schemeClr val="tx1"/>
                </a:solidFill>
              </a:rPr>
              <a:t>شارك اللون الأخضر.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07323" y="1215471"/>
            <a:ext cx="3948898" cy="35149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جد أصدقائك الذّين تشترك معهم في المهمة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8386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الثّانية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القراءة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>
                <a:solidFill>
                  <a:schemeClr val="accent1">
                    <a:lumMod val="75000"/>
                  </a:schemeClr>
                </a:solidFill>
              </a:rPr>
              <a:t> التقويم </a:t>
            </a:r>
            <a:r>
              <a:rPr lang="ar-JO" sz="2800" b="1" dirty="0" smtClean="0">
                <a:solidFill>
                  <a:schemeClr val="accent1">
                    <a:lumMod val="75000"/>
                  </a:schemeClr>
                </a:solidFill>
              </a:rPr>
              <a:t>الختامي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604520" y="6086859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sp>
        <p:nvSpPr>
          <p:cNvPr id="44" name="Flowchart: Alternate Process 43"/>
          <p:cNvSpPr/>
          <p:nvPr/>
        </p:nvSpPr>
        <p:spPr>
          <a:xfrm>
            <a:off x="455498" y="5447035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ألواح صغيرة </a:t>
            </a:r>
            <a:endParaRPr lang="en-US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941688" y="1811819"/>
            <a:ext cx="7181932" cy="3260215"/>
            <a:chOff x="1489531" y="1822175"/>
            <a:chExt cx="8153661" cy="4417095"/>
          </a:xfrm>
        </p:grpSpPr>
        <p:sp>
          <p:nvSpPr>
            <p:cNvPr id="13" name="Freeform 12"/>
            <p:cNvSpPr/>
            <p:nvPr/>
          </p:nvSpPr>
          <p:spPr>
            <a:xfrm rot="10800000" flipH="1" flipV="1">
              <a:off x="1489531" y="1822175"/>
              <a:ext cx="8128000" cy="1354666"/>
            </a:xfrm>
            <a:custGeom>
              <a:avLst/>
              <a:gdLst>
                <a:gd name="connsiteX0" fmla="*/ 0 w 8128000"/>
                <a:gd name="connsiteY0" fmla="*/ 135467 h 1354666"/>
                <a:gd name="connsiteX1" fmla="*/ 135467 w 8128000"/>
                <a:gd name="connsiteY1" fmla="*/ 0 h 1354666"/>
                <a:gd name="connsiteX2" fmla="*/ 7992533 w 8128000"/>
                <a:gd name="connsiteY2" fmla="*/ 0 h 1354666"/>
                <a:gd name="connsiteX3" fmla="*/ 8128000 w 8128000"/>
                <a:gd name="connsiteY3" fmla="*/ 135467 h 1354666"/>
                <a:gd name="connsiteX4" fmla="*/ 8128000 w 8128000"/>
                <a:gd name="connsiteY4" fmla="*/ 1219199 h 1354666"/>
                <a:gd name="connsiteX5" fmla="*/ 7992533 w 8128000"/>
                <a:gd name="connsiteY5" fmla="*/ 1354666 h 1354666"/>
                <a:gd name="connsiteX6" fmla="*/ 135467 w 8128000"/>
                <a:gd name="connsiteY6" fmla="*/ 1354666 h 1354666"/>
                <a:gd name="connsiteX7" fmla="*/ 0 w 8128000"/>
                <a:gd name="connsiteY7" fmla="*/ 1219199 h 1354666"/>
                <a:gd name="connsiteX8" fmla="*/ 0 w 8128000"/>
                <a:gd name="connsiteY8" fmla="*/ 135467 h 135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8000" h="1354666">
                  <a:moveTo>
                    <a:pt x="0" y="135467"/>
                  </a:moveTo>
                  <a:cubicBezTo>
                    <a:pt x="0" y="60651"/>
                    <a:pt x="60651" y="0"/>
                    <a:pt x="135467" y="0"/>
                  </a:cubicBezTo>
                  <a:lnTo>
                    <a:pt x="7992533" y="0"/>
                  </a:lnTo>
                  <a:cubicBezTo>
                    <a:pt x="8067349" y="0"/>
                    <a:pt x="8128000" y="60651"/>
                    <a:pt x="8128000" y="135467"/>
                  </a:cubicBezTo>
                  <a:lnTo>
                    <a:pt x="8128000" y="1219199"/>
                  </a:lnTo>
                  <a:cubicBezTo>
                    <a:pt x="8128000" y="1294015"/>
                    <a:pt x="8067349" y="1354666"/>
                    <a:pt x="7992533" y="1354666"/>
                  </a:cubicBezTo>
                  <a:lnTo>
                    <a:pt x="135467" y="1354666"/>
                  </a:lnTo>
                  <a:cubicBezTo>
                    <a:pt x="60651" y="1354666"/>
                    <a:pt x="0" y="1294015"/>
                    <a:pt x="0" y="1219199"/>
                  </a:cubicBezTo>
                  <a:lnTo>
                    <a:pt x="0" y="135467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3502" tIns="122227" rIns="163502" bIns="122227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JO" sz="2800" b="1" dirty="0" smtClean="0"/>
                <a:t>الأسلوب اللغوي المُستخدم في قول الشاعر (يا دار فاطمة):</a:t>
              </a:r>
              <a:endParaRPr lang="en-US" sz="2800" b="1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8262864" y="3453369"/>
              <a:ext cx="1354666" cy="1354666"/>
            </a:xfrm>
            <a:prstGeom prst="roundRect">
              <a:avLst>
                <a:gd name="adj" fmla="val 1667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 rtl="1"/>
              <a:endParaRPr lang="ar-JO" dirty="0" smtClean="0"/>
            </a:p>
            <a:p>
              <a:pPr algn="ctr" rtl="1"/>
              <a:r>
                <a:rPr lang="ar-JO" dirty="0"/>
                <a:t>1</a:t>
              </a:r>
              <a:endParaRPr lang="en-US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489531" y="3397992"/>
              <a:ext cx="6692053" cy="1354666"/>
            </a:xfrm>
            <a:custGeom>
              <a:avLst/>
              <a:gdLst>
                <a:gd name="connsiteX0" fmla="*/ 0 w 6692053"/>
                <a:gd name="connsiteY0" fmla="*/ 225823 h 1354666"/>
                <a:gd name="connsiteX1" fmla="*/ 225823 w 6692053"/>
                <a:gd name="connsiteY1" fmla="*/ 0 h 1354666"/>
                <a:gd name="connsiteX2" fmla="*/ 6466230 w 6692053"/>
                <a:gd name="connsiteY2" fmla="*/ 0 h 1354666"/>
                <a:gd name="connsiteX3" fmla="*/ 6692053 w 6692053"/>
                <a:gd name="connsiteY3" fmla="*/ 225823 h 1354666"/>
                <a:gd name="connsiteX4" fmla="*/ 6692053 w 6692053"/>
                <a:gd name="connsiteY4" fmla="*/ 1128843 h 1354666"/>
                <a:gd name="connsiteX5" fmla="*/ 6466230 w 6692053"/>
                <a:gd name="connsiteY5" fmla="*/ 1354666 h 1354666"/>
                <a:gd name="connsiteX6" fmla="*/ 225823 w 6692053"/>
                <a:gd name="connsiteY6" fmla="*/ 1354666 h 1354666"/>
                <a:gd name="connsiteX7" fmla="*/ 0 w 6692053"/>
                <a:gd name="connsiteY7" fmla="*/ 1128843 h 1354666"/>
                <a:gd name="connsiteX8" fmla="*/ 0 w 6692053"/>
                <a:gd name="connsiteY8" fmla="*/ 225823 h 135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92053" h="1354666">
                  <a:moveTo>
                    <a:pt x="0" y="225823"/>
                  </a:moveTo>
                  <a:cubicBezTo>
                    <a:pt x="0" y="101104"/>
                    <a:pt x="101104" y="0"/>
                    <a:pt x="225823" y="0"/>
                  </a:cubicBezTo>
                  <a:lnTo>
                    <a:pt x="6466230" y="0"/>
                  </a:lnTo>
                  <a:cubicBezTo>
                    <a:pt x="6590949" y="0"/>
                    <a:pt x="6692053" y="101104"/>
                    <a:pt x="6692053" y="225823"/>
                  </a:cubicBezTo>
                  <a:lnTo>
                    <a:pt x="6692053" y="1128843"/>
                  </a:lnTo>
                  <a:cubicBezTo>
                    <a:pt x="6692053" y="1253562"/>
                    <a:pt x="6590949" y="1354666"/>
                    <a:pt x="6466230" y="1354666"/>
                  </a:cubicBezTo>
                  <a:lnTo>
                    <a:pt x="225823" y="1354666"/>
                  </a:lnTo>
                  <a:cubicBezTo>
                    <a:pt x="101104" y="1354666"/>
                    <a:pt x="0" y="1253562"/>
                    <a:pt x="0" y="1128843"/>
                  </a:cubicBezTo>
                  <a:lnTo>
                    <a:pt x="0" y="225823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1957" tIns="371957" rIns="371957" bIns="371957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JO" sz="3200" b="1" dirty="0" smtClean="0"/>
                <a:t>أسلوب التوكيد</a:t>
              </a:r>
              <a:endParaRPr lang="en-US" sz="3200" b="1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288526" y="4884605"/>
              <a:ext cx="1354666" cy="1354665"/>
            </a:xfrm>
            <a:prstGeom prst="roundRect">
              <a:avLst>
                <a:gd name="adj" fmla="val 1667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1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ar-JO" dirty="0" smtClean="0"/>
            </a:p>
            <a:p>
              <a:pPr algn="ctr" rtl="1"/>
              <a:r>
                <a:rPr lang="ar-JO" dirty="0"/>
                <a:t>2</a:t>
              </a:r>
              <a:endParaRPr lang="en-US" dirty="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509862" y="4884604"/>
              <a:ext cx="6692053" cy="1354666"/>
            </a:xfrm>
            <a:custGeom>
              <a:avLst/>
              <a:gdLst>
                <a:gd name="connsiteX0" fmla="*/ 0 w 6692053"/>
                <a:gd name="connsiteY0" fmla="*/ 225823 h 1354666"/>
                <a:gd name="connsiteX1" fmla="*/ 225823 w 6692053"/>
                <a:gd name="connsiteY1" fmla="*/ 0 h 1354666"/>
                <a:gd name="connsiteX2" fmla="*/ 6466230 w 6692053"/>
                <a:gd name="connsiteY2" fmla="*/ 0 h 1354666"/>
                <a:gd name="connsiteX3" fmla="*/ 6692053 w 6692053"/>
                <a:gd name="connsiteY3" fmla="*/ 225823 h 1354666"/>
                <a:gd name="connsiteX4" fmla="*/ 6692053 w 6692053"/>
                <a:gd name="connsiteY4" fmla="*/ 1128843 h 1354666"/>
                <a:gd name="connsiteX5" fmla="*/ 6466230 w 6692053"/>
                <a:gd name="connsiteY5" fmla="*/ 1354666 h 1354666"/>
                <a:gd name="connsiteX6" fmla="*/ 225823 w 6692053"/>
                <a:gd name="connsiteY6" fmla="*/ 1354666 h 1354666"/>
                <a:gd name="connsiteX7" fmla="*/ 0 w 6692053"/>
                <a:gd name="connsiteY7" fmla="*/ 1128843 h 1354666"/>
                <a:gd name="connsiteX8" fmla="*/ 0 w 6692053"/>
                <a:gd name="connsiteY8" fmla="*/ 225823 h 135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92053" h="1354666">
                  <a:moveTo>
                    <a:pt x="0" y="225823"/>
                  </a:moveTo>
                  <a:cubicBezTo>
                    <a:pt x="0" y="101104"/>
                    <a:pt x="101104" y="0"/>
                    <a:pt x="225823" y="0"/>
                  </a:cubicBezTo>
                  <a:lnTo>
                    <a:pt x="6466230" y="0"/>
                  </a:lnTo>
                  <a:cubicBezTo>
                    <a:pt x="6590949" y="0"/>
                    <a:pt x="6692053" y="101104"/>
                    <a:pt x="6692053" y="225823"/>
                  </a:cubicBezTo>
                  <a:lnTo>
                    <a:pt x="6692053" y="1128843"/>
                  </a:lnTo>
                  <a:cubicBezTo>
                    <a:pt x="6692053" y="1253562"/>
                    <a:pt x="6590949" y="1354666"/>
                    <a:pt x="6466230" y="1354666"/>
                  </a:cubicBezTo>
                  <a:lnTo>
                    <a:pt x="225823" y="1354666"/>
                  </a:lnTo>
                  <a:cubicBezTo>
                    <a:pt x="101104" y="1354666"/>
                    <a:pt x="0" y="1253562"/>
                    <a:pt x="0" y="1128843"/>
                  </a:cubicBezTo>
                  <a:lnTo>
                    <a:pt x="0" y="225823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1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1957" tIns="371957" rIns="371957" bIns="371957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JO" sz="2800" b="1" dirty="0" smtClean="0"/>
                <a:t>أسلوب الاستفهام</a:t>
              </a:r>
              <a:endParaRPr lang="en-US" sz="2800" b="1" dirty="0"/>
            </a:p>
          </p:txBody>
        </p:sp>
      </p:grpSp>
      <p:sp>
        <p:nvSpPr>
          <p:cNvPr id="55" name="Freeform 54"/>
          <p:cNvSpPr/>
          <p:nvPr/>
        </p:nvSpPr>
        <p:spPr>
          <a:xfrm>
            <a:off x="1924005" y="5276136"/>
            <a:ext cx="5909680" cy="1032960"/>
          </a:xfrm>
          <a:custGeom>
            <a:avLst/>
            <a:gdLst>
              <a:gd name="connsiteX0" fmla="*/ 0 w 6692053"/>
              <a:gd name="connsiteY0" fmla="*/ 225823 h 1354666"/>
              <a:gd name="connsiteX1" fmla="*/ 225823 w 6692053"/>
              <a:gd name="connsiteY1" fmla="*/ 0 h 1354666"/>
              <a:gd name="connsiteX2" fmla="*/ 6466230 w 6692053"/>
              <a:gd name="connsiteY2" fmla="*/ 0 h 1354666"/>
              <a:gd name="connsiteX3" fmla="*/ 6692053 w 6692053"/>
              <a:gd name="connsiteY3" fmla="*/ 225823 h 1354666"/>
              <a:gd name="connsiteX4" fmla="*/ 6692053 w 6692053"/>
              <a:gd name="connsiteY4" fmla="*/ 1128843 h 1354666"/>
              <a:gd name="connsiteX5" fmla="*/ 6466230 w 6692053"/>
              <a:gd name="connsiteY5" fmla="*/ 1354666 h 1354666"/>
              <a:gd name="connsiteX6" fmla="*/ 225823 w 6692053"/>
              <a:gd name="connsiteY6" fmla="*/ 1354666 h 1354666"/>
              <a:gd name="connsiteX7" fmla="*/ 0 w 6692053"/>
              <a:gd name="connsiteY7" fmla="*/ 1128843 h 1354666"/>
              <a:gd name="connsiteX8" fmla="*/ 0 w 6692053"/>
              <a:gd name="connsiteY8" fmla="*/ 225823 h 135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92053" h="1354666">
                <a:moveTo>
                  <a:pt x="0" y="225823"/>
                </a:moveTo>
                <a:cubicBezTo>
                  <a:pt x="0" y="101104"/>
                  <a:pt x="101104" y="0"/>
                  <a:pt x="225823" y="0"/>
                </a:cubicBezTo>
                <a:lnTo>
                  <a:pt x="6466230" y="0"/>
                </a:lnTo>
                <a:cubicBezTo>
                  <a:pt x="6590949" y="0"/>
                  <a:pt x="6692053" y="101104"/>
                  <a:pt x="6692053" y="225823"/>
                </a:cubicBezTo>
                <a:lnTo>
                  <a:pt x="6692053" y="1128843"/>
                </a:lnTo>
                <a:cubicBezTo>
                  <a:pt x="6692053" y="1253562"/>
                  <a:pt x="6590949" y="1354666"/>
                  <a:pt x="6466230" y="1354666"/>
                </a:cubicBezTo>
                <a:lnTo>
                  <a:pt x="225823" y="1354666"/>
                </a:lnTo>
                <a:cubicBezTo>
                  <a:pt x="101104" y="1354666"/>
                  <a:pt x="0" y="1253562"/>
                  <a:pt x="0" y="1128843"/>
                </a:cubicBezTo>
                <a:lnTo>
                  <a:pt x="0" y="225823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371957" tIns="371957" rIns="371957" bIns="371957" numCol="1" spcCol="1270" anchor="ctr" anchorCtr="0">
            <a:noAutofit/>
          </a:bodyPr>
          <a:lstStyle/>
          <a:p>
            <a:pPr lvl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JO" sz="3200" b="1" dirty="0" smtClean="0"/>
              <a:t>أسلوب النّداء</a:t>
            </a:r>
            <a:endParaRPr lang="en-US" sz="3200" b="1" dirty="0"/>
          </a:p>
        </p:txBody>
      </p:sp>
      <p:sp>
        <p:nvSpPr>
          <p:cNvPr id="56" name="Rounded Rectangle 55"/>
          <p:cNvSpPr/>
          <p:nvPr/>
        </p:nvSpPr>
        <p:spPr>
          <a:xfrm>
            <a:off x="7992426" y="5260361"/>
            <a:ext cx="1193221" cy="999865"/>
          </a:xfrm>
          <a:prstGeom prst="roundRect">
            <a:avLst>
              <a:gd name="adj" fmla="val 1667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ar-JO" dirty="0"/>
          </a:p>
          <a:p>
            <a:pPr algn="ctr" rtl="1"/>
            <a:r>
              <a:rPr lang="ar-JO" dirty="0" smtClean="0"/>
              <a:t>3</a:t>
            </a:r>
            <a:endParaRPr lang="en-US" dirty="0"/>
          </a:p>
        </p:txBody>
      </p:sp>
      <p:pic>
        <p:nvPicPr>
          <p:cNvPr id="57" name="Picture 2" descr="C:\Users\Alaa_Alghazzawi\Desktop\مصباح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8" y="2383728"/>
            <a:ext cx="1868049" cy="204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220" y="5340817"/>
            <a:ext cx="857477" cy="8574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88873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الثّانية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 </a:t>
            </a:r>
            <a:r>
              <a:rPr lang="ar-SA" sz="3200" b="1" dirty="0">
                <a:solidFill>
                  <a:schemeClr val="accent1">
                    <a:lumMod val="75000"/>
                  </a:schemeClr>
                </a:solidFill>
              </a:rPr>
              <a:t>بطاقة خروج :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65" name="Picture 13" descr="A picture containing drawing&#10;&#10;Description automatically generat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10"/>
          <a:stretch>
            <a:fillRect/>
          </a:stretch>
        </p:blipFill>
        <p:spPr bwMode="auto">
          <a:xfrm>
            <a:off x="4970271" y="1867201"/>
            <a:ext cx="3771900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Rectangle 15"/>
          <p:cNvSpPr>
            <a:spLocks noChangeArrowheads="1"/>
          </p:cNvSpPr>
          <p:nvPr/>
        </p:nvSpPr>
        <p:spPr bwMode="auto">
          <a:xfrm>
            <a:off x="5275888" y="2653368"/>
            <a:ext cx="266429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ar-AE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ما شعورك تجاه الدرس؟</a:t>
            </a:r>
          </a:p>
        </p:txBody>
      </p:sp>
      <p:sp>
        <p:nvSpPr>
          <p:cNvPr id="67" name="Rectangle 16"/>
          <p:cNvSpPr>
            <a:spLocks noChangeArrowheads="1"/>
          </p:cNvSpPr>
          <p:nvPr/>
        </p:nvSpPr>
        <p:spPr bwMode="auto">
          <a:xfrm>
            <a:off x="5347896" y="3817005"/>
            <a:ext cx="230899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ar-AE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ماذا تعلمت من الدرس؟</a:t>
            </a:r>
          </a:p>
        </p:txBody>
      </p:sp>
      <p:pic>
        <p:nvPicPr>
          <p:cNvPr id="68" name="Picture 17" descr="A picture containing drawing&#10;&#10;Description automatically generat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55"/>
          <a:stretch>
            <a:fillRect/>
          </a:stretch>
        </p:blipFill>
        <p:spPr bwMode="auto">
          <a:xfrm>
            <a:off x="5004452" y="4658212"/>
            <a:ext cx="37719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22" descr="A picture containing text, sign&#10;&#10;Description automatically generat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0" t="17384" r="15686" b="17496"/>
          <a:stretch>
            <a:fillRect/>
          </a:stretch>
        </p:blipFill>
        <p:spPr bwMode="auto">
          <a:xfrm rot="186105">
            <a:off x="1074588" y="2474179"/>
            <a:ext cx="3565525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Rectangle 18"/>
          <p:cNvSpPr>
            <a:spLocks noChangeArrowheads="1"/>
          </p:cNvSpPr>
          <p:nvPr/>
        </p:nvSpPr>
        <p:spPr bwMode="auto">
          <a:xfrm>
            <a:off x="5351140" y="5052079"/>
            <a:ext cx="251703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ar-AE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ما الذي أعجبك في الدرس؟</a:t>
            </a:r>
          </a:p>
        </p:txBody>
      </p:sp>
      <p:sp>
        <p:nvSpPr>
          <p:cNvPr id="71" name="Rectangle 70"/>
          <p:cNvSpPr/>
          <p:nvPr/>
        </p:nvSpPr>
        <p:spPr>
          <a:xfrm>
            <a:off x="1390556" y="3713817"/>
            <a:ext cx="2765425" cy="1338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قبل الخروج</a:t>
            </a:r>
            <a:endParaRPr kumimoji="0" lang="ar-AE" sz="40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من الحصة</a:t>
            </a:r>
          </a:p>
        </p:txBody>
      </p:sp>
    </p:spTree>
    <p:extLst>
      <p:ext uri="{BB962C8B-B14F-4D97-AF65-F5344CB8AC3E}">
        <p14:creationId xmlns:p14="http://schemas.microsoft.com/office/powerpoint/2010/main" val="28372399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المادّة: اللّغة العربيّة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الصّف: الثامن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الثّانية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الدّرس: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3" y="6100549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Cloud 44"/>
          <p:cNvSpPr/>
          <p:nvPr/>
        </p:nvSpPr>
        <p:spPr>
          <a:xfrm>
            <a:off x="3575538" y="1448514"/>
            <a:ext cx="3681047" cy="1115234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800" b="1" dirty="0" smtClean="0"/>
              <a:t>النّتاجات</a:t>
            </a:r>
            <a:endParaRPr lang="en-US" sz="2800" b="1" dirty="0"/>
          </a:p>
        </p:txBody>
      </p:sp>
      <p:sp>
        <p:nvSpPr>
          <p:cNvPr id="2" name="Rounded Rectangle 1"/>
          <p:cNvSpPr/>
          <p:nvPr/>
        </p:nvSpPr>
        <p:spPr>
          <a:xfrm>
            <a:off x="1111937" y="2837790"/>
            <a:ext cx="8363561" cy="86203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JO" sz="2000" b="1" dirty="0" smtClean="0">
                <a:solidFill>
                  <a:schemeClr val="tx1"/>
                </a:solidFill>
              </a:rPr>
              <a:t>يقرأ النّص الشّعري من (1-5) مراعيّا سلامة الوصل وصحّة الوقف، والتّلوين الصّوتي.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1134952" y="3861352"/>
            <a:ext cx="8340546" cy="78211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JO" sz="2000" b="1" dirty="0" smtClean="0">
                <a:solidFill>
                  <a:schemeClr val="tx1"/>
                </a:solidFill>
              </a:rPr>
              <a:t>يُحلّل البنية الفنيّة للنّصوص الشّعرية من </a:t>
            </a:r>
            <a:r>
              <a:rPr lang="ar-JO" sz="2000" b="1" dirty="0">
                <a:solidFill>
                  <a:schemeClr val="tx1"/>
                </a:solidFill>
              </a:rPr>
              <a:t>(1-5) </a:t>
            </a:r>
            <a:r>
              <a:rPr lang="ar-JO" sz="2000" b="1" dirty="0" smtClean="0">
                <a:solidFill>
                  <a:schemeClr val="tx1"/>
                </a:solidFill>
              </a:rPr>
              <a:t>محددًا العلاقات بين الكلمات والصّور الجماليّة 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1993761" y="5721212"/>
            <a:ext cx="7479194" cy="5948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JO" sz="2000" b="1" dirty="0" smtClean="0"/>
              <a:t>تنمو لدى الطّالب قيمة الإعتزاز بأمجاد الوطن.</a:t>
            </a:r>
            <a:endParaRPr lang="en-US" sz="2000" b="1" dirty="0"/>
          </a:p>
        </p:txBody>
      </p:sp>
      <p:sp>
        <p:nvSpPr>
          <p:cNvPr id="51" name="Rounded Rectangle 50"/>
          <p:cNvSpPr/>
          <p:nvPr/>
        </p:nvSpPr>
        <p:spPr>
          <a:xfrm>
            <a:off x="2010911" y="4791084"/>
            <a:ext cx="7462044" cy="73342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JO" sz="2000" b="1" dirty="0" smtClean="0">
                <a:solidFill>
                  <a:schemeClr val="tx1"/>
                </a:solidFill>
              </a:rPr>
              <a:t>يتذوق المقروء وينقده مبينًا أثره في بناء المعاني المباشرة والرّمزيّة فيه.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6589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الثّانية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290769" y="1233649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 smtClean="0">
                <a:solidFill>
                  <a:schemeClr val="accent1">
                    <a:lumMod val="75000"/>
                  </a:schemeClr>
                </a:solidFill>
              </a:rPr>
              <a:t>التمهيد والتّفكير النّاقد والرّبط بالحياة :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3">
            <a:extLst>
              <a:ext uri="{FF2B5EF4-FFF2-40B4-BE49-F238E27FC236}">
                <a16:creationId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6" y="6100549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657" y="2498228"/>
            <a:ext cx="7482262" cy="356298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209040" y="1730070"/>
            <a:ext cx="7702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 smtClean="0">
                <a:solidFill>
                  <a:schemeClr val="accent6">
                    <a:lumMod val="75000"/>
                  </a:schemeClr>
                </a:solidFill>
              </a:rPr>
              <a:t>انظر إلى الصورة التالية وعبّر عنها بجملة ملأى بمشاعر الفخر.</a:t>
            </a:r>
            <a:endParaRPr lang="ar-S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0480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الثّانية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القراءة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 smtClean="0">
                <a:solidFill>
                  <a:schemeClr val="accent1">
                    <a:lumMod val="75000"/>
                  </a:schemeClr>
                </a:solidFill>
              </a:rPr>
              <a:t>التّغذية الراجعة: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604520" y="6086859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sp>
        <p:nvSpPr>
          <p:cNvPr id="44" name="Flowchart: Alternate Process 43"/>
          <p:cNvSpPr/>
          <p:nvPr/>
        </p:nvSpPr>
        <p:spPr>
          <a:xfrm>
            <a:off x="455498" y="5447035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ألواح صغيرة </a:t>
            </a:r>
            <a:endParaRPr lang="en-US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3" name="Freeform 12"/>
          <p:cNvSpPr/>
          <p:nvPr/>
        </p:nvSpPr>
        <p:spPr>
          <a:xfrm rot="10800000" flipH="1" flipV="1">
            <a:off x="1941688" y="1811819"/>
            <a:ext cx="7159329" cy="999866"/>
          </a:xfrm>
          <a:custGeom>
            <a:avLst/>
            <a:gdLst>
              <a:gd name="connsiteX0" fmla="*/ 0 w 8128000"/>
              <a:gd name="connsiteY0" fmla="*/ 135467 h 1354666"/>
              <a:gd name="connsiteX1" fmla="*/ 135467 w 8128000"/>
              <a:gd name="connsiteY1" fmla="*/ 0 h 1354666"/>
              <a:gd name="connsiteX2" fmla="*/ 7992533 w 8128000"/>
              <a:gd name="connsiteY2" fmla="*/ 0 h 1354666"/>
              <a:gd name="connsiteX3" fmla="*/ 8128000 w 8128000"/>
              <a:gd name="connsiteY3" fmla="*/ 135467 h 1354666"/>
              <a:gd name="connsiteX4" fmla="*/ 8128000 w 8128000"/>
              <a:gd name="connsiteY4" fmla="*/ 1219199 h 1354666"/>
              <a:gd name="connsiteX5" fmla="*/ 7992533 w 8128000"/>
              <a:gd name="connsiteY5" fmla="*/ 1354666 h 1354666"/>
              <a:gd name="connsiteX6" fmla="*/ 135467 w 8128000"/>
              <a:gd name="connsiteY6" fmla="*/ 1354666 h 1354666"/>
              <a:gd name="connsiteX7" fmla="*/ 0 w 8128000"/>
              <a:gd name="connsiteY7" fmla="*/ 1219199 h 1354666"/>
              <a:gd name="connsiteX8" fmla="*/ 0 w 8128000"/>
              <a:gd name="connsiteY8" fmla="*/ 135467 h 135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28000" h="1354666">
                <a:moveTo>
                  <a:pt x="0" y="135467"/>
                </a:moveTo>
                <a:cubicBezTo>
                  <a:pt x="0" y="60651"/>
                  <a:pt x="60651" y="0"/>
                  <a:pt x="135467" y="0"/>
                </a:cubicBezTo>
                <a:lnTo>
                  <a:pt x="7992533" y="0"/>
                </a:lnTo>
                <a:cubicBezTo>
                  <a:pt x="8067349" y="0"/>
                  <a:pt x="8128000" y="60651"/>
                  <a:pt x="8128000" y="135467"/>
                </a:cubicBezTo>
                <a:lnTo>
                  <a:pt x="8128000" y="1219199"/>
                </a:lnTo>
                <a:cubicBezTo>
                  <a:pt x="8128000" y="1294015"/>
                  <a:pt x="8067349" y="1354666"/>
                  <a:pt x="7992533" y="1354666"/>
                </a:cubicBezTo>
                <a:lnTo>
                  <a:pt x="135467" y="1354666"/>
                </a:lnTo>
                <a:cubicBezTo>
                  <a:pt x="60651" y="1354666"/>
                  <a:pt x="0" y="1294015"/>
                  <a:pt x="0" y="1219199"/>
                </a:cubicBezTo>
                <a:lnTo>
                  <a:pt x="0" y="135467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502" tIns="122227" rIns="163502" bIns="122227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JO" sz="2400" b="1" dirty="0">
                <a:solidFill>
                  <a:schemeClr val="tx1"/>
                </a:solidFill>
              </a:rPr>
              <a:t>ما السّمة الفنيّة الّتي استثمرها الشّاعر في مطلع قصيدته بقوله:</a:t>
            </a:r>
          </a:p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JO" sz="2400" b="1" dirty="0">
                <a:solidFill>
                  <a:schemeClr val="tx1"/>
                </a:solidFill>
              </a:rPr>
              <a:t> ( أردنّ يا بلدي </a:t>
            </a:r>
            <a:r>
              <a:rPr lang="ar-JO" sz="2400" b="1" dirty="0" smtClean="0">
                <a:solidFill>
                  <a:schemeClr val="tx1"/>
                </a:solidFill>
              </a:rPr>
              <a:t>ويا      </a:t>
            </a:r>
            <a:r>
              <a:rPr lang="ar-JO" sz="2400" b="1" dirty="0">
                <a:solidFill>
                  <a:schemeClr val="tx1"/>
                </a:solidFill>
              </a:rPr>
              <a:t>ضوعَ الحروف على فمي)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907795" y="3015787"/>
            <a:ext cx="1193221" cy="999866"/>
          </a:xfrm>
          <a:prstGeom prst="roundRect">
            <a:avLst>
              <a:gd name="adj" fmla="val 16670"/>
            </a:avLst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 rtl="1"/>
            <a:endParaRPr lang="ar-JO" dirty="0" smtClean="0"/>
          </a:p>
          <a:p>
            <a:pPr algn="ctr" rtl="1"/>
            <a:r>
              <a:rPr lang="ar-JO" dirty="0"/>
              <a:t>1</a:t>
            </a:r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1941688" y="2974914"/>
            <a:ext cx="5894514" cy="999866"/>
          </a:xfrm>
          <a:custGeom>
            <a:avLst/>
            <a:gdLst>
              <a:gd name="connsiteX0" fmla="*/ 0 w 6692053"/>
              <a:gd name="connsiteY0" fmla="*/ 225823 h 1354666"/>
              <a:gd name="connsiteX1" fmla="*/ 225823 w 6692053"/>
              <a:gd name="connsiteY1" fmla="*/ 0 h 1354666"/>
              <a:gd name="connsiteX2" fmla="*/ 6466230 w 6692053"/>
              <a:gd name="connsiteY2" fmla="*/ 0 h 1354666"/>
              <a:gd name="connsiteX3" fmla="*/ 6692053 w 6692053"/>
              <a:gd name="connsiteY3" fmla="*/ 225823 h 1354666"/>
              <a:gd name="connsiteX4" fmla="*/ 6692053 w 6692053"/>
              <a:gd name="connsiteY4" fmla="*/ 1128843 h 1354666"/>
              <a:gd name="connsiteX5" fmla="*/ 6466230 w 6692053"/>
              <a:gd name="connsiteY5" fmla="*/ 1354666 h 1354666"/>
              <a:gd name="connsiteX6" fmla="*/ 225823 w 6692053"/>
              <a:gd name="connsiteY6" fmla="*/ 1354666 h 1354666"/>
              <a:gd name="connsiteX7" fmla="*/ 0 w 6692053"/>
              <a:gd name="connsiteY7" fmla="*/ 1128843 h 1354666"/>
              <a:gd name="connsiteX8" fmla="*/ 0 w 6692053"/>
              <a:gd name="connsiteY8" fmla="*/ 225823 h 135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92053" h="1354666">
                <a:moveTo>
                  <a:pt x="0" y="225823"/>
                </a:moveTo>
                <a:cubicBezTo>
                  <a:pt x="0" y="101104"/>
                  <a:pt x="101104" y="0"/>
                  <a:pt x="225823" y="0"/>
                </a:cubicBezTo>
                <a:lnTo>
                  <a:pt x="6466230" y="0"/>
                </a:lnTo>
                <a:cubicBezTo>
                  <a:pt x="6590949" y="0"/>
                  <a:pt x="6692053" y="101104"/>
                  <a:pt x="6692053" y="225823"/>
                </a:cubicBezTo>
                <a:lnTo>
                  <a:pt x="6692053" y="1128843"/>
                </a:lnTo>
                <a:cubicBezTo>
                  <a:pt x="6692053" y="1253562"/>
                  <a:pt x="6590949" y="1354666"/>
                  <a:pt x="6466230" y="1354666"/>
                </a:cubicBezTo>
                <a:lnTo>
                  <a:pt x="225823" y="1354666"/>
                </a:lnTo>
                <a:cubicBezTo>
                  <a:pt x="101104" y="1354666"/>
                  <a:pt x="0" y="1253562"/>
                  <a:pt x="0" y="1128843"/>
                </a:cubicBezTo>
                <a:lnTo>
                  <a:pt x="0" y="225823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1957" tIns="371957" rIns="371957" bIns="371957" numCol="1" spcCol="1270" anchor="ctr" anchorCtr="0">
            <a:noAutofit/>
          </a:bodyPr>
          <a:lstStyle/>
          <a:p>
            <a:pPr lvl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JO" sz="4000" dirty="0"/>
              <a:t>توظيف صيغ الأمر </a:t>
            </a:r>
            <a:endParaRPr lang="en-US" sz="4000" dirty="0"/>
          </a:p>
        </p:txBody>
      </p:sp>
      <p:sp>
        <p:nvSpPr>
          <p:cNvPr id="16" name="Rounded Rectangle 15"/>
          <p:cNvSpPr/>
          <p:nvPr/>
        </p:nvSpPr>
        <p:spPr>
          <a:xfrm>
            <a:off x="7930399" y="4072169"/>
            <a:ext cx="1193221" cy="999865"/>
          </a:xfrm>
          <a:prstGeom prst="roundRect">
            <a:avLst>
              <a:gd name="adj" fmla="val 16670"/>
            </a:avLst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7353344"/>
              <a:satOff val="-10228"/>
              <a:lumOff val="-3922"/>
              <a:alphaOff val="0"/>
            </a:schemeClr>
          </a:fillRef>
          <a:effectRef idx="1">
            <a:schemeClr val="accent5">
              <a:hueOff val="-7353344"/>
              <a:satOff val="-10228"/>
              <a:lumOff val="-3922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ar-JO" dirty="0" smtClean="0"/>
          </a:p>
          <a:p>
            <a:pPr algn="ctr" rtl="1"/>
            <a:r>
              <a:rPr lang="ar-JO" dirty="0"/>
              <a:t>2</a:t>
            </a:r>
            <a:endParaRPr lang="en-US" dirty="0"/>
          </a:p>
        </p:txBody>
      </p:sp>
      <p:sp>
        <p:nvSpPr>
          <p:cNvPr id="55" name="Freeform 54"/>
          <p:cNvSpPr/>
          <p:nvPr/>
        </p:nvSpPr>
        <p:spPr>
          <a:xfrm>
            <a:off x="1924005" y="5276136"/>
            <a:ext cx="5909680" cy="1032960"/>
          </a:xfrm>
          <a:custGeom>
            <a:avLst/>
            <a:gdLst>
              <a:gd name="connsiteX0" fmla="*/ 0 w 6692053"/>
              <a:gd name="connsiteY0" fmla="*/ 225823 h 1354666"/>
              <a:gd name="connsiteX1" fmla="*/ 225823 w 6692053"/>
              <a:gd name="connsiteY1" fmla="*/ 0 h 1354666"/>
              <a:gd name="connsiteX2" fmla="*/ 6466230 w 6692053"/>
              <a:gd name="connsiteY2" fmla="*/ 0 h 1354666"/>
              <a:gd name="connsiteX3" fmla="*/ 6692053 w 6692053"/>
              <a:gd name="connsiteY3" fmla="*/ 225823 h 1354666"/>
              <a:gd name="connsiteX4" fmla="*/ 6692053 w 6692053"/>
              <a:gd name="connsiteY4" fmla="*/ 1128843 h 1354666"/>
              <a:gd name="connsiteX5" fmla="*/ 6466230 w 6692053"/>
              <a:gd name="connsiteY5" fmla="*/ 1354666 h 1354666"/>
              <a:gd name="connsiteX6" fmla="*/ 225823 w 6692053"/>
              <a:gd name="connsiteY6" fmla="*/ 1354666 h 1354666"/>
              <a:gd name="connsiteX7" fmla="*/ 0 w 6692053"/>
              <a:gd name="connsiteY7" fmla="*/ 1128843 h 1354666"/>
              <a:gd name="connsiteX8" fmla="*/ 0 w 6692053"/>
              <a:gd name="connsiteY8" fmla="*/ 225823 h 135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92053" h="1354666">
                <a:moveTo>
                  <a:pt x="0" y="225823"/>
                </a:moveTo>
                <a:cubicBezTo>
                  <a:pt x="0" y="101104"/>
                  <a:pt x="101104" y="0"/>
                  <a:pt x="225823" y="0"/>
                </a:cubicBezTo>
                <a:lnTo>
                  <a:pt x="6466230" y="0"/>
                </a:lnTo>
                <a:cubicBezTo>
                  <a:pt x="6590949" y="0"/>
                  <a:pt x="6692053" y="101104"/>
                  <a:pt x="6692053" y="225823"/>
                </a:cubicBezTo>
                <a:lnTo>
                  <a:pt x="6692053" y="1128843"/>
                </a:lnTo>
                <a:cubicBezTo>
                  <a:pt x="6692053" y="1253562"/>
                  <a:pt x="6590949" y="1354666"/>
                  <a:pt x="6466230" y="1354666"/>
                </a:cubicBezTo>
                <a:lnTo>
                  <a:pt x="225823" y="1354666"/>
                </a:lnTo>
                <a:cubicBezTo>
                  <a:pt x="101104" y="1354666"/>
                  <a:pt x="0" y="1253562"/>
                  <a:pt x="0" y="1128843"/>
                </a:cubicBezTo>
                <a:lnTo>
                  <a:pt x="0" y="225823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371957" tIns="371957" rIns="371957" bIns="371957" numCol="1" spcCol="1270" anchor="ctr" anchorCtr="0">
            <a:noAutofit/>
          </a:bodyPr>
          <a:lstStyle/>
          <a:p>
            <a:pPr lvl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JO" sz="4300" dirty="0"/>
              <a:t>استخدام أساليب التّوكيد</a:t>
            </a:r>
            <a:endParaRPr lang="en-US" sz="4300" dirty="0"/>
          </a:p>
        </p:txBody>
      </p:sp>
      <p:sp>
        <p:nvSpPr>
          <p:cNvPr id="56" name="Rounded Rectangle 55"/>
          <p:cNvSpPr/>
          <p:nvPr/>
        </p:nvSpPr>
        <p:spPr>
          <a:xfrm>
            <a:off x="7992426" y="5260361"/>
            <a:ext cx="1193221" cy="999865"/>
          </a:xfrm>
          <a:prstGeom prst="roundRect">
            <a:avLst>
              <a:gd name="adj" fmla="val 1667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ar-JO" dirty="0"/>
          </a:p>
          <a:p>
            <a:pPr algn="ctr" rtl="1"/>
            <a:r>
              <a:rPr lang="ar-JO" dirty="0" smtClean="0"/>
              <a:t>3</a:t>
            </a:r>
            <a:endParaRPr lang="en-US" dirty="0"/>
          </a:p>
        </p:txBody>
      </p:sp>
      <p:pic>
        <p:nvPicPr>
          <p:cNvPr id="57" name="Picture 2" descr="C:\Users\Alaa_Alghazzawi\Desktop\مصباح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64" y="2383728"/>
            <a:ext cx="1742923" cy="204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961484" y="4089300"/>
            <a:ext cx="5894514" cy="999866"/>
            <a:chOff x="1959596" y="4072168"/>
            <a:chExt cx="5894514" cy="999866"/>
          </a:xfrm>
        </p:grpSpPr>
        <p:sp>
          <p:nvSpPr>
            <p:cNvPr id="17" name="Freeform 16"/>
            <p:cNvSpPr/>
            <p:nvPr/>
          </p:nvSpPr>
          <p:spPr>
            <a:xfrm>
              <a:off x="1959596" y="4072168"/>
              <a:ext cx="5894514" cy="999866"/>
            </a:xfrm>
            <a:custGeom>
              <a:avLst/>
              <a:gdLst>
                <a:gd name="connsiteX0" fmla="*/ 0 w 6692053"/>
                <a:gd name="connsiteY0" fmla="*/ 225823 h 1354666"/>
                <a:gd name="connsiteX1" fmla="*/ 225823 w 6692053"/>
                <a:gd name="connsiteY1" fmla="*/ 0 h 1354666"/>
                <a:gd name="connsiteX2" fmla="*/ 6466230 w 6692053"/>
                <a:gd name="connsiteY2" fmla="*/ 0 h 1354666"/>
                <a:gd name="connsiteX3" fmla="*/ 6692053 w 6692053"/>
                <a:gd name="connsiteY3" fmla="*/ 225823 h 1354666"/>
                <a:gd name="connsiteX4" fmla="*/ 6692053 w 6692053"/>
                <a:gd name="connsiteY4" fmla="*/ 1128843 h 1354666"/>
                <a:gd name="connsiteX5" fmla="*/ 6466230 w 6692053"/>
                <a:gd name="connsiteY5" fmla="*/ 1354666 h 1354666"/>
                <a:gd name="connsiteX6" fmla="*/ 225823 w 6692053"/>
                <a:gd name="connsiteY6" fmla="*/ 1354666 h 1354666"/>
                <a:gd name="connsiteX7" fmla="*/ 0 w 6692053"/>
                <a:gd name="connsiteY7" fmla="*/ 1128843 h 1354666"/>
                <a:gd name="connsiteX8" fmla="*/ 0 w 6692053"/>
                <a:gd name="connsiteY8" fmla="*/ 225823 h 135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92053" h="1354666">
                  <a:moveTo>
                    <a:pt x="0" y="225823"/>
                  </a:moveTo>
                  <a:cubicBezTo>
                    <a:pt x="0" y="101104"/>
                    <a:pt x="101104" y="0"/>
                    <a:pt x="225823" y="0"/>
                  </a:cubicBezTo>
                  <a:lnTo>
                    <a:pt x="6466230" y="0"/>
                  </a:lnTo>
                  <a:cubicBezTo>
                    <a:pt x="6590949" y="0"/>
                    <a:pt x="6692053" y="101104"/>
                    <a:pt x="6692053" y="225823"/>
                  </a:cubicBezTo>
                  <a:lnTo>
                    <a:pt x="6692053" y="1128843"/>
                  </a:lnTo>
                  <a:cubicBezTo>
                    <a:pt x="6692053" y="1253562"/>
                    <a:pt x="6590949" y="1354666"/>
                    <a:pt x="6466230" y="1354666"/>
                  </a:cubicBezTo>
                  <a:lnTo>
                    <a:pt x="225823" y="1354666"/>
                  </a:lnTo>
                  <a:cubicBezTo>
                    <a:pt x="101104" y="1354666"/>
                    <a:pt x="0" y="1253562"/>
                    <a:pt x="0" y="1128843"/>
                  </a:cubicBezTo>
                  <a:lnTo>
                    <a:pt x="0" y="225823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1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1957" tIns="371957" rIns="371957" bIns="371957" numCol="1" spcCol="1270" anchor="ctr" anchorCtr="0">
              <a:noAutofit/>
            </a:bodyPr>
            <a:lstStyle/>
            <a:p>
              <a:pPr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JO" sz="4300" dirty="0"/>
                <a:t>توظيف صيغ </a:t>
              </a:r>
              <a:r>
                <a:rPr lang="ar-JO" sz="4300" dirty="0" smtClean="0"/>
                <a:t>النّداء</a:t>
              </a:r>
              <a:endParaRPr lang="en-US" sz="4300" dirty="0"/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6221" y="4130834"/>
              <a:ext cx="857477" cy="85747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6616719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الثّانية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05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9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itle 1"/>
          <p:cNvSpPr txBox="1">
            <a:spLocks/>
          </p:cNvSpPr>
          <p:nvPr/>
        </p:nvSpPr>
        <p:spPr>
          <a:xfrm>
            <a:off x="4052051" y="1204359"/>
            <a:ext cx="5346060" cy="112283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JO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التّقديم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454" y="2970431"/>
            <a:ext cx="7033883" cy="33460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97421" y="1298476"/>
            <a:ext cx="5152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 smtClean="0">
                <a:solidFill>
                  <a:srgbClr val="C00000"/>
                </a:solidFill>
              </a:rPr>
              <a:t>1- أقرأ الأبيات قراءة فاهمة.</a:t>
            </a:r>
          </a:p>
          <a:p>
            <a:pPr algn="r" rtl="1"/>
            <a:r>
              <a:rPr lang="ar-JO" sz="2400" b="1" dirty="0" smtClean="0">
                <a:solidFill>
                  <a:srgbClr val="C00000"/>
                </a:solidFill>
              </a:rPr>
              <a:t>2- أوضّح معاني الكلمات المُلوّنة باللون الأحمر.</a:t>
            </a:r>
          </a:p>
          <a:p>
            <a:pPr algn="r" rtl="1"/>
            <a:r>
              <a:rPr lang="ar-JO" sz="2400" b="1" dirty="0" smtClean="0">
                <a:solidFill>
                  <a:srgbClr val="C00000"/>
                </a:solidFill>
              </a:rPr>
              <a:t>3- أشرح الأبيات شرحًا أدبيًا وافيًا.</a:t>
            </a:r>
          </a:p>
          <a:p>
            <a:pPr algn="r" rtl="1"/>
            <a:r>
              <a:rPr lang="ar-JO" sz="2400" b="1" dirty="0" smtClean="0">
                <a:solidFill>
                  <a:srgbClr val="C00000"/>
                </a:solidFill>
              </a:rPr>
              <a:t>4- أكتب الفكرة الرّئيسة من الأبيات.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09519"/>
            <a:ext cx="2471454" cy="296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432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الثّانية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05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052051" y="1204359"/>
            <a:ext cx="5346060" cy="112283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JO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التقديم : </a:t>
            </a:r>
            <a:r>
              <a:rPr lang="ar-JO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(التغذية الرّاجعة)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783" y="2033612"/>
            <a:ext cx="3384328" cy="40623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534" y="2873276"/>
            <a:ext cx="2057305" cy="15429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006" y="4958174"/>
            <a:ext cx="3022784" cy="17011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197" y="1114631"/>
            <a:ext cx="2532298" cy="16877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89" y="3027453"/>
            <a:ext cx="3822304" cy="182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500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الثّانية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05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052051" y="1204359"/>
            <a:ext cx="5346060" cy="112283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JO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التقديم : </a:t>
            </a:r>
            <a:r>
              <a:rPr lang="ar-JO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(التغذية الرّاجعة)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6978" y="1998134"/>
            <a:ext cx="809413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000" b="1" i="1" dirty="0" smtClean="0">
                <a:solidFill>
                  <a:srgbClr val="FF0000"/>
                </a:solidFill>
              </a:rPr>
              <a:t>البيت الأوّل : </a:t>
            </a:r>
            <a:r>
              <a:rPr lang="ar-JO" sz="2000" b="1" dirty="0" smtClean="0">
                <a:solidFill>
                  <a:schemeClr val="accent1">
                    <a:lumMod val="75000"/>
                  </a:schemeClr>
                </a:solidFill>
              </a:rPr>
              <a:t>يُخاطب الشّاعر الأردن ناسبًا البلد إلى نفسِهِ، وأنّ فمهُ يتعطّر بالرّائحة الطيّبة كلّما ذكر الأردن في كلامه.</a:t>
            </a:r>
          </a:p>
          <a:p>
            <a:pPr algn="r" rtl="1"/>
            <a:endParaRPr lang="ar-JO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r" rtl="1"/>
            <a:r>
              <a:rPr lang="ar-JO" sz="2000" b="1" i="1" dirty="0" smtClean="0">
                <a:solidFill>
                  <a:srgbClr val="FF0000"/>
                </a:solidFill>
              </a:rPr>
              <a:t>البيت الثاني : </a:t>
            </a:r>
            <a:r>
              <a:rPr lang="ar-JO" sz="2000" b="1" dirty="0" smtClean="0">
                <a:solidFill>
                  <a:schemeClr val="accent1">
                    <a:lumMod val="75000"/>
                  </a:schemeClr>
                </a:solidFill>
              </a:rPr>
              <a:t>يُشير الشّاعر إلى أنّ الأردن دار الإخاء والسّلام والمحبّة والترابط الدّيني بين المسلم والمسيحي. (دلالة فاطمة الإسلام – دلالة مريم الدّين المسيحي).</a:t>
            </a:r>
          </a:p>
          <a:p>
            <a:pPr algn="r" rtl="1"/>
            <a:endParaRPr lang="ar-JO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r" rtl="1"/>
            <a:r>
              <a:rPr lang="ar-JO" sz="2000" b="1" i="1" dirty="0" smtClean="0">
                <a:solidFill>
                  <a:srgbClr val="FF0000"/>
                </a:solidFill>
              </a:rPr>
              <a:t>البيت الثالث : </a:t>
            </a:r>
            <a:r>
              <a:rPr lang="ar-JO" sz="2000" b="1" dirty="0" smtClean="0">
                <a:solidFill>
                  <a:schemeClr val="accent1">
                    <a:lumMod val="75000"/>
                  </a:schemeClr>
                </a:solidFill>
              </a:rPr>
              <a:t>يصف الشّاعر أهل الأردن بالكرم والسّخاء مٌشبّهًا إيّاهم كالمطر الغزير الذي يهطل على الأرض فيجعلها خضراء.</a:t>
            </a:r>
          </a:p>
          <a:p>
            <a:pPr algn="r" rtl="1"/>
            <a:endParaRPr lang="ar-JO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r" rtl="1"/>
            <a:r>
              <a:rPr lang="ar-JO" sz="2000" b="1" i="1" dirty="0" smtClean="0">
                <a:solidFill>
                  <a:srgbClr val="FF0000"/>
                </a:solidFill>
              </a:rPr>
              <a:t>البيت الرّابع : </a:t>
            </a:r>
            <a:r>
              <a:rPr lang="ar-JO" sz="2000" b="1" dirty="0" smtClean="0">
                <a:solidFill>
                  <a:schemeClr val="accent1">
                    <a:lumMod val="75000"/>
                  </a:schemeClr>
                </a:solidFill>
              </a:rPr>
              <a:t>يُشير الشاعر إلى تضحيات الأردنيّين بدمائهم دفاعًا عن أرض الوطن. (دلالة الوضوء الطّهارة وهنا إشارة إلى طهارة دماء الشهداء).</a:t>
            </a:r>
          </a:p>
          <a:p>
            <a:pPr algn="r" rtl="1"/>
            <a:endParaRPr lang="ar-JO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r" rtl="1"/>
            <a:r>
              <a:rPr lang="ar-JO" sz="2000" b="1" i="1" dirty="0" smtClean="0">
                <a:solidFill>
                  <a:srgbClr val="FF0000"/>
                </a:solidFill>
              </a:rPr>
              <a:t>البيت الخامس : </a:t>
            </a:r>
            <a:r>
              <a:rPr lang="ar-JO" sz="2000" b="1" dirty="0" smtClean="0">
                <a:solidFill>
                  <a:schemeClr val="accent1">
                    <a:lumMod val="75000"/>
                  </a:schemeClr>
                </a:solidFill>
              </a:rPr>
              <a:t>يتحدّث الشاعر عن قوة الأردنيين في وجه الأعداء إلّا أنهم يتحلّونَ بعزّة النفس والبسالة و العفو عند المقدرة أيضًا.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101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الثّانية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القراءة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015853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التقويم </a:t>
            </a:r>
            <a:r>
              <a:rPr lang="ar-JO" sz="2800" b="1" dirty="0" smtClean="0">
                <a:solidFill>
                  <a:schemeClr val="accent1">
                    <a:lumMod val="75000"/>
                  </a:schemeClr>
                </a:solidFill>
              </a:rPr>
              <a:t>التّكويني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ar-JO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JO" sz="2800" b="1" dirty="0" smtClean="0">
                <a:solidFill>
                  <a:srgbClr val="FF0000"/>
                </a:solidFill>
              </a:rPr>
              <a:t>ص</a:t>
            </a:r>
            <a:r>
              <a:rPr lang="ar-JO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JO" sz="2800" b="1" dirty="0" smtClean="0">
                <a:solidFill>
                  <a:srgbClr val="FF0000"/>
                </a:solidFill>
              </a:rPr>
              <a:t>40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41638" y="6511267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sp>
        <p:nvSpPr>
          <p:cNvPr id="44" name="Flowchart: Alternate Process 43"/>
          <p:cNvSpPr/>
          <p:nvPr/>
        </p:nvSpPr>
        <p:spPr>
          <a:xfrm>
            <a:off x="41638" y="6088848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ألواح صغيرة </a:t>
            </a:r>
            <a:endParaRPr lang="en-US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71" y="1794253"/>
            <a:ext cx="8397733" cy="42189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5925" y="3904855"/>
            <a:ext cx="3707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b="1" dirty="0" smtClean="0">
                <a:solidFill>
                  <a:srgbClr val="FF0000"/>
                </a:solidFill>
              </a:rPr>
              <a:t>نقطة ضعف في صفوف الجيش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587455" y="4428075"/>
            <a:ext cx="857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b="1" dirty="0" smtClean="0">
                <a:solidFill>
                  <a:srgbClr val="FF0000"/>
                </a:solidFill>
              </a:rPr>
              <a:t>فم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325841" y="5285037"/>
            <a:ext cx="2455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b="1" dirty="0" smtClean="0">
                <a:solidFill>
                  <a:srgbClr val="FF0000"/>
                </a:solidFill>
              </a:rPr>
              <a:t>مَنفذ بحري - ميناء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143" y="4409754"/>
            <a:ext cx="1294722" cy="6703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9" y="4862323"/>
            <a:ext cx="1957535" cy="110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487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8" grpId="0"/>
      <p:bldP spid="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الثّانية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القراءة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015853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التقويم </a:t>
            </a:r>
            <a:r>
              <a:rPr lang="ar-JO" sz="2800" b="1" dirty="0" smtClean="0">
                <a:solidFill>
                  <a:schemeClr val="accent1">
                    <a:lumMod val="75000"/>
                  </a:schemeClr>
                </a:solidFill>
              </a:rPr>
              <a:t>التّكويني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ar-JO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JO" sz="2800" b="1" dirty="0" smtClean="0">
                <a:solidFill>
                  <a:srgbClr val="FF0000"/>
                </a:solidFill>
              </a:rPr>
              <a:t>ص</a:t>
            </a:r>
            <a:r>
              <a:rPr lang="ar-JO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JO" sz="2800" b="1" dirty="0" smtClean="0">
                <a:solidFill>
                  <a:srgbClr val="FF0000"/>
                </a:solidFill>
              </a:rPr>
              <a:t>41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41638" y="6511267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sp>
        <p:nvSpPr>
          <p:cNvPr id="44" name="Flowchart: Alternate Process 43"/>
          <p:cNvSpPr/>
          <p:nvPr/>
        </p:nvSpPr>
        <p:spPr>
          <a:xfrm>
            <a:off x="41638" y="6088848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ألواح صغيرة </a:t>
            </a:r>
            <a:endParaRPr lang="en-US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02" y="2140914"/>
            <a:ext cx="8576562" cy="29510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89531" y="3133902"/>
            <a:ext cx="205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400" b="1" dirty="0" smtClean="0">
                <a:solidFill>
                  <a:srgbClr val="FF0000"/>
                </a:solidFill>
              </a:rPr>
              <a:t>الفداء والتضحية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19651" y="4168475"/>
            <a:ext cx="2906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400" b="1" dirty="0" smtClean="0">
                <a:solidFill>
                  <a:srgbClr val="FF0000"/>
                </a:solidFill>
              </a:rPr>
              <a:t>الشجاعة والإقدام والصّفح</a:t>
            </a:r>
          </a:p>
        </p:txBody>
      </p:sp>
    </p:spTree>
    <p:extLst>
      <p:ext uri="{BB962C8B-B14F-4D97-AF65-F5344CB8AC3E}">
        <p14:creationId xmlns:p14="http://schemas.microsoft.com/office/powerpoint/2010/main" val="41389420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2614</TotalTime>
  <Words>891</Words>
  <Application>Microsoft Office PowerPoint</Application>
  <PresentationFormat>Widescreen</PresentationFormat>
  <Paragraphs>288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Adobe Arabic</vt:lpstr>
      <vt:lpstr>adonis-web</vt:lpstr>
      <vt:lpstr>AGA Aladdin Regular</vt:lpstr>
      <vt:lpstr>AGA Battouta Regular</vt:lpstr>
      <vt:lpstr>Arial</vt:lpstr>
      <vt:lpstr>Calibri</vt:lpstr>
      <vt:lpstr>Calibri Light</vt:lpstr>
      <vt:lpstr>HelveticaNeueLT Arabic 45 Light</vt:lpstr>
      <vt:lpstr>HelveticaNeueLT Arabic 55 Roman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Ghassan Hazza</dc:creator>
  <cp:lastModifiedBy>Maali</cp:lastModifiedBy>
  <cp:revision>253</cp:revision>
  <dcterms:created xsi:type="dcterms:W3CDTF">2019-06-13T08:00:41Z</dcterms:created>
  <dcterms:modified xsi:type="dcterms:W3CDTF">2025-10-31T07:57:13Z</dcterms:modified>
</cp:coreProperties>
</file>