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4" r:id="rId3"/>
    <p:sldId id="280" r:id="rId4"/>
    <p:sldId id="316" r:id="rId5"/>
    <p:sldId id="268" r:id="rId6"/>
    <p:sldId id="285" r:id="rId7"/>
    <p:sldId id="319" r:id="rId8"/>
    <p:sldId id="320" r:id="rId9"/>
    <p:sldId id="314" r:id="rId10"/>
    <p:sldId id="278" r:id="rId11"/>
    <p:sldId id="317" r:id="rId12"/>
    <p:sldId id="318" r:id="rId13"/>
    <p:sldId id="2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FD0B0-7129-4AAB-B0B9-65201DF8EAB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A0925-E196-4753-811E-2A52A49A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2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</a:t>
            </a:r>
            <a:r>
              <a:rPr lang="ar-JO" sz="4400" dirty="0" smtClean="0">
                <a:cs typeface="AGA Battouta Regular" pitchFamily="2" charset="-78"/>
              </a:rPr>
              <a:t>الثّانية</a:t>
            </a:r>
            <a:r>
              <a:rPr lang="ar-SA" sz="4400" dirty="0" smtClean="0">
                <a:cs typeface="AGA Battouta Regular" pitchFamily="2" charset="-78"/>
              </a:rPr>
              <a:t>:</a:t>
            </a:r>
            <a:r>
              <a:rPr lang="ar-JO" sz="4400" dirty="0" smtClean="0">
                <a:cs typeface="AGA Battouta Regular" pitchFamily="2" charset="-78"/>
              </a:rPr>
              <a:t>وَحدتُنا </a:t>
            </a:r>
            <a:r>
              <a:rPr lang="en-US" sz="4400" dirty="0" smtClean="0">
                <a:cs typeface="AGA Battouta Regular" pitchFamily="2" charset="-78"/>
              </a:rPr>
              <a:t> </a:t>
            </a:r>
            <a:r>
              <a:rPr lang="ar-JO" sz="4400" dirty="0" smtClean="0">
                <a:cs typeface="AGA Battouta Regular" pitchFamily="2" charset="-78"/>
              </a:rPr>
              <a:t>قُوّتنا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 smtClean="0">
                <a:cs typeface="AGA Battouta Regular" pitchFamily="2" charset="-78"/>
              </a:rPr>
              <a:t>أقرأ بطلاقة وفهم </a:t>
            </a:r>
            <a:endParaRPr lang="ar-JO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اللّغة العربيّة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الثّامن</a:t>
            </a:r>
            <a:endParaRPr lang="ar-JO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الثّانية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القراءة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الت</a:t>
            </a:r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ّ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مايز: 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72971" y="1566961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C1FA06DE-A23B-76B2-893C-1A84942B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63" y="5253678"/>
            <a:ext cx="1041465" cy="139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96" y="6126480"/>
            <a:ext cx="1585097" cy="6108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9040" y="6309096"/>
            <a:ext cx="103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Buzz In</a:t>
            </a:r>
            <a:endParaRPr lang="en-US" dirty="0"/>
          </a:p>
        </p:txBody>
      </p:sp>
      <p:sp>
        <p:nvSpPr>
          <p:cNvPr id="8" name="Cloud 7"/>
          <p:cNvSpPr/>
          <p:nvPr/>
        </p:nvSpPr>
        <p:spPr>
          <a:xfrm>
            <a:off x="5959879" y="1541076"/>
            <a:ext cx="3266830" cy="2028606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b="1" dirty="0" smtClean="0">
                <a:solidFill>
                  <a:schemeClr val="tx1"/>
                </a:solidFill>
              </a:rPr>
              <a:t>ابحث في الكتاب عن أبيات تعبر عن حبك لوطنك 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1" name="Cloud 60"/>
          <p:cNvSpPr/>
          <p:nvPr/>
        </p:nvSpPr>
        <p:spPr>
          <a:xfrm>
            <a:off x="1259712" y="2050075"/>
            <a:ext cx="3092697" cy="187803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b="1" dirty="0">
                <a:solidFill>
                  <a:schemeClr val="tx1"/>
                </a:solidFill>
              </a:rPr>
              <a:t>ابحث عبر التّطبيقات الذّكيّة عن فيديو قصير يعبر عن الوطن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2" name="Cloud 61"/>
          <p:cNvSpPr/>
          <p:nvPr/>
        </p:nvSpPr>
        <p:spPr>
          <a:xfrm>
            <a:off x="5996621" y="3798775"/>
            <a:ext cx="3043578" cy="1967319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b="1" dirty="0" smtClean="0">
                <a:solidFill>
                  <a:schemeClr val="tx1"/>
                </a:solidFill>
              </a:rPr>
              <a:t>ارسم لوحة تعرضها على زملائك تعبر عن فكرة وطنيّة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4" name="Cloud 63"/>
          <p:cNvSpPr/>
          <p:nvPr/>
        </p:nvSpPr>
        <p:spPr>
          <a:xfrm>
            <a:off x="1460935" y="4522059"/>
            <a:ext cx="2915815" cy="188847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b="1" dirty="0" smtClean="0">
                <a:solidFill>
                  <a:schemeClr val="tx1"/>
                </a:solidFill>
              </a:rPr>
              <a:t>اذكر بيتًا أعجبك من أبيات القصيدة واكتبهُ على قُصاصة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07323" y="1215471"/>
            <a:ext cx="3948898" cy="3514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 smtClean="0"/>
              <a:t>جد أصدقائك الذّين تشترك معهم في المهمة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الثّانية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القراءة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 التقويم </a:t>
            </a:r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الختامي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604520" y="6086859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455498" y="5447035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28807" y="1811819"/>
            <a:ext cx="7494813" cy="3260215"/>
            <a:chOff x="1134317" y="1822175"/>
            <a:chExt cx="8508875" cy="4417095"/>
          </a:xfrm>
        </p:grpSpPr>
        <p:sp>
          <p:nvSpPr>
            <p:cNvPr id="13" name="Freeform 12"/>
            <p:cNvSpPr/>
            <p:nvPr/>
          </p:nvSpPr>
          <p:spPr>
            <a:xfrm rot="10800000" flipH="1" flipV="1">
              <a:off x="1489531" y="1822175"/>
              <a:ext cx="8128000" cy="1354666"/>
            </a:xfrm>
            <a:custGeom>
              <a:avLst/>
              <a:gdLst>
                <a:gd name="connsiteX0" fmla="*/ 0 w 8128000"/>
                <a:gd name="connsiteY0" fmla="*/ 135467 h 1354666"/>
                <a:gd name="connsiteX1" fmla="*/ 135467 w 8128000"/>
                <a:gd name="connsiteY1" fmla="*/ 0 h 1354666"/>
                <a:gd name="connsiteX2" fmla="*/ 7992533 w 8128000"/>
                <a:gd name="connsiteY2" fmla="*/ 0 h 1354666"/>
                <a:gd name="connsiteX3" fmla="*/ 8128000 w 8128000"/>
                <a:gd name="connsiteY3" fmla="*/ 135467 h 1354666"/>
                <a:gd name="connsiteX4" fmla="*/ 8128000 w 8128000"/>
                <a:gd name="connsiteY4" fmla="*/ 1219199 h 1354666"/>
                <a:gd name="connsiteX5" fmla="*/ 7992533 w 8128000"/>
                <a:gd name="connsiteY5" fmla="*/ 1354666 h 1354666"/>
                <a:gd name="connsiteX6" fmla="*/ 135467 w 8128000"/>
                <a:gd name="connsiteY6" fmla="*/ 1354666 h 1354666"/>
                <a:gd name="connsiteX7" fmla="*/ 0 w 8128000"/>
                <a:gd name="connsiteY7" fmla="*/ 1219199 h 1354666"/>
                <a:gd name="connsiteX8" fmla="*/ 0 w 8128000"/>
                <a:gd name="connsiteY8" fmla="*/ 135467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1354666">
                  <a:moveTo>
                    <a:pt x="0" y="135467"/>
                  </a:moveTo>
                  <a:cubicBezTo>
                    <a:pt x="0" y="60651"/>
                    <a:pt x="60651" y="0"/>
                    <a:pt x="135467" y="0"/>
                  </a:cubicBezTo>
                  <a:lnTo>
                    <a:pt x="7992533" y="0"/>
                  </a:lnTo>
                  <a:cubicBezTo>
                    <a:pt x="8067349" y="0"/>
                    <a:pt x="8128000" y="60651"/>
                    <a:pt x="8128000" y="135467"/>
                  </a:cubicBezTo>
                  <a:lnTo>
                    <a:pt x="8128000" y="1219199"/>
                  </a:lnTo>
                  <a:cubicBezTo>
                    <a:pt x="8128000" y="1294015"/>
                    <a:pt x="8067349" y="1354666"/>
                    <a:pt x="7992533" y="1354666"/>
                  </a:cubicBezTo>
                  <a:lnTo>
                    <a:pt x="135467" y="1354666"/>
                  </a:lnTo>
                  <a:cubicBezTo>
                    <a:pt x="60651" y="1354666"/>
                    <a:pt x="0" y="1294015"/>
                    <a:pt x="0" y="1219199"/>
                  </a:cubicBezTo>
                  <a:lnTo>
                    <a:pt x="0" y="13546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02" tIns="122227" rIns="163502" bIns="1222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800" kern="1200" dirty="0" smtClean="0"/>
                <a:t>الفكرة العامّة الّتي تمثل أبيات أردنّ يا وطني هي: </a:t>
              </a:r>
              <a:endParaRPr lang="en-US" sz="2800" kern="12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262864" y="3453369"/>
              <a:ext cx="1354666" cy="1354666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rtl="1"/>
              <a:endParaRPr lang="ar-JO" dirty="0" smtClean="0"/>
            </a:p>
            <a:p>
              <a:pPr algn="ctr" rtl="1"/>
              <a:r>
                <a:rPr lang="ar-JO" dirty="0"/>
                <a:t>1</a:t>
              </a:r>
              <a:endParaRPr lang="en-US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89531" y="3397992"/>
              <a:ext cx="6692053" cy="1354666"/>
            </a:xfrm>
            <a:custGeom>
              <a:avLst/>
              <a:gdLst>
                <a:gd name="connsiteX0" fmla="*/ 0 w 6692053"/>
                <a:gd name="connsiteY0" fmla="*/ 225823 h 1354666"/>
                <a:gd name="connsiteX1" fmla="*/ 225823 w 6692053"/>
                <a:gd name="connsiteY1" fmla="*/ 0 h 1354666"/>
                <a:gd name="connsiteX2" fmla="*/ 6466230 w 6692053"/>
                <a:gd name="connsiteY2" fmla="*/ 0 h 1354666"/>
                <a:gd name="connsiteX3" fmla="*/ 6692053 w 6692053"/>
                <a:gd name="connsiteY3" fmla="*/ 225823 h 1354666"/>
                <a:gd name="connsiteX4" fmla="*/ 6692053 w 6692053"/>
                <a:gd name="connsiteY4" fmla="*/ 1128843 h 1354666"/>
                <a:gd name="connsiteX5" fmla="*/ 6466230 w 6692053"/>
                <a:gd name="connsiteY5" fmla="*/ 1354666 h 1354666"/>
                <a:gd name="connsiteX6" fmla="*/ 225823 w 6692053"/>
                <a:gd name="connsiteY6" fmla="*/ 1354666 h 1354666"/>
                <a:gd name="connsiteX7" fmla="*/ 0 w 6692053"/>
                <a:gd name="connsiteY7" fmla="*/ 1128843 h 1354666"/>
                <a:gd name="connsiteX8" fmla="*/ 0 w 6692053"/>
                <a:gd name="connsiteY8" fmla="*/ 225823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2053" h="1354666">
                  <a:moveTo>
                    <a:pt x="0" y="225823"/>
                  </a:moveTo>
                  <a:cubicBezTo>
                    <a:pt x="0" y="101104"/>
                    <a:pt x="101104" y="0"/>
                    <a:pt x="225823" y="0"/>
                  </a:cubicBezTo>
                  <a:lnTo>
                    <a:pt x="6466230" y="0"/>
                  </a:lnTo>
                  <a:cubicBezTo>
                    <a:pt x="6590949" y="0"/>
                    <a:pt x="6692053" y="101104"/>
                    <a:pt x="6692053" y="225823"/>
                  </a:cubicBezTo>
                  <a:lnTo>
                    <a:pt x="6692053" y="1128843"/>
                  </a:lnTo>
                  <a:cubicBezTo>
                    <a:pt x="6692053" y="1253562"/>
                    <a:pt x="6590949" y="1354666"/>
                    <a:pt x="6466230" y="1354666"/>
                  </a:cubicBezTo>
                  <a:lnTo>
                    <a:pt x="225823" y="1354666"/>
                  </a:lnTo>
                  <a:cubicBezTo>
                    <a:pt x="101104" y="1354666"/>
                    <a:pt x="0" y="1253562"/>
                    <a:pt x="0" y="1128843"/>
                  </a:cubicBezTo>
                  <a:lnTo>
                    <a:pt x="0" y="225823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1957" tIns="371957" rIns="371957" bIns="37195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400" b="1" kern="1200" dirty="0" smtClean="0"/>
                <a:t>حبّ الشّاعر لوطنه وتعلّقه به، والتّغني بالأردنّ</a:t>
              </a:r>
              <a:endParaRPr lang="en-US" sz="2400" b="1" kern="12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288526" y="4884605"/>
              <a:ext cx="1354666" cy="1354665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ar-JO" dirty="0" smtClean="0"/>
            </a:p>
            <a:p>
              <a:pPr algn="ctr" rtl="1"/>
              <a:r>
                <a:rPr lang="ar-JO" dirty="0"/>
                <a:t>2</a:t>
              </a: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134317" y="4884604"/>
              <a:ext cx="7067598" cy="1354666"/>
            </a:xfrm>
            <a:custGeom>
              <a:avLst/>
              <a:gdLst>
                <a:gd name="connsiteX0" fmla="*/ 0 w 6692053"/>
                <a:gd name="connsiteY0" fmla="*/ 225823 h 1354666"/>
                <a:gd name="connsiteX1" fmla="*/ 225823 w 6692053"/>
                <a:gd name="connsiteY1" fmla="*/ 0 h 1354666"/>
                <a:gd name="connsiteX2" fmla="*/ 6466230 w 6692053"/>
                <a:gd name="connsiteY2" fmla="*/ 0 h 1354666"/>
                <a:gd name="connsiteX3" fmla="*/ 6692053 w 6692053"/>
                <a:gd name="connsiteY3" fmla="*/ 225823 h 1354666"/>
                <a:gd name="connsiteX4" fmla="*/ 6692053 w 6692053"/>
                <a:gd name="connsiteY4" fmla="*/ 1128843 h 1354666"/>
                <a:gd name="connsiteX5" fmla="*/ 6466230 w 6692053"/>
                <a:gd name="connsiteY5" fmla="*/ 1354666 h 1354666"/>
                <a:gd name="connsiteX6" fmla="*/ 225823 w 6692053"/>
                <a:gd name="connsiteY6" fmla="*/ 1354666 h 1354666"/>
                <a:gd name="connsiteX7" fmla="*/ 0 w 6692053"/>
                <a:gd name="connsiteY7" fmla="*/ 1128843 h 1354666"/>
                <a:gd name="connsiteX8" fmla="*/ 0 w 6692053"/>
                <a:gd name="connsiteY8" fmla="*/ 225823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2053" h="1354666">
                  <a:moveTo>
                    <a:pt x="0" y="225823"/>
                  </a:moveTo>
                  <a:cubicBezTo>
                    <a:pt x="0" y="101104"/>
                    <a:pt x="101104" y="0"/>
                    <a:pt x="225823" y="0"/>
                  </a:cubicBezTo>
                  <a:lnTo>
                    <a:pt x="6466230" y="0"/>
                  </a:lnTo>
                  <a:cubicBezTo>
                    <a:pt x="6590949" y="0"/>
                    <a:pt x="6692053" y="101104"/>
                    <a:pt x="6692053" y="225823"/>
                  </a:cubicBezTo>
                  <a:lnTo>
                    <a:pt x="6692053" y="1128843"/>
                  </a:lnTo>
                  <a:cubicBezTo>
                    <a:pt x="6692053" y="1253562"/>
                    <a:pt x="6590949" y="1354666"/>
                    <a:pt x="6466230" y="1354666"/>
                  </a:cubicBezTo>
                  <a:lnTo>
                    <a:pt x="225823" y="1354666"/>
                  </a:lnTo>
                  <a:cubicBezTo>
                    <a:pt x="101104" y="1354666"/>
                    <a:pt x="0" y="1253562"/>
                    <a:pt x="0" y="1128843"/>
                  </a:cubicBezTo>
                  <a:lnTo>
                    <a:pt x="0" y="225823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1957" tIns="371957" rIns="371957" bIns="37195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000" b="1" dirty="0" smtClean="0"/>
                <a:t>التّسامح الدّينيّ والعيش المشترك في جوّ يسوده الإخاء والتّسامح.</a:t>
              </a:r>
              <a:endParaRPr lang="en-US" sz="2000" b="1" dirty="0"/>
            </a:p>
          </p:txBody>
        </p:sp>
      </p:grpSp>
      <p:sp>
        <p:nvSpPr>
          <p:cNvPr id="55" name="Freeform 54"/>
          <p:cNvSpPr/>
          <p:nvPr/>
        </p:nvSpPr>
        <p:spPr>
          <a:xfrm>
            <a:off x="1924005" y="5276136"/>
            <a:ext cx="5909680" cy="1032960"/>
          </a:xfrm>
          <a:custGeom>
            <a:avLst/>
            <a:gdLst>
              <a:gd name="connsiteX0" fmla="*/ 0 w 6692053"/>
              <a:gd name="connsiteY0" fmla="*/ 225823 h 1354666"/>
              <a:gd name="connsiteX1" fmla="*/ 225823 w 6692053"/>
              <a:gd name="connsiteY1" fmla="*/ 0 h 1354666"/>
              <a:gd name="connsiteX2" fmla="*/ 6466230 w 6692053"/>
              <a:gd name="connsiteY2" fmla="*/ 0 h 1354666"/>
              <a:gd name="connsiteX3" fmla="*/ 6692053 w 6692053"/>
              <a:gd name="connsiteY3" fmla="*/ 225823 h 1354666"/>
              <a:gd name="connsiteX4" fmla="*/ 6692053 w 6692053"/>
              <a:gd name="connsiteY4" fmla="*/ 1128843 h 1354666"/>
              <a:gd name="connsiteX5" fmla="*/ 6466230 w 6692053"/>
              <a:gd name="connsiteY5" fmla="*/ 1354666 h 1354666"/>
              <a:gd name="connsiteX6" fmla="*/ 225823 w 6692053"/>
              <a:gd name="connsiteY6" fmla="*/ 1354666 h 1354666"/>
              <a:gd name="connsiteX7" fmla="*/ 0 w 6692053"/>
              <a:gd name="connsiteY7" fmla="*/ 1128843 h 1354666"/>
              <a:gd name="connsiteX8" fmla="*/ 0 w 6692053"/>
              <a:gd name="connsiteY8" fmla="*/ 225823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2053" h="1354666">
                <a:moveTo>
                  <a:pt x="0" y="225823"/>
                </a:moveTo>
                <a:cubicBezTo>
                  <a:pt x="0" y="101104"/>
                  <a:pt x="101104" y="0"/>
                  <a:pt x="225823" y="0"/>
                </a:cubicBezTo>
                <a:lnTo>
                  <a:pt x="6466230" y="0"/>
                </a:lnTo>
                <a:cubicBezTo>
                  <a:pt x="6590949" y="0"/>
                  <a:pt x="6692053" y="101104"/>
                  <a:pt x="6692053" y="225823"/>
                </a:cubicBezTo>
                <a:lnTo>
                  <a:pt x="6692053" y="1128843"/>
                </a:lnTo>
                <a:cubicBezTo>
                  <a:pt x="6692053" y="1253562"/>
                  <a:pt x="6590949" y="1354666"/>
                  <a:pt x="6466230" y="1354666"/>
                </a:cubicBezTo>
                <a:lnTo>
                  <a:pt x="225823" y="1354666"/>
                </a:lnTo>
                <a:cubicBezTo>
                  <a:pt x="101104" y="1354666"/>
                  <a:pt x="0" y="1253562"/>
                  <a:pt x="0" y="1128843"/>
                </a:cubicBezTo>
                <a:lnTo>
                  <a:pt x="0" y="225823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71957" tIns="371957" rIns="371957" bIns="371957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JO" sz="2400" dirty="0" smtClean="0"/>
              <a:t>جميع ما ذكر صحيح </a:t>
            </a:r>
            <a:endParaRPr lang="en-US" sz="2400" kern="1200" dirty="0"/>
          </a:p>
        </p:txBody>
      </p:sp>
      <p:sp>
        <p:nvSpPr>
          <p:cNvPr id="56" name="Rounded Rectangle 55"/>
          <p:cNvSpPr/>
          <p:nvPr/>
        </p:nvSpPr>
        <p:spPr>
          <a:xfrm>
            <a:off x="7992426" y="5260361"/>
            <a:ext cx="1193221" cy="999865"/>
          </a:xfrm>
          <a:prstGeom prst="roundRect">
            <a:avLst>
              <a:gd name="adj" fmla="val 1667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ar-JO" dirty="0"/>
          </a:p>
          <a:p>
            <a:pPr algn="ctr" rtl="1"/>
            <a:r>
              <a:rPr lang="ar-JO" dirty="0" smtClean="0"/>
              <a:t>3</a:t>
            </a:r>
            <a:endParaRPr lang="en-US" dirty="0"/>
          </a:p>
        </p:txBody>
      </p:sp>
      <p:pic>
        <p:nvPicPr>
          <p:cNvPr id="57" name="Picture 2" descr="C:\Users\Alaa_Alghazzawi\Desktop\مصباح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3" y="2089433"/>
            <a:ext cx="1206885" cy="20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873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الثّانية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القراءة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التّغذية الراجعة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604520" y="6086859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455498" y="5447035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41688" y="1811819"/>
            <a:ext cx="7181932" cy="3260215"/>
            <a:chOff x="1489531" y="1822175"/>
            <a:chExt cx="8153661" cy="4417095"/>
          </a:xfrm>
        </p:grpSpPr>
        <p:sp>
          <p:nvSpPr>
            <p:cNvPr id="13" name="Freeform 12"/>
            <p:cNvSpPr/>
            <p:nvPr/>
          </p:nvSpPr>
          <p:spPr>
            <a:xfrm rot="10800000" flipH="1" flipV="1">
              <a:off x="1489531" y="1822175"/>
              <a:ext cx="8128000" cy="1354666"/>
            </a:xfrm>
            <a:custGeom>
              <a:avLst/>
              <a:gdLst>
                <a:gd name="connsiteX0" fmla="*/ 0 w 8128000"/>
                <a:gd name="connsiteY0" fmla="*/ 135467 h 1354666"/>
                <a:gd name="connsiteX1" fmla="*/ 135467 w 8128000"/>
                <a:gd name="connsiteY1" fmla="*/ 0 h 1354666"/>
                <a:gd name="connsiteX2" fmla="*/ 7992533 w 8128000"/>
                <a:gd name="connsiteY2" fmla="*/ 0 h 1354666"/>
                <a:gd name="connsiteX3" fmla="*/ 8128000 w 8128000"/>
                <a:gd name="connsiteY3" fmla="*/ 135467 h 1354666"/>
                <a:gd name="connsiteX4" fmla="*/ 8128000 w 8128000"/>
                <a:gd name="connsiteY4" fmla="*/ 1219199 h 1354666"/>
                <a:gd name="connsiteX5" fmla="*/ 7992533 w 8128000"/>
                <a:gd name="connsiteY5" fmla="*/ 1354666 h 1354666"/>
                <a:gd name="connsiteX6" fmla="*/ 135467 w 8128000"/>
                <a:gd name="connsiteY6" fmla="*/ 1354666 h 1354666"/>
                <a:gd name="connsiteX7" fmla="*/ 0 w 8128000"/>
                <a:gd name="connsiteY7" fmla="*/ 1219199 h 1354666"/>
                <a:gd name="connsiteX8" fmla="*/ 0 w 8128000"/>
                <a:gd name="connsiteY8" fmla="*/ 135467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1354666">
                  <a:moveTo>
                    <a:pt x="0" y="135467"/>
                  </a:moveTo>
                  <a:cubicBezTo>
                    <a:pt x="0" y="60651"/>
                    <a:pt x="60651" y="0"/>
                    <a:pt x="135467" y="0"/>
                  </a:cubicBezTo>
                  <a:lnTo>
                    <a:pt x="7992533" y="0"/>
                  </a:lnTo>
                  <a:cubicBezTo>
                    <a:pt x="8067349" y="0"/>
                    <a:pt x="8128000" y="60651"/>
                    <a:pt x="8128000" y="135467"/>
                  </a:cubicBezTo>
                  <a:lnTo>
                    <a:pt x="8128000" y="1219199"/>
                  </a:lnTo>
                  <a:cubicBezTo>
                    <a:pt x="8128000" y="1294015"/>
                    <a:pt x="8067349" y="1354666"/>
                    <a:pt x="7992533" y="1354666"/>
                  </a:cubicBezTo>
                  <a:lnTo>
                    <a:pt x="135467" y="1354666"/>
                  </a:lnTo>
                  <a:cubicBezTo>
                    <a:pt x="60651" y="1354666"/>
                    <a:pt x="0" y="1294015"/>
                    <a:pt x="0" y="1219199"/>
                  </a:cubicBezTo>
                  <a:lnTo>
                    <a:pt x="0" y="13546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02" tIns="122227" rIns="163502" bIns="1222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800" kern="1200" dirty="0" smtClean="0"/>
                <a:t>الفكرة العامّة الّتي تمثل أبيات أردنّ يا وطني هي: </a:t>
              </a:r>
              <a:endParaRPr lang="en-US" sz="2800" kern="12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262864" y="3453369"/>
              <a:ext cx="1354666" cy="1354666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rtl="1"/>
              <a:endParaRPr lang="ar-JO" dirty="0" smtClean="0"/>
            </a:p>
            <a:p>
              <a:pPr algn="ctr" rtl="1"/>
              <a:r>
                <a:rPr lang="ar-JO" dirty="0"/>
                <a:t>1</a:t>
              </a:r>
              <a:endParaRPr lang="en-US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89531" y="3397992"/>
              <a:ext cx="6692053" cy="1354666"/>
            </a:xfrm>
            <a:custGeom>
              <a:avLst/>
              <a:gdLst>
                <a:gd name="connsiteX0" fmla="*/ 0 w 6692053"/>
                <a:gd name="connsiteY0" fmla="*/ 225823 h 1354666"/>
                <a:gd name="connsiteX1" fmla="*/ 225823 w 6692053"/>
                <a:gd name="connsiteY1" fmla="*/ 0 h 1354666"/>
                <a:gd name="connsiteX2" fmla="*/ 6466230 w 6692053"/>
                <a:gd name="connsiteY2" fmla="*/ 0 h 1354666"/>
                <a:gd name="connsiteX3" fmla="*/ 6692053 w 6692053"/>
                <a:gd name="connsiteY3" fmla="*/ 225823 h 1354666"/>
                <a:gd name="connsiteX4" fmla="*/ 6692053 w 6692053"/>
                <a:gd name="connsiteY4" fmla="*/ 1128843 h 1354666"/>
                <a:gd name="connsiteX5" fmla="*/ 6466230 w 6692053"/>
                <a:gd name="connsiteY5" fmla="*/ 1354666 h 1354666"/>
                <a:gd name="connsiteX6" fmla="*/ 225823 w 6692053"/>
                <a:gd name="connsiteY6" fmla="*/ 1354666 h 1354666"/>
                <a:gd name="connsiteX7" fmla="*/ 0 w 6692053"/>
                <a:gd name="connsiteY7" fmla="*/ 1128843 h 1354666"/>
                <a:gd name="connsiteX8" fmla="*/ 0 w 6692053"/>
                <a:gd name="connsiteY8" fmla="*/ 225823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2053" h="1354666">
                  <a:moveTo>
                    <a:pt x="0" y="225823"/>
                  </a:moveTo>
                  <a:cubicBezTo>
                    <a:pt x="0" y="101104"/>
                    <a:pt x="101104" y="0"/>
                    <a:pt x="225823" y="0"/>
                  </a:cubicBezTo>
                  <a:lnTo>
                    <a:pt x="6466230" y="0"/>
                  </a:lnTo>
                  <a:cubicBezTo>
                    <a:pt x="6590949" y="0"/>
                    <a:pt x="6692053" y="101104"/>
                    <a:pt x="6692053" y="225823"/>
                  </a:cubicBezTo>
                  <a:lnTo>
                    <a:pt x="6692053" y="1128843"/>
                  </a:lnTo>
                  <a:cubicBezTo>
                    <a:pt x="6692053" y="1253562"/>
                    <a:pt x="6590949" y="1354666"/>
                    <a:pt x="6466230" y="1354666"/>
                  </a:cubicBezTo>
                  <a:lnTo>
                    <a:pt x="225823" y="1354666"/>
                  </a:lnTo>
                  <a:cubicBezTo>
                    <a:pt x="101104" y="1354666"/>
                    <a:pt x="0" y="1253562"/>
                    <a:pt x="0" y="1128843"/>
                  </a:cubicBezTo>
                  <a:lnTo>
                    <a:pt x="0" y="225823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1957" tIns="371957" rIns="371957" bIns="37195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000" b="1" kern="1200" dirty="0" smtClean="0"/>
                <a:t>حبّ الشّاعر لوطنه وتعلّقه به، والتّغني بالأردنّ</a:t>
              </a:r>
              <a:endParaRPr lang="en-US" sz="2000" b="1" kern="12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288526" y="4884605"/>
              <a:ext cx="1354666" cy="1354665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ar-JO" dirty="0" smtClean="0"/>
            </a:p>
            <a:p>
              <a:pPr algn="ctr" rtl="1"/>
              <a:r>
                <a:rPr lang="ar-JO" dirty="0"/>
                <a:t>2</a:t>
              </a: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509862" y="4884604"/>
              <a:ext cx="6692053" cy="1354666"/>
            </a:xfrm>
            <a:custGeom>
              <a:avLst/>
              <a:gdLst>
                <a:gd name="connsiteX0" fmla="*/ 0 w 6692053"/>
                <a:gd name="connsiteY0" fmla="*/ 225823 h 1354666"/>
                <a:gd name="connsiteX1" fmla="*/ 225823 w 6692053"/>
                <a:gd name="connsiteY1" fmla="*/ 0 h 1354666"/>
                <a:gd name="connsiteX2" fmla="*/ 6466230 w 6692053"/>
                <a:gd name="connsiteY2" fmla="*/ 0 h 1354666"/>
                <a:gd name="connsiteX3" fmla="*/ 6692053 w 6692053"/>
                <a:gd name="connsiteY3" fmla="*/ 225823 h 1354666"/>
                <a:gd name="connsiteX4" fmla="*/ 6692053 w 6692053"/>
                <a:gd name="connsiteY4" fmla="*/ 1128843 h 1354666"/>
                <a:gd name="connsiteX5" fmla="*/ 6466230 w 6692053"/>
                <a:gd name="connsiteY5" fmla="*/ 1354666 h 1354666"/>
                <a:gd name="connsiteX6" fmla="*/ 225823 w 6692053"/>
                <a:gd name="connsiteY6" fmla="*/ 1354666 h 1354666"/>
                <a:gd name="connsiteX7" fmla="*/ 0 w 6692053"/>
                <a:gd name="connsiteY7" fmla="*/ 1128843 h 1354666"/>
                <a:gd name="connsiteX8" fmla="*/ 0 w 6692053"/>
                <a:gd name="connsiteY8" fmla="*/ 225823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2053" h="1354666">
                  <a:moveTo>
                    <a:pt x="0" y="225823"/>
                  </a:moveTo>
                  <a:cubicBezTo>
                    <a:pt x="0" y="101104"/>
                    <a:pt x="101104" y="0"/>
                    <a:pt x="225823" y="0"/>
                  </a:cubicBezTo>
                  <a:lnTo>
                    <a:pt x="6466230" y="0"/>
                  </a:lnTo>
                  <a:cubicBezTo>
                    <a:pt x="6590949" y="0"/>
                    <a:pt x="6692053" y="101104"/>
                    <a:pt x="6692053" y="225823"/>
                  </a:cubicBezTo>
                  <a:lnTo>
                    <a:pt x="6692053" y="1128843"/>
                  </a:lnTo>
                  <a:cubicBezTo>
                    <a:pt x="6692053" y="1253562"/>
                    <a:pt x="6590949" y="1354666"/>
                    <a:pt x="6466230" y="1354666"/>
                  </a:cubicBezTo>
                  <a:lnTo>
                    <a:pt x="225823" y="1354666"/>
                  </a:lnTo>
                  <a:cubicBezTo>
                    <a:pt x="101104" y="1354666"/>
                    <a:pt x="0" y="1253562"/>
                    <a:pt x="0" y="1128843"/>
                  </a:cubicBezTo>
                  <a:lnTo>
                    <a:pt x="0" y="225823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1957" tIns="371957" rIns="371957" bIns="37195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b="1" dirty="0" smtClean="0"/>
                <a:t>التّسامح الدّينيّ والعيش المشترك في جوّ يسوده الإخاء والتّسامح.</a:t>
              </a:r>
              <a:endParaRPr lang="en-US" b="1" dirty="0"/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7992426" y="5260361"/>
            <a:ext cx="1193221" cy="999865"/>
          </a:xfrm>
          <a:prstGeom prst="roundRect">
            <a:avLst>
              <a:gd name="adj" fmla="val 1667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ar-JO" dirty="0"/>
          </a:p>
          <a:p>
            <a:pPr algn="ctr" rtl="1"/>
            <a:r>
              <a:rPr lang="ar-JO" dirty="0" smtClean="0"/>
              <a:t>3</a:t>
            </a:r>
            <a:endParaRPr lang="en-US" dirty="0"/>
          </a:p>
        </p:txBody>
      </p:sp>
      <p:pic>
        <p:nvPicPr>
          <p:cNvPr id="57" name="Picture 2" descr="C:\Users\Alaa_Alghazzawi\Desktop\مصباح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02" y="2383728"/>
            <a:ext cx="1206885" cy="20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924005" y="5276136"/>
            <a:ext cx="5909680" cy="1032960"/>
            <a:chOff x="1924005" y="5276136"/>
            <a:chExt cx="5909680" cy="1032960"/>
          </a:xfrm>
        </p:grpSpPr>
        <p:sp>
          <p:nvSpPr>
            <p:cNvPr id="55" name="Freeform 54"/>
            <p:cNvSpPr/>
            <p:nvPr/>
          </p:nvSpPr>
          <p:spPr>
            <a:xfrm>
              <a:off x="1924005" y="5276136"/>
              <a:ext cx="5909680" cy="1032960"/>
            </a:xfrm>
            <a:custGeom>
              <a:avLst/>
              <a:gdLst>
                <a:gd name="connsiteX0" fmla="*/ 0 w 6692053"/>
                <a:gd name="connsiteY0" fmla="*/ 225823 h 1354666"/>
                <a:gd name="connsiteX1" fmla="*/ 225823 w 6692053"/>
                <a:gd name="connsiteY1" fmla="*/ 0 h 1354666"/>
                <a:gd name="connsiteX2" fmla="*/ 6466230 w 6692053"/>
                <a:gd name="connsiteY2" fmla="*/ 0 h 1354666"/>
                <a:gd name="connsiteX3" fmla="*/ 6692053 w 6692053"/>
                <a:gd name="connsiteY3" fmla="*/ 225823 h 1354666"/>
                <a:gd name="connsiteX4" fmla="*/ 6692053 w 6692053"/>
                <a:gd name="connsiteY4" fmla="*/ 1128843 h 1354666"/>
                <a:gd name="connsiteX5" fmla="*/ 6466230 w 6692053"/>
                <a:gd name="connsiteY5" fmla="*/ 1354666 h 1354666"/>
                <a:gd name="connsiteX6" fmla="*/ 225823 w 6692053"/>
                <a:gd name="connsiteY6" fmla="*/ 1354666 h 1354666"/>
                <a:gd name="connsiteX7" fmla="*/ 0 w 6692053"/>
                <a:gd name="connsiteY7" fmla="*/ 1128843 h 1354666"/>
                <a:gd name="connsiteX8" fmla="*/ 0 w 6692053"/>
                <a:gd name="connsiteY8" fmla="*/ 225823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2053" h="1354666">
                  <a:moveTo>
                    <a:pt x="0" y="225823"/>
                  </a:moveTo>
                  <a:cubicBezTo>
                    <a:pt x="0" y="101104"/>
                    <a:pt x="101104" y="0"/>
                    <a:pt x="225823" y="0"/>
                  </a:cubicBezTo>
                  <a:lnTo>
                    <a:pt x="6466230" y="0"/>
                  </a:lnTo>
                  <a:cubicBezTo>
                    <a:pt x="6590949" y="0"/>
                    <a:pt x="6692053" y="101104"/>
                    <a:pt x="6692053" y="225823"/>
                  </a:cubicBezTo>
                  <a:lnTo>
                    <a:pt x="6692053" y="1128843"/>
                  </a:lnTo>
                  <a:cubicBezTo>
                    <a:pt x="6692053" y="1253562"/>
                    <a:pt x="6590949" y="1354666"/>
                    <a:pt x="6466230" y="1354666"/>
                  </a:cubicBezTo>
                  <a:lnTo>
                    <a:pt x="225823" y="1354666"/>
                  </a:lnTo>
                  <a:cubicBezTo>
                    <a:pt x="101104" y="1354666"/>
                    <a:pt x="0" y="1253562"/>
                    <a:pt x="0" y="1128843"/>
                  </a:cubicBezTo>
                  <a:lnTo>
                    <a:pt x="0" y="225823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371957" tIns="371957" rIns="371957" bIns="37195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400" b="1" dirty="0" smtClean="0"/>
                <a:t>جميع ما ذكر صحيح </a:t>
              </a:r>
              <a:endParaRPr lang="en-US" sz="2400" b="1" kern="12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220" y="5340817"/>
              <a:ext cx="857477" cy="85747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768393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الثّانية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القراءة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</a:t>
            </a: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بطاقة خروج : 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5" name="Picture 13" descr="A picture containing drawing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0"/>
          <a:stretch>
            <a:fillRect/>
          </a:stretch>
        </p:blipFill>
        <p:spPr bwMode="auto">
          <a:xfrm>
            <a:off x="4970271" y="1867201"/>
            <a:ext cx="37719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15"/>
          <p:cNvSpPr>
            <a:spLocks noChangeArrowheads="1"/>
          </p:cNvSpPr>
          <p:nvPr/>
        </p:nvSpPr>
        <p:spPr bwMode="auto">
          <a:xfrm>
            <a:off x="5275888" y="2653368"/>
            <a:ext cx="26642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ما شعورك تجاه الدرس؟</a:t>
            </a: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347896" y="3817005"/>
            <a:ext cx="23089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ماذا تعلمت من الدرس؟</a:t>
            </a:r>
          </a:p>
        </p:txBody>
      </p:sp>
      <p:pic>
        <p:nvPicPr>
          <p:cNvPr id="68" name="Picture 17" descr="A picture containing drawing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5"/>
          <a:stretch>
            <a:fillRect/>
          </a:stretch>
        </p:blipFill>
        <p:spPr bwMode="auto">
          <a:xfrm>
            <a:off x="5004452" y="4658212"/>
            <a:ext cx="37719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2" descr="A picture containing text, sign&#10;&#10;Description automatically genera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6"/>
          <a:stretch>
            <a:fillRect/>
          </a:stretch>
        </p:blipFill>
        <p:spPr bwMode="auto">
          <a:xfrm rot="186105">
            <a:off x="1074588" y="2474179"/>
            <a:ext cx="356552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Rectangle 18"/>
          <p:cNvSpPr>
            <a:spLocks noChangeArrowheads="1"/>
          </p:cNvSpPr>
          <p:nvPr/>
        </p:nvSpPr>
        <p:spPr bwMode="auto">
          <a:xfrm>
            <a:off x="5351140" y="5052079"/>
            <a:ext cx="251703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ما الذي أعجبك في الدرس؟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390556" y="3713817"/>
            <a:ext cx="2765425" cy="1338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قبل الخروج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الحصة</a:t>
            </a:r>
          </a:p>
        </p:txBody>
      </p:sp>
    </p:spTree>
    <p:extLst>
      <p:ext uri="{BB962C8B-B14F-4D97-AF65-F5344CB8AC3E}">
        <p14:creationId xmlns:p14="http://schemas.microsoft.com/office/powerpoint/2010/main" val="2837239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الثّانية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القراءة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6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Cloud 44"/>
          <p:cNvSpPr/>
          <p:nvPr/>
        </p:nvSpPr>
        <p:spPr>
          <a:xfrm>
            <a:off x="3575538" y="1448514"/>
            <a:ext cx="3681047" cy="111523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800" b="1" dirty="0" smtClean="0"/>
              <a:t>النّتاجات</a:t>
            </a:r>
            <a:endParaRPr lang="en-US" sz="28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6620590" y="3136223"/>
            <a:ext cx="2116633" cy="23449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 smtClean="0">
                <a:solidFill>
                  <a:schemeClr val="tx1"/>
                </a:solidFill>
              </a:rPr>
              <a:t>يقرأ </a:t>
            </a:r>
            <a:r>
              <a:rPr lang="ar-JO" b="1" u="sng" dirty="0" smtClean="0">
                <a:solidFill>
                  <a:schemeClr val="tx1"/>
                </a:solidFill>
              </a:rPr>
              <a:t>جو النصّ </a:t>
            </a:r>
            <a:r>
              <a:rPr lang="ar-JO" b="1" dirty="0" smtClean="0">
                <a:solidFill>
                  <a:schemeClr val="tx1"/>
                </a:solidFill>
              </a:rPr>
              <a:t>والنّص الشّعري مراعيّا سلامة الوصل وصحّة الوقف، والتّلوين الصّوتي.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014613" y="3136224"/>
            <a:ext cx="2116633" cy="23449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b="1" dirty="0" smtClean="0"/>
              <a:t>تنمو لدى الطّالب القيم الإنسانيّة والاجتماعيّة  والاتّجاهات الإيجابيّة الواردة في النّصّ الشّعريّ.</a:t>
            </a:r>
            <a:endParaRPr lang="en-US" b="1" dirty="0"/>
          </a:p>
        </p:txBody>
      </p:sp>
      <p:sp>
        <p:nvSpPr>
          <p:cNvPr id="51" name="Rounded Rectangle 50"/>
          <p:cNvSpPr/>
          <p:nvPr/>
        </p:nvSpPr>
        <p:spPr>
          <a:xfrm>
            <a:off x="3855598" y="3138382"/>
            <a:ext cx="2116633" cy="23449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 smtClean="0">
                <a:solidFill>
                  <a:schemeClr val="tx1"/>
                </a:solidFill>
              </a:rPr>
              <a:t>يتذوق المقروء وينقده مبينًا أثره في بناء المعاني المباشرة والرّمزيّة فيه.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الثّانية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القراءة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290769" y="1233649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التمهيد :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6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60" y="1692811"/>
            <a:ext cx="7772400" cy="283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62" y="4463450"/>
            <a:ext cx="6025661" cy="234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048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الثّانية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القراءة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التّفكير النّاقد والرّبط بالحياة: 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1218" y="2068476"/>
            <a:ext cx="5766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ar-JO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 rtl="1"/>
            <a:endParaRPr lang="ar-JO" sz="36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96" y="6126480"/>
            <a:ext cx="1585097" cy="61083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09040" y="6309096"/>
            <a:ext cx="103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Buzz 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96" y="2033612"/>
            <a:ext cx="8320351" cy="39154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9040" y="1869761"/>
            <a:ext cx="7648328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JO" sz="2800" b="1" dirty="0" smtClean="0"/>
              <a:t>"يعيش الإنسان في وطنه ويعيش الوطن فيه"</a:t>
            </a:r>
          </a:p>
          <a:p>
            <a:pPr algn="ctr" rtl="1"/>
            <a:r>
              <a:rPr lang="ar-JO" sz="2800" b="1" dirty="0" smtClean="0"/>
              <a:t>وضّح هذه العبارة مبيّنًا دوافع الإنسان اتجاه حبّه لوطنه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56457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الثّانية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القراءة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 التقويم القبلي : 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604520" y="6086859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455498" y="5447035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77813" y="1782250"/>
            <a:ext cx="7159329" cy="3181133"/>
            <a:chOff x="1306784" y="1864079"/>
            <a:chExt cx="8128000" cy="4309951"/>
          </a:xfrm>
        </p:grpSpPr>
        <p:sp>
          <p:nvSpPr>
            <p:cNvPr id="13" name="Freeform 12"/>
            <p:cNvSpPr/>
            <p:nvPr/>
          </p:nvSpPr>
          <p:spPr>
            <a:xfrm rot="10800000" flipH="1" flipV="1">
              <a:off x="1306784" y="1864079"/>
              <a:ext cx="8128000" cy="1354666"/>
            </a:xfrm>
            <a:custGeom>
              <a:avLst/>
              <a:gdLst>
                <a:gd name="connsiteX0" fmla="*/ 0 w 8128000"/>
                <a:gd name="connsiteY0" fmla="*/ 135467 h 1354666"/>
                <a:gd name="connsiteX1" fmla="*/ 135467 w 8128000"/>
                <a:gd name="connsiteY1" fmla="*/ 0 h 1354666"/>
                <a:gd name="connsiteX2" fmla="*/ 7992533 w 8128000"/>
                <a:gd name="connsiteY2" fmla="*/ 0 h 1354666"/>
                <a:gd name="connsiteX3" fmla="*/ 8128000 w 8128000"/>
                <a:gd name="connsiteY3" fmla="*/ 135467 h 1354666"/>
                <a:gd name="connsiteX4" fmla="*/ 8128000 w 8128000"/>
                <a:gd name="connsiteY4" fmla="*/ 1219199 h 1354666"/>
                <a:gd name="connsiteX5" fmla="*/ 7992533 w 8128000"/>
                <a:gd name="connsiteY5" fmla="*/ 1354666 h 1354666"/>
                <a:gd name="connsiteX6" fmla="*/ 135467 w 8128000"/>
                <a:gd name="connsiteY6" fmla="*/ 1354666 h 1354666"/>
                <a:gd name="connsiteX7" fmla="*/ 0 w 8128000"/>
                <a:gd name="connsiteY7" fmla="*/ 1219199 h 1354666"/>
                <a:gd name="connsiteX8" fmla="*/ 0 w 8128000"/>
                <a:gd name="connsiteY8" fmla="*/ 135467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1354666">
                  <a:moveTo>
                    <a:pt x="0" y="135467"/>
                  </a:moveTo>
                  <a:cubicBezTo>
                    <a:pt x="0" y="60651"/>
                    <a:pt x="60651" y="0"/>
                    <a:pt x="135467" y="0"/>
                  </a:cubicBezTo>
                  <a:lnTo>
                    <a:pt x="7992533" y="0"/>
                  </a:lnTo>
                  <a:cubicBezTo>
                    <a:pt x="8067349" y="0"/>
                    <a:pt x="8128000" y="60651"/>
                    <a:pt x="8128000" y="135467"/>
                  </a:cubicBezTo>
                  <a:lnTo>
                    <a:pt x="8128000" y="1219199"/>
                  </a:lnTo>
                  <a:cubicBezTo>
                    <a:pt x="8128000" y="1294015"/>
                    <a:pt x="8067349" y="1354666"/>
                    <a:pt x="7992533" y="1354666"/>
                  </a:cubicBezTo>
                  <a:lnTo>
                    <a:pt x="135467" y="1354666"/>
                  </a:lnTo>
                  <a:cubicBezTo>
                    <a:pt x="60651" y="1354666"/>
                    <a:pt x="0" y="1294015"/>
                    <a:pt x="0" y="1219199"/>
                  </a:cubicBezTo>
                  <a:lnTo>
                    <a:pt x="0" y="13546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02" tIns="122227" rIns="163502" bIns="1222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800" kern="1200" dirty="0" smtClean="0">
                  <a:solidFill>
                    <a:schemeClr val="tx1"/>
                  </a:solidFill>
                </a:rPr>
                <a:t>حبيب حميدان سليمان الزّيوديّ شاعر وأديب ...........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742731" y="3363664"/>
              <a:ext cx="6692053" cy="1354666"/>
            </a:xfrm>
            <a:custGeom>
              <a:avLst/>
              <a:gdLst>
                <a:gd name="connsiteX0" fmla="*/ 0 w 6692053"/>
                <a:gd name="connsiteY0" fmla="*/ 225823 h 1354666"/>
                <a:gd name="connsiteX1" fmla="*/ 225823 w 6692053"/>
                <a:gd name="connsiteY1" fmla="*/ 0 h 1354666"/>
                <a:gd name="connsiteX2" fmla="*/ 6466230 w 6692053"/>
                <a:gd name="connsiteY2" fmla="*/ 0 h 1354666"/>
                <a:gd name="connsiteX3" fmla="*/ 6692053 w 6692053"/>
                <a:gd name="connsiteY3" fmla="*/ 225823 h 1354666"/>
                <a:gd name="connsiteX4" fmla="*/ 6692053 w 6692053"/>
                <a:gd name="connsiteY4" fmla="*/ 1128843 h 1354666"/>
                <a:gd name="connsiteX5" fmla="*/ 6466230 w 6692053"/>
                <a:gd name="connsiteY5" fmla="*/ 1354666 h 1354666"/>
                <a:gd name="connsiteX6" fmla="*/ 225823 w 6692053"/>
                <a:gd name="connsiteY6" fmla="*/ 1354666 h 1354666"/>
                <a:gd name="connsiteX7" fmla="*/ 0 w 6692053"/>
                <a:gd name="connsiteY7" fmla="*/ 1128843 h 1354666"/>
                <a:gd name="connsiteX8" fmla="*/ 0 w 6692053"/>
                <a:gd name="connsiteY8" fmla="*/ 225823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2053" h="1354666">
                  <a:moveTo>
                    <a:pt x="0" y="225823"/>
                  </a:moveTo>
                  <a:cubicBezTo>
                    <a:pt x="0" y="101104"/>
                    <a:pt x="101104" y="0"/>
                    <a:pt x="225823" y="0"/>
                  </a:cubicBezTo>
                  <a:lnTo>
                    <a:pt x="6466230" y="0"/>
                  </a:lnTo>
                  <a:cubicBezTo>
                    <a:pt x="6590949" y="0"/>
                    <a:pt x="6692053" y="101104"/>
                    <a:pt x="6692053" y="225823"/>
                  </a:cubicBezTo>
                  <a:lnTo>
                    <a:pt x="6692053" y="1128843"/>
                  </a:lnTo>
                  <a:cubicBezTo>
                    <a:pt x="6692053" y="1253562"/>
                    <a:pt x="6590949" y="1354666"/>
                    <a:pt x="6466230" y="1354666"/>
                  </a:cubicBezTo>
                  <a:lnTo>
                    <a:pt x="225823" y="1354666"/>
                  </a:lnTo>
                  <a:cubicBezTo>
                    <a:pt x="101104" y="1354666"/>
                    <a:pt x="0" y="1253562"/>
                    <a:pt x="0" y="1128843"/>
                  </a:cubicBezTo>
                  <a:lnTo>
                    <a:pt x="0" y="225823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1957" tIns="371957" rIns="371957" bIns="37195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4300" kern="1200" dirty="0" smtClean="0"/>
                <a:t>1. عراقيّ</a:t>
              </a:r>
              <a:endParaRPr lang="en-US" sz="4300" kern="12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742731" y="4819364"/>
              <a:ext cx="6692053" cy="1354666"/>
            </a:xfrm>
            <a:custGeom>
              <a:avLst/>
              <a:gdLst>
                <a:gd name="connsiteX0" fmla="*/ 0 w 6692053"/>
                <a:gd name="connsiteY0" fmla="*/ 225823 h 1354666"/>
                <a:gd name="connsiteX1" fmla="*/ 225823 w 6692053"/>
                <a:gd name="connsiteY1" fmla="*/ 0 h 1354666"/>
                <a:gd name="connsiteX2" fmla="*/ 6466230 w 6692053"/>
                <a:gd name="connsiteY2" fmla="*/ 0 h 1354666"/>
                <a:gd name="connsiteX3" fmla="*/ 6692053 w 6692053"/>
                <a:gd name="connsiteY3" fmla="*/ 225823 h 1354666"/>
                <a:gd name="connsiteX4" fmla="*/ 6692053 w 6692053"/>
                <a:gd name="connsiteY4" fmla="*/ 1128843 h 1354666"/>
                <a:gd name="connsiteX5" fmla="*/ 6466230 w 6692053"/>
                <a:gd name="connsiteY5" fmla="*/ 1354666 h 1354666"/>
                <a:gd name="connsiteX6" fmla="*/ 225823 w 6692053"/>
                <a:gd name="connsiteY6" fmla="*/ 1354666 h 1354666"/>
                <a:gd name="connsiteX7" fmla="*/ 0 w 6692053"/>
                <a:gd name="connsiteY7" fmla="*/ 1128843 h 1354666"/>
                <a:gd name="connsiteX8" fmla="*/ 0 w 6692053"/>
                <a:gd name="connsiteY8" fmla="*/ 225823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2053" h="1354666">
                  <a:moveTo>
                    <a:pt x="0" y="225823"/>
                  </a:moveTo>
                  <a:cubicBezTo>
                    <a:pt x="0" y="101104"/>
                    <a:pt x="101104" y="0"/>
                    <a:pt x="225823" y="0"/>
                  </a:cubicBezTo>
                  <a:lnTo>
                    <a:pt x="6466230" y="0"/>
                  </a:lnTo>
                  <a:cubicBezTo>
                    <a:pt x="6590949" y="0"/>
                    <a:pt x="6692053" y="101104"/>
                    <a:pt x="6692053" y="225823"/>
                  </a:cubicBezTo>
                  <a:lnTo>
                    <a:pt x="6692053" y="1128843"/>
                  </a:lnTo>
                  <a:cubicBezTo>
                    <a:pt x="6692053" y="1253562"/>
                    <a:pt x="6590949" y="1354666"/>
                    <a:pt x="6466230" y="1354666"/>
                  </a:cubicBezTo>
                  <a:lnTo>
                    <a:pt x="225823" y="1354666"/>
                  </a:lnTo>
                  <a:cubicBezTo>
                    <a:pt x="101104" y="1354666"/>
                    <a:pt x="0" y="1253562"/>
                    <a:pt x="0" y="1128843"/>
                  </a:cubicBezTo>
                  <a:lnTo>
                    <a:pt x="0" y="225823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1957" tIns="371957" rIns="371957" bIns="37195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4300" kern="1200" dirty="0" smtClean="0"/>
                <a:t>2. أردنيّ</a:t>
              </a:r>
              <a:endParaRPr lang="en-US" sz="4300" kern="1200" dirty="0"/>
            </a:p>
          </p:txBody>
        </p:sp>
      </p:grpSp>
      <p:sp>
        <p:nvSpPr>
          <p:cNvPr id="55" name="Freeform 54"/>
          <p:cNvSpPr/>
          <p:nvPr/>
        </p:nvSpPr>
        <p:spPr>
          <a:xfrm>
            <a:off x="3342628" y="5129423"/>
            <a:ext cx="5909680" cy="1032960"/>
          </a:xfrm>
          <a:custGeom>
            <a:avLst/>
            <a:gdLst>
              <a:gd name="connsiteX0" fmla="*/ 0 w 6692053"/>
              <a:gd name="connsiteY0" fmla="*/ 225823 h 1354666"/>
              <a:gd name="connsiteX1" fmla="*/ 225823 w 6692053"/>
              <a:gd name="connsiteY1" fmla="*/ 0 h 1354666"/>
              <a:gd name="connsiteX2" fmla="*/ 6466230 w 6692053"/>
              <a:gd name="connsiteY2" fmla="*/ 0 h 1354666"/>
              <a:gd name="connsiteX3" fmla="*/ 6692053 w 6692053"/>
              <a:gd name="connsiteY3" fmla="*/ 225823 h 1354666"/>
              <a:gd name="connsiteX4" fmla="*/ 6692053 w 6692053"/>
              <a:gd name="connsiteY4" fmla="*/ 1128843 h 1354666"/>
              <a:gd name="connsiteX5" fmla="*/ 6466230 w 6692053"/>
              <a:gd name="connsiteY5" fmla="*/ 1354666 h 1354666"/>
              <a:gd name="connsiteX6" fmla="*/ 225823 w 6692053"/>
              <a:gd name="connsiteY6" fmla="*/ 1354666 h 1354666"/>
              <a:gd name="connsiteX7" fmla="*/ 0 w 6692053"/>
              <a:gd name="connsiteY7" fmla="*/ 1128843 h 1354666"/>
              <a:gd name="connsiteX8" fmla="*/ 0 w 6692053"/>
              <a:gd name="connsiteY8" fmla="*/ 225823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2053" h="1354666">
                <a:moveTo>
                  <a:pt x="0" y="225823"/>
                </a:moveTo>
                <a:cubicBezTo>
                  <a:pt x="0" y="101104"/>
                  <a:pt x="101104" y="0"/>
                  <a:pt x="225823" y="0"/>
                </a:cubicBezTo>
                <a:lnTo>
                  <a:pt x="6466230" y="0"/>
                </a:lnTo>
                <a:cubicBezTo>
                  <a:pt x="6590949" y="0"/>
                  <a:pt x="6692053" y="101104"/>
                  <a:pt x="6692053" y="225823"/>
                </a:cubicBezTo>
                <a:lnTo>
                  <a:pt x="6692053" y="1128843"/>
                </a:lnTo>
                <a:cubicBezTo>
                  <a:pt x="6692053" y="1253562"/>
                  <a:pt x="6590949" y="1354666"/>
                  <a:pt x="6466230" y="1354666"/>
                </a:cubicBezTo>
                <a:lnTo>
                  <a:pt x="225823" y="1354666"/>
                </a:lnTo>
                <a:cubicBezTo>
                  <a:pt x="101104" y="1354666"/>
                  <a:pt x="0" y="1253562"/>
                  <a:pt x="0" y="1128843"/>
                </a:cubicBezTo>
                <a:lnTo>
                  <a:pt x="0" y="225823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71957" tIns="371957" rIns="371957" bIns="371957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JO" sz="4300" kern="1200" dirty="0" smtClean="0"/>
              <a:t>3. سوريّ</a:t>
            </a:r>
            <a:endParaRPr lang="en-US" sz="4300" kern="1200" dirty="0"/>
          </a:p>
        </p:txBody>
      </p:sp>
      <p:pic>
        <p:nvPicPr>
          <p:cNvPr id="57" name="Picture 2" descr="C:\Users\Alaa_Alghazzawi\Desktop\مصباح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" y="2383728"/>
            <a:ext cx="1868049" cy="20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60" y="4052795"/>
            <a:ext cx="857477" cy="857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4310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الثّانية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القراءة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05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4106429" y="685490"/>
            <a:ext cx="5346060" cy="112283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</a:t>
            </a:r>
          </a:p>
          <a:p>
            <a:pPr algn="r" rtl="1"/>
            <a:endParaRPr lang="ar-J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33600" y="1215471"/>
            <a:ext cx="5796799" cy="6544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 smtClean="0">
                <a:solidFill>
                  <a:srgbClr val="FFFF00"/>
                </a:solidFill>
              </a:rPr>
              <a:t>التّعلم الثّنائي/ البطاقة التّعريفيّة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9531" y="2033612"/>
            <a:ext cx="7021423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2000" b="1" dirty="0" smtClean="0"/>
              <a:t>صمم بطاقة تعريفيّة أنت وزميلك بطريقتكما الخاصّة تعبّر عن المعلومات الآتيّة، مستعينًا بـ : نبذة عن الشّاعر ص39، جوّ النّصّ ص40 </a:t>
            </a:r>
            <a:endParaRPr lang="en-US" sz="20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209040" y="2784553"/>
            <a:ext cx="7888068" cy="3205288"/>
            <a:chOff x="1209040" y="2784553"/>
            <a:chExt cx="7888068" cy="3205288"/>
          </a:xfrm>
        </p:grpSpPr>
        <p:sp>
          <p:nvSpPr>
            <p:cNvPr id="3" name="Rounded Rectangle 2"/>
            <p:cNvSpPr/>
            <p:nvPr/>
          </p:nvSpPr>
          <p:spPr>
            <a:xfrm>
              <a:off x="1209040" y="2784553"/>
              <a:ext cx="7888068" cy="3205288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nip Diagonal Corner Rectangle 6"/>
            <p:cNvSpPr/>
            <p:nvPr/>
          </p:nvSpPr>
          <p:spPr>
            <a:xfrm>
              <a:off x="5782043" y="2908765"/>
              <a:ext cx="3170045" cy="1402089"/>
            </a:xfrm>
            <a:prstGeom prst="snip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ar-JO" dirty="0" smtClean="0"/>
            </a:p>
            <a:p>
              <a:pPr algn="ctr" rtl="1"/>
              <a:r>
                <a:rPr lang="ar-JO" dirty="0" smtClean="0"/>
                <a:t>أعماله الشّعريّة </a:t>
              </a:r>
              <a:r>
                <a:rPr lang="ar-JO" b="1" u="sng" dirty="0" smtClean="0"/>
                <a:t>فقط :</a:t>
              </a:r>
            </a:p>
            <a:p>
              <a:pPr marL="285750" indent="-285750" algn="r" rtl="1">
                <a:buFontTx/>
                <a:buChar char="-"/>
              </a:pPr>
              <a:r>
                <a:rPr lang="ar-JO" dirty="0" smtClean="0"/>
                <a:t>منازل أهلي.</a:t>
              </a:r>
            </a:p>
            <a:p>
              <a:pPr marL="285750" indent="-285750" algn="r" rtl="1">
                <a:buFontTx/>
                <a:buChar char="-"/>
              </a:pPr>
              <a:r>
                <a:rPr lang="ar-JO" dirty="0" smtClean="0"/>
                <a:t>الدّيوان الأخير الذّي أخذت منه القصيدة.</a:t>
              </a:r>
            </a:p>
            <a:p>
              <a:pPr marL="285750" indent="-285750" algn="ctr" rtl="1">
                <a:buFontTx/>
                <a:buChar char="-"/>
              </a:pPr>
              <a:endParaRPr lang="en-US" dirty="0"/>
            </a:p>
          </p:txBody>
        </p:sp>
        <p:sp>
          <p:nvSpPr>
            <p:cNvPr id="34" name="Snip Diagonal Corner Rectangle 33"/>
            <p:cNvSpPr/>
            <p:nvPr/>
          </p:nvSpPr>
          <p:spPr>
            <a:xfrm>
              <a:off x="1489531" y="2908765"/>
              <a:ext cx="4142824" cy="1437647"/>
            </a:xfrm>
            <a:prstGeom prst="snip2Diag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JO" b="1" dirty="0" smtClean="0"/>
                <a:t>الفكرة العامّة من القصيدة:</a:t>
              </a:r>
            </a:p>
            <a:p>
              <a:pPr marL="285750" indent="-285750" algn="r" rtl="1">
                <a:buFontTx/>
                <a:buChar char="-"/>
              </a:pPr>
              <a:r>
                <a:rPr lang="ar-JO" dirty="0" smtClean="0"/>
                <a:t>حبّ الشاعر ..............................بالأردّن. </a:t>
              </a:r>
            </a:p>
            <a:p>
              <a:pPr marL="285750" indent="-285750" algn="r" rtl="1">
                <a:buFontTx/>
                <a:buChar char="-"/>
              </a:pPr>
              <a:r>
                <a:rPr lang="ar-JO" dirty="0"/>
                <a:t> </a:t>
              </a:r>
              <a:r>
                <a:rPr lang="ar-JO" dirty="0" smtClean="0"/>
                <a:t>التّسامح الدّينيّ والعيش المشترك في ................................. التّسامح.</a:t>
              </a:r>
            </a:p>
            <a:p>
              <a:pPr marL="285750" indent="-285750" algn="ctr">
                <a:buFontTx/>
                <a:buChar char="-"/>
              </a:pPr>
              <a:endParaRPr lang="en-US" b="1" dirty="0"/>
            </a:p>
          </p:txBody>
        </p:sp>
        <p:sp>
          <p:nvSpPr>
            <p:cNvPr id="35" name="Snip Diagonal Corner Rectangle 34"/>
            <p:cNvSpPr/>
            <p:nvPr/>
          </p:nvSpPr>
          <p:spPr>
            <a:xfrm>
              <a:off x="5782044" y="4464892"/>
              <a:ext cx="3170044" cy="1412068"/>
            </a:xfrm>
            <a:prstGeom prst="snip2Diag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JO" dirty="0" smtClean="0"/>
                <a:t>تعدّ قصيدة (أردنّ يا بلدي) واحدة .......................................</a:t>
              </a:r>
            </a:p>
            <a:p>
              <a:pPr algn="r" rtl="1"/>
              <a:r>
                <a:rPr lang="ar-JO" dirty="0" smtClean="0"/>
                <a:t>....................... للوطن.</a:t>
              </a:r>
              <a:endParaRPr lang="en-US" dirty="0"/>
            </a:p>
          </p:txBody>
        </p:sp>
      </p:grpSp>
      <p:sp>
        <p:nvSpPr>
          <p:cNvPr id="44" name="Snip Diagonal Corner Rectangle 43"/>
          <p:cNvSpPr/>
          <p:nvPr/>
        </p:nvSpPr>
        <p:spPr>
          <a:xfrm>
            <a:off x="1209039" y="4464892"/>
            <a:ext cx="4450611" cy="1402089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endParaRPr lang="ar-JO" dirty="0" smtClean="0"/>
          </a:p>
          <a:p>
            <a:pPr algn="r" rtl="1"/>
            <a:r>
              <a:rPr lang="ar-JO" dirty="0" smtClean="0"/>
              <a:t>تحمل القصيدة رسالة .............................الأردنيّ. </a:t>
            </a:r>
          </a:p>
          <a:p>
            <a:pPr marL="285750" indent="-285750" algn="ctr" rtl="1">
              <a:buFontTx/>
              <a:buChar char="-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6506" y="3884567"/>
            <a:ext cx="150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غيمٌ على العالوك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44460" y="3128968"/>
            <a:ext cx="211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لوطنهِ وتعلقه به والتغنّي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25811" y="3688407"/>
            <a:ext cx="200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في جو يسودهُ الإخاءُ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00541" y="4965681"/>
            <a:ext cx="281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من أهم القصائد الوطنية التي تعبّر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77440" y="5217732"/>
            <a:ext cx="155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عن الوفاء والحب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051605" y="4916096"/>
            <a:ext cx="2023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إيجابية وتفاؤلية للشعب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43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/>
      <p:bldP spid="55" grpId="0"/>
      <p:bldP spid="56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الثّانية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القراءة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23478" y="80345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الت</a:t>
            </a:r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غذية الراجعة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604520" y="6086859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455498" y="5447035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51" y="1080919"/>
            <a:ext cx="7556841" cy="240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78" y="3420645"/>
            <a:ext cx="7677150" cy="327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350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الثّانية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القراءة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89531" y="1215471"/>
            <a:ext cx="7969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التقديم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endParaRPr lang="ar-JO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استمع إلى القصيدة وتمعّن في كلماتها موضحًا الفكرة الرئيسة فيها.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604520" y="6086859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455498" y="5447035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6186" y="259635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50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الثّانية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القراءة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التقويم </a:t>
            </a:r>
            <a:r>
              <a:rPr lang="ar-JO" sz="2800" b="1" dirty="0" smtClean="0">
                <a:solidFill>
                  <a:schemeClr val="accent1">
                    <a:lumMod val="75000"/>
                  </a:schemeClr>
                </a:solidFill>
              </a:rPr>
              <a:t>التّكويني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604520" y="6086859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455498" y="5447035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41688" y="1811819"/>
            <a:ext cx="7181932" cy="3260215"/>
            <a:chOff x="1489531" y="1822175"/>
            <a:chExt cx="8153661" cy="4417095"/>
          </a:xfrm>
        </p:grpSpPr>
        <p:sp>
          <p:nvSpPr>
            <p:cNvPr id="13" name="Freeform 12"/>
            <p:cNvSpPr/>
            <p:nvPr/>
          </p:nvSpPr>
          <p:spPr>
            <a:xfrm rot="10800000" flipH="1" flipV="1">
              <a:off x="1489531" y="1822175"/>
              <a:ext cx="8128000" cy="1354666"/>
            </a:xfrm>
            <a:custGeom>
              <a:avLst/>
              <a:gdLst>
                <a:gd name="connsiteX0" fmla="*/ 0 w 8128000"/>
                <a:gd name="connsiteY0" fmla="*/ 135467 h 1354666"/>
                <a:gd name="connsiteX1" fmla="*/ 135467 w 8128000"/>
                <a:gd name="connsiteY1" fmla="*/ 0 h 1354666"/>
                <a:gd name="connsiteX2" fmla="*/ 7992533 w 8128000"/>
                <a:gd name="connsiteY2" fmla="*/ 0 h 1354666"/>
                <a:gd name="connsiteX3" fmla="*/ 8128000 w 8128000"/>
                <a:gd name="connsiteY3" fmla="*/ 135467 h 1354666"/>
                <a:gd name="connsiteX4" fmla="*/ 8128000 w 8128000"/>
                <a:gd name="connsiteY4" fmla="*/ 1219199 h 1354666"/>
                <a:gd name="connsiteX5" fmla="*/ 7992533 w 8128000"/>
                <a:gd name="connsiteY5" fmla="*/ 1354666 h 1354666"/>
                <a:gd name="connsiteX6" fmla="*/ 135467 w 8128000"/>
                <a:gd name="connsiteY6" fmla="*/ 1354666 h 1354666"/>
                <a:gd name="connsiteX7" fmla="*/ 0 w 8128000"/>
                <a:gd name="connsiteY7" fmla="*/ 1219199 h 1354666"/>
                <a:gd name="connsiteX8" fmla="*/ 0 w 8128000"/>
                <a:gd name="connsiteY8" fmla="*/ 135467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1354666">
                  <a:moveTo>
                    <a:pt x="0" y="135467"/>
                  </a:moveTo>
                  <a:cubicBezTo>
                    <a:pt x="0" y="60651"/>
                    <a:pt x="60651" y="0"/>
                    <a:pt x="135467" y="0"/>
                  </a:cubicBezTo>
                  <a:lnTo>
                    <a:pt x="7992533" y="0"/>
                  </a:lnTo>
                  <a:cubicBezTo>
                    <a:pt x="8067349" y="0"/>
                    <a:pt x="8128000" y="60651"/>
                    <a:pt x="8128000" y="135467"/>
                  </a:cubicBezTo>
                  <a:lnTo>
                    <a:pt x="8128000" y="1219199"/>
                  </a:lnTo>
                  <a:cubicBezTo>
                    <a:pt x="8128000" y="1294015"/>
                    <a:pt x="8067349" y="1354666"/>
                    <a:pt x="7992533" y="1354666"/>
                  </a:cubicBezTo>
                  <a:lnTo>
                    <a:pt x="135467" y="1354666"/>
                  </a:lnTo>
                  <a:cubicBezTo>
                    <a:pt x="60651" y="1354666"/>
                    <a:pt x="0" y="1294015"/>
                    <a:pt x="0" y="1219199"/>
                  </a:cubicBezTo>
                  <a:lnTo>
                    <a:pt x="0" y="13546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02" tIns="122227" rIns="163502" bIns="1222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2800" kern="1200" dirty="0" smtClean="0"/>
                <a:t>الدّيوان الّذي أخذت منه قصيدة (أردنّ يا بلدي) هو:</a:t>
              </a:r>
              <a:endParaRPr lang="en-US" sz="2800" kern="12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262864" y="3453369"/>
              <a:ext cx="1354666" cy="1354666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rtl="1"/>
              <a:endParaRPr lang="ar-JO" dirty="0" smtClean="0"/>
            </a:p>
            <a:p>
              <a:pPr algn="ctr" rtl="1"/>
              <a:r>
                <a:rPr lang="ar-JO" dirty="0"/>
                <a:t>1</a:t>
              </a:r>
              <a:endParaRPr lang="en-US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89531" y="3397992"/>
              <a:ext cx="6692053" cy="1354666"/>
            </a:xfrm>
            <a:custGeom>
              <a:avLst/>
              <a:gdLst>
                <a:gd name="connsiteX0" fmla="*/ 0 w 6692053"/>
                <a:gd name="connsiteY0" fmla="*/ 225823 h 1354666"/>
                <a:gd name="connsiteX1" fmla="*/ 225823 w 6692053"/>
                <a:gd name="connsiteY1" fmla="*/ 0 h 1354666"/>
                <a:gd name="connsiteX2" fmla="*/ 6466230 w 6692053"/>
                <a:gd name="connsiteY2" fmla="*/ 0 h 1354666"/>
                <a:gd name="connsiteX3" fmla="*/ 6692053 w 6692053"/>
                <a:gd name="connsiteY3" fmla="*/ 225823 h 1354666"/>
                <a:gd name="connsiteX4" fmla="*/ 6692053 w 6692053"/>
                <a:gd name="connsiteY4" fmla="*/ 1128843 h 1354666"/>
                <a:gd name="connsiteX5" fmla="*/ 6466230 w 6692053"/>
                <a:gd name="connsiteY5" fmla="*/ 1354666 h 1354666"/>
                <a:gd name="connsiteX6" fmla="*/ 225823 w 6692053"/>
                <a:gd name="connsiteY6" fmla="*/ 1354666 h 1354666"/>
                <a:gd name="connsiteX7" fmla="*/ 0 w 6692053"/>
                <a:gd name="connsiteY7" fmla="*/ 1128843 h 1354666"/>
                <a:gd name="connsiteX8" fmla="*/ 0 w 6692053"/>
                <a:gd name="connsiteY8" fmla="*/ 225823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2053" h="1354666">
                  <a:moveTo>
                    <a:pt x="0" y="225823"/>
                  </a:moveTo>
                  <a:cubicBezTo>
                    <a:pt x="0" y="101104"/>
                    <a:pt x="101104" y="0"/>
                    <a:pt x="225823" y="0"/>
                  </a:cubicBezTo>
                  <a:lnTo>
                    <a:pt x="6466230" y="0"/>
                  </a:lnTo>
                  <a:cubicBezTo>
                    <a:pt x="6590949" y="0"/>
                    <a:pt x="6692053" y="101104"/>
                    <a:pt x="6692053" y="225823"/>
                  </a:cubicBezTo>
                  <a:lnTo>
                    <a:pt x="6692053" y="1128843"/>
                  </a:lnTo>
                  <a:cubicBezTo>
                    <a:pt x="6692053" y="1253562"/>
                    <a:pt x="6590949" y="1354666"/>
                    <a:pt x="6466230" y="1354666"/>
                  </a:cubicBezTo>
                  <a:lnTo>
                    <a:pt x="225823" y="1354666"/>
                  </a:lnTo>
                  <a:cubicBezTo>
                    <a:pt x="101104" y="1354666"/>
                    <a:pt x="0" y="1253562"/>
                    <a:pt x="0" y="1128843"/>
                  </a:cubicBezTo>
                  <a:lnTo>
                    <a:pt x="0" y="225823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1957" tIns="371957" rIns="371957" bIns="37195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4300" kern="1200" dirty="0" smtClean="0"/>
                <a:t>منازل أهلي</a:t>
              </a:r>
              <a:endParaRPr lang="en-US" sz="4300" kern="12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288526" y="4884605"/>
              <a:ext cx="1354666" cy="1354665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ar-JO" dirty="0" smtClean="0"/>
            </a:p>
            <a:p>
              <a:pPr algn="ctr" rtl="1"/>
              <a:r>
                <a:rPr lang="ar-JO" dirty="0"/>
                <a:t>2</a:t>
              </a: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509862" y="4884604"/>
              <a:ext cx="6692053" cy="1354666"/>
            </a:xfrm>
            <a:custGeom>
              <a:avLst/>
              <a:gdLst>
                <a:gd name="connsiteX0" fmla="*/ 0 w 6692053"/>
                <a:gd name="connsiteY0" fmla="*/ 225823 h 1354666"/>
                <a:gd name="connsiteX1" fmla="*/ 225823 w 6692053"/>
                <a:gd name="connsiteY1" fmla="*/ 0 h 1354666"/>
                <a:gd name="connsiteX2" fmla="*/ 6466230 w 6692053"/>
                <a:gd name="connsiteY2" fmla="*/ 0 h 1354666"/>
                <a:gd name="connsiteX3" fmla="*/ 6692053 w 6692053"/>
                <a:gd name="connsiteY3" fmla="*/ 225823 h 1354666"/>
                <a:gd name="connsiteX4" fmla="*/ 6692053 w 6692053"/>
                <a:gd name="connsiteY4" fmla="*/ 1128843 h 1354666"/>
                <a:gd name="connsiteX5" fmla="*/ 6466230 w 6692053"/>
                <a:gd name="connsiteY5" fmla="*/ 1354666 h 1354666"/>
                <a:gd name="connsiteX6" fmla="*/ 225823 w 6692053"/>
                <a:gd name="connsiteY6" fmla="*/ 1354666 h 1354666"/>
                <a:gd name="connsiteX7" fmla="*/ 0 w 6692053"/>
                <a:gd name="connsiteY7" fmla="*/ 1128843 h 1354666"/>
                <a:gd name="connsiteX8" fmla="*/ 0 w 6692053"/>
                <a:gd name="connsiteY8" fmla="*/ 225823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2053" h="1354666">
                  <a:moveTo>
                    <a:pt x="0" y="225823"/>
                  </a:moveTo>
                  <a:cubicBezTo>
                    <a:pt x="0" y="101104"/>
                    <a:pt x="101104" y="0"/>
                    <a:pt x="225823" y="0"/>
                  </a:cubicBezTo>
                  <a:lnTo>
                    <a:pt x="6466230" y="0"/>
                  </a:lnTo>
                  <a:cubicBezTo>
                    <a:pt x="6590949" y="0"/>
                    <a:pt x="6692053" y="101104"/>
                    <a:pt x="6692053" y="225823"/>
                  </a:cubicBezTo>
                  <a:lnTo>
                    <a:pt x="6692053" y="1128843"/>
                  </a:lnTo>
                  <a:cubicBezTo>
                    <a:pt x="6692053" y="1253562"/>
                    <a:pt x="6590949" y="1354666"/>
                    <a:pt x="6466230" y="1354666"/>
                  </a:cubicBezTo>
                  <a:lnTo>
                    <a:pt x="225823" y="1354666"/>
                  </a:lnTo>
                  <a:cubicBezTo>
                    <a:pt x="101104" y="1354666"/>
                    <a:pt x="0" y="1253562"/>
                    <a:pt x="0" y="1128843"/>
                  </a:cubicBezTo>
                  <a:lnTo>
                    <a:pt x="0" y="225823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1957" tIns="371957" rIns="371957" bIns="37195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JO" sz="4300" kern="1200" dirty="0" smtClean="0"/>
                <a:t>الدّيوان </a:t>
              </a:r>
              <a:r>
                <a:rPr lang="ar-JO" sz="4300" dirty="0" smtClean="0"/>
                <a:t>الأوّل</a:t>
              </a:r>
              <a:endParaRPr lang="en-US" sz="4300" kern="1200" dirty="0"/>
            </a:p>
          </p:txBody>
        </p:sp>
      </p:grpSp>
      <p:sp>
        <p:nvSpPr>
          <p:cNvPr id="55" name="Freeform 54"/>
          <p:cNvSpPr/>
          <p:nvPr/>
        </p:nvSpPr>
        <p:spPr>
          <a:xfrm>
            <a:off x="1924005" y="5276136"/>
            <a:ext cx="5909680" cy="1032960"/>
          </a:xfrm>
          <a:custGeom>
            <a:avLst/>
            <a:gdLst>
              <a:gd name="connsiteX0" fmla="*/ 0 w 6692053"/>
              <a:gd name="connsiteY0" fmla="*/ 225823 h 1354666"/>
              <a:gd name="connsiteX1" fmla="*/ 225823 w 6692053"/>
              <a:gd name="connsiteY1" fmla="*/ 0 h 1354666"/>
              <a:gd name="connsiteX2" fmla="*/ 6466230 w 6692053"/>
              <a:gd name="connsiteY2" fmla="*/ 0 h 1354666"/>
              <a:gd name="connsiteX3" fmla="*/ 6692053 w 6692053"/>
              <a:gd name="connsiteY3" fmla="*/ 225823 h 1354666"/>
              <a:gd name="connsiteX4" fmla="*/ 6692053 w 6692053"/>
              <a:gd name="connsiteY4" fmla="*/ 1128843 h 1354666"/>
              <a:gd name="connsiteX5" fmla="*/ 6466230 w 6692053"/>
              <a:gd name="connsiteY5" fmla="*/ 1354666 h 1354666"/>
              <a:gd name="connsiteX6" fmla="*/ 225823 w 6692053"/>
              <a:gd name="connsiteY6" fmla="*/ 1354666 h 1354666"/>
              <a:gd name="connsiteX7" fmla="*/ 0 w 6692053"/>
              <a:gd name="connsiteY7" fmla="*/ 1128843 h 1354666"/>
              <a:gd name="connsiteX8" fmla="*/ 0 w 6692053"/>
              <a:gd name="connsiteY8" fmla="*/ 225823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2053" h="1354666">
                <a:moveTo>
                  <a:pt x="0" y="225823"/>
                </a:moveTo>
                <a:cubicBezTo>
                  <a:pt x="0" y="101104"/>
                  <a:pt x="101104" y="0"/>
                  <a:pt x="225823" y="0"/>
                </a:cubicBezTo>
                <a:lnTo>
                  <a:pt x="6466230" y="0"/>
                </a:lnTo>
                <a:cubicBezTo>
                  <a:pt x="6590949" y="0"/>
                  <a:pt x="6692053" y="101104"/>
                  <a:pt x="6692053" y="225823"/>
                </a:cubicBezTo>
                <a:lnTo>
                  <a:pt x="6692053" y="1128843"/>
                </a:lnTo>
                <a:cubicBezTo>
                  <a:pt x="6692053" y="1253562"/>
                  <a:pt x="6590949" y="1354666"/>
                  <a:pt x="6466230" y="1354666"/>
                </a:cubicBezTo>
                <a:lnTo>
                  <a:pt x="225823" y="1354666"/>
                </a:lnTo>
                <a:cubicBezTo>
                  <a:pt x="101104" y="1354666"/>
                  <a:pt x="0" y="1253562"/>
                  <a:pt x="0" y="1128843"/>
                </a:cubicBezTo>
                <a:lnTo>
                  <a:pt x="0" y="225823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71957" tIns="371957" rIns="371957" bIns="371957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JO" sz="4300" dirty="0" smtClean="0"/>
              <a:t>غيمٌ على العالوك</a:t>
            </a:r>
            <a:endParaRPr lang="en-US" sz="4300" kern="1200" dirty="0"/>
          </a:p>
        </p:txBody>
      </p:sp>
      <p:sp>
        <p:nvSpPr>
          <p:cNvPr id="56" name="Rounded Rectangle 55"/>
          <p:cNvSpPr/>
          <p:nvPr/>
        </p:nvSpPr>
        <p:spPr>
          <a:xfrm>
            <a:off x="7992426" y="5260361"/>
            <a:ext cx="1193221" cy="999865"/>
          </a:xfrm>
          <a:prstGeom prst="roundRect">
            <a:avLst>
              <a:gd name="adj" fmla="val 1667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ar-JO" dirty="0"/>
          </a:p>
          <a:p>
            <a:pPr algn="ctr" rtl="1"/>
            <a:r>
              <a:rPr lang="ar-JO" dirty="0" smtClean="0"/>
              <a:t>3</a:t>
            </a:r>
            <a:endParaRPr lang="en-US" dirty="0"/>
          </a:p>
        </p:txBody>
      </p:sp>
      <p:pic>
        <p:nvPicPr>
          <p:cNvPr id="57" name="Picture 2" descr="C:\Users\Alaa_Alghazzawi\Desktop\مصباح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02" y="2383728"/>
            <a:ext cx="1206885" cy="20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42" y="5331554"/>
            <a:ext cx="857477" cy="857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094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817</Words>
  <Application>Microsoft Office PowerPoint</Application>
  <PresentationFormat>Widescreen</PresentationFormat>
  <Paragraphs>286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Adobe Arabic</vt:lpstr>
      <vt:lpstr>adonis-web</vt:lpstr>
      <vt:lpstr>AGA Aladdin Regular</vt:lpstr>
      <vt:lpstr>AGA Battouta Regular</vt:lpstr>
      <vt:lpstr>Arial</vt:lpstr>
      <vt:lpstr>Calibri</vt:lpstr>
      <vt:lpstr>Calibri Light</vt:lpstr>
      <vt:lpstr>HelveticaNeueLT Arabic 45 Light</vt:lpstr>
      <vt:lpstr>HelveticaNeueLT Arabic 55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Maali</cp:lastModifiedBy>
  <cp:revision>232</cp:revision>
  <dcterms:created xsi:type="dcterms:W3CDTF">2019-06-13T08:00:41Z</dcterms:created>
  <dcterms:modified xsi:type="dcterms:W3CDTF">2025-09-23T17:42:19Z</dcterms:modified>
</cp:coreProperties>
</file>