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26" r:id="rId3"/>
    <p:sldId id="280" r:id="rId4"/>
    <p:sldId id="268" r:id="rId5"/>
    <p:sldId id="285" r:id="rId6"/>
    <p:sldId id="327" r:id="rId7"/>
    <p:sldId id="328" r:id="rId8"/>
    <p:sldId id="331" r:id="rId9"/>
    <p:sldId id="332" r:id="rId10"/>
    <p:sldId id="325" r:id="rId11"/>
    <p:sldId id="330" r:id="rId12"/>
    <p:sldId id="314" r:id="rId13"/>
    <p:sldId id="317" r:id="rId14"/>
    <p:sldId id="28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8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D0B0-7129-4AAB-B0B9-65201DF8EAB2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A0925-E196-4753-811E-2A52A49A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2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5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5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96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9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1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37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1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F202-E086-43E8-BC5F-C161767B9809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DE67-49EB-4AE0-88C0-2B97B80F6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8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الوحدة </a:t>
            </a:r>
            <a:r>
              <a:rPr lang="ar-JO" sz="4400" dirty="0" smtClean="0">
                <a:cs typeface="AGA Battouta Regular" pitchFamily="2" charset="-78"/>
              </a:rPr>
              <a:t>الثّانية</a:t>
            </a:r>
            <a:r>
              <a:rPr lang="ar-SA" sz="4400" dirty="0" smtClean="0">
                <a:cs typeface="AGA Battouta Regular" pitchFamily="2" charset="-78"/>
              </a:rPr>
              <a:t>:</a:t>
            </a:r>
            <a:r>
              <a:rPr lang="ar-JO" sz="4400" dirty="0" smtClean="0">
                <a:cs typeface="AGA Battouta Regular" pitchFamily="2" charset="-78"/>
              </a:rPr>
              <a:t>وَحدتُنا </a:t>
            </a:r>
            <a:r>
              <a:rPr lang="en-US" sz="4400" dirty="0" smtClean="0">
                <a:cs typeface="AGA Battouta Regular" pitchFamily="2" charset="-78"/>
              </a:rPr>
              <a:t> </a:t>
            </a:r>
            <a:r>
              <a:rPr lang="ar-JO" sz="4400" dirty="0" smtClean="0">
                <a:cs typeface="AGA Battouta Regular" pitchFamily="2" charset="-78"/>
              </a:rPr>
              <a:t>قُوّتنا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الدرس : </a:t>
            </a:r>
            <a:r>
              <a:rPr lang="ar-JO" sz="4400" dirty="0" smtClean="0">
                <a:cs typeface="AGA Battouta Regular" pitchFamily="2" charset="-78"/>
              </a:rPr>
              <a:t>أقرأ بطلاقة وفهم </a:t>
            </a:r>
            <a:endParaRPr lang="ar-JO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المبحث :  </a:t>
            </a:r>
            <a:r>
              <a:rPr lang="ar-JO" sz="4400" dirty="0">
                <a:cs typeface="AGA Battouta Regular" pitchFamily="2" charset="-78"/>
              </a:rPr>
              <a:t>اللّغة العربيّة</a:t>
            </a:r>
            <a:endParaRPr lang="ar-SA" sz="4400" dirty="0">
              <a:cs typeface="AGA Battouta Regular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AGA Battouta Regular" pitchFamily="2" charset="-78"/>
              </a:rPr>
              <a:t>الصف :  </a:t>
            </a:r>
            <a:r>
              <a:rPr lang="ar-JO" sz="4400" dirty="0">
                <a:cs typeface="AGA Battouta Regular" pitchFamily="2" charset="-78"/>
              </a:rPr>
              <a:t>الثّامن</a:t>
            </a:r>
            <a:endParaRPr lang="ar-JO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التّفكير النّاقد: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2652712"/>
            <a:ext cx="7630160" cy="38301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ectangle 5"/>
          <p:cNvSpPr/>
          <p:nvPr/>
        </p:nvSpPr>
        <p:spPr>
          <a:xfrm>
            <a:off x="2325841" y="1561790"/>
            <a:ext cx="5507844" cy="8659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تخيل نفسك صاحب قرار في بلدك، ما التّغيّر الذّي ستحدثه حولك؟</a:t>
            </a:r>
            <a:endParaRPr lang="en-US" sz="2000" b="1" dirty="0"/>
          </a:p>
        </p:txBody>
      </p:sp>
      <p:sp>
        <p:nvSpPr>
          <p:cNvPr id="58" name="Flowchart: Alternate Process 57"/>
          <p:cNvSpPr/>
          <p:nvPr/>
        </p:nvSpPr>
        <p:spPr>
          <a:xfrm>
            <a:off x="422530" y="6217215"/>
            <a:ext cx="1573020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BUZZ IN</a:t>
            </a:r>
          </a:p>
        </p:txBody>
      </p:sp>
    </p:spTree>
    <p:extLst>
      <p:ext uri="{BB962C8B-B14F-4D97-AF65-F5344CB8AC3E}">
        <p14:creationId xmlns:p14="http://schemas.microsoft.com/office/powerpoint/2010/main" val="740648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ّ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مايز: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272971" y="1661447"/>
            <a:ext cx="2055138" cy="4382095"/>
            <a:chOff x="6287512" y="2587536"/>
            <a:chExt cx="2055138" cy="4382095"/>
          </a:xfrm>
        </p:grpSpPr>
        <p:sp>
          <p:nvSpPr>
            <p:cNvPr id="29" name="Shape 2">
              <a:extLst>
                <a:ext uri="{FF2B5EF4-FFF2-40B4-BE49-F238E27FC236}">
                  <a16:creationId xmlns:a16="http://schemas.microsoft.com/office/drawing/2014/main" id="{E7AC2A34-6142-E906-338F-AEC60747B39E}"/>
                </a:ext>
              </a:extLst>
            </p:cNvPr>
            <p:cNvSpPr/>
            <p:nvPr/>
          </p:nvSpPr>
          <p:spPr>
            <a:xfrm>
              <a:off x="7293513" y="2587536"/>
              <a:ext cx="44410" cy="4382095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">
              <a:extLst>
                <a:ext uri="{FF2B5EF4-FFF2-40B4-BE49-F238E27FC236}">
                  <a16:creationId xmlns:a16="http://schemas.microsoft.com/office/drawing/2014/main" id="{7F6B48C4-E63C-C065-BC44-13176ABDEC50}"/>
                </a:ext>
              </a:extLst>
            </p:cNvPr>
            <p:cNvSpPr/>
            <p:nvPr/>
          </p:nvSpPr>
          <p:spPr>
            <a:xfrm>
              <a:off x="7565053" y="2894350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638B7FF1-2629-0300-ECCB-FEBEDB7A220B}"/>
                </a:ext>
              </a:extLst>
            </p:cNvPr>
            <p:cNvSpPr/>
            <p:nvPr/>
          </p:nvSpPr>
          <p:spPr>
            <a:xfrm>
              <a:off x="7076816" y="2655884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26859F2F-3E10-7852-2CE4-C439CF85BD63}"/>
                </a:ext>
              </a:extLst>
            </p:cNvPr>
            <p:cNvSpPr/>
            <p:nvPr/>
          </p:nvSpPr>
          <p:spPr>
            <a:xfrm>
              <a:off x="7223105" y="2708315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1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Shape 8">
              <a:extLst>
                <a:ext uri="{FF2B5EF4-FFF2-40B4-BE49-F238E27FC236}">
                  <a16:creationId xmlns:a16="http://schemas.microsoft.com/office/drawing/2014/main" id="{87F88120-07C1-DA73-FE01-511617E1C071}"/>
                </a:ext>
              </a:extLst>
            </p:cNvPr>
            <p:cNvSpPr/>
            <p:nvPr/>
          </p:nvSpPr>
          <p:spPr>
            <a:xfrm>
              <a:off x="6287512" y="400520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Shape 9">
              <a:extLst>
                <a:ext uri="{FF2B5EF4-FFF2-40B4-BE49-F238E27FC236}">
                  <a16:creationId xmlns:a16="http://schemas.microsoft.com/office/drawing/2014/main" id="{2BC01055-80C0-77E7-B6B8-79D5B3349246}"/>
                </a:ext>
              </a:extLst>
            </p:cNvPr>
            <p:cNvSpPr/>
            <p:nvPr/>
          </p:nvSpPr>
          <p:spPr>
            <a:xfrm>
              <a:off x="7065109" y="377749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Text 10">
              <a:extLst>
                <a:ext uri="{FF2B5EF4-FFF2-40B4-BE49-F238E27FC236}">
                  <a16:creationId xmlns:a16="http://schemas.microsoft.com/office/drawing/2014/main" id="{8EE93098-4EC1-B0BB-5A82-76A76BDDFABD}"/>
                </a:ext>
              </a:extLst>
            </p:cNvPr>
            <p:cNvSpPr/>
            <p:nvPr/>
          </p:nvSpPr>
          <p:spPr>
            <a:xfrm>
              <a:off x="7223105" y="381916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2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Shape 13">
              <a:extLst>
                <a:ext uri="{FF2B5EF4-FFF2-40B4-BE49-F238E27FC236}">
                  <a16:creationId xmlns:a16="http://schemas.microsoft.com/office/drawing/2014/main" id="{90D2BED4-4E81-51D4-EEE9-283E9A341BA1}"/>
                </a:ext>
              </a:extLst>
            </p:cNvPr>
            <p:cNvSpPr/>
            <p:nvPr/>
          </p:nvSpPr>
          <p:spPr>
            <a:xfrm>
              <a:off x="7565053" y="5196423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14">
              <a:extLst>
                <a:ext uri="{FF2B5EF4-FFF2-40B4-BE49-F238E27FC236}">
                  <a16:creationId xmlns:a16="http://schemas.microsoft.com/office/drawing/2014/main" id="{F1EEB422-CD7D-C49E-AE4A-0F50444C3C4E}"/>
                </a:ext>
              </a:extLst>
            </p:cNvPr>
            <p:cNvSpPr/>
            <p:nvPr/>
          </p:nvSpPr>
          <p:spPr>
            <a:xfrm>
              <a:off x="7065109" y="4968716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Text 15">
              <a:extLst>
                <a:ext uri="{FF2B5EF4-FFF2-40B4-BE49-F238E27FC236}">
                  <a16:creationId xmlns:a16="http://schemas.microsoft.com/office/drawing/2014/main" id="{8595E128-06CD-8863-5C3A-72B76A9A0CD9}"/>
                </a:ext>
              </a:extLst>
            </p:cNvPr>
            <p:cNvSpPr/>
            <p:nvPr/>
          </p:nvSpPr>
          <p:spPr>
            <a:xfrm>
              <a:off x="7223105" y="5010388"/>
              <a:ext cx="183952" cy="416481"/>
            </a:xfrm>
            <a:prstGeom prst="rect">
              <a:avLst/>
            </a:prstGeom>
            <a:noFill/>
            <a:ln/>
          </p:spPr>
          <p:txBody>
            <a:bodyPr wrap="none" rtlCol="0" anchor="t"/>
            <a:lstStyle/>
            <a:p>
              <a:pPr marL="0" marR="0" lvl="0" indent="0" algn="ctr" defTabSz="914400" eaLnBrk="1" fontAlgn="auto" latinLnBrk="0" hangingPunct="1">
                <a:lnSpc>
                  <a:spcPts val="3281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24" b="1" i="0" u="none" strike="noStrike" kern="0" cap="none" spc="-52" normalizeH="0" baseline="0" noProof="0" dirty="0">
                  <a:ln>
                    <a:noFill/>
                  </a:ln>
                  <a:solidFill>
                    <a:srgbClr val="272525"/>
                  </a:solidFill>
                  <a:effectLst/>
                  <a:uLnTx/>
                  <a:uFillTx/>
                  <a:latin typeface="adonis-web" pitchFamily="34" charset="0"/>
                  <a:ea typeface="adonis-web" pitchFamily="34" charset="-122"/>
                  <a:cs typeface="adonis-web" pitchFamily="34" charset="-120"/>
                </a:rPr>
                <a:t>3</a:t>
              </a:r>
              <a:endParaRPr kumimoji="0" lang="en-US" sz="2624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Shape 4">
              <a:extLst>
                <a:ext uri="{FF2B5EF4-FFF2-40B4-BE49-F238E27FC236}">
                  <a16:creationId xmlns:a16="http://schemas.microsoft.com/office/drawing/2014/main" id="{575EAB91-AA07-F831-947E-C34E8C1F6743}"/>
                </a:ext>
              </a:extLst>
            </p:cNvPr>
            <p:cNvSpPr/>
            <p:nvPr/>
          </p:nvSpPr>
          <p:spPr>
            <a:xfrm>
              <a:off x="7065108" y="6224863"/>
              <a:ext cx="499943" cy="499943"/>
            </a:xfrm>
            <a:prstGeom prst="roundRect">
              <a:avLst>
                <a:gd name="adj" fmla="val 20000"/>
              </a:avLst>
            </a:prstGeom>
            <a:solidFill>
              <a:srgbClr val="EBD0FB"/>
            </a:solidFill>
            <a:ln w="13811">
              <a:solidFill>
                <a:srgbClr val="D7A1F7"/>
              </a:solidFill>
              <a:prstDash val="solid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Shape 8">
              <a:extLst>
                <a:ext uri="{FF2B5EF4-FFF2-40B4-BE49-F238E27FC236}">
                  <a16:creationId xmlns:a16="http://schemas.microsoft.com/office/drawing/2014/main" id="{0D5A7EAB-D4DB-CEAE-1EEA-5E1D2011FFD3}"/>
                </a:ext>
              </a:extLst>
            </p:cNvPr>
            <p:cNvSpPr/>
            <p:nvPr/>
          </p:nvSpPr>
          <p:spPr>
            <a:xfrm>
              <a:off x="6304181" y="6452629"/>
              <a:ext cx="777597" cy="44410"/>
            </a:xfrm>
            <a:prstGeom prst="rect">
              <a:avLst/>
            </a:prstGeom>
            <a:solidFill>
              <a:srgbClr val="D7A1F7"/>
            </a:solidFill>
            <a:ln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C1FA06DE-A23B-76B2-893C-1A84942B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063" y="5253678"/>
            <a:ext cx="1041465" cy="139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802" y="6034507"/>
            <a:ext cx="1585097" cy="6108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188" y="6185673"/>
            <a:ext cx="1037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Buzz In</a:t>
            </a:r>
            <a:endParaRPr lang="en-US" dirty="0"/>
          </a:p>
        </p:txBody>
      </p:sp>
      <p:sp>
        <p:nvSpPr>
          <p:cNvPr id="8" name="Cloud 7"/>
          <p:cNvSpPr/>
          <p:nvPr/>
        </p:nvSpPr>
        <p:spPr>
          <a:xfrm>
            <a:off x="5959879" y="1698061"/>
            <a:ext cx="4154250" cy="2028606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1" name="Cloud 60"/>
          <p:cNvSpPr/>
          <p:nvPr/>
        </p:nvSpPr>
        <p:spPr>
          <a:xfrm>
            <a:off x="-18439" y="2050075"/>
            <a:ext cx="4958321" cy="187803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2" name="Cloud 61"/>
          <p:cNvSpPr/>
          <p:nvPr/>
        </p:nvSpPr>
        <p:spPr>
          <a:xfrm>
            <a:off x="5996621" y="3798775"/>
            <a:ext cx="3043578" cy="1967319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شارك اللون الأزرق.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4" name="Cloud 63"/>
          <p:cNvSpPr/>
          <p:nvPr/>
        </p:nvSpPr>
        <p:spPr>
          <a:xfrm>
            <a:off x="1460935" y="4522059"/>
            <a:ext cx="2915815" cy="188847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>
                <a:solidFill>
                  <a:schemeClr val="tx1"/>
                </a:solidFill>
              </a:rPr>
              <a:t>شارك اللون الأخضر.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3" y="2647313"/>
            <a:ext cx="4490205" cy="605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47" y="2269627"/>
            <a:ext cx="4751620" cy="60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0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1688" y="1811819"/>
            <a:ext cx="7181932" cy="3260215"/>
            <a:chOff x="1489531" y="1822175"/>
            <a:chExt cx="8153661" cy="4417095"/>
          </a:xfrm>
        </p:grpSpPr>
        <p:sp>
          <p:nvSpPr>
            <p:cNvPr id="13" name="Freeform 12"/>
            <p:cNvSpPr/>
            <p:nvPr/>
          </p:nvSpPr>
          <p:spPr>
            <a:xfrm rot="10800000" flipH="1" flipV="1">
              <a:off x="1489531" y="1822175"/>
              <a:ext cx="8128000" cy="1354666"/>
            </a:xfrm>
            <a:custGeom>
              <a:avLst/>
              <a:gdLst>
                <a:gd name="connsiteX0" fmla="*/ 0 w 8128000"/>
                <a:gd name="connsiteY0" fmla="*/ 135467 h 1354666"/>
                <a:gd name="connsiteX1" fmla="*/ 135467 w 8128000"/>
                <a:gd name="connsiteY1" fmla="*/ 0 h 1354666"/>
                <a:gd name="connsiteX2" fmla="*/ 7992533 w 8128000"/>
                <a:gd name="connsiteY2" fmla="*/ 0 h 1354666"/>
                <a:gd name="connsiteX3" fmla="*/ 8128000 w 8128000"/>
                <a:gd name="connsiteY3" fmla="*/ 135467 h 1354666"/>
                <a:gd name="connsiteX4" fmla="*/ 8128000 w 8128000"/>
                <a:gd name="connsiteY4" fmla="*/ 1219199 h 1354666"/>
                <a:gd name="connsiteX5" fmla="*/ 7992533 w 8128000"/>
                <a:gd name="connsiteY5" fmla="*/ 1354666 h 1354666"/>
                <a:gd name="connsiteX6" fmla="*/ 135467 w 8128000"/>
                <a:gd name="connsiteY6" fmla="*/ 1354666 h 1354666"/>
                <a:gd name="connsiteX7" fmla="*/ 0 w 8128000"/>
                <a:gd name="connsiteY7" fmla="*/ 1219199 h 1354666"/>
                <a:gd name="connsiteX8" fmla="*/ 0 w 8128000"/>
                <a:gd name="connsiteY8" fmla="*/ 135467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354666">
                  <a:moveTo>
                    <a:pt x="0" y="135467"/>
                  </a:moveTo>
                  <a:cubicBezTo>
                    <a:pt x="0" y="60651"/>
                    <a:pt x="60651" y="0"/>
                    <a:pt x="135467" y="0"/>
                  </a:cubicBezTo>
                  <a:lnTo>
                    <a:pt x="7992533" y="0"/>
                  </a:lnTo>
                  <a:cubicBezTo>
                    <a:pt x="8067349" y="0"/>
                    <a:pt x="8128000" y="60651"/>
                    <a:pt x="8128000" y="135467"/>
                  </a:cubicBezTo>
                  <a:lnTo>
                    <a:pt x="8128000" y="1219199"/>
                  </a:lnTo>
                  <a:cubicBezTo>
                    <a:pt x="8128000" y="1294015"/>
                    <a:pt x="8067349" y="1354666"/>
                    <a:pt x="7992533" y="1354666"/>
                  </a:cubicBezTo>
                  <a:lnTo>
                    <a:pt x="135467" y="1354666"/>
                  </a:lnTo>
                  <a:cubicBezTo>
                    <a:pt x="60651" y="1354666"/>
                    <a:pt x="0" y="1294015"/>
                    <a:pt x="0" y="1219199"/>
                  </a:cubicBezTo>
                  <a:lnTo>
                    <a:pt x="0" y="13546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2" tIns="122227" rIns="163502" bIns="12222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kern="1200" dirty="0" smtClean="0"/>
                <a:t>ماذا يقصد الشّاعر بقوله: </a:t>
              </a:r>
            </a:p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kern="1200" dirty="0" smtClean="0">
                  <a:solidFill>
                    <a:srgbClr val="FF0000"/>
                  </a:solidFill>
                </a:rPr>
                <a:t>الطّالعون على اللّيالي   ضيغمًا من ضيغم</a:t>
              </a:r>
              <a:endParaRPr lang="en-US" sz="2800" b="1" kern="12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62864" y="3453369"/>
              <a:ext cx="1354666" cy="1354666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endParaRPr lang="ar-JO" dirty="0" smtClean="0"/>
            </a:p>
            <a:p>
              <a:pPr algn="ctr" rtl="1"/>
              <a:r>
                <a:rPr lang="ar-JO" dirty="0"/>
                <a:t>1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89531" y="3397992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400" b="1" dirty="0" smtClean="0"/>
                <a:t>حبّ الأردنيين لحمل المصاحف</a:t>
              </a:r>
              <a:endParaRPr lang="en-US" sz="2400" b="1" kern="12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88526" y="4884605"/>
              <a:ext cx="1354666" cy="1354665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r-JO" dirty="0" smtClean="0"/>
            </a:p>
            <a:p>
              <a:pPr algn="ctr" rtl="1"/>
              <a:r>
                <a:rPr lang="ar-JO" dirty="0"/>
                <a:t>2</a:t>
              </a: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09862" y="4884604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kern="1200" dirty="0" smtClean="0"/>
                <a:t>قسم الأردنيين بالوفاء بالعهد</a:t>
              </a:r>
              <a:endParaRPr lang="en-US" sz="2800" b="1" kern="1200" dirty="0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924005" y="5276136"/>
            <a:ext cx="5909680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2800" b="1" dirty="0"/>
              <a:t>الشّجاعة والبطولة المتوارثة عند الأردنيين</a:t>
            </a:r>
            <a:endParaRPr lang="en-US" sz="28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7992426" y="5260361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JO" dirty="0"/>
          </a:p>
          <a:p>
            <a:pPr algn="ctr" rtl="1"/>
            <a:r>
              <a:rPr lang="ar-JO" dirty="0" smtClean="0"/>
              <a:t>3</a:t>
            </a:r>
            <a:endParaRPr lang="en-US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2" y="2383728"/>
            <a:ext cx="1206885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56" y="5363877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09487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الختامي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1688" y="1811819"/>
            <a:ext cx="7181932" cy="3260215"/>
            <a:chOff x="1489531" y="1822175"/>
            <a:chExt cx="8153661" cy="4417095"/>
          </a:xfrm>
        </p:grpSpPr>
        <p:sp>
          <p:nvSpPr>
            <p:cNvPr id="13" name="Freeform 12"/>
            <p:cNvSpPr/>
            <p:nvPr/>
          </p:nvSpPr>
          <p:spPr>
            <a:xfrm rot="10800000" flipH="1" flipV="1">
              <a:off x="1489531" y="1822175"/>
              <a:ext cx="8128000" cy="1354666"/>
            </a:xfrm>
            <a:custGeom>
              <a:avLst/>
              <a:gdLst>
                <a:gd name="connsiteX0" fmla="*/ 0 w 8128000"/>
                <a:gd name="connsiteY0" fmla="*/ 135467 h 1354666"/>
                <a:gd name="connsiteX1" fmla="*/ 135467 w 8128000"/>
                <a:gd name="connsiteY1" fmla="*/ 0 h 1354666"/>
                <a:gd name="connsiteX2" fmla="*/ 7992533 w 8128000"/>
                <a:gd name="connsiteY2" fmla="*/ 0 h 1354666"/>
                <a:gd name="connsiteX3" fmla="*/ 8128000 w 8128000"/>
                <a:gd name="connsiteY3" fmla="*/ 135467 h 1354666"/>
                <a:gd name="connsiteX4" fmla="*/ 8128000 w 8128000"/>
                <a:gd name="connsiteY4" fmla="*/ 1219199 h 1354666"/>
                <a:gd name="connsiteX5" fmla="*/ 7992533 w 8128000"/>
                <a:gd name="connsiteY5" fmla="*/ 1354666 h 1354666"/>
                <a:gd name="connsiteX6" fmla="*/ 135467 w 8128000"/>
                <a:gd name="connsiteY6" fmla="*/ 1354666 h 1354666"/>
                <a:gd name="connsiteX7" fmla="*/ 0 w 8128000"/>
                <a:gd name="connsiteY7" fmla="*/ 1219199 h 1354666"/>
                <a:gd name="connsiteX8" fmla="*/ 0 w 8128000"/>
                <a:gd name="connsiteY8" fmla="*/ 135467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354666">
                  <a:moveTo>
                    <a:pt x="0" y="135467"/>
                  </a:moveTo>
                  <a:cubicBezTo>
                    <a:pt x="0" y="60651"/>
                    <a:pt x="60651" y="0"/>
                    <a:pt x="135467" y="0"/>
                  </a:cubicBezTo>
                  <a:lnTo>
                    <a:pt x="7992533" y="0"/>
                  </a:lnTo>
                  <a:cubicBezTo>
                    <a:pt x="8067349" y="0"/>
                    <a:pt x="8128000" y="60651"/>
                    <a:pt x="8128000" y="135467"/>
                  </a:cubicBezTo>
                  <a:lnTo>
                    <a:pt x="8128000" y="1219199"/>
                  </a:lnTo>
                  <a:cubicBezTo>
                    <a:pt x="8128000" y="1294015"/>
                    <a:pt x="8067349" y="1354666"/>
                    <a:pt x="7992533" y="1354666"/>
                  </a:cubicBezTo>
                  <a:lnTo>
                    <a:pt x="135467" y="1354666"/>
                  </a:lnTo>
                  <a:cubicBezTo>
                    <a:pt x="60651" y="1354666"/>
                    <a:pt x="0" y="1294015"/>
                    <a:pt x="0" y="1219199"/>
                  </a:cubicBezTo>
                  <a:lnTo>
                    <a:pt x="0" y="13546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2" tIns="122227" rIns="163502" bIns="12222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/>
                <a:t>الضّيغم اسم من أسماء:</a:t>
              </a:r>
              <a:endParaRPr lang="en-US" sz="28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62864" y="3453369"/>
              <a:ext cx="1354666" cy="1354666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endParaRPr lang="ar-JO" dirty="0" smtClean="0"/>
            </a:p>
            <a:p>
              <a:pPr algn="ctr" rtl="1"/>
              <a:r>
                <a:rPr lang="ar-JO" dirty="0"/>
                <a:t>1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89531" y="3397992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200" b="1" dirty="0" smtClean="0"/>
                <a:t>النمر</a:t>
              </a:r>
              <a:endParaRPr lang="en-US" sz="2000" b="1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88526" y="4884605"/>
              <a:ext cx="1354666" cy="1354665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r-JO" dirty="0" smtClean="0"/>
            </a:p>
            <a:p>
              <a:pPr algn="ctr" rtl="1"/>
              <a:r>
                <a:rPr lang="ar-JO" dirty="0"/>
                <a:t>2</a:t>
              </a: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09862" y="4884604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3600" b="1" dirty="0" smtClean="0"/>
                <a:t>الأسد</a:t>
              </a:r>
              <a:endParaRPr lang="en-US" sz="2400" b="1" dirty="0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924005" y="5276136"/>
            <a:ext cx="5909680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3600" b="1" dirty="0" smtClean="0"/>
              <a:t>الفهد</a:t>
            </a:r>
            <a:endParaRPr lang="en-US" sz="3600" b="1" dirty="0"/>
          </a:p>
        </p:txBody>
      </p:sp>
      <p:sp>
        <p:nvSpPr>
          <p:cNvPr id="56" name="Rounded Rectangle 55"/>
          <p:cNvSpPr/>
          <p:nvPr/>
        </p:nvSpPr>
        <p:spPr>
          <a:xfrm>
            <a:off x="7992426" y="5260361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JO" dirty="0"/>
          </a:p>
          <a:p>
            <a:pPr algn="ctr" rtl="1"/>
            <a:r>
              <a:rPr lang="ar-JO" dirty="0" smtClean="0"/>
              <a:t>3</a:t>
            </a:r>
            <a:endParaRPr lang="en-US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2" y="2383728"/>
            <a:ext cx="1206885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293" y="4162213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887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/>
              <a:t> </a:t>
            </a:r>
            <a:r>
              <a:rPr lang="ar-SA" sz="3200" b="1" dirty="0">
                <a:solidFill>
                  <a:schemeClr val="accent1">
                    <a:lumMod val="75000"/>
                  </a:schemeClr>
                </a:solidFill>
              </a:rPr>
              <a:t>بطاقة خروج : 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5" name="Picture 13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10"/>
          <a:stretch>
            <a:fillRect/>
          </a:stretch>
        </p:blipFill>
        <p:spPr bwMode="auto">
          <a:xfrm>
            <a:off x="4970271" y="1867201"/>
            <a:ext cx="377190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15"/>
          <p:cNvSpPr>
            <a:spLocks noChangeArrowheads="1"/>
          </p:cNvSpPr>
          <p:nvPr/>
        </p:nvSpPr>
        <p:spPr bwMode="auto">
          <a:xfrm>
            <a:off x="5275888" y="2653368"/>
            <a:ext cx="26642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شعورك تجاه الدرس؟</a:t>
            </a:r>
          </a:p>
        </p:txBody>
      </p:sp>
      <p:sp>
        <p:nvSpPr>
          <p:cNvPr id="67" name="Rectangle 16"/>
          <p:cNvSpPr>
            <a:spLocks noChangeArrowheads="1"/>
          </p:cNvSpPr>
          <p:nvPr/>
        </p:nvSpPr>
        <p:spPr bwMode="auto">
          <a:xfrm>
            <a:off x="5347896" y="3817005"/>
            <a:ext cx="230899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ماذا تعلمت من الدرس؟</a:t>
            </a:r>
          </a:p>
        </p:txBody>
      </p:sp>
      <p:pic>
        <p:nvPicPr>
          <p:cNvPr id="68" name="Picture 17" descr="A picture containing drawing&#10;&#10;Description automatically generat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5"/>
          <a:stretch>
            <a:fillRect/>
          </a:stretch>
        </p:blipFill>
        <p:spPr bwMode="auto">
          <a:xfrm>
            <a:off x="5004452" y="4658212"/>
            <a:ext cx="37719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2" descr="A picture containing text, sign&#10;&#10;Description automatically genera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0" t="17384" r="15686" b="17496"/>
          <a:stretch>
            <a:fillRect/>
          </a:stretch>
        </p:blipFill>
        <p:spPr bwMode="auto">
          <a:xfrm rot="186105">
            <a:off x="1074588" y="2474179"/>
            <a:ext cx="35655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18"/>
          <p:cNvSpPr>
            <a:spLocks noChangeArrowheads="1"/>
          </p:cNvSpPr>
          <p:nvPr/>
        </p:nvSpPr>
        <p:spPr bwMode="auto">
          <a:xfrm>
            <a:off x="5351140" y="5052079"/>
            <a:ext cx="251703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altLang="ar-AE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ما الذي أعجبك في الدرس؟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390556" y="3713817"/>
            <a:ext cx="2765425" cy="1338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قبل الخروج</a:t>
            </a:r>
            <a:endParaRPr kumimoji="0" lang="ar-AE" sz="4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4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من الحصة</a:t>
            </a:r>
          </a:p>
        </p:txBody>
      </p:sp>
    </p:spTree>
    <p:extLst>
      <p:ext uri="{BB962C8B-B14F-4D97-AF65-F5344CB8AC3E}">
        <p14:creationId xmlns:p14="http://schemas.microsoft.com/office/powerpoint/2010/main" val="283723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المادّة: اللّغة العربيّة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AGA Aladdin Regular" pitchFamily="2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الصّف: الثامن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الثّانية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الدّرس: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01:00 minutes</a:t>
              </a: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Cloud 44"/>
          <p:cNvSpPr/>
          <p:nvPr/>
        </p:nvSpPr>
        <p:spPr>
          <a:xfrm>
            <a:off x="3575538" y="1448514"/>
            <a:ext cx="3681047" cy="11152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800" b="1" dirty="0" smtClean="0"/>
              <a:t>النّتاجات</a:t>
            </a:r>
            <a:endParaRPr lang="en-US" sz="2800" b="1" dirty="0"/>
          </a:p>
        </p:txBody>
      </p:sp>
      <p:sp>
        <p:nvSpPr>
          <p:cNvPr id="2" name="Rounded Rectangle 1"/>
          <p:cNvSpPr/>
          <p:nvPr/>
        </p:nvSpPr>
        <p:spPr>
          <a:xfrm>
            <a:off x="1111937" y="2837790"/>
            <a:ext cx="8363561" cy="86203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sz="2000" b="1" dirty="0" smtClean="0">
                <a:solidFill>
                  <a:schemeClr val="tx1"/>
                </a:solidFill>
              </a:rPr>
              <a:t>يقرأ النّص الشّعري من (6-8) مراعيّا سلامة الوصل وصحّة الوقف، والتّلوين الصّوتي.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1134952" y="3861352"/>
            <a:ext cx="8340546" cy="78211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" b="1" dirty="0" smtClean="0">
                <a:solidFill>
                  <a:schemeClr val="tx1"/>
                </a:solidFill>
              </a:rPr>
              <a:t>يُحلّل البنية الفنيّة للنّصوص الشّعرية من (6-8) محددًا العلاقات بين الكلمات والصّور الجماليّة 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993761" y="5721212"/>
            <a:ext cx="7479194" cy="5948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JO" sz="2000" b="1" dirty="0" smtClean="0"/>
              <a:t>تنمو لدى الطّالب قيمة الدّفاع عن أرضهِ ببسالة.</a:t>
            </a:r>
            <a:endParaRPr lang="en-US" sz="20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010911" y="4791084"/>
            <a:ext cx="7462044" cy="7334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JO" sz="2000" b="1" dirty="0" smtClean="0">
                <a:solidFill>
                  <a:schemeClr val="tx1"/>
                </a:solidFill>
              </a:rPr>
              <a:t>يتذوق المقروء وينقده مبينًا أثره في بناء المعاني المباشرة والرّمزيّة فيه.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97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290769" y="1233649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التمهيد والرّبط بالحياة :</a:t>
            </a:r>
            <a:endParaRPr lang="ar-S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86" y="610054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art 1"/>
          <p:cNvSpPr/>
          <p:nvPr/>
        </p:nvSpPr>
        <p:spPr>
          <a:xfrm>
            <a:off x="5531556" y="1990771"/>
            <a:ext cx="4047246" cy="4318325"/>
          </a:xfrm>
          <a:prstGeom prst="hear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 smtClean="0"/>
              <a:t>ادرس الصّورة بعينكَ </a:t>
            </a:r>
          </a:p>
          <a:p>
            <a:pPr algn="ctr"/>
            <a:r>
              <a:rPr lang="ar-JO" sz="2400" b="1" dirty="0" smtClean="0"/>
              <a:t>وعرّف الوطنَ كما تراه.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9" y="2466172"/>
            <a:ext cx="5220717" cy="296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48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التقويم القبلي : </a:t>
            </a:r>
          </a:p>
        </p:txBody>
      </p:sp>
      <p:sp>
        <p:nvSpPr>
          <p:cNvPr id="3" name="Flowchart: Alternate Process 2"/>
          <p:cNvSpPr/>
          <p:nvPr/>
        </p:nvSpPr>
        <p:spPr>
          <a:xfrm>
            <a:off x="604520" y="6086859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55498" y="5447035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41688" y="1811819"/>
            <a:ext cx="7181932" cy="3260215"/>
            <a:chOff x="1489531" y="1822175"/>
            <a:chExt cx="8153661" cy="4417095"/>
          </a:xfrm>
        </p:grpSpPr>
        <p:sp>
          <p:nvSpPr>
            <p:cNvPr id="13" name="Freeform 12"/>
            <p:cNvSpPr/>
            <p:nvPr/>
          </p:nvSpPr>
          <p:spPr>
            <a:xfrm rot="10800000" flipH="1" flipV="1">
              <a:off x="1489531" y="1822175"/>
              <a:ext cx="8128000" cy="1354666"/>
            </a:xfrm>
            <a:custGeom>
              <a:avLst/>
              <a:gdLst>
                <a:gd name="connsiteX0" fmla="*/ 0 w 8128000"/>
                <a:gd name="connsiteY0" fmla="*/ 135467 h 1354666"/>
                <a:gd name="connsiteX1" fmla="*/ 135467 w 8128000"/>
                <a:gd name="connsiteY1" fmla="*/ 0 h 1354666"/>
                <a:gd name="connsiteX2" fmla="*/ 7992533 w 8128000"/>
                <a:gd name="connsiteY2" fmla="*/ 0 h 1354666"/>
                <a:gd name="connsiteX3" fmla="*/ 8128000 w 8128000"/>
                <a:gd name="connsiteY3" fmla="*/ 135467 h 1354666"/>
                <a:gd name="connsiteX4" fmla="*/ 8128000 w 8128000"/>
                <a:gd name="connsiteY4" fmla="*/ 1219199 h 1354666"/>
                <a:gd name="connsiteX5" fmla="*/ 7992533 w 8128000"/>
                <a:gd name="connsiteY5" fmla="*/ 1354666 h 1354666"/>
                <a:gd name="connsiteX6" fmla="*/ 135467 w 8128000"/>
                <a:gd name="connsiteY6" fmla="*/ 1354666 h 1354666"/>
                <a:gd name="connsiteX7" fmla="*/ 0 w 8128000"/>
                <a:gd name="connsiteY7" fmla="*/ 1219199 h 1354666"/>
                <a:gd name="connsiteX8" fmla="*/ 0 w 8128000"/>
                <a:gd name="connsiteY8" fmla="*/ 135467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28000" h="1354666">
                  <a:moveTo>
                    <a:pt x="0" y="135467"/>
                  </a:moveTo>
                  <a:cubicBezTo>
                    <a:pt x="0" y="60651"/>
                    <a:pt x="60651" y="0"/>
                    <a:pt x="135467" y="0"/>
                  </a:cubicBezTo>
                  <a:lnTo>
                    <a:pt x="7992533" y="0"/>
                  </a:lnTo>
                  <a:cubicBezTo>
                    <a:pt x="8067349" y="0"/>
                    <a:pt x="8128000" y="60651"/>
                    <a:pt x="8128000" y="135467"/>
                  </a:cubicBezTo>
                  <a:lnTo>
                    <a:pt x="8128000" y="1219199"/>
                  </a:lnTo>
                  <a:cubicBezTo>
                    <a:pt x="8128000" y="1294015"/>
                    <a:pt x="8067349" y="1354666"/>
                    <a:pt x="7992533" y="1354666"/>
                  </a:cubicBezTo>
                  <a:lnTo>
                    <a:pt x="135467" y="1354666"/>
                  </a:lnTo>
                  <a:cubicBezTo>
                    <a:pt x="60651" y="1354666"/>
                    <a:pt x="0" y="1294015"/>
                    <a:pt x="0" y="1219199"/>
                  </a:cubicBezTo>
                  <a:lnTo>
                    <a:pt x="0" y="135467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3502" tIns="122227" rIns="163502" bIns="122227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400" b="1" dirty="0" smtClean="0"/>
                <a:t>ما الصّفة الّتي وصفها الشّاعر في قصيدته بقوله:</a:t>
              </a:r>
            </a:p>
            <a:p>
              <a:pPr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2800" b="1" dirty="0" smtClean="0"/>
                <a:t> (أهلوك من هطلوا على الـــ    أيّام كالمطر الهمي)</a:t>
              </a:r>
              <a:endParaRPr lang="en-US" sz="2400" b="1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262864" y="3453369"/>
              <a:ext cx="1354666" cy="1354666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 rtl="1"/>
              <a:endParaRPr lang="ar-JO" dirty="0" smtClean="0"/>
            </a:p>
            <a:p>
              <a:pPr algn="ctr" rtl="1"/>
              <a:r>
                <a:rPr lang="ar-JO" dirty="0"/>
                <a:t>1</a:t>
              </a:r>
              <a:endParaRPr lang="en-US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489531" y="3397992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000" kern="1200" dirty="0" smtClean="0"/>
                <a:t>الشّجاعة </a:t>
              </a:r>
              <a:endParaRPr lang="en-US" sz="4000" kern="12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288526" y="4884605"/>
              <a:ext cx="1354666" cy="1354665"/>
            </a:xfrm>
            <a:prstGeom prst="roundRect">
              <a:avLst>
                <a:gd name="adj" fmla="val 1667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ar-JO" dirty="0" smtClean="0"/>
            </a:p>
            <a:p>
              <a:pPr algn="ctr" rtl="1"/>
              <a:r>
                <a:rPr lang="ar-JO" dirty="0"/>
                <a:t>2</a:t>
              </a:r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509862" y="4884604"/>
              <a:ext cx="6692053" cy="1354666"/>
            </a:xfrm>
            <a:custGeom>
              <a:avLst/>
              <a:gdLst>
                <a:gd name="connsiteX0" fmla="*/ 0 w 6692053"/>
                <a:gd name="connsiteY0" fmla="*/ 225823 h 1354666"/>
                <a:gd name="connsiteX1" fmla="*/ 225823 w 6692053"/>
                <a:gd name="connsiteY1" fmla="*/ 0 h 1354666"/>
                <a:gd name="connsiteX2" fmla="*/ 6466230 w 6692053"/>
                <a:gd name="connsiteY2" fmla="*/ 0 h 1354666"/>
                <a:gd name="connsiteX3" fmla="*/ 6692053 w 6692053"/>
                <a:gd name="connsiteY3" fmla="*/ 225823 h 1354666"/>
                <a:gd name="connsiteX4" fmla="*/ 6692053 w 6692053"/>
                <a:gd name="connsiteY4" fmla="*/ 1128843 h 1354666"/>
                <a:gd name="connsiteX5" fmla="*/ 6466230 w 6692053"/>
                <a:gd name="connsiteY5" fmla="*/ 1354666 h 1354666"/>
                <a:gd name="connsiteX6" fmla="*/ 225823 w 6692053"/>
                <a:gd name="connsiteY6" fmla="*/ 1354666 h 1354666"/>
                <a:gd name="connsiteX7" fmla="*/ 0 w 6692053"/>
                <a:gd name="connsiteY7" fmla="*/ 1128843 h 1354666"/>
                <a:gd name="connsiteX8" fmla="*/ 0 w 6692053"/>
                <a:gd name="connsiteY8" fmla="*/ 225823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92053" h="1354666">
                  <a:moveTo>
                    <a:pt x="0" y="225823"/>
                  </a:moveTo>
                  <a:cubicBezTo>
                    <a:pt x="0" y="101104"/>
                    <a:pt x="101104" y="0"/>
                    <a:pt x="225823" y="0"/>
                  </a:cubicBezTo>
                  <a:lnTo>
                    <a:pt x="6466230" y="0"/>
                  </a:lnTo>
                  <a:cubicBezTo>
                    <a:pt x="6590949" y="0"/>
                    <a:pt x="6692053" y="101104"/>
                    <a:pt x="6692053" y="225823"/>
                  </a:cubicBezTo>
                  <a:lnTo>
                    <a:pt x="6692053" y="1128843"/>
                  </a:lnTo>
                  <a:cubicBezTo>
                    <a:pt x="6692053" y="1253562"/>
                    <a:pt x="6590949" y="1354666"/>
                    <a:pt x="6466230" y="1354666"/>
                  </a:cubicBezTo>
                  <a:lnTo>
                    <a:pt x="225823" y="1354666"/>
                  </a:lnTo>
                  <a:cubicBezTo>
                    <a:pt x="101104" y="1354666"/>
                    <a:pt x="0" y="1253562"/>
                    <a:pt x="0" y="1128843"/>
                  </a:cubicBezTo>
                  <a:lnTo>
                    <a:pt x="0" y="225823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1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1957" tIns="371957" rIns="371957" bIns="371957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JO" sz="4300" kern="1200" dirty="0" smtClean="0"/>
                <a:t>الكرم</a:t>
              </a:r>
              <a:endParaRPr lang="en-US" sz="4300" kern="1200" dirty="0"/>
            </a:p>
          </p:txBody>
        </p:sp>
      </p:grpSp>
      <p:sp>
        <p:nvSpPr>
          <p:cNvPr id="55" name="Freeform 54"/>
          <p:cNvSpPr/>
          <p:nvPr/>
        </p:nvSpPr>
        <p:spPr>
          <a:xfrm>
            <a:off x="1924005" y="5276136"/>
            <a:ext cx="5909680" cy="1032960"/>
          </a:xfrm>
          <a:custGeom>
            <a:avLst/>
            <a:gdLst>
              <a:gd name="connsiteX0" fmla="*/ 0 w 6692053"/>
              <a:gd name="connsiteY0" fmla="*/ 225823 h 1354666"/>
              <a:gd name="connsiteX1" fmla="*/ 225823 w 6692053"/>
              <a:gd name="connsiteY1" fmla="*/ 0 h 1354666"/>
              <a:gd name="connsiteX2" fmla="*/ 6466230 w 6692053"/>
              <a:gd name="connsiteY2" fmla="*/ 0 h 1354666"/>
              <a:gd name="connsiteX3" fmla="*/ 6692053 w 6692053"/>
              <a:gd name="connsiteY3" fmla="*/ 225823 h 1354666"/>
              <a:gd name="connsiteX4" fmla="*/ 6692053 w 6692053"/>
              <a:gd name="connsiteY4" fmla="*/ 1128843 h 1354666"/>
              <a:gd name="connsiteX5" fmla="*/ 6466230 w 6692053"/>
              <a:gd name="connsiteY5" fmla="*/ 1354666 h 1354666"/>
              <a:gd name="connsiteX6" fmla="*/ 225823 w 6692053"/>
              <a:gd name="connsiteY6" fmla="*/ 1354666 h 1354666"/>
              <a:gd name="connsiteX7" fmla="*/ 0 w 6692053"/>
              <a:gd name="connsiteY7" fmla="*/ 1128843 h 1354666"/>
              <a:gd name="connsiteX8" fmla="*/ 0 w 6692053"/>
              <a:gd name="connsiteY8" fmla="*/ 225823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92053" h="1354666">
                <a:moveTo>
                  <a:pt x="0" y="225823"/>
                </a:moveTo>
                <a:cubicBezTo>
                  <a:pt x="0" y="101104"/>
                  <a:pt x="101104" y="0"/>
                  <a:pt x="225823" y="0"/>
                </a:cubicBezTo>
                <a:lnTo>
                  <a:pt x="6466230" y="0"/>
                </a:lnTo>
                <a:cubicBezTo>
                  <a:pt x="6590949" y="0"/>
                  <a:pt x="6692053" y="101104"/>
                  <a:pt x="6692053" y="225823"/>
                </a:cubicBezTo>
                <a:lnTo>
                  <a:pt x="6692053" y="1128843"/>
                </a:lnTo>
                <a:cubicBezTo>
                  <a:pt x="6692053" y="1253562"/>
                  <a:pt x="6590949" y="1354666"/>
                  <a:pt x="6466230" y="1354666"/>
                </a:cubicBezTo>
                <a:lnTo>
                  <a:pt x="225823" y="1354666"/>
                </a:lnTo>
                <a:cubicBezTo>
                  <a:pt x="101104" y="1354666"/>
                  <a:pt x="0" y="1253562"/>
                  <a:pt x="0" y="1128843"/>
                </a:cubicBezTo>
                <a:lnTo>
                  <a:pt x="0" y="225823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71957" tIns="371957" rIns="371957" bIns="371957" numCol="1" spcCol="1270" anchor="ctr" anchorCtr="0">
            <a:noAutofit/>
          </a:bodyPr>
          <a:lstStyle/>
          <a:p>
            <a:pPr lvl="0" algn="ctr" defTabSz="1911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JO" sz="4300" kern="1200" dirty="0" smtClean="0"/>
              <a:t>التّسامح </a:t>
            </a:r>
            <a:endParaRPr lang="en-US" sz="4300" kern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7992426" y="5260361"/>
            <a:ext cx="1193221" cy="999865"/>
          </a:xfrm>
          <a:prstGeom prst="roundRect">
            <a:avLst>
              <a:gd name="adj" fmla="val 166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JO" dirty="0"/>
          </a:p>
          <a:p>
            <a:pPr algn="ctr" rtl="1"/>
            <a:r>
              <a:rPr lang="ar-JO" dirty="0" smtClean="0"/>
              <a:t>3</a:t>
            </a:r>
            <a:endParaRPr lang="en-US" dirty="0"/>
          </a:p>
        </p:txBody>
      </p:sp>
      <p:pic>
        <p:nvPicPr>
          <p:cNvPr id="57" name="Picture 2" descr="C:\Users\Alaa_Alghazzawi\Desktop\مصبا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" y="2383728"/>
            <a:ext cx="1868049" cy="20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21" y="4130834"/>
            <a:ext cx="857477" cy="8574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3101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106429" y="685490"/>
            <a:ext cx="5346060" cy="1122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J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التّقديم:</a:t>
            </a:r>
          </a:p>
          <a:p>
            <a:pPr algn="r" rtl="1"/>
            <a:endPara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78" y="3031689"/>
            <a:ext cx="6135360" cy="219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997421" y="1298476"/>
            <a:ext cx="5152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1- أقرأ الأبيات قراءة فاهمة.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2- أوضّح معاني الكلمات المُلوّنة باللون الأحمر.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3- أشرح الأبيات شرحًا أدبيًا وافيًا.</a:t>
            </a:r>
          </a:p>
          <a:p>
            <a:pPr algn="r" rtl="1"/>
            <a:r>
              <a:rPr lang="ar-JO" sz="2400" b="1" dirty="0" smtClean="0">
                <a:solidFill>
                  <a:srgbClr val="C00000"/>
                </a:solidFill>
              </a:rPr>
              <a:t>4- أكتب الفكرة الرّئيسة من الأبيات.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5" y="2333620"/>
            <a:ext cx="2705478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43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106429" y="685490"/>
            <a:ext cx="5346060" cy="1122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J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التقديم : </a:t>
            </a:r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التغذية الرّاجعة )</a:t>
            </a:r>
          </a:p>
          <a:p>
            <a:pPr algn="r" rtl="1"/>
            <a:endPara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795" y="2074745"/>
            <a:ext cx="3376160" cy="3934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98" y="4268833"/>
            <a:ext cx="1832217" cy="2442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59" y="3761661"/>
            <a:ext cx="3028950" cy="15144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446" y="1230483"/>
            <a:ext cx="3121488" cy="233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القراءة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139784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05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2FC3215C-D3B7-6906-CC1F-48C6B2166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49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4106429" y="685490"/>
            <a:ext cx="5346060" cy="112283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endParaRPr lang="ar-JO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JO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التقديم : </a:t>
            </a:r>
            <a:r>
              <a:rPr lang="ar-J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التغذية الرّاجعة )</a:t>
            </a:r>
          </a:p>
          <a:p>
            <a:pPr algn="r" rtl="1"/>
            <a:endParaRPr lang="ar-JO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JO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978" y="1998134"/>
            <a:ext cx="80941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السادس + البيت السابع : </a:t>
            </a:r>
          </a:p>
          <a:p>
            <a:pPr algn="r" rtl="1"/>
            <a:endParaRPr lang="ar-JO" sz="2000" b="1" i="1" dirty="0" smtClean="0">
              <a:solidFill>
                <a:srgbClr val="FF0000"/>
              </a:solidFill>
            </a:endParaRPr>
          </a:p>
          <a:p>
            <a:pPr algn="r" rtl="1"/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يتكلّم الشاعر في هذين البيتين عن الجنود الأردنيين الذين يدافعون عن وطنهم رافعين راية الإسلام، ةقد أخذوا على أنفسهم المواثيق والعهود للدفاع عنه. (دلالة السّنديان: الصّمود)</a:t>
            </a:r>
          </a:p>
          <a:p>
            <a:pPr algn="r" rtl="1"/>
            <a:endParaRPr lang="ar-JO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r" rtl="1"/>
            <a:r>
              <a:rPr lang="ar-JO" sz="2000" b="1" i="1" dirty="0" smtClean="0">
                <a:solidFill>
                  <a:srgbClr val="FF0000"/>
                </a:solidFill>
              </a:rPr>
              <a:t>البيت الثامن : </a:t>
            </a:r>
          </a:p>
          <a:p>
            <a:pPr algn="r" rtl="1"/>
            <a:endParaRPr lang="ar-JO" sz="2000" b="1" i="1" dirty="0">
              <a:solidFill>
                <a:srgbClr val="FF0000"/>
              </a:solidFill>
            </a:endParaRPr>
          </a:p>
          <a:p>
            <a:pPr algn="r" rtl="1"/>
            <a:r>
              <a:rPr lang="ar-JO" sz="2000" b="1" dirty="0" smtClean="0">
                <a:solidFill>
                  <a:schemeClr val="accent1">
                    <a:lumMod val="75000"/>
                  </a:schemeClr>
                </a:solidFill>
              </a:rPr>
              <a:t>يُكمل الشاعر واصفًا الجنود الأردنيين بأنهم يخرجون إلى المعارك كالأسود ، وقد ورثوا هذه القوة من أجدادهم. (دلالة الليالي: أيام الحرب).</a:t>
            </a:r>
          </a:p>
        </p:txBody>
      </p:sp>
    </p:spTree>
    <p:extLst>
      <p:ext uri="{BB962C8B-B14F-4D97-AF65-F5344CB8AC3E}">
        <p14:creationId xmlns:p14="http://schemas.microsoft.com/office/powerpoint/2010/main" val="575809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7" y="2079490"/>
            <a:ext cx="8766525" cy="11124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328045" y="2647155"/>
            <a:ext cx="43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ص41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96002" y="3433174"/>
            <a:ext cx="43204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الشجاعة (البيت الثامن)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الكرم (البيت الثالث</a:t>
            </a:r>
            <a:r>
              <a:rPr lang="ar-JO" sz="2800" b="1" dirty="0" smtClean="0">
                <a:solidFill>
                  <a:srgbClr val="FF0000"/>
                </a:solidFill>
              </a:rPr>
              <a:t>)</a:t>
            </a: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العفو والصّفح ( البيت الخامس 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10220960" y="1298870"/>
            <a:ext cx="1764924" cy="5400600"/>
          </a:xfrm>
          <a:prstGeom prst="roundRect">
            <a:avLst>
              <a:gd name="adj" fmla="val 7143"/>
            </a:avLst>
          </a:prstGeom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3" name="Double Wave 32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اللغة العربية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الثامن</a:t>
            </a:r>
            <a:r>
              <a:rPr lang="en-US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8" name="Double Wave 37"/>
          <p:cNvSpPr/>
          <p:nvPr/>
        </p:nvSpPr>
        <p:spPr>
          <a:xfrm>
            <a:off x="3825938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الثّانية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9" name="Double Wave 38"/>
          <p:cNvSpPr/>
          <p:nvPr/>
        </p:nvSpPr>
        <p:spPr>
          <a:xfrm>
            <a:off x="674285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SA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القراءة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5BD5D74-8B6B-B77B-CAED-CFAC384830F6}"/>
              </a:ext>
            </a:extLst>
          </p:cNvPr>
          <p:cNvGrpSpPr/>
          <p:nvPr/>
        </p:nvGrpSpPr>
        <p:grpSpPr>
          <a:xfrm>
            <a:off x="41638" y="1015853"/>
            <a:ext cx="1573020" cy="730155"/>
            <a:chOff x="7446246" y="205862"/>
            <a:chExt cx="1544854" cy="691058"/>
          </a:xfrm>
        </p:grpSpPr>
        <p:sp>
          <p:nvSpPr>
            <p:cNvPr id="28" name="Rounded Rectangle 10">
              <a:extLst>
                <a:ext uri="{FF2B5EF4-FFF2-40B4-BE49-F238E27FC236}">
                  <a16:creationId xmlns:a16="http://schemas.microsoft.com/office/drawing/2014/main" id="{2CF5BB96-A051-5086-27E8-62E8E656A25D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7E73D375-E601-15FA-3CEE-05395CC61902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379720" y="1174543"/>
            <a:ext cx="50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التقويم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التّكويني</a:t>
            </a:r>
            <a:r>
              <a:rPr lang="ar-SA" sz="28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ar-JO" sz="2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ar-JO" sz="2800" b="1" dirty="0" smtClean="0">
                <a:solidFill>
                  <a:srgbClr val="FF0000"/>
                </a:solidFill>
              </a:rPr>
              <a:t>ص40</a:t>
            </a:r>
            <a:endParaRPr lang="ar-SA" sz="2800" b="1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41638" y="6511267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  <p:sp>
        <p:nvSpPr>
          <p:cNvPr id="44" name="Flowchart: Alternate Process 43"/>
          <p:cNvSpPr/>
          <p:nvPr/>
        </p:nvSpPr>
        <p:spPr>
          <a:xfrm>
            <a:off x="41638" y="6088848"/>
            <a:ext cx="1322329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/>
              <a:t>ألواح صغيرة </a:t>
            </a:r>
            <a:endParaRPr lang="en-US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9722290" y="2383728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التقويم القبلي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9708642" y="2908765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التقديم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9694994" y="3950814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التغذية الراجعة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9694994" y="3415547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تقويم التكويني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9708642" y="446345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9722290" y="1801699"/>
            <a:ext cx="2158810" cy="46382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التمهيد </a:t>
            </a:r>
            <a:endParaRPr lang="ar-JO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708642" y="4916096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الربط بالحياة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722290" y="5433728"/>
            <a:ext cx="222705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التفكير الناقد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9754672" y="5949056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4293" y="4482147"/>
            <a:ext cx="32871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الجذر: </a:t>
            </a:r>
            <a:r>
              <a:rPr lang="ar-JO" sz="2800" b="1" dirty="0" smtClean="0">
                <a:solidFill>
                  <a:srgbClr val="FF0000"/>
                </a:solidFill>
              </a:rPr>
              <a:t>صَ فَ فَ </a:t>
            </a:r>
            <a:endParaRPr lang="ar-JO" sz="2800" b="1" dirty="0" smtClean="0">
              <a:solidFill>
                <a:srgbClr val="FF0000"/>
              </a:solidFill>
            </a:endParaRP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المعنى: </a:t>
            </a:r>
            <a:endParaRPr lang="ar-JO" sz="2800" b="1" dirty="0" smtClean="0">
              <a:solidFill>
                <a:srgbClr val="FF0000"/>
              </a:solidFill>
            </a:endParaRPr>
          </a:p>
          <a:p>
            <a:pPr algn="r"/>
            <a:endParaRPr lang="ar-JO" sz="2800" b="1" dirty="0">
              <a:solidFill>
                <a:srgbClr val="FF0000"/>
              </a:solidFill>
            </a:endParaRP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قاموا في الحرف صفًّا واحدًا مُستقيمًا.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0" y="2103871"/>
            <a:ext cx="8796220" cy="2474867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809412" y="4529180"/>
            <a:ext cx="2410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الجذر: </a:t>
            </a:r>
            <a:r>
              <a:rPr lang="ar-JO" sz="2800" b="1" dirty="0" smtClean="0">
                <a:solidFill>
                  <a:srgbClr val="FF0000"/>
                </a:solidFill>
              </a:rPr>
              <a:t>بَ و حَ </a:t>
            </a:r>
            <a:endParaRPr lang="ar-JO" sz="2800" b="1" dirty="0" smtClean="0">
              <a:solidFill>
                <a:srgbClr val="FF0000"/>
              </a:solidFill>
            </a:endParaRP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المعنى: </a:t>
            </a:r>
            <a:r>
              <a:rPr lang="ar-JO" sz="2800" b="1" dirty="0" smtClean="0">
                <a:solidFill>
                  <a:srgbClr val="FF0000"/>
                </a:solidFill>
              </a:rPr>
              <a:t>نكشف عنه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4430" y="4529180"/>
            <a:ext cx="2822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الجذر: </a:t>
            </a:r>
            <a:r>
              <a:rPr lang="ar-JO" sz="2800" b="1" dirty="0" smtClean="0">
                <a:solidFill>
                  <a:srgbClr val="FF0000"/>
                </a:solidFill>
              </a:rPr>
              <a:t>ع صَ مَ </a:t>
            </a:r>
            <a:endParaRPr lang="ar-JO" sz="2800" b="1" dirty="0" smtClean="0">
              <a:solidFill>
                <a:srgbClr val="FF0000"/>
              </a:solidFill>
            </a:endParaRPr>
          </a:p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المعنى: </a:t>
            </a:r>
            <a:r>
              <a:rPr lang="ar-JO" sz="2800" b="1" dirty="0" smtClean="0">
                <a:solidFill>
                  <a:srgbClr val="FF0000"/>
                </a:solidFill>
              </a:rPr>
              <a:t>موضِع السّوار في اليد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370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823</Words>
  <Application>Microsoft Office PowerPoint</Application>
  <PresentationFormat>Widescreen</PresentationFormat>
  <Paragraphs>304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Adobe Arabic</vt:lpstr>
      <vt:lpstr>adonis-web</vt:lpstr>
      <vt:lpstr>AGA Aladdin Regular</vt:lpstr>
      <vt:lpstr>AGA Battouta Regular</vt:lpstr>
      <vt:lpstr>Arial</vt:lpstr>
      <vt:lpstr>Calibri</vt:lpstr>
      <vt:lpstr>Calibri Light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Ghassan Hazza</dc:creator>
  <cp:lastModifiedBy>Maali</cp:lastModifiedBy>
  <cp:revision>261</cp:revision>
  <dcterms:created xsi:type="dcterms:W3CDTF">2019-06-13T08:00:41Z</dcterms:created>
  <dcterms:modified xsi:type="dcterms:W3CDTF">2025-09-23T17:18:36Z</dcterms:modified>
</cp:coreProperties>
</file>