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300" r:id="rId4"/>
    <p:sldId id="296" r:id="rId5"/>
    <p:sldId id="285" r:id="rId6"/>
    <p:sldId id="275" r:id="rId7"/>
    <p:sldId id="297" r:id="rId8"/>
    <p:sldId id="288" r:id="rId9"/>
    <p:sldId id="305" r:id="rId10"/>
    <p:sldId id="278" r:id="rId11"/>
    <p:sldId id="304" r:id="rId12"/>
    <p:sldId id="291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941" y="2092034"/>
            <a:ext cx="10137563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 smtClean="0">
                <a:cs typeface="AGA Battouta Regular" pitchFamily="2" charset="-78"/>
              </a:rPr>
              <a:t>الوحدة : </a:t>
            </a:r>
            <a:r>
              <a:rPr lang="ar-JO" sz="4400" dirty="0" smtClean="0">
                <a:cs typeface="AGA Battouta Regular" pitchFamily="2" charset="-78"/>
              </a:rPr>
              <a:t>الثّالثة(حكايات المدائن في الأسفار)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</a:t>
            </a:r>
            <a:r>
              <a:rPr lang="ar-JO" sz="4400" dirty="0" smtClean="0">
                <a:cs typeface="AGA Battouta Regular" pitchFamily="2" charset="-78"/>
              </a:rPr>
              <a:t>الأسماء الخمسة</a:t>
            </a:r>
            <a:endParaRPr lang="ar-JO" sz="4400" b="1" dirty="0">
              <a:solidFill>
                <a:srgbClr val="FF0000"/>
              </a:solidFill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اللّغة العربيّة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 smtClean="0">
                <a:cs typeface="AGA Battouta Regular" pitchFamily="2" charset="-78"/>
              </a:rPr>
              <a:t>الثّامن</a:t>
            </a:r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03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710190" y="30194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الت</a:t>
            </a:r>
            <a:r>
              <a:rPr lang="ar-JO" sz="2800" b="1" dirty="0"/>
              <a:t>ّ</a:t>
            </a:r>
            <a:r>
              <a:rPr lang="ar-SA" sz="2800" b="1" dirty="0" smtClean="0"/>
              <a:t>مايز</a:t>
            </a:r>
            <a:r>
              <a:rPr lang="ar-JO" sz="2800" b="1" dirty="0" smtClean="0"/>
              <a:t>+التّفكير النّاقد+ تعليم الأقران:</a:t>
            </a:r>
            <a:endParaRPr lang="ar-SA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72971" y="1566961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6D8FF3-3190-3AF2-DD12-D27B7DE28528}"/>
              </a:ext>
            </a:extLst>
          </p:cNvPr>
          <p:cNvSpPr txBox="1"/>
          <p:nvPr/>
        </p:nvSpPr>
        <p:spPr>
          <a:xfrm>
            <a:off x="6249411" y="1614443"/>
            <a:ext cx="3244492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400" b="1" dirty="0" smtClean="0"/>
              <a:t>ارسم خريطة مفاهيميّة توضّح فيها قاعدة الأسماء الخمسة.</a:t>
            </a:r>
            <a:endParaRPr lang="ar-SA" sz="2400" b="1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E6D8FF3-3190-3AF2-DD12-D27B7DE28528}"/>
              </a:ext>
            </a:extLst>
          </p:cNvPr>
          <p:cNvSpPr txBox="1"/>
          <p:nvPr/>
        </p:nvSpPr>
        <p:spPr>
          <a:xfrm>
            <a:off x="1129779" y="2603380"/>
            <a:ext cx="3244492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400" b="1" dirty="0" smtClean="0"/>
              <a:t>وظّف كلمة أخو في جملة مفيدة من إنشائكِ.</a:t>
            </a:r>
            <a:endParaRPr lang="ar-SA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DAD4E-2999-F673-53FA-70565654FDAA}"/>
              </a:ext>
            </a:extLst>
          </p:cNvPr>
          <p:cNvSpPr txBox="1"/>
          <p:nvPr/>
        </p:nvSpPr>
        <p:spPr>
          <a:xfrm>
            <a:off x="6214815" y="3999170"/>
            <a:ext cx="3244492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400" b="1" dirty="0" smtClean="0"/>
              <a:t>ابحث  عبر محرّك البحث عن آية تتضمّن اسمًا من الأسماء الخمسة. </a:t>
            </a:r>
            <a:endParaRPr lang="ar-SA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ABFFF-DCA7-6795-A617-FB9E7A5C0A00}"/>
              </a:ext>
            </a:extLst>
          </p:cNvPr>
          <p:cNvSpPr txBox="1"/>
          <p:nvPr/>
        </p:nvSpPr>
        <p:spPr>
          <a:xfrm>
            <a:off x="1081799" y="5276136"/>
            <a:ext cx="3172926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400" b="1" dirty="0" smtClean="0"/>
              <a:t>املأ كفّ اليد بالأسماء الخمسة. </a:t>
            </a:r>
            <a:endParaRPr lang="ar-SA" sz="2400" b="1" dirty="0"/>
          </a:p>
        </p:txBody>
      </p:sp>
      <p:sp>
        <p:nvSpPr>
          <p:cNvPr id="61" name="Double Wave 60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2" name="Double Wave 61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3" name="Double Wave 62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4" name="Double Wave 63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060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80638" y="98571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9076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1743" y="1228780"/>
            <a:ext cx="8160858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الرّبط </a:t>
            </a:r>
            <a:r>
              <a:rPr lang="ar-JO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بالواقع: بمَ يُكنّى جلالة الملك عبدالله الثاني ابن الحسين</a:t>
            </a:r>
            <a:r>
              <a:rPr lang="ar-JO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؟</a:t>
            </a:r>
            <a:endParaRPr lang="ar-JO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dobe Arabic" pitchFamily="18" charset="-78"/>
              <a:cs typeface="AF_Najed" pitchFamily="2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49" y="2010378"/>
            <a:ext cx="2998403" cy="4494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3333" y="3415547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400" dirty="0" smtClean="0">
                <a:solidFill>
                  <a:srgbClr val="0070C0"/>
                </a:solidFill>
              </a:rPr>
              <a:t>أبو الحسين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29" name="Double Wave 28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5749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0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-355534" y="1193377"/>
            <a:ext cx="9087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</a:t>
            </a:r>
            <a:r>
              <a:rPr lang="ar-JO" sz="2800" b="1" dirty="0" smtClean="0"/>
              <a:t>ختامي: </a:t>
            </a:r>
            <a:endParaRPr lang="ar-JO" sz="2800" b="1" dirty="0"/>
          </a:p>
          <a:p>
            <a:pPr algn="r" rtl="1"/>
            <a:r>
              <a:rPr lang="ar-JO" sz="2800" b="1" dirty="0" smtClean="0"/>
              <a:t>الخطأ الوارد في الجملة (كلّ </a:t>
            </a:r>
            <a:r>
              <a:rPr lang="ar-JO" sz="2800" b="1" dirty="0" smtClean="0"/>
              <a:t>فتاةٍ </a:t>
            </a:r>
            <a:r>
              <a:rPr lang="ar-JO" sz="2800" b="1" dirty="0" smtClean="0"/>
              <a:t>بأبوها مُعجبة):</a:t>
            </a:r>
            <a:endParaRPr lang="ar-JO" sz="2800" b="1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966DC-27C4-90A0-10B3-F350E5B19EEC}"/>
              </a:ext>
            </a:extLst>
          </p:cNvPr>
          <p:cNvSpPr txBox="1"/>
          <p:nvPr/>
        </p:nvSpPr>
        <p:spPr>
          <a:xfrm>
            <a:off x="6248423" y="2845313"/>
            <a:ext cx="2876587" cy="58477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200" b="1" dirty="0" smtClean="0"/>
              <a:t>كلّ</a:t>
            </a:r>
            <a:endParaRPr lang="ar-SA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4DCF7A-BC68-C64D-80EE-843791B49D99}"/>
              </a:ext>
            </a:extLst>
          </p:cNvPr>
          <p:cNvSpPr/>
          <p:nvPr/>
        </p:nvSpPr>
        <p:spPr>
          <a:xfrm>
            <a:off x="7337802" y="2254727"/>
            <a:ext cx="697831" cy="59058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1</a:t>
            </a:r>
            <a:endParaRPr lang="en-US" sz="36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C73FB8-440B-A027-3EBA-415535D67B3F}"/>
              </a:ext>
            </a:extLst>
          </p:cNvPr>
          <p:cNvSpPr/>
          <p:nvPr/>
        </p:nvSpPr>
        <p:spPr>
          <a:xfrm>
            <a:off x="2325841" y="2275270"/>
            <a:ext cx="697831" cy="5905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2</a:t>
            </a:r>
            <a:endParaRPr lang="en-US" sz="36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47A1A5-3A13-7422-5C9D-850926153002}"/>
              </a:ext>
            </a:extLst>
          </p:cNvPr>
          <p:cNvSpPr/>
          <p:nvPr/>
        </p:nvSpPr>
        <p:spPr>
          <a:xfrm>
            <a:off x="2340898" y="4248221"/>
            <a:ext cx="697831" cy="590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4</a:t>
            </a:r>
            <a:endParaRPr lang="en-US" sz="36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DE4E7DB-2FCE-1858-A7B4-706F06D8244E}"/>
              </a:ext>
            </a:extLst>
          </p:cNvPr>
          <p:cNvSpPr/>
          <p:nvPr/>
        </p:nvSpPr>
        <p:spPr>
          <a:xfrm>
            <a:off x="7348706" y="4325510"/>
            <a:ext cx="697831" cy="5905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3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615B4-1872-7A3B-A0A3-3E257F3A2C56}"/>
              </a:ext>
            </a:extLst>
          </p:cNvPr>
          <p:cNvSpPr txBox="1"/>
          <p:nvPr/>
        </p:nvSpPr>
        <p:spPr>
          <a:xfrm>
            <a:off x="1042612" y="2865339"/>
            <a:ext cx="3249807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200" b="1" dirty="0" smtClean="0"/>
              <a:t>بنتٍ</a:t>
            </a:r>
            <a:endParaRPr lang="ar-SA" sz="4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5A62EE-8E23-AE74-7027-FF8D012C492D}"/>
              </a:ext>
            </a:extLst>
          </p:cNvPr>
          <p:cNvSpPr txBox="1"/>
          <p:nvPr/>
        </p:nvSpPr>
        <p:spPr>
          <a:xfrm>
            <a:off x="6309061" y="4823490"/>
            <a:ext cx="2876587" cy="5847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200" b="1" dirty="0" smtClean="0"/>
              <a:t>بأبوها</a:t>
            </a:r>
            <a:endParaRPr lang="ar-SA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DE3D7F-E423-134D-A149-1D1A4777D978}"/>
              </a:ext>
            </a:extLst>
          </p:cNvPr>
          <p:cNvSpPr txBox="1"/>
          <p:nvPr/>
        </p:nvSpPr>
        <p:spPr>
          <a:xfrm>
            <a:off x="1369854" y="4710614"/>
            <a:ext cx="2876587" cy="5847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200" b="1" smtClean="0"/>
              <a:t>مُعجبة</a:t>
            </a:r>
            <a:endParaRPr lang="ar-SA" sz="32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77" y="4020674"/>
            <a:ext cx="857477" cy="857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Double Wave 34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Double Wave 35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53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بطاقة خروج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0D80F6-D7B7-F0B3-8FB3-9E6B17196940}"/>
              </a:ext>
            </a:extLst>
          </p:cNvPr>
          <p:cNvSpPr/>
          <p:nvPr/>
        </p:nvSpPr>
        <p:spPr>
          <a:xfrm>
            <a:off x="1169077" y="1848472"/>
            <a:ext cx="8016571" cy="12110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dirty="0" smtClean="0"/>
              <a:t>اكتب على بطاقة الخروج ما تعلّمته في الحصّة</a:t>
            </a:r>
            <a:endParaRPr lang="en-US" sz="4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C979D30-628F-BC3B-7C91-E1AF6442F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841" y="3061262"/>
            <a:ext cx="5383548" cy="363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0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0862" y="1120985"/>
            <a:ext cx="7781739" cy="51398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20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</a:t>
            </a:r>
            <a:r>
              <a:rPr lang="ar-SA" sz="2000" b="1" dirty="0" smtClean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المتوقعة</a:t>
            </a:r>
            <a:r>
              <a:rPr lang="ar-JO" sz="2000" b="1" dirty="0" smtClean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:</a:t>
            </a:r>
            <a:endParaRPr lang="ar-JO" sz="2000" b="1" dirty="0">
              <a:solidFill>
                <a:srgbClr val="BE1438"/>
              </a:solidFill>
            </a:endParaRPr>
          </a:p>
          <a:p>
            <a:pPr algn="r" rtl="1">
              <a:lnSpc>
                <a:spcPct val="250000"/>
              </a:lnSpc>
            </a:pPr>
            <a:r>
              <a:rPr lang="ar-JO" sz="2800" b="1" dirty="0" smtClean="0">
                <a:solidFill>
                  <a:srgbClr val="BE1438"/>
                </a:solidFill>
              </a:rPr>
              <a:t>1- يتعرّف الطّالب الأسماء الخمسة.</a:t>
            </a:r>
          </a:p>
          <a:p>
            <a:pPr algn="r" rtl="1">
              <a:lnSpc>
                <a:spcPct val="250000"/>
              </a:lnSpc>
            </a:pPr>
            <a:r>
              <a:rPr lang="ar-JO" sz="2800" b="1" dirty="0" smtClean="0">
                <a:solidFill>
                  <a:srgbClr val="BE1438"/>
                </a:solidFill>
              </a:rPr>
              <a:t> 2-  يتعرّف علامات </a:t>
            </a:r>
            <a:r>
              <a:rPr lang="ar-JO" sz="2800" b="1" dirty="0" smtClean="0">
                <a:solidFill>
                  <a:srgbClr val="BE1438"/>
                </a:solidFill>
              </a:rPr>
              <a:t>الإعراب الأصليّة. </a:t>
            </a:r>
            <a:endParaRPr lang="ar-JO" sz="2800" b="1" dirty="0" smtClean="0">
              <a:solidFill>
                <a:srgbClr val="BE1438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>
              <a:lnSpc>
                <a:spcPct val="250000"/>
              </a:lnSpc>
            </a:pPr>
            <a:r>
              <a:rPr lang="ar-JO" sz="2800" b="1" dirty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3</a:t>
            </a:r>
            <a:r>
              <a:rPr lang="ar-JO" sz="2800" b="1" dirty="0" smtClean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- </a:t>
            </a:r>
            <a:r>
              <a:rPr lang="ar-JO" sz="2800" b="1" dirty="0" smtClean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تنمو لديه قيمة التّعاون.</a:t>
            </a:r>
            <a:endParaRPr lang="ar-SA" sz="2800" b="1" dirty="0"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8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80638" y="98571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9076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84532" y="1220109"/>
            <a:ext cx="2004613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الت</a:t>
            </a:r>
            <a:r>
              <a:rPr lang="ar-JO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ّ</a:t>
            </a:r>
            <a:r>
              <a:rPr lang="ar-SA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مهيد</a:t>
            </a:r>
            <a:r>
              <a:rPr lang="ar-JO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: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علامات الإعراب الأصلية في الجملة الاسمية _ الصف السادس _ النحو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7255" y="2033612"/>
            <a:ext cx="7517767" cy="4228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9165" y="1483377"/>
            <a:ext cx="3770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/>
              <a:t>حدّد الفكرة الرئيسة من هذا المقطع.</a:t>
            </a:r>
            <a:endParaRPr lang="en-US" sz="2400" b="1" dirty="0"/>
          </a:p>
        </p:txBody>
      </p:sp>
      <p:sp>
        <p:nvSpPr>
          <p:cNvPr id="29" name="Double Wave 28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0098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علامات الإعراب الأصلية : ( الضمة ـ الفتحة ـ الكسرة ) سلسلة تعلم الإعراب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1" y="332839"/>
            <a:ext cx="11424356" cy="644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73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0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28135" y="1039059"/>
            <a:ext cx="1573020" cy="730155"/>
            <a:chOff x="7449987" y="-849018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9987" y="-849018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86267" y="-776545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2015497" y="1061291"/>
            <a:ext cx="693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قبلي : </a:t>
            </a:r>
          </a:p>
          <a:p>
            <a:pPr algn="r" rtl="1"/>
            <a:r>
              <a:rPr lang="ar-JO" sz="2800" b="1" dirty="0" smtClean="0"/>
              <a:t>واحدة من الكلمات الآتية لا تُعرب بالحركاتِ الأصلية:</a:t>
            </a:r>
            <a:endParaRPr lang="ar-JO" sz="2800" b="1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966DC-27C4-90A0-10B3-F350E5B19EEC}"/>
              </a:ext>
            </a:extLst>
          </p:cNvPr>
          <p:cNvSpPr txBox="1"/>
          <p:nvPr/>
        </p:nvSpPr>
        <p:spPr>
          <a:xfrm>
            <a:off x="6259327" y="2924476"/>
            <a:ext cx="2876587" cy="8309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800" b="1" dirty="0" smtClean="0"/>
              <a:t>المعلّمون</a:t>
            </a:r>
            <a:endParaRPr lang="ar-SA" sz="48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4DCF7A-BC68-C64D-80EE-843791B49D99}"/>
              </a:ext>
            </a:extLst>
          </p:cNvPr>
          <p:cNvSpPr/>
          <p:nvPr/>
        </p:nvSpPr>
        <p:spPr>
          <a:xfrm>
            <a:off x="7323921" y="2424580"/>
            <a:ext cx="697831" cy="59058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1</a:t>
            </a:r>
            <a:endParaRPr lang="en-US" sz="36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C73FB8-440B-A027-3EBA-415535D67B3F}"/>
              </a:ext>
            </a:extLst>
          </p:cNvPr>
          <p:cNvSpPr/>
          <p:nvPr/>
        </p:nvSpPr>
        <p:spPr>
          <a:xfrm>
            <a:off x="2325841" y="2414807"/>
            <a:ext cx="697831" cy="5905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2</a:t>
            </a:r>
            <a:endParaRPr lang="en-US" sz="36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47A1A5-3A13-7422-5C9D-850926153002}"/>
              </a:ext>
            </a:extLst>
          </p:cNvPr>
          <p:cNvSpPr/>
          <p:nvPr/>
        </p:nvSpPr>
        <p:spPr>
          <a:xfrm>
            <a:off x="2340898" y="4248221"/>
            <a:ext cx="697831" cy="590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4</a:t>
            </a:r>
            <a:endParaRPr lang="en-US" sz="36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DE4E7DB-2FCE-1858-A7B4-706F06D8244E}"/>
              </a:ext>
            </a:extLst>
          </p:cNvPr>
          <p:cNvSpPr/>
          <p:nvPr/>
        </p:nvSpPr>
        <p:spPr>
          <a:xfrm>
            <a:off x="7348706" y="4325510"/>
            <a:ext cx="697831" cy="5905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3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615B4-1872-7A3B-A0A3-3E257F3A2C56}"/>
              </a:ext>
            </a:extLst>
          </p:cNvPr>
          <p:cNvSpPr txBox="1"/>
          <p:nvPr/>
        </p:nvSpPr>
        <p:spPr>
          <a:xfrm>
            <a:off x="1419967" y="2964741"/>
            <a:ext cx="2876587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000" b="1" dirty="0" smtClean="0"/>
              <a:t>الطّالب</a:t>
            </a:r>
            <a:endParaRPr lang="ar-SA" sz="4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5A62EE-8E23-AE74-7027-FF8D012C492D}"/>
              </a:ext>
            </a:extLst>
          </p:cNvPr>
          <p:cNvSpPr txBox="1"/>
          <p:nvPr/>
        </p:nvSpPr>
        <p:spPr>
          <a:xfrm>
            <a:off x="6309061" y="4823490"/>
            <a:ext cx="2876587" cy="70788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000" b="1" dirty="0" smtClean="0"/>
              <a:t>مُناضل</a:t>
            </a:r>
            <a:endParaRPr lang="ar-SA" sz="4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DE3D7F-E423-134D-A149-1D1A4777D978}"/>
              </a:ext>
            </a:extLst>
          </p:cNvPr>
          <p:cNvSpPr txBox="1"/>
          <p:nvPr/>
        </p:nvSpPr>
        <p:spPr>
          <a:xfrm>
            <a:off x="1369854" y="4710614"/>
            <a:ext cx="2876587" cy="7694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400" b="1" dirty="0" smtClean="0"/>
              <a:t>الأعلام</a:t>
            </a:r>
            <a:endParaRPr lang="ar-SA" sz="4400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95" y="2309196"/>
            <a:ext cx="638449" cy="6384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6" name="Double Wave 35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6562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0" y="694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03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75" y="6070350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8036869" y="-58349"/>
            <a:ext cx="1535732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</a:t>
            </a:r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41181" y="1424179"/>
            <a:ext cx="7429634" cy="594235"/>
          </a:xfrm>
        </p:spPr>
        <p:txBody>
          <a:bodyPr>
            <a:normAutofit fontScale="90000"/>
          </a:bodyPr>
          <a:lstStyle/>
          <a:p>
            <a:pPr algn="r"/>
            <a:r>
              <a:rPr lang="ar-JO" sz="2800" dirty="0" smtClean="0"/>
              <a:t/>
            </a:r>
            <a:br>
              <a:rPr lang="ar-JO" sz="2800" dirty="0" smtClean="0"/>
            </a:br>
            <a:r>
              <a:rPr lang="ar-JO" dirty="0" smtClean="0"/>
              <a:t/>
            </a:r>
            <a:br>
              <a:rPr lang="ar-JO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020" y="1120984"/>
            <a:ext cx="7974441" cy="2780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788" y="3566798"/>
            <a:ext cx="6771994" cy="3223524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5ECFB6F1-D9DD-1BF1-A004-A579C62FE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905783"/>
              </p:ext>
            </p:extLst>
          </p:nvPr>
        </p:nvGraphicFramePr>
        <p:xfrm>
          <a:off x="-468903" y="698662"/>
          <a:ext cx="1787707" cy="63442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87707">
                  <a:extLst>
                    <a:ext uri="{9D8B030D-6E8A-4147-A177-3AD203B41FA5}">
                      <a16:colId xmlns:a16="http://schemas.microsoft.com/office/drawing/2014/main" val="1649527581"/>
                    </a:ext>
                  </a:extLst>
                </a:gridCol>
              </a:tblGrid>
              <a:tr h="1697760">
                <a:tc>
                  <a:txBody>
                    <a:bodyPr/>
                    <a:lstStyle/>
                    <a:p>
                      <a:pPr algn="ctr"/>
                      <a:r>
                        <a:rPr lang="ar-JO" sz="2800" b="1" dirty="0">
                          <a:solidFill>
                            <a:srgbClr val="FF0000"/>
                          </a:solidFill>
                        </a:rPr>
                        <a:t>معايير </a:t>
                      </a:r>
                      <a:r>
                        <a:rPr lang="ar-JO" sz="2800" b="1" dirty="0" smtClean="0">
                          <a:solidFill>
                            <a:srgbClr val="FF0000"/>
                          </a:solidFill>
                        </a:rPr>
                        <a:t>العمل الجماعي 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563835"/>
                  </a:ext>
                </a:extLst>
              </a:tr>
              <a:tr h="1519049"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/>
                        <a:t>العمل الجماعي</a:t>
                      </a:r>
                    </a:p>
                    <a:p>
                      <a:pPr algn="ctr"/>
                      <a:r>
                        <a:rPr lang="ar-JO" sz="2400" b="1" dirty="0"/>
                        <a:t>( التعاون ) 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1764009"/>
                  </a:ext>
                </a:extLst>
              </a:tr>
              <a:tr h="1042484"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/>
                        <a:t>احترام الزملاء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352793"/>
                  </a:ext>
                </a:extLst>
              </a:tr>
              <a:tr h="1042484"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/>
                        <a:t>الالتزام بالوقت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923238"/>
                  </a:ext>
                </a:extLst>
              </a:tr>
              <a:tr h="1042484"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/>
                        <a:t>الهدوء والنظام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300929"/>
                  </a:ext>
                </a:extLst>
              </a:tr>
            </a:tbl>
          </a:graphicData>
        </a:graphic>
      </p:graphicFrame>
      <p:sp>
        <p:nvSpPr>
          <p:cNvPr id="30" name="Double Wave 29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3375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721" y="2106544"/>
            <a:ext cx="8134084" cy="387189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0" y="694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03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6171336" y="1272092"/>
            <a:ext cx="3226775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التّقديم:التّغذية الرّاجعة</a:t>
            </a:r>
            <a:endParaRPr lang="ar-JO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41181" y="1424179"/>
            <a:ext cx="7429634" cy="1515397"/>
          </a:xfrm>
        </p:spPr>
        <p:txBody>
          <a:bodyPr>
            <a:normAutofit/>
          </a:bodyPr>
          <a:lstStyle/>
          <a:p>
            <a:pPr algn="r"/>
            <a:r>
              <a:rPr lang="ar-JO" dirty="0" smtClean="0"/>
              <a:t> </a:t>
            </a:r>
            <a:br>
              <a:rPr lang="ar-JO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29190" y="4304738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النّصب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55850" y="4330819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الألف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05459" y="4834677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الجـر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55850" y="4887446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الياء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20763" y="5395451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الرّفع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92719" y="543267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الواو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4" name="Double Wave 43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5" name="Double Wave 54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6" name="Double Wave 55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7" name="Double Wave 56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341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/>
      <p:bldP spid="31" grpId="0"/>
      <p:bldP spid="32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0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739784" y="1081061"/>
            <a:ext cx="70568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تكويني : </a:t>
            </a:r>
            <a:endParaRPr lang="ar-JO" sz="2800" b="1" dirty="0" smtClean="0"/>
          </a:p>
          <a:p>
            <a:pPr algn="r" rtl="1"/>
            <a:r>
              <a:rPr lang="ar-JO" sz="2800" b="1" dirty="0" smtClean="0"/>
              <a:t>الكلمة المناسبة لملء الفراغ في الجملة ( ....... بكرٍ الصّدّيق أوّل الخلفاء الرّشدين).</a:t>
            </a:r>
            <a:endParaRPr lang="ar-JO" sz="2800" b="1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966DC-27C4-90A0-10B3-F350E5B19EEC}"/>
              </a:ext>
            </a:extLst>
          </p:cNvPr>
          <p:cNvSpPr txBox="1"/>
          <p:nvPr/>
        </p:nvSpPr>
        <p:spPr>
          <a:xfrm>
            <a:off x="6259327" y="2924476"/>
            <a:ext cx="2876587" cy="8309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800" b="1" dirty="0" smtClean="0"/>
              <a:t>أبا</a:t>
            </a:r>
            <a:endParaRPr lang="ar-SA" sz="48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4DCF7A-BC68-C64D-80EE-843791B49D99}"/>
              </a:ext>
            </a:extLst>
          </p:cNvPr>
          <p:cNvSpPr/>
          <p:nvPr/>
        </p:nvSpPr>
        <p:spPr>
          <a:xfrm>
            <a:off x="7323921" y="2424580"/>
            <a:ext cx="697831" cy="59058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1</a:t>
            </a:r>
            <a:endParaRPr lang="en-US" sz="36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C73FB8-440B-A027-3EBA-415535D67B3F}"/>
              </a:ext>
            </a:extLst>
          </p:cNvPr>
          <p:cNvSpPr/>
          <p:nvPr/>
        </p:nvSpPr>
        <p:spPr>
          <a:xfrm>
            <a:off x="2325841" y="2414807"/>
            <a:ext cx="697831" cy="5905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2</a:t>
            </a:r>
            <a:endParaRPr lang="en-US" sz="36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47A1A5-3A13-7422-5C9D-850926153002}"/>
              </a:ext>
            </a:extLst>
          </p:cNvPr>
          <p:cNvSpPr/>
          <p:nvPr/>
        </p:nvSpPr>
        <p:spPr>
          <a:xfrm>
            <a:off x="2340898" y="4248221"/>
            <a:ext cx="697831" cy="590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4</a:t>
            </a:r>
            <a:endParaRPr lang="en-US" sz="36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DE4E7DB-2FCE-1858-A7B4-706F06D8244E}"/>
              </a:ext>
            </a:extLst>
          </p:cNvPr>
          <p:cNvSpPr/>
          <p:nvPr/>
        </p:nvSpPr>
        <p:spPr>
          <a:xfrm>
            <a:off x="7348706" y="4325510"/>
            <a:ext cx="697831" cy="5905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3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615B4-1872-7A3B-A0A3-3E257F3A2C56}"/>
              </a:ext>
            </a:extLst>
          </p:cNvPr>
          <p:cNvSpPr txBox="1"/>
          <p:nvPr/>
        </p:nvSpPr>
        <p:spPr>
          <a:xfrm>
            <a:off x="1419967" y="2964741"/>
            <a:ext cx="2876587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000" b="1" dirty="0" smtClean="0"/>
              <a:t>أبو</a:t>
            </a:r>
            <a:endParaRPr lang="ar-SA" sz="4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5A62EE-8E23-AE74-7027-FF8D012C492D}"/>
              </a:ext>
            </a:extLst>
          </p:cNvPr>
          <p:cNvSpPr txBox="1"/>
          <p:nvPr/>
        </p:nvSpPr>
        <p:spPr>
          <a:xfrm>
            <a:off x="6309061" y="4823490"/>
            <a:ext cx="2876587" cy="70788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000" b="1" dirty="0" smtClean="0"/>
              <a:t>أبي</a:t>
            </a:r>
            <a:endParaRPr lang="ar-SA" sz="4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DE3D7F-E423-134D-A149-1D1A4777D978}"/>
              </a:ext>
            </a:extLst>
          </p:cNvPr>
          <p:cNvSpPr txBox="1"/>
          <p:nvPr/>
        </p:nvSpPr>
        <p:spPr>
          <a:xfrm>
            <a:off x="1369854" y="4710614"/>
            <a:ext cx="2876587" cy="7694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400" b="1" dirty="0" smtClean="0"/>
              <a:t>أب</a:t>
            </a:r>
            <a:endParaRPr lang="ar-SA" sz="44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80" y="2406867"/>
            <a:ext cx="606465" cy="6064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Double Wave 34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Double Wave 35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579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0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739784" y="1081061"/>
            <a:ext cx="7056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الاستنتاج</a:t>
            </a:r>
            <a:r>
              <a:rPr lang="ar-JO" sz="2800" b="1" dirty="0" smtClean="0"/>
              <a:t>: الأسماء الخمسة هي ..</a:t>
            </a:r>
            <a:endParaRPr lang="ar-JO" sz="2800" b="1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376" y="2330760"/>
            <a:ext cx="7024881" cy="3336819"/>
          </a:xfrm>
          <a:prstGeom prst="rect">
            <a:avLst/>
          </a:prstGeom>
        </p:spPr>
      </p:pic>
      <p:sp>
        <p:nvSpPr>
          <p:cNvPr id="35" name="Double Wave 34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Double Wave 35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الثالثة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7697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610</Words>
  <Application>Microsoft Office PowerPoint</Application>
  <PresentationFormat>Widescreen</PresentationFormat>
  <Paragraphs>252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Adobe Arabic</vt:lpstr>
      <vt:lpstr>adonis-web</vt:lpstr>
      <vt:lpstr>AF_Najed</vt:lpstr>
      <vt:lpstr>AGA Aladdin Regular</vt:lpstr>
      <vt:lpstr>AGA Battouta Regular</vt:lpstr>
      <vt:lpstr>Arial</vt:lpstr>
      <vt:lpstr>Calibri</vt:lpstr>
      <vt:lpstr>Calibri Light</vt:lpstr>
      <vt:lpstr>GE SS Text Bold</vt:lpstr>
      <vt:lpstr>HelveticaNeueLT Arabic 45 Light</vt:lpstr>
      <vt:lpstr>HelveticaNeueLT Arabic 55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Maali</cp:lastModifiedBy>
  <cp:revision>218</cp:revision>
  <dcterms:created xsi:type="dcterms:W3CDTF">2019-06-13T08:00:41Z</dcterms:created>
  <dcterms:modified xsi:type="dcterms:W3CDTF">2024-11-09T18:11:46Z</dcterms:modified>
</cp:coreProperties>
</file>