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85" r:id="rId5"/>
    <p:sldId id="307" r:id="rId6"/>
    <p:sldId id="306" r:id="rId7"/>
    <p:sldId id="308" r:id="rId8"/>
    <p:sldId id="310" r:id="rId9"/>
    <p:sldId id="309" r:id="rId10"/>
    <p:sldId id="311" r:id="rId11"/>
    <p:sldId id="31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8941" y="2092034"/>
            <a:ext cx="10137563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dirty="0" smtClean="0">
                <a:cs typeface="AGA Battouta Regular" pitchFamily="2" charset="-78"/>
              </a:rPr>
              <a:t>الوحدة : </a:t>
            </a:r>
            <a:r>
              <a:rPr lang="ar-JO" sz="4400" dirty="0" smtClean="0">
                <a:cs typeface="AGA Battouta Regular" pitchFamily="2" charset="-78"/>
              </a:rPr>
              <a:t>الثّالثة(حكايات المدائن في الأسفار)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الدرس : </a:t>
            </a:r>
            <a:r>
              <a:rPr lang="ar-JO" sz="4400" dirty="0" smtClean="0">
                <a:cs typeface="AGA Battouta Regular" pitchFamily="2" charset="-78"/>
              </a:rPr>
              <a:t>الأسماء الخمسة</a:t>
            </a:r>
            <a:endParaRPr lang="ar-JO" sz="4400" b="1" dirty="0">
              <a:solidFill>
                <a:srgbClr val="FF0000"/>
              </a:solidFill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المبحث :  </a:t>
            </a:r>
            <a:r>
              <a:rPr lang="ar-JO" sz="4400" dirty="0">
                <a:cs typeface="AGA Battouta Regular" pitchFamily="2" charset="-78"/>
              </a:rPr>
              <a:t>اللّغة العربيّة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الصف :  </a:t>
            </a:r>
            <a:r>
              <a:rPr lang="ar-JO" sz="4400" dirty="0" smtClean="0">
                <a:cs typeface="AGA Battouta Regular" pitchFamily="2" charset="-78"/>
              </a:rPr>
              <a:t>الثّامن</a:t>
            </a:r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5836790" y="-58349"/>
            <a:ext cx="3735811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تدريب : أعرب ما خطّ تحته </a:t>
            </a:r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41181" y="1424179"/>
            <a:ext cx="7429634" cy="594235"/>
          </a:xfrm>
        </p:spPr>
        <p:txBody>
          <a:bodyPr>
            <a:normAutofit fontScale="90000"/>
          </a:bodyPr>
          <a:lstStyle/>
          <a:p>
            <a:pPr algn="r"/>
            <a:r>
              <a:rPr lang="ar-JO" sz="2800" dirty="0" smtClean="0"/>
              <a:t/>
            </a:r>
            <a:br>
              <a:rPr lang="ar-JO" sz="2800" dirty="0" smtClean="0"/>
            </a:br>
            <a:r>
              <a:rPr lang="ar-JO" dirty="0" smtClean="0"/>
              <a:t/>
            </a:r>
            <a:br>
              <a:rPr lang="ar-JO" dirty="0" smtClean="0"/>
            </a:br>
            <a:endParaRPr lang="en-US" dirty="0"/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4" name="Double Wave 33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1221042"/>
            <a:ext cx="9489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أُحبُّ</a:t>
            </a:r>
            <a:r>
              <a:rPr lang="ar-JO" sz="3200" b="1" dirty="0" smtClean="0">
                <a:solidFill>
                  <a:srgbClr val="FF0000"/>
                </a:solidFill>
              </a:rPr>
              <a:t> </a:t>
            </a:r>
            <a:r>
              <a:rPr lang="ar-JO" sz="3200" b="1" u="sng" dirty="0" smtClean="0">
                <a:solidFill>
                  <a:srgbClr val="FF0000"/>
                </a:solidFill>
              </a:rPr>
              <a:t>ذا</a:t>
            </a:r>
            <a:r>
              <a:rPr lang="ar-JO" sz="3200" b="1" u="sng" dirty="0" smtClean="0"/>
              <a:t> </a:t>
            </a:r>
            <a:r>
              <a:rPr lang="ar-JO" sz="3200" b="1" u="sng" dirty="0" smtClean="0">
                <a:solidFill>
                  <a:schemeClr val="accent1">
                    <a:lumMod val="75000"/>
                  </a:schemeClr>
                </a:solidFill>
              </a:rPr>
              <a:t>الخلقِ</a:t>
            </a:r>
            <a:r>
              <a:rPr lang="ar-JO" sz="3200" b="1" u="sng" dirty="0" smtClean="0"/>
              <a:t> </a:t>
            </a:r>
            <a:r>
              <a:rPr lang="ar-JO" sz="3200" b="1" dirty="0" smtClean="0"/>
              <a:t>الكريمِ.</a:t>
            </a:r>
          </a:p>
          <a:p>
            <a:pPr algn="r" rtl="1"/>
            <a:r>
              <a:rPr lang="ar-JO" sz="3200" b="1" dirty="0" smtClean="0"/>
              <a:t>ذا: </a:t>
            </a:r>
            <a:r>
              <a:rPr lang="ar-JO" sz="3200" b="1" dirty="0"/>
              <a:t>مفعول به منصوب وعلامة نصبه الألف لأنه من الأسماء الخمسة.</a:t>
            </a:r>
          </a:p>
          <a:p>
            <a:pPr algn="r" rtl="1"/>
            <a:r>
              <a:rPr lang="ar-JO" sz="3200" b="1" dirty="0" smtClean="0"/>
              <a:t>الخلق </a:t>
            </a:r>
            <a:r>
              <a:rPr lang="ar-JO" sz="3200" b="1" dirty="0"/>
              <a:t>: مضاف إليه مجرور وعلامة جره الكسرة</a:t>
            </a:r>
            <a:r>
              <a:rPr lang="ar-JO" sz="3200" b="1" dirty="0" smtClean="0"/>
              <a:t>.</a:t>
            </a:r>
            <a:endParaRPr lang="ar-JO" sz="32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74285" y="3037926"/>
            <a:ext cx="8696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u="sng" dirty="0" smtClean="0">
                <a:solidFill>
                  <a:srgbClr val="FF0000"/>
                </a:solidFill>
              </a:rPr>
              <a:t>فو</a:t>
            </a:r>
            <a:r>
              <a:rPr lang="ar-JO" sz="3200" b="1" u="sng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/>
              <a:t> </a:t>
            </a:r>
            <a:r>
              <a:rPr lang="ar-JO" sz="3200" b="1" dirty="0" smtClean="0"/>
              <a:t>ينطقُ كلامًا جميلًا.</a:t>
            </a:r>
          </a:p>
          <a:p>
            <a:pPr algn="r" rtl="1"/>
            <a:r>
              <a:rPr lang="ar-JO" sz="3200" b="1" dirty="0" smtClean="0"/>
              <a:t>فو </a:t>
            </a:r>
            <a:r>
              <a:rPr lang="ar-JO" sz="3200" b="1" dirty="0"/>
              <a:t>: مبتدأ مرفوع وعلامة رفعه الواو لأنه من الأسماء الخمسة.</a:t>
            </a:r>
          </a:p>
          <a:p>
            <a:pPr algn="r" rtl="1"/>
            <a:r>
              <a:rPr lang="ar-JO" sz="3200" b="1" dirty="0" smtClean="0"/>
              <a:t>ك </a:t>
            </a:r>
            <a:r>
              <a:rPr lang="ar-JO" sz="3200" b="1" dirty="0"/>
              <a:t>: </a:t>
            </a:r>
            <a:r>
              <a:rPr lang="ar-JO" sz="3200" b="1" dirty="0" smtClean="0"/>
              <a:t>ضمير متصل مبني في محل جر مضاف إليه.</a:t>
            </a:r>
            <a:endParaRPr lang="ar-JO" sz="32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35467" y="4776366"/>
            <a:ext cx="95007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وجدتُ </a:t>
            </a:r>
            <a:r>
              <a:rPr lang="ar-JO" sz="3200" b="1" u="sng" dirty="0" smtClean="0">
                <a:solidFill>
                  <a:srgbClr val="FF0000"/>
                </a:solidFill>
              </a:rPr>
              <a:t>حما</a:t>
            </a:r>
            <a:r>
              <a:rPr lang="ar-JO" sz="3200" b="1" u="sng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 smtClean="0"/>
              <a:t> في معرضِ الكتاب.</a:t>
            </a:r>
          </a:p>
          <a:p>
            <a:pPr algn="r" rtl="1"/>
            <a:r>
              <a:rPr lang="ar-JO" sz="3200" b="1" dirty="0" smtClean="0"/>
              <a:t>حما: </a:t>
            </a:r>
            <a:r>
              <a:rPr lang="ar-JO" sz="3200" b="1" dirty="0"/>
              <a:t>مفعول به منصوب وعلامة نصبه الألف لأنه من الأسماء الخمسة.</a:t>
            </a:r>
          </a:p>
          <a:p>
            <a:pPr algn="r" rtl="1"/>
            <a:r>
              <a:rPr lang="ar-JO" sz="3200" b="1" dirty="0" smtClean="0"/>
              <a:t>ك </a:t>
            </a:r>
            <a:r>
              <a:rPr lang="ar-JO" sz="3200" b="1" dirty="0"/>
              <a:t>: </a:t>
            </a:r>
            <a:r>
              <a:rPr lang="ar-JO" sz="3200" b="1" dirty="0" smtClean="0"/>
              <a:t>ضمير متصل مبني في محل جرمضاف إليه.</a:t>
            </a:r>
            <a:endParaRPr lang="ar-JO" sz="3200" b="1" dirty="0"/>
          </a:p>
        </p:txBody>
      </p:sp>
    </p:spTree>
    <p:extLst>
      <p:ext uri="{BB962C8B-B14F-4D97-AF65-F5344CB8AC3E}">
        <p14:creationId xmlns:p14="http://schemas.microsoft.com/office/powerpoint/2010/main" val="38034647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41181" y="1424179"/>
            <a:ext cx="7429634" cy="594235"/>
          </a:xfrm>
        </p:spPr>
        <p:txBody>
          <a:bodyPr>
            <a:normAutofit/>
          </a:bodyPr>
          <a:lstStyle/>
          <a:p>
            <a:pPr algn="r"/>
            <a:r>
              <a:rPr lang="ar-JO" sz="2800" b="1" dirty="0" smtClean="0"/>
              <a:t>تدريب : لمَ لا تعدّ الأسماء المخطوط تحتها من الأسماء الخمسة؟</a:t>
            </a:r>
            <a:endParaRPr lang="en-US" dirty="0"/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4" name="Double Wave 33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99913" y="2379780"/>
            <a:ext cx="84857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1- </a:t>
            </a:r>
            <a:r>
              <a:rPr lang="ar-JO" sz="3200" b="1" u="sng" dirty="0" smtClean="0">
                <a:solidFill>
                  <a:schemeClr val="accent1">
                    <a:lumMod val="75000"/>
                  </a:schemeClr>
                </a:solidFill>
              </a:rPr>
              <a:t>فيكَ</a:t>
            </a:r>
            <a:r>
              <a:rPr lang="ar-JO" sz="3200" b="1" dirty="0" smtClean="0"/>
              <a:t> خصالٌ حميدة.</a:t>
            </a:r>
          </a:p>
          <a:p>
            <a:pPr algn="r" rtl="1"/>
            <a:r>
              <a:rPr lang="ar-JO" sz="3200" b="1" dirty="0" smtClean="0">
                <a:solidFill>
                  <a:srgbClr val="FF0000"/>
                </a:solidFill>
              </a:rPr>
              <a:t>  لأنها حرف جر وليست اسمًا</a:t>
            </a:r>
            <a:endParaRPr lang="ar-JO" sz="3200" b="1" dirty="0">
              <a:solidFill>
                <a:srgbClr val="FF0000"/>
              </a:solidFill>
            </a:endParaRPr>
          </a:p>
          <a:p>
            <a:pPr algn="r" rtl="1"/>
            <a:r>
              <a:rPr lang="ar-JO" sz="3200" b="1" dirty="0" smtClean="0"/>
              <a:t>2- حضر </a:t>
            </a:r>
            <a:r>
              <a:rPr lang="ar-JO" sz="3200" b="1" u="sng" dirty="0" smtClean="0">
                <a:solidFill>
                  <a:schemeClr val="accent1">
                    <a:lumMod val="75000"/>
                  </a:schemeClr>
                </a:solidFill>
              </a:rPr>
              <a:t>ذوو</a:t>
            </a:r>
            <a:r>
              <a:rPr lang="ar-JO" sz="3200" b="1" dirty="0" smtClean="0"/>
              <a:t> الطالب الاجتماع.</a:t>
            </a:r>
          </a:p>
          <a:p>
            <a:pPr algn="r" rtl="1"/>
            <a:r>
              <a:rPr lang="ar-JO" sz="3200" b="1" dirty="0" smtClean="0">
                <a:solidFill>
                  <a:srgbClr val="FF0000"/>
                </a:solidFill>
              </a:rPr>
              <a:t>  ليست بمعنى صاحبُ الشيء</a:t>
            </a:r>
            <a:endParaRPr lang="ar-JO" sz="3200" b="1" dirty="0">
              <a:solidFill>
                <a:srgbClr val="FF0000"/>
              </a:solidFill>
            </a:endParaRPr>
          </a:p>
          <a:p>
            <a:pPr algn="r" rtl="1"/>
            <a:r>
              <a:rPr lang="ar-JO" sz="3200" b="1" dirty="0" smtClean="0"/>
              <a:t>3- إنّ </a:t>
            </a:r>
            <a:r>
              <a:rPr lang="ar-JO" sz="3200" b="1" u="sng" dirty="0" smtClean="0">
                <a:solidFill>
                  <a:schemeClr val="accent1">
                    <a:lumMod val="75000"/>
                  </a:schemeClr>
                </a:solidFill>
              </a:rPr>
              <a:t>الآباءَ</a:t>
            </a:r>
            <a:r>
              <a:rPr lang="ar-JO" sz="3200" b="1" dirty="0" smtClean="0"/>
              <a:t> سندُ الأبناءِ.</a:t>
            </a:r>
          </a:p>
          <a:p>
            <a:pPr algn="r" rtl="1"/>
            <a:r>
              <a:rPr lang="ar-JO" sz="3200" b="1" dirty="0" smtClean="0">
                <a:solidFill>
                  <a:srgbClr val="FF0000"/>
                </a:solidFill>
              </a:rPr>
              <a:t>  ليست مفردة</a:t>
            </a:r>
            <a:endParaRPr lang="ar-JO" sz="3200" b="1" dirty="0">
              <a:solidFill>
                <a:srgbClr val="FF0000"/>
              </a:solidFill>
            </a:endParaRPr>
          </a:p>
          <a:p>
            <a:pPr algn="r" rtl="1"/>
            <a:r>
              <a:rPr lang="ar-JO" sz="3200" b="1" dirty="0" smtClean="0"/>
              <a:t>4- </a:t>
            </a:r>
            <a:r>
              <a:rPr lang="ar-JO" sz="3200" b="1" u="sng" dirty="0" smtClean="0">
                <a:solidFill>
                  <a:schemeClr val="accent1">
                    <a:lumMod val="75000"/>
                  </a:schemeClr>
                </a:solidFill>
              </a:rPr>
              <a:t>أخي</a:t>
            </a:r>
            <a:r>
              <a:rPr lang="ar-JO" sz="3200" b="1" dirty="0" smtClean="0"/>
              <a:t> مهندسٌ مجتهدٌ.</a:t>
            </a:r>
          </a:p>
          <a:p>
            <a:pPr algn="r" rtl="1"/>
            <a:r>
              <a:rPr lang="ar-JO" sz="3200" b="1" dirty="0">
                <a:solidFill>
                  <a:srgbClr val="FF0000"/>
                </a:solidFill>
              </a:rPr>
              <a:t> </a:t>
            </a:r>
            <a:r>
              <a:rPr lang="ar-JO" sz="3200" b="1" dirty="0" smtClean="0">
                <a:solidFill>
                  <a:srgbClr val="FF0000"/>
                </a:solidFill>
              </a:rPr>
              <a:t>  مضافة إلى ياء المتكلم</a:t>
            </a:r>
          </a:p>
        </p:txBody>
      </p:sp>
    </p:spTree>
    <p:extLst>
      <p:ext uri="{BB962C8B-B14F-4D97-AF65-F5344CB8AC3E}">
        <p14:creationId xmlns:p14="http://schemas.microsoft.com/office/powerpoint/2010/main" val="5717900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90862" y="1120985"/>
            <a:ext cx="7781739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SA" sz="2000" b="1" dirty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النتاجات </a:t>
            </a:r>
            <a:r>
              <a:rPr lang="ar-SA" sz="2000" b="1" dirty="0" smtClean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المتوقعة</a:t>
            </a:r>
            <a:r>
              <a:rPr lang="ar-JO" sz="2000" b="1" dirty="0" smtClean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:</a:t>
            </a:r>
            <a:endParaRPr lang="ar-JO" sz="2000" b="1" dirty="0">
              <a:solidFill>
                <a:srgbClr val="BE1438"/>
              </a:solidFill>
            </a:endParaRPr>
          </a:p>
          <a:p>
            <a:pPr algn="r" rtl="1">
              <a:lnSpc>
                <a:spcPct val="250000"/>
              </a:lnSpc>
            </a:pPr>
            <a:r>
              <a:rPr lang="ar-JO" sz="2800" b="1" dirty="0" smtClean="0">
                <a:solidFill>
                  <a:srgbClr val="BE1438"/>
                </a:solidFill>
              </a:rPr>
              <a:t>1- يتعرّف الطّالب الأسماء الخمسة.</a:t>
            </a:r>
          </a:p>
          <a:p>
            <a:pPr algn="r" rtl="1">
              <a:lnSpc>
                <a:spcPct val="250000"/>
              </a:lnSpc>
            </a:pPr>
            <a:r>
              <a:rPr lang="ar-JO" sz="2800" b="1" dirty="0" smtClean="0">
                <a:solidFill>
                  <a:srgbClr val="BE1438"/>
                </a:solidFill>
              </a:rPr>
              <a:t> 2-  يتعرّف علامات الإعراب </a:t>
            </a:r>
            <a:r>
              <a:rPr lang="ar-JO" sz="2800" b="1" dirty="0" smtClean="0">
                <a:solidFill>
                  <a:srgbClr val="BE1438"/>
                </a:solidFill>
              </a:rPr>
              <a:t>الأصليّة</a:t>
            </a:r>
            <a:r>
              <a:rPr lang="en-US" sz="2800" b="1" dirty="0" smtClean="0">
                <a:solidFill>
                  <a:srgbClr val="BE1438"/>
                </a:solidFill>
              </a:rPr>
              <a:t> </a:t>
            </a:r>
            <a:r>
              <a:rPr lang="ar-JO" sz="2800" b="1" dirty="0" smtClean="0">
                <a:solidFill>
                  <a:srgbClr val="BE1438"/>
                </a:solidFill>
              </a:rPr>
              <a:t>والفرعية. </a:t>
            </a:r>
            <a:endParaRPr lang="ar-JO" sz="2800" b="1" dirty="0" smtClean="0">
              <a:solidFill>
                <a:srgbClr val="BE1438"/>
              </a:solidFill>
              <a:latin typeface="GE SS Text Bold" pitchFamily="18" charset="-78"/>
              <a:ea typeface="GE SS Text Bold" pitchFamily="18" charset="-78"/>
              <a:cs typeface="GE SS Text Bold" pitchFamily="18" charset="-78"/>
            </a:endParaRPr>
          </a:p>
          <a:p>
            <a:pPr algn="r" rtl="1">
              <a:lnSpc>
                <a:spcPct val="250000"/>
              </a:lnSpc>
            </a:pPr>
            <a:r>
              <a:rPr lang="ar-JO" sz="2800" b="1" dirty="0">
                <a:solidFill>
                  <a:srgbClr val="BE1438"/>
                </a:solidFill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3</a:t>
            </a:r>
            <a:r>
              <a:rPr lang="ar-JO" sz="2800" b="1" dirty="0" smtClean="0">
                <a:solidFill>
                  <a:srgbClr val="BE1438"/>
                </a:solidFill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- </a:t>
            </a:r>
            <a:r>
              <a:rPr lang="ar-JO" sz="2800" b="1" dirty="0" smtClean="0">
                <a:solidFill>
                  <a:srgbClr val="BE1438"/>
                </a:solidFill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يتعرف شروط عمل الأسماء الخمسة.</a:t>
            </a:r>
          </a:p>
          <a:p>
            <a:pPr algn="r" rtl="1">
              <a:lnSpc>
                <a:spcPct val="250000"/>
              </a:lnSpc>
            </a:pPr>
            <a:r>
              <a:rPr lang="ar-JO" sz="2800" b="1" dirty="0" smtClean="0">
                <a:solidFill>
                  <a:srgbClr val="BE1438"/>
                </a:solidFill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4- يُعرب الأسماء الخمسة.</a:t>
            </a:r>
            <a:endParaRPr lang="ar-SA" sz="2800" b="1" dirty="0">
              <a:latin typeface="GE SS Text Bold" pitchFamily="18" charset="-78"/>
              <a:ea typeface="GE SS Text Bold" pitchFamily="18" charset="-78"/>
              <a:cs typeface="GE SS Text Bold" pitchFamily="18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8" name="Double Wave 27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5" name="Double Wave 44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Double Wave 45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7" name="Double Wave 46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8036869" y="-58349"/>
            <a:ext cx="1535732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التّقديم:</a:t>
            </a:r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41181" y="1424179"/>
            <a:ext cx="7429634" cy="594235"/>
          </a:xfrm>
        </p:spPr>
        <p:txBody>
          <a:bodyPr>
            <a:normAutofit fontScale="90000"/>
          </a:bodyPr>
          <a:lstStyle/>
          <a:p>
            <a:pPr algn="r"/>
            <a:r>
              <a:rPr lang="ar-JO" sz="2800" dirty="0" smtClean="0"/>
              <a:t/>
            </a:r>
            <a:br>
              <a:rPr lang="ar-JO" sz="2800" dirty="0" smtClean="0"/>
            </a:br>
            <a:r>
              <a:rPr lang="ar-JO" dirty="0" smtClean="0"/>
              <a:t/>
            </a:r>
            <a:br>
              <a:rPr lang="ar-JO" dirty="0" smtClean="0"/>
            </a:br>
            <a:endParaRPr lang="en-US" dirty="0"/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4" name="Double Wave 33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3781" y="1221836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>
                <a:solidFill>
                  <a:srgbClr val="FF0000"/>
                </a:solidFill>
              </a:rPr>
              <a:t>ذو</a:t>
            </a:r>
            <a:r>
              <a:rPr lang="ar-JO" sz="3200" b="1" dirty="0" smtClean="0"/>
              <a:t> 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الخلقِ</a:t>
            </a:r>
            <a:r>
              <a:rPr lang="ar-JO" sz="3200" b="1" dirty="0" smtClean="0"/>
              <a:t> الكريمِ محبوبٌ.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4092" y="2330911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جاءَ </a:t>
            </a:r>
            <a:r>
              <a:rPr lang="ar-JO" sz="3200" b="1" dirty="0" smtClean="0">
                <a:solidFill>
                  <a:srgbClr val="FF0000"/>
                </a:solidFill>
              </a:rPr>
              <a:t>أخو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 smtClean="0"/>
              <a:t> إلى المدرسةِ باكرًا.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54091" y="3414395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رأيتُ </a:t>
            </a:r>
            <a:r>
              <a:rPr lang="ar-JO" sz="3200" b="1" dirty="0" smtClean="0">
                <a:solidFill>
                  <a:srgbClr val="FF0000"/>
                </a:solidFill>
              </a:rPr>
              <a:t>أبا</a:t>
            </a:r>
            <a:r>
              <a:rPr lang="ar-JO" sz="3200" b="1" dirty="0" smtClean="0"/>
              <a:t> 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زيدٍ</a:t>
            </a:r>
            <a:r>
              <a:rPr lang="ar-JO" sz="3200" b="1" dirty="0" smtClean="0"/>
              <a:t> في المسجدِ.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63781" y="4463450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ضعِ الطعامَ في </a:t>
            </a:r>
            <a:r>
              <a:rPr lang="ar-JO" sz="3200" b="1" dirty="0" smtClean="0">
                <a:solidFill>
                  <a:srgbClr val="FF0000"/>
                </a:solidFill>
              </a:rPr>
              <a:t>في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ـكَ</a:t>
            </a:r>
            <a:r>
              <a:rPr lang="ar-JO" sz="3200" b="1" dirty="0" smtClean="0"/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54090" y="5512505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التقيتُ بـ</a:t>
            </a:r>
            <a:r>
              <a:rPr lang="ar-JO" sz="3200" b="1" dirty="0" smtClean="0">
                <a:solidFill>
                  <a:srgbClr val="FF0000"/>
                </a:solidFill>
              </a:rPr>
              <a:t>حمي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 smtClean="0"/>
              <a:t> أمس.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5778" y="1564857"/>
            <a:ext cx="484123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chemeClr val="accent5">
                    <a:lumMod val="50000"/>
                  </a:schemeClr>
                </a:solidFill>
              </a:rPr>
              <a:t>1- الكلمات الملونة بالأحمر أسماء أم أفعال؟ 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أسماء</a:t>
            </a:r>
          </a:p>
          <a:p>
            <a:pPr algn="r" rtl="1"/>
            <a:r>
              <a:rPr lang="ar-JO" sz="2800" b="1" dirty="0" smtClean="0">
                <a:solidFill>
                  <a:schemeClr val="accent5">
                    <a:lumMod val="50000"/>
                  </a:schemeClr>
                </a:solidFill>
              </a:rPr>
              <a:t>2- ما الحالة الإعرابية لكلٍ منها؟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ذو+أخو الرفع/أبا النصب/في+حمي الجر</a:t>
            </a:r>
          </a:p>
          <a:p>
            <a:pPr algn="r" rtl="1"/>
            <a:r>
              <a:rPr lang="ar-JO" sz="2800" b="1" dirty="0" smtClean="0">
                <a:solidFill>
                  <a:schemeClr val="accent5">
                    <a:lumMod val="50000"/>
                  </a:schemeClr>
                </a:solidFill>
              </a:rPr>
              <a:t>3- ما الحرف الذي انتهت به كل كلمة منها؟ 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الواو والياء والألف</a:t>
            </a:r>
          </a:p>
          <a:p>
            <a:pPr algn="r" rtl="1"/>
            <a:r>
              <a:rPr lang="ar-JO" sz="2800" b="1" dirty="0" smtClean="0">
                <a:solidFill>
                  <a:schemeClr val="accent5">
                    <a:lumMod val="50000"/>
                  </a:schemeClr>
                </a:solidFill>
              </a:rPr>
              <a:t>4- هل هناكَ علاقة بين الحرف الأخير منها وحالتها الإعرابية؟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الواو للرفع / الألف للنصب / الياء للجر</a:t>
            </a:r>
          </a:p>
        </p:txBody>
      </p:sp>
    </p:spTree>
    <p:extLst>
      <p:ext uri="{BB962C8B-B14F-4D97-AF65-F5344CB8AC3E}">
        <p14:creationId xmlns:p14="http://schemas.microsoft.com/office/powerpoint/2010/main" val="433375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0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6" name="Double Wave 35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3169" y="1666398"/>
            <a:ext cx="7024881" cy="3336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5628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8036869" y="-58349"/>
            <a:ext cx="1535732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التّقديم:</a:t>
            </a:r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41181" y="1424179"/>
            <a:ext cx="7429634" cy="594235"/>
          </a:xfrm>
        </p:spPr>
        <p:txBody>
          <a:bodyPr>
            <a:normAutofit fontScale="90000"/>
          </a:bodyPr>
          <a:lstStyle/>
          <a:p>
            <a:pPr algn="r"/>
            <a:r>
              <a:rPr lang="ar-JO" sz="2800" dirty="0" smtClean="0"/>
              <a:t/>
            </a:r>
            <a:br>
              <a:rPr lang="ar-JO" sz="2800" dirty="0" smtClean="0"/>
            </a:br>
            <a:r>
              <a:rPr lang="ar-JO" dirty="0" smtClean="0"/>
              <a:t/>
            </a:r>
            <a:br>
              <a:rPr lang="ar-JO" dirty="0" smtClean="0"/>
            </a:br>
            <a:endParaRPr lang="en-US" dirty="0"/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4" name="Double Wave 33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3781" y="1221836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أُحبُّ</a:t>
            </a:r>
            <a:r>
              <a:rPr lang="ar-JO" sz="3200" b="1" dirty="0" smtClean="0">
                <a:solidFill>
                  <a:srgbClr val="FF0000"/>
                </a:solidFill>
              </a:rPr>
              <a:t> ذا</a:t>
            </a:r>
            <a:r>
              <a:rPr lang="ar-JO" sz="3200" b="1" dirty="0" smtClean="0"/>
              <a:t> 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الخلقِ</a:t>
            </a:r>
            <a:r>
              <a:rPr lang="ar-JO" sz="3200" b="1" dirty="0" smtClean="0"/>
              <a:t> الكريمِ.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4092" y="2330911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جاءَ </a:t>
            </a:r>
            <a:r>
              <a:rPr lang="ar-JO" sz="3200" b="1" dirty="0" smtClean="0">
                <a:solidFill>
                  <a:srgbClr val="FF0000"/>
                </a:solidFill>
              </a:rPr>
              <a:t>أخو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 smtClean="0"/>
              <a:t> إلى المدرسةِ باكرًا.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54091" y="3414395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سلّمتُ على </a:t>
            </a:r>
            <a:r>
              <a:rPr lang="ar-JO" sz="3200" b="1" dirty="0" smtClean="0">
                <a:solidFill>
                  <a:srgbClr val="FF0000"/>
                </a:solidFill>
              </a:rPr>
              <a:t>أبي</a:t>
            </a:r>
            <a:r>
              <a:rPr lang="ar-JO" sz="3200" b="1" dirty="0" smtClean="0">
                <a:solidFill>
                  <a:schemeClr val="accent1">
                    <a:lumMod val="50000"/>
                  </a:schemeClr>
                </a:solidFill>
              </a:rPr>
              <a:t>كَ</a:t>
            </a:r>
            <a:r>
              <a:rPr lang="ar-JO" sz="3200" b="1" dirty="0" smtClean="0"/>
              <a:t> في المسجدِ.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63781" y="4463450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>
                <a:solidFill>
                  <a:srgbClr val="FF0000"/>
                </a:solidFill>
              </a:rPr>
              <a:t>فو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/>
              <a:t> </a:t>
            </a:r>
            <a:r>
              <a:rPr lang="ar-JO" sz="3200" b="1" dirty="0" smtClean="0"/>
              <a:t>ينطقُ كلامًا جميلًا.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54090" y="5512505"/>
            <a:ext cx="562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وجدتُ </a:t>
            </a:r>
            <a:r>
              <a:rPr lang="ar-JO" sz="3200" b="1" dirty="0" smtClean="0">
                <a:solidFill>
                  <a:srgbClr val="FF0000"/>
                </a:solidFill>
              </a:rPr>
              <a:t>حما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 smtClean="0"/>
              <a:t> في معرضِ الكتاب.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4520" y="1564857"/>
            <a:ext cx="446248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>
                <a:solidFill>
                  <a:schemeClr val="accent5">
                    <a:lumMod val="50000"/>
                  </a:schemeClr>
                </a:solidFill>
              </a:rPr>
              <a:t>1- هل الأسماء الملونة بالأحمر مفردة أم مثناة أم تدل على الجمع؟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مفردة</a:t>
            </a:r>
          </a:p>
          <a:p>
            <a:pPr algn="r" rtl="1"/>
            <a:endParaRPr lang="ar-JO" sz="2800" b="1" dirty="0" smtClean="0">
              <a:solidFill>
                <a:srgbClr val="FF0000"/>
              </a:solidFill>
            </a:endParaRPr>
          </a:p>
          <a:p>
            <a:pPr algn="r" rtl="1"/>
            <a:r>
              <a:rPr lang="ar-JO" sz="2800" b="1" dirty="0" smtClean="0">
                <a:solidFill>
                  <a:schemeClr val="accent5">
                    <a:lumMod val="50000"/>
                  </a:schemeClr>
                </a:solidFill>
              </a:rPr>
              <a:t>2- ما الذي تلا هذه الأسماء؟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اسم مجرور أو ضمير متصل.</a:t>
            </a:r>
          </a:p>
          <a:p>
            <a:pPr algn="r" rtl="1"/>
            <a:endParaRPr lang="ar-JO" sz="2800" b="1" dirty="0" smtClean="0">
              <a:solidFill>
                <a:srgbClr val="FF0000"/>
              </a:solidFill>
            </a:endParaRPr>
          </a:p>
          <a:p>
            <a:pPr algn="r" rtl="1"/>
            <a:r>
              <a:rPr lang="ar-JO" sz="2800" b="1" dirty="0" smtClean="0">
                <a:solidFill>
                  <a:schemeClr val="accent5">
                    <a:lumMod val="50000"/>
                  </a:schemeClr>
                </a:solidFill>
              </a:rPr>
              <a:t>3- ما الحالة الإعرابية لهذه الضمائر والكلمات (الملونة بالأزرق)؟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</a:rPr>
              <a:t>مضاف إليه مجرور أو ضمير متصل في محل جر مضاف إليه.</a:t>
            </a:r>
          </a:p>
        </p:txBody>
      </p:sp>
    </p:spTree>
    <p:extLst>
      <p:ext uri="{BB962C8B-B14F-4D97-AF65-F5344CB8AC3E}">
        <p14:creationId xmlns:p14="http://schemas.microsoft.com/office/powerpoint/2010/main" val="9130018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0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6" name="Double Wave 35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19111" y="1221836"/>
            <a:ext cx="72665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هل تُضاف الأسماء الخمسة إلى ياء المتكلم؟</a:t>
            </a:r>
          </a:p>
          <a:p>
            <a:pPr algn="r" rtl="1"/>
            <a:endParaRPr lang="ar-JO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JO" sz="3200" b="1" dirty="0" smtClean="0"/>
              <a:t>مثل : وصلَ </a:t>
            </a:r>
            <a:r>
              <a:rPr lang="ar-JO" sz="3200" b="1" dirty="0" smtClean="0">
                <a:solidFill>
                  <a:srgbClr val="FF0000"/>
                </a:solidFill>
              </a:rPr>
              <a:t>أخــي</a:t>
            </a:r>
            <a:r>
              <a:rPr lang="ar-JO" sz="3200" b="1" dirty="0" smtClean="0"/>
              <a:t> من السفر.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18044" y="3366039"/>
            <a:ext cx="73907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لا ، إذا اتصلت بها ياء المتكلم تعرب بالحركات الأصلية.</a:t>
            </a:r>
          </a:p>
        </p:txBody>
      </p:sp>
    </p:spTree>
    <p:extLst>
      <p:ext uri="{BB962C8B-B14F-4D97-AF65-F5344CB8AC3E}">
        <p14:creationId xmlns:p14="http://schemas.microsoft.com/office/powerpoint/2010/main" val="28229261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0" name="Rectangle 39"/>
          <p:cNvSpPr/>
          <p:nvPr/>
        </p:nvSpPr>
        <p:spPr>
          <a:xfrm>
            <a:off x="594270" y="0"/>
            <a:ext cx="8942681" cy="605804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63A98283-B43E-50F0-126D-C9725A568D53}"/>
              </a:ext>
            </a:extLst>
          </p:cNvPr>
          <p:cNvSpPr txBox="1">
            <a:spLocks/>
          </p:cNvSpPr>
          <p:nvPr/>
        </p:nvSpPr>
        <p:spPr>
          <a:xfrm>
            <a:off x="206116" y="45390"/>
            <a:ext cx="1185240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6" name="Double Wave 35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19111" y="1221836"/>
            <a:ext cx="72665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شروط عمل الأسماء الخمسة:</a:t>
            </a:r>
          </a:p>
          <a:p>
            <a:pPr algn="r" rtl="1"/>
            <a:endParaRPr lang="ar-JO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JO" sz="3200" b="1" dirty="0" smtClean="0"/>
              <a:t>1- أن تكون مُفردة.</a:t>
            </a:r>
          </a:p>
          <a:p>
            <a:pPr algn="r" rtl="1"/>
            <a:endParaRPr lang="ar-JO" sz="3200" b="1" dirty="0"/>
          </a:p>
          <a:p>
            <a:pPr algn="r" rtl="1"/>
            <a:r>
              <a:rPr lang="ar-JO" sz="3200" b="1" dirty="0" smtClean="0"/>
              <a:t>2- أن تكون مُضافة إلى غير ياء المتكلّم.</a:t>
            </a:r>
          </a:p>
        </p:txBody>
      </p:sp>
    </p:spTree>
    <p:extLst>
      <p:ext uri="{BB962C8B-B14F-4D97-AF65-F5344CB8AC3E}">
        <p14:creationId xmlns:p14="http://schemas.microsoft.com/office/powerpoint/2010/main" val="42679841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6181786" y="-58349"/>
            <a:ext cx="3390815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إعراب الأسماء الخمسة</a:t>
            </a:r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41181" y="1424179"/>
            <a:ext cx="7429634" cy="594235"/>
          </a:xfrm>
        </p:spPr>
        <p:txBody>
          <a:bodyPr>
            <a:normAutofit fontScale="90000"/>
          </a:bodyPr>
          <a:lstStyle/>
          <a:p>
            <a:pPr algn="r"/>
            <a:r>
              <a:rPr lang="ar-JO" sz="2800" dirty="0" smtClean="0"/>
              <a:t/>
            </a:r>
            <a:br>
              <a:rPr lang="ar-JO" sz="2800" dirty="0" smtClean="0"/>
            </a:br>
            <a:r>
              <a:rPr lang="ar-JO" dirty="0" smtClean="0"/>
              <a:t/>
            </a:r>
            <a:br>
              <a:rPr lang="ar-JO" dirty="0" smtClean="0"/>
            </a:br>
            <a:endParaRPr lang="en-US" dirty="0"/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4" name="Double Wave 33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921" y="1221836"/>
            <a:ext cx="8555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>
                <a:solidFill>
                  <a:srgbClr val="FF0000"/>
                </a:solidFill>
              </a:rPr>
              <a:t>ذو</a:t>
            </a:r>
            <a:r>
              <a:rPr lang="ar-JO" sz="3200" b="1" dirty="0" smtClean="0"/>
              <a:t> 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الخلقِ</a:t>
            </a:r>
            <a:r>
              <a:rPr lang="ar-JO" sz="3200" b="1" dirty="0" smtClean="0"/>
              <a:t> الكريمِ محبوبٌ.</a:t>
            </a:r>
          </a:p>
          <a:p>
            <a:pPr algn="r" rtl="1"/>
            <a:r>
              <a:rPr lang="ar-JO" sz="3200" b="1" dirty="0" smtClean="0"/>
              <a:t>ذو : مبتدأ مرفوع وعلامة رفعه الواو لأنه من الأسماء الخمسة.</a:t>
            </a:r>
          </a:p>
          <a:p>
            <a:pPr algn="r" rtl="1"/>
            <a:r>
              <a:rPr lang="ar-JO" sz="3200" b="1" dirty="0" smtClean="0"/>
              <a:t>الخلقِ : مضاف إليه مجرور وعلامة جره الكسرة.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9919" y="3038720"/>
            <a:ext cx="86460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جاءَ </a:t>
            </a:r>
            <a:r>
              <a:rPr lang="ar-JO" sz="3200" b="1" dirty="0" smtClean="0">
                <a:solidFill>
                  <a:srgbClr val="FF0000"/>
                </a:solidFill>
              </a:rPr>
              <a:t>أخو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 smtClean="0"/>
              <a:t> إلى المدرسةِ باكرًا.</a:t>
            </a:r>
          </a:p>
          <a:p>
            <a:pPr algn="r" rtl="1"/>
            <a:r>
              <a:rPr lang="ar-JO" sz="3200" b="1" dirty="0" smtClean="0"/>
              <a:t>أخو : فاعل مرفوع وعلامة رفعه الواو لأنه من الأسماء الخمسة.</a:t>
            </a:r>
          </a:p>
          <a:p>
            <a:pPr algn="r" rtl="1"/>
            <a:r>
              <a:rPr lang="ar-JO" sz="3200" b="1" dirty="0" smtClean="0"/>
              <a:t>ك : ضمير متصل مبني في محل جر مضاف إليه.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5043" y="4828918"/>
            <a:ext cx="9310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رأيتُ </a:t>
            </a:r>
            <a:r>
              <a:rPr lang="ar-JO" sz="3200" b="1" dirty="0" smtClean="0">
                <a:solidFill>
                  <a:srgbClr val="FF0000"/>
                </a:solidFill>
              </a:rPr>
              <a:t>أبا</a:t>
            </a:r>
            <a:r>
              <a:rPr lang="ar-JO" sz="3200" b="1" dirty="0" smtClean="0"/>
              <a:t> 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زيدٍ</a:t>
            </a:r>
            <a:r>
              <a:rPr lang="ar-JO" sz="3200" b="1" dirty="0" smtClean="0"/>
              <a:t> في المسجدِ.</a:t>
            </a:r>
          </a:p>
          <a:p>
            <a:pPr algn="r" rtl="1"/>
            <a:r>
              <a:rPr lang="ar-JO" sz="3200" b="1" dirty="0" smtClean="0"/>
              <a:t>أبا : مفعول به منصوب وعلامة نصبه الألف لأنه من الأسماء الخمسة.</a:t>
            </a:r>
          </a:p>
          <a:p>
            <a:pPr algn="r" rtl="1"/>
            <a:r>
              <a:rPr lang="ar-JO" sz="3200" b="1" dirty="0" smtClean="0"/>
              <a:t>زيد : مضاف إليه مجرور وعلامة جره الكسرة.</a:t>
            </a:r>
          </a:p>
        </p:txBody>
      </p:sp>
    </p:spTree>
    <p:extLst>
      <p:ext uri="{BB962C8B-B14F-4D97-AF65-F5344CB8AC3E}">
        <p14:creationId xmlns:p14="http://schemas.microsoft.com/office/powerpoint/2010/main" val="25176499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8036869" y="-58349"/>
            <a:ext cx="1535732" cy="661914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J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التّقديم:</a:t>
            </a:r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JO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en-US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41181" y="1424179"/>
            <a:ext cx="7429634" cy="594235"/>
          </a:xfrm>
        </p:spPr>
        <p:txBody>
          <a:bodyPr>
            <a:normAutofit fontScale="90000"/>
          </a:bodyPr>
          <a:lstStyle/>
          <a:p>
            <a:pPr algn="r"/>
            <a:r>
              <a:rPr lang="ar-JO" sz="2800" dirty="0" smtClean="0"/>
              <a:t/>
            </a:r>
            <a:br>
              <a:rPr lang="ar-JO" sz="2800" dirty="0" smtClean="0"/>
            </a:br>
            <a:r>
              <a:rPr lang="ar-JO" dirty="0" smtClean="0"/>
              <a:t/>
            </a:r>
            <a:br>
              <a:rPr lang="ar-JO" dirty="0" smtClean="0"/>
            </a:br>
            <a:endParaRPr lang="en-US" dirty="0"/>
          </a:p>
        </p:txBody>
      </p:sp>
      <p:sp>
        <p:nvSpPr>
          <p:cNvPr id="30" name="Double Wave 29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Double Wave 30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2" name="Double Wave 31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الثالثة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4" name="Double Wave 33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الأسماء الخمسة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90222" y="1424179"/>
            <a:ext cx="84857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ضعِ الطعامَ في </a:t>
            </a:r>
            <a:r>
              <a:rPr lang="ar-JO" sz="3200" b="1" dirty="0" smtClean="0">
                <a:solidFill>
                  <a:srgbClr val="FF0000"/>
                </a:solidFill>
              </a:rPr>
              <a:t>في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ـكَ</a:t>
            </a:r>
            <a:r>
              <a:rPr lang="ar-JO" sz="3200" b="1" dirty="0" smtClean="0"/>
              <a:t>.</a:t>
            </a:r>
          </a:p>
          <a:p>
            <a:pPr algn="r" rtl="1"/>
            <a:r>
              <a:rPr lang="ar-JO" sz="3200" b="1" dirty="0" smtClean="0"/>
              <a:t>في : اسم مجرور وعلامة جره الياء لأنه من الأسماء الخمسة.</a:t>
            </a:r>
          </a:p>
          <a:p>
            <a:pPr algn="r" rtl="1"/>
            <a:r>
              <a:rPr lang="ar-JO" sz="3200" b="1" dirty="0" smtClean="0"/>
              <a:t>ك: ضمير متصل مبني في محل جر مضاف إليه.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80534" y="3684696"/>
            <a:ext cx="8395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200" b="1" dirty="0" smtClean="0"/>
              <a:t>التقيتُ بـ</a:t>
            </a:r>
            <a:r>
              <a:rPr lang="ar-JO" sz="3200" b="1" dirty="0" smtClean="0">
                <a:solidFill>
                  <a:srgbClr val="FF0000"/>
                </a:solidFill>
              </a:rPr>
              <a:t>حمي</a:t>
            </a:r>
            <a:r>
              <a:rPr lang="ar-JO" sz="3200" b="1" dirty="0" smtClean="0">
                <a:solidFill>
                  <a:schemeClr val="accent1">
                    <a:lumMod val="75000"/>
                  </a:schemeClr>
                </a:solidFill>
              </a:rPr>
              <a:t>كَ</a:t>
            </a:r>
            <a:r>
              <a:rPr lang="ar-JO" sz="3200" b="1" dirty="0" smtClean="0"/>
              <a:t> أمس.</a:t>
            </a:r>
          </a:p>
          <a:p>
            <a:pPr algn="r" rtl="1"/>
            <a:r>
              <a:rPr lang="ar-JO" sz="3200" b="1" dirty="0" smtClean="0"/>
              <a:t>حمي: اسم مجرور وعلامة جره الياء لأنه من الأسماء الخمسة.</a:t>
            </a:r>
          </a:p>
          <a:p>
            <a:pPr algn="r" rtl="1"/>
            <a:r>
              <a:rPr lang="ar-JO" sz="3200" b="1" dirty="0" smtClean="0"/>
              <a:t>ك : ضمير متصل مبني في محل جر مضاف إليه.</a:t>
            </a:r>
          </a:p>
        </p:txBody>
      </p:sp>
    </p:spTree>
    <p:extLst>
      <p:ext uri="{BB962C8B-B14F-4D97-AF65-F5344CB8AC3E}">
        <p14:creationId xmlns:p14="http://schemas.microsoft.com/office/powerpoint/2010/main" val="25191741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860</Words>
  <Application>Microsoft Office PowerPoint</Application>
  <PresentationFormat>Widescreen</PresentationFormat>
  <Paragraphs>248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Adobe Arabic</vt:lpstr>
      <vt:lpstr>AGA Aladdin Regular</vt:lpstr>
      <vt:lpstr>AGA Battouta Regular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Times New Roman</vt:lpstr>
      <vt:lpstr>Office Theme</vt:lpstr>
      <vt:lpstr>PowerPoint Presentation</vt:lpstr>
      <vt:lpstr>PowerPoint Presentation</vt:lpstr>
      <vt:lpstr>  </vt:lpstr>
      <vt:lpstr>PowerPoint Presentation</vt:lpstr>
      <vt:lpstr>  </vt:lpstr>
      <vt:lpstr>PowerPoint Presentation</vt:lpstr>
      <vt:lpstr>PowerPoint Presentation</vt:lpstr>
      <vt:lpstr>  </vt:lpstr>
      <vt:lpstr>  </vt:lpstr>
      <vt:lpstr>  </vt:lpstr>
      <vt:lpstr>تدريب : لمَ لا تعدّ الأسماء المخطوط تحتها من الأسماء الخمسة؟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Maali</cp:lastModifiedBy>
  <cp:revision>226</cp:revision>
  <dcterms:created xsi:type="dcterms:W3CDTF">2019-06-13T08:00:41Z</dcterms:created>
  <dcterms:modified xsi:type="dcterms:W3CDTF">2025-10-27T18:43:42Z</dcterms:modified>
</cp:coreProperties>
</file>