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0"/>
  </p:notesMasterIdLst>
  <p:handoutMasterIdLst>
    <p:handoutMasterId r:id="rId31"/>
  </p:handoutMasterIdLst>
  <p:sldIdLst>
    <p:sldId id="275" r:id="rId2"/>
    <p:sldId id="296" r:id="rId3"/>
    <p:sldId id="298" r:id="rId4"/>
    <p:sldId id="299" r:id="rId5"/>
    <p:sldId id="300" r:id="rId6"/>
    <p:sldId id="301" r:id="rId7"/>
    <p:sldId id="302" r:id="rId8"/>
    <p:sldId id="277" r:id="rId9"/>
    <p:sldId id="278" r:id="rId10"/>
    <p:sldId id="279" r:id="rId11"/>
    <p:sldId id="280" r:id="rId12"/>
    <p:sldId id="282" r:id="rId13"/>
    <p:sldId id="283" r:id="rId14"/>
    <p:sldId id="285" r:id="rId15"/>
    <p:sldId id="284" r:id="rId16"/>
    <p:sldId id="286" r:id="rId17"/>
    <p:sldId id="287" r:id="rId18"/>
    <p:sldId id="281" r:id="rId19"/>
    <p:sldId id="295" r:id="rId20"/>
    <p:sldId id="267" r:id="rId21"/>
    <p:sldId id="289" r:id="rId22"/>
    <p:sldId id="288" r:id="rId23"/>
    <p:sldId id="290" r:id="rId24"/>
    <p:sldId id="292" r:id="rId25"/>
    <p:sldId id="291" r:id="rId26"/>
    <p:sldId id="293" r:id="rId27"/>
    <p:sldId id="294" r:id="rId28"/>
    <p:sldId id="297" r:id="rId29"/>
  </p:sldIdLst>
  <p:sldSz cx="9144000" cy="6858000" type="screen4x3"/>
  <p:notesSz cx="6858000" cy="9144000"/>
  <p:embeddedFontLst>
    <p:embeddedFont>
      <p:font typeface="Twinkl" panose="020B0604020202020204" charset="0"/>
      <p:regular r:id="rId32"/>
      <p:bold r:id="rId33"/>
    </p:embeddedFont>
    <p:embeddedFont>
      <p:font typeface="Calibri" panose="020F0502020204030204" pitchFamily="34" charset="0"/>
      <p:regular r:id="rId34"/>
      <p:bold r:id="rId35"/>
      <p:italic r:id="rId36"/>
      <p:boldItalic r:id="rId37"/>
    </p:embeddedFont>
    <p:embeddedFont>
      <p:font typeface="Verdana" panose="020B0604030504040204" pitchFamily="34" charset="0"/>
      <p:regular r:id="rId38"/>
      <p:bold r:id="rId39"/>
      <p:italic r:id="rId40"/>
      <p:boldItalic r:id="rId4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407D"/>
    <a:srgbClr val="007AC2"/>
    <a:srgbClr val="AFDEF9"/>
    <a:srgbClr val="80C1EB"/>
    <a:srgbClr val="18A0DB"/>
    <a:srgbClr val="DE1E5A"/>
    <a:srgbClr val="BC0105"/>
    <a:srgbClr val="4DB1E3"/>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73" d="100"/>
          <a:sy n="73" d="100"/>
        </p:scale>
        <p:origin x="1278" y="78"/>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font" Target="fonts/font10.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28/10/2025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28/10/2025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rgbClr val="80C1EB"/>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dirty="0"/>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m.au/resources/australian-resources-5---6-english/australian-resources-5---6-english-literacy/australian-resources-5---6-english-literacy-writing"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ordwall.net/resource/6243630/efl/b2-linking-words-function-sort" TargetMode="Externa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www.twinkl.com.au/resources/australian-resources-5---6-english/australian-resources-5---6-english-literacy/australian-resources-5---6-english-literacy-writing"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40109D3E-4EBC-472B-9A11-930638BEC84D}"/>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p:cNvSpPr/>
          <p:nvPr/>
        </p:nvSpPr>
        <p:spPr>
          <a:xfrm>
            <a:off x="574766" y="287383"/>
            <a:ext cx="4898571" cy="1763486"/>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smtClean="0"/>
              <a:t>Writing a proposal </a:t>
            </a:r>
          </a:p>
          <a:p>
            <a:pPr algn="ctr"/>
            <a:r>
              <a:rPr lang="en-US" sz="4000" b="1" dirty="0" smtClean="0"/>
              <a:t>3.7  </a:t>
            </a:r>
            <a:endParaRPr lang="en-US" sz="4000" b="1" dirty="0"/>
          </a:p>
        </p:txBody>
      </p:sp>
    </p:spTree>
    <p:extLst>
      <p:ext uri="{BB962C8B-B14F-4D97-AF65-F5344CB8AC3E}">
        <p14:creationId xmlns:p14="http://schemas.microsoft.com/office/powerpoint/2010/main" val="1524858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18F44D-7ED9-4FAD-B761-06602E538B9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3755" y="870893"/>
            <a:ext cx="6339986" cy="3928982"/>
          </a:xfrm>
          <a:prstGeom prst="rect">
            <a:avLst/>
          </a:prstGeom>
        </p:spPr>
      </p:pic>
      <p:pic>
        <p:nvPicPr>
          <p:cNvPr id="28" name="Picture 27">
            <a:extLst>
              <a:ext uri="{FF2B5EF4-FFF2-40B4-BE49-F238E27FC236}">
                <a16:creationId xmlns:a16="http://schemas.microsoft.com/office/drawing/2014/main" id="{DF098065-4A53-4876-9D18-658A48E0A8B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7356215" y="4230758"/>
            <a:ext cx="1854644" cy="4064313"/>
          </a:xfrm>
          <a:prstGeom prst="rect">
            <a:avLst/>
          </a:prstGeom>
        </p:spPr>
      </p:pic>
      <p:sp>
        <p:nvSpPr>
          <p:cNvPr id="2" name="Rectangle 1"/>
          <p:cNvSpPr/>
          <p:nvPr/>
        </p:nvSpPr>
        <p:spPr>
          <a:xfrm>
            <a:off x="1016229" y="1074188"/>
            <a:ext cx="5935037" cy="3522392"/>
          </a:xfrm>
          <a:prstGeom prst="rect">
            <a:avLst/>
          </a:prstGeom>
        </p:spPr>
        <p:txBody>
          <a:bodyPr wrap="square">
            <a:spAutoFit/>
          </a:bodyPr>
          <a:lstStyle/>
          <a:p>
            <a:r>
              <a:rPr lang="en-US" sz="2800" dirty="0"/>
              <a:t>A </a:t>
            </a:r>
            <a:r>
              <a:rPr lang="en-US" sz="2800" b="1" dirty="0"/>
              <a:t>proposal</a:t>
            </a:r>
            <a:r>
              <a:rPr lang="en-US" sz="2800" dirty="0"/>
              <a:t> is a formal piece of writing in which you identify a problem or situation, explain why it is important, and suggest possible solutions or actions. Its main purpose is to </a:t>
            </a:r>
            <a:r>
              <a:rPr lang="en-US" sz="2800" b="1" dirty="0"/>
              <a:t>persuade the reader</a:t>
            </a:r>
            <a:r>
              <a:rPr lang="en-US" sz="2800" dirty="0"/>
              <a:t> to accept your ideas or recommendations.</a:t>
            </a:r>
          </a:p>
        </p:txBody>
      </p:sp>
    </p:spTree>
    <p:extLst>
      <p:ext uri="{BB962C8B-B14F-4D97-AF65-F5344CB8AC3E}">
        <p14:creationId xmlns:p14="http://schemas.microsoft.com/office/powerpoint/2010/main" val="63511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4000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1250" fill="hold"/>
                                        <p:tgtEl>
                                          <p:spTgt spid="28"/>
                                        </p:tgtEl>
                                        <p:attrNameLst>
                                          <p:attrName>ppt_x</p:attrName>
                                        </p:attrNameLst>
                                      </p:cBhvr>
                                      <p:tavLst>
                                        <p:tav tm="0">
                                          <p:val>
                                            <p:strVal val="1+#ppt_w/2"/>
                                          </p:val>
                                        </p:tav>
                                        <p:tav tm="100000">
                                          <p:val>
                                            <p:strVal val="#ppt_x"/>
                                          </p:val>
                                        </p:tav>
                                      </p:tavLst>
                                    </p:anim>
                                    <p:anim calcmode="lin" valueType="num">
                                      <p:cBhvr additive="base">
                                        <p:cTn id="8" dur="1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0FCBB19-D33D-40EA-988A-878F4F5A1B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734175" y="97095"/>
            <a:ext cx="2334836" cy="1406980"/>
          </a:xfrm>
          <a:prstGeom prst="rect">
            <a:avLst/>
          </a:prstGeom>
        </p:spPr>
      </p:pic>
      <p:pic>
        <p:nvPicPr>
          <p:cNvPr id="8" name="Picture 7">
            <a:extLst>
              <a:ext uri="{FF2B5EF4-FFF2-40B4-BE49-F238E27FC236}">
                <a16:creationId xmlns:a16="http://schemas.microsoft.com/office/drawing/2014/main" id="{FAC7D1F9-6B93-496F-BC9F-02875C17B9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577407" y="-365692"/>
            <a:ext cx="5989186" cy="8458198"/>
          </a:xfrm>
          <a:prstGeom prst="rect">
            <a:avLst/>
          </a:prstGeom>
        </p:spPr>
      </p:pic>
      <p:sp>
        <p:nvSpPr>
          <p:cNvPr id="12" name="Rectangle 11">
            <a:extLst>
              <a:ext uri="{FF2B5EF4-FFF2-40B4-BE49-F238E27FC236}">
                <a16:creationId xmlns:a16="http://schemas.microsoft.com/office/drawing/2014/main" id="{785EBBD0-07A9-4F14-916E-B0A44B7BFD22}"/>
              </a:ext>
            </a:extLst>
          </p:cNvPr>
          <p:cNvSpPr/>
          <p:nvPr/>
        </p:nvSpPr>
        <p:spPr>
          <a:xfrm>
            <a:off x="764177" y="1679323"/>
            <a:ext cx="7334794" cy="867934"/>
          </a:xfrm>
          <a:prstGeom prst="rect">
            <a:avLst/>
          </a:prstGeom>
        </p:spPr>
        <p:txBody>
          <a:bodyPr wrap="square">
            <a:spAutoFit/>
          </a:bodyPr>
          <a:lstStyle/>
          <a:p>
            <a:pPr algn="ctr"/>
            <a:endParaRPr lang="en-GB" sz="2400" b="1" dirty="0"/>
          </a:p>
        </p:txBody>
      </p:sp>
      <p:pic>
        <p:nvPicPr>
          <p:cNvPr id="3" name="Picture 2"/>
          <p:cNvPicPr>
            <a:picLocks noChangeAspect="1"/>
          </p:cNvPicPr>
          <p:nvPr/>
        </p:nvPicPr>
        <p:blipFill>
          <a:blip r:embed="rId4"/>
          <a:stretch>
            <a:fillRect/>
          </a:stretch>
        </p:blipFill>
        <p:spPr>
          <a:xfrm>
            <a:off x="350105" y="1452079"/>
            <a:ext cx="8793895" cy="5405920"/>
          </a:xfrm>
          <a:prstGeom prst="rect">
            <a:avLst/>
          </a:prstGeom>
        </p:spPr>
      </p:pic>
      <p:sp>
        <p:nvSpPr>
          <p:cNvPr id="11" name="Rectangle 10"/>
          <p:cNvSpPr/>
          <p:nvPr/>
        </p:nvSpPr>
        <p:spPr>
          <a:xfrm>
            <a:off x="342900" y="51508"/>
            <a:ext cx="4206240" cy="118525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Round Robin </a:t>
            </a:r>
            <a:endParaRPr lang="en-US" sz="2800" b="1" dirty="0"/>
          </a:p>
        </p:txBody>
      </p:sp>
      <p:sp>
        <p:nvSpPr>
          <p:cNvPr id="14" name="AutoShape 2" descr="2 Minutes Countdown Clock, 2 Min Clock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p:cNvPicPr>
            <a:picLocks noChangeAspect="1"/>
          </p:cNvPicPr>
          <p:nvPr/>
        </p:nvPicPr>
        <p:blipFill>
          <a:blip r:embed="rId5"/>
          <a:stretch>
            <a:fillRect/>
          </a:stretch>
        </p:blipFill>
        <p:spPr>
          <a:xfrm>
            <a:off x="7131949" y="7937"/>
            <a:ext cx="1567914" cy="1567914"/>
          </a:xfrm>
          <a:prstGeom prst="rect">
            <a:avLst/>
          </a:prstGeom>
        </p:spPr>
      </p:pic>
    </p:spTree>
    <p:extLst>
      <p:ext uri="{BB962C8B-B14F-4D97-AF65-F5344CB8AC3E}">
        <p14:creationId xmlns:p14="http://schemas.microsoft.com/office/powerpoint/2010/main" val="331496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66667"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ppt_x"/>
                                          </p:val>
                                        </p:tav>
                                        <p:tav tm="100000">
                                          <p:val>
                                            <p:strVal val="#ppt_x"/>
                                          </p:val>
                                        </p:tav>
                                      </p:tavLst>
                                    </p:anim>
                                    <p:anim calcmode="lin" valueType="num">
                                      <p:cBhvr additive="base">
                                        <p:cTn id="8" dur="75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grpId="0" nodeType="afterEffect" nodePh="1">
                                  <p:stCondLst>
                                    <p:cond delay="0"/>
                                  </p:stCondLst>
                                  <p:endCondLst>
                                    <p:cond evt="begin" delay="0">
                                      <p:tn val="10"/>
                                    </p:cond>
                                  </p:end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left)">
                                      <p:cBhvr>
                                        <p:cTn id="12" dur="500"/>
                                        <p:tgtEl>
                                          <p:spTgt spid="12">
                                            <p:txEl>
                                              <p:pRg st="0" end="0"/>
                                            </p:txEl>
                                          </p:spTgt>
                                        </p:tgtEl>
                                      </p:cBhvr>
                                    </p:animEffect>
                                  </p:childTnLst>
                                </p:cTn>
                              </p:par>
                            </p:childTnLst>
                          </p:cTn>
                        </p:par>
                        <p:par>
                          <p:cTn id="13" fill="hold">
                            <p:stCondLst>
                              <p:cond delay="125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91868" y="1212531"/>
            <a:ext cx="3452132" cy="4269742"/>
          </a:xfrm>
          <a:prstGeom prst="rect">
            <a:avLst/>
          </a:prstGeom>
        </p:spPr>
      </p:pic>
      <p:sp>
        <p:nvSpPr>
          <p:cNvPr id="3" name="Oval 2"/>
          <p:cNvSpPr/>
          <p:nvPr/>
        </p:nvSpPr>
        <p:spPr>
          <a:xfrm>
            <a:off x="5691868" y="0"/>
            <a:ext cx="3396342" cy="1123406"/>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Check your answers</a:t>
            </a:r>
            <a:endParaRPr lang="en-US" sz="2800" b="1" dirty="0"/>
          </a:p>
        </p:txBody>
      </p:sp>
    </p:spTree>
    <p:extLst>
      <p:ext uri="{BB962C8B-B14F-4D97-AF65-F5344CB8AC3E}">
        <p14:creationId xmlns:p14="http://schemas.microsoft.com/office/powerpoint/2010/main" val="20983439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332" y="718457"/>
            <a:ext cx="7746274" cy="535577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Task : Read </a:t>
            </a:r>
            <a:r>
              <a:rPr lang="en-US" sz="2400" b="1" dirty="0">
                <a:solidFill>
                  <a:schemeClr val="tx1"/>
                </a:solidFill>
              </a:rPr>
              <a:t>the proposal carefully. Then check if the sentences are true or </a:t>
            </a:r>
            <a:r>
              <a:rPr lang="en-US" sz="2400" b="1" dirty="0" smtClean="0">
                <a:solidFill>
                  <a:schemeClr val="tx1"/>
                </a:solidFill>
              </a:rPr>
              <a:t>false</a:t>
            </a:r>
            <a:r>
              <a:rPr lang="en-US" sz="2400" b="1" dirty="0">
                <a:solidFill>
                  <a:schemeClr val="tx1"/>
                </a:solidFill>
              </a:rPr>
              <a:t> </a:t>
            </a:r>
            <a:r>
              <a:rPr lang="en-US" sz="2400" b="1" dirty="0" smtClean="0">
                <a:solidFill>
                  <a:schemeClr val="tx1"/>
                </a:solidFill>
              </a:rPr>
              <a:t>:</a:t>
            </a:r>
          </a:p>
          <a:p>
            <a:pPr algn="ctr"/>
            <a:endParaRPr lang="en-US" sz="2400" b="1" dirty="0" smtClean="0">
              <a:solidFill>
                <a:schemeClr val="tx1"/>
              </a:solidFill>
            </a:endParaRPr>
          </a:p>
          <a:p>
            <a:pPr algn="ctr"/>
            <a:endParaRPr lang="en-US" sz="2400" b="1" dirty="0">
              <a:solidFill>
                <a:schemeClr val="tx1"/>
              </a:solidFill>
            </a:endParaRPr>
          </a:p>
          <a:p>
            <a:pPr algn="ctr"/>
            <a:endParaRPr lang="en-US" sz="2400" b="1" dirty="0" smtClean="0">
              <a:solidFill>
                <a:schemeClr val="tx1"/>
              </a:solidFill>
            </a:endParaRPr>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endParaRPr lang="en-US" dirty="0" smtClean="0"/>
          </a:p>
          <a:p>
            <a:pPr algn="ctr"/>
            <a:endParaRPr lang="en-US" dirty="0"/>
          </a:p>
          <a:p>
            <a:pPr algn="ctr"/>
            <a:r>
              <a:rPr lang="en-US" dirty="0" smtClean="0"/>
              <a:t> </a:t>
            </a:r>
          </a:p>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4150754615"/>
              </p:ext>
            </p:extLst>
          </p:nvPr>
        </p:nvGraphicFramePr>
        <p:xfrm>
          <a:off x="803366" y="1894114"/>
          <a:ext cx="7524206" cy="4271555"/>
        </p:xfrm>
        <a:graphic>
          <a:graphicData uri="http://schemas.openxmlformats.org/drawingml/2006/table">
            <a:tbl>
              <a:tblPr firstRow="1" firstCol="1" lastRow="1" lastCol="1" bandRow="1" bandCol="1"/>
              <a:tblGrid>
                <a:gridCol w="6118791">
                  <a:extLst>
                    <a:ext uri="{9D8B030D-6E8A-4147-A177-3AD203B41FA5}">
                      <a16:colId xmlns:a16="http://schemas.microsoft.com/office/drawing/2014/main" val="3386016625"/>
                    </a:ext>
                  </a:extLst>
                </a:gridCol>
                <a:gridCol w="719183">
                  <a:extLst>
                    <a:ext uri="{9D8B030D-6E8A-4147-A177-3AD203B41FA5}">
                      <a16:colId xmlns:a16="http://schemas.microsoft.com/office/drawing/2014/main" val="1458322086"/>
                    </a:ext>
                  </a:extLst>
                </a:gridCol>
                <a:gridCol w="686232">
                  <a:extLst>
                    <a:ext uri="{9D8B030D-6E8A-4147-A177-3AD203B41FA5}">
                      <a16:colId xmlns:a16="http://schemas.microsoft.com/office/drawing/2014/main" val="1403401468"/>
                    </a:ext>
                  </a:extLst>
                </a:gridCol>
              </a:tblGrid>
              <a:tr h="531644">
                <a:tc gridSpan="3">
                  <a:txBody>
                    <a:bodyPr/>
                    <a:lstStyle/>
                    <a:p>
                      <a:pPr marL="0" marR="582295" algn="r">
                        <a:lnSpc>
                          <a:spcPts val="1360"/>
                        </a:lnSpc>
                        <a:spcBef>
                          <a:spcPts val="40"/>
                        </a:spcBef>
                        <a:spcAft>
                          <a:spcPts val="0"/>
                        </a:spcAft>
                      </a:pP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87106444"/>
                  </a:ext>
                </a:extLst>
              </a:tr>
              <a:tr h="595440">
                <a:tc>
                  <a:txBody>
                    <a:bodyPr/>
                    <a:lstStyle/>
                    <a:p>
                      <a:pPr marL="31750" marR="0">
                        <a:spcBef>
                          <a:spcPts val="3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1.</a:t>
                      </a:r>
                      <a:r>
                        <a:rPr lang="en-US" sz="1600" b="1" spc="21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You</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1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say</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what</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aim</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of</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proposal</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is</a:t>
                      </a:r>
                      <a:r>
                        <a:rPr lang="en-US" sz="1600" b="1" spc="-1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in</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introduction.</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3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3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3384194522"/>
                  </a:ext>
                </a:extLst>
              </a:tr>
              <a:tr h="641860">
                <a:tc>
                  <a:txBody>
                    <a:bodyPr/>
                    <a:lstStyle/>
                    <a:p>
                      <a:pPr marL="31750" marR="0">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2.</a:t>
                      </a:r>
                      <a:r>
                        <a:rPr lang="en-US" sz="1600" b="1" spc="2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Subheadings</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make</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it</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easy</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for</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reader</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to</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follow</a:t>
                      </a:r>
                      <a:r>
                        <a:rPr lang="en-US" sz="1600" b="1" spc="-4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proposal.</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82241288"/>
                  </a:ext>
                </a:extLst>
              </a:tr>
              <a:tr h="641860">
                <a:tc>
                  <a:txBody>
                    <a:bodyPr/>
                    <a:lstStyle/>
                    <a:p>
                      <a:pPr marL="31750" marR="0">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3.</a:t>
                      </a:r>
                      <a:r>
                        <a:rPr lang="en-US" sz="1600" b="1" spc="25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It</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is</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better</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not</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to</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mention</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the</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drawbacks</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of</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your</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proposed</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solution.</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2692536182"/>
                  </a:ext>
                </a:extLst>
              </a:tr>
              <a:tr h="637972">
                <a:tc>
                  <a:txBody>
                    <a:bodyPr/>
                    <a:lstStyle/>
                    <a:p>
                      <a:pPr marL="31750" marR="0">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4.</a:t>
                      </a:r>
                      <a:r>
                        <a:rPr lang="en-US" sz="1600" b="1" spc="27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proposal</a:t>
                      </a:r>
                      <a:r>
                        <a:rPr lang="en-US" sz="1600" b="1" spc="-4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be</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written</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in</a:t>
                      </a:r>
                      <a:r>
                        <a:rPr lang="en-US" sz="1600" b="1" spc="-3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a:t>
                      </a:r>
                      <a:r>
                        <a:rPr lang="en-US" sz="1600" b="1" spc="-2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persuasive</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and</a:t>
                      </a:r>
                      <a:r>
                        <a:rPr lang="en-US" sz="1600" b="1" spc="-3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personal</a:t>
                      </a:r>
                      <a:r>
                        <a:rPr lang="en-US" sz="1600" b="1" spc="-45">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a:effectLst/>
                          <a:latin typeface="Times New Roman" panose="02020603050405020304" pitchFamily="18" charset="0"/>
                          <a:ea typeface="Verdana" panose="020B0604030504040204" pitchFamily="34" charset="0"/>
                          <a:cs typeface="Verdana" panose="020B0604030504040204" pitchFamily="34" charset="0"/>
                        </a:rPr>
                        <a:t>style.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3042140599"/>
                  </a:ext>
                </a:extLst>
              </a:tr>
              <a:tr h="637972">
                <a:tc>
                  <a:txBody>
                    <a:bodyPr/>
                    <a:lstStyle/>
                    <a:p>
                      <a:pPr marL="31750" marR="0">
                        <a:spcBef>
                          <a:spcPts val="180"/>
                        </a:spcBef>
                        <a:spcAft>
                          <a:spcPts val="0"/>
                        </a:spcAft>
                      </a:pPr>
                      <a:r>
                        <a:rPr lang="en-US" sz="1600" b="1" dirty="0">
                          <a:effectLst/>
                          <a:latin typeface="Times New Roman" panose="02020603050405020304" pitchFamily="18" charset="0"/>
                          <a:ea typeface="Verdana" panose="020B0604030504040204" pitchFamily="34" charset="0"/>
                          <a:cs typeface="Verdana" panose="020B0604030504040204" pitchFamily="34" charset="0"/>
                        </a:rPr>
                        <a:t>5.</a:t>
                      </a:r>
                      <a:r>
                        <a:rPr lang="en-US" sz="1600" b="1" spc="20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The</a:t>
                      </a:r>
                      <a:r>
                        <a:rPr lang="en-US" sz="1600" b="1" spc="-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passive</a:t>
                      </a:r>
                      <a:r>
                        <a:rPr lang="en-US" sz="1600" b="1" spc="-10"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is</a:t>
                      </a:r>
                      <a:r>
                        <a:rPr lang="en-US" sz="1600" b="1" spc="-40"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a</a:t>
                      </a:r>
                      <a:r>
                        <a:rPr lang="en-US" sz="1600" b="1" spc="-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useful</a:t>
                      </a:r>
                      <a:r>
                        <a:rPr lang="en-US" sz="1600" b="1" spc="-2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structure</a:t>
                      </a:r>
                      <a:r>
                        <a:rPr lang="en-US" sz="1600" b="1" spc="-30"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for</a:t>
                      </a:r>
                      <a:r>
                        <a:rPr lang="en-US" sz="1600" b="1" spc="-3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writing</a:t>
                      </a:r>
                      <a:r>
                        <a:rPr lang="en-US" sz="1600" b="1" spc="-1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dirty="0">
                          <a:effectLst/>
                          <a:latin typeface="Times New Roman" panose="02020603050405020304" pitchFamily="18" charset="0"/>
                          <a:ea typeface="Verdana" panose="020B0604030504040204" pitchFamily="34" charset="0"/>
                          <a:cs typeface="Verdana" panose="020B0604030504040204" pitchFamily="34" charset="0"/>
                        </a:rPr>
                        <a:t>a</a:t>
                      </a:r>
                      <a:r>
                        <a:rPr lang="en-US" sz="1600" b="1" spc="-5" dirty="0">
                          <a:effectLst/>
                          <a:latin typeface="Times New Roman" panose="02020603050405020304" pitchFamily="18" charset="0"/>
                          <a:ea typeface="Verdana" panose="020B0604030504040204" pitchFamily="34" charset="0"/>
                          <a:cs typeface="Verdana" panose="020B0604030504040204" pitchFamily="34" charset="0"/>
                        </a:rPr>
                        <a:t> </a:t>
                      </a:r>
                      <a:r>
                        <a:rPr lang="en-US" sz="1600" b="1" spc="-10" dirty="0">
                          <a:effectLst/>
                          <a:latin typeface="Times New Roman" panose="02020603050405020304" pitchFamily="18" charset="0"/>
                          <a:ea typeface="Verdana" panose="020B0604030504040204" pitchFamily="34" charset="0"/>
                          <a:cs typeface="Verdana" panose="020B0604030504040204" pitchFamily="34" charset="0"/>
                        </a:rPr>
                        <a:t>proposal.</a:t>
                      </a: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spcBef>
                          <a:spcPts val="180"/>
                        </a:spcBef>
                        <a:spcAft>
                          <a:spcPts val="0"/>
                        </a:spcAft>
                      </a:pPr>
                      <a:r>
                        <a:rPr lang="en-US" sz="1600" b="1" spc="-2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spcBef>
                          <a:spcPts val="180"/>
                        </a:spcBef>
                        <a:spcAft>
                          <a:spcPts val="0"/>
                        </a:spcAft>
                      </a:pPr>
                      <a:r>
                        <a:rPr lang="en-US" sz="1600" b="1" spc="-1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2582452912"/>
                  </a:ext>
                </a:extLst>
              </a:tr>
              <a:tr h="584807">
                <a:tc>
                  <a:txBody>
                    <a:bodyPr/>
                    <a:lstStyle/>
                    <a:p>
                      <a:pPr marL="31750" marR="0">
                        <a:lnSpc>
                          <a:spcPts val="1370"/>
                        </a:lnSpc>
                        <a:spcBef>
                          <a:spcPts val="180"/>
                        </a:spcBef>
                        <a:spcAft>
                          <a:spcPts val="0"/>
                        </a:spcAft>
                      </a:pPr>
                      <a:r>
                        <a:rPr lang="en-US" sz="1600" b="1">
                          <a:effectLst/>
                          <a:latin typeface="Times New Roman" panose="02020603050405020304" pitchFamily="18" charset="0"/>
                          <a:ea typeface="Verdana" panose="020B0604030504040204" pitchFamily="34" charset="0"/>
                          <a:cs typeface="Verdana" panose="020B0604030504040204" pitchFamily="34" charset="0"/>
                        </a:rPr>
                        <a:t>6.</a:t>
                      </a:r>
                      <a:r>
                        <a:rPr lang="en-US" sz="1600" b="1" spc="3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Your</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proposal</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should</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make</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clear</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what you</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are</a:t>
                      </a:r>
                      <a:r>
                        <a:rPr lang="en-US" sz="1600" b="1" spc="-20">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recommending</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a:effectLst/>
                          <a:latin typeface="Times New Roman" panose="02020603050405020304" pitchFamily="18" charset="0"/>
                          <a:ea typeface="Verdana" panose="020B0604030504040204" pitchFamily="34" charset="0"/>
                          <a:cs typeface="Verdana" panose="020B0604030504040204" pitchFamily="34" charset="0"/>
                        </a:rPr>
                        <a:t>and</a:t>
                      </a:r>
                      <a:r>
                        <a:rPr lang="en-US" sz="1600" b="1" spc="-5">
                          <a:effectLst/>
                          <a:latin typeface="Times New Roman" panose="02020603050405020304" pitchFamily="18" charset="0"/>
                          <a:ea typeface="Verdana" panose="020B0604030504040204" pitchFamily="34" charset="0"/>
                          <a:cs typeface="Verdana" panose="020B0604030504040204" pitchFamily="34" charset="0"/>
                        </a:rPr>
                        <a:t> </a:t>
                      </a:r>
                      <a:r>
                        <a:rPr lang="en-US" sz="1600" b="1" spc="-20">
                          <a:effectLst/>
                          <a:latin typeface="Times New Roman" panose="02020603050405020304" pitchFamily="18" charset="0"/>
                          <a:ea typeface="Verdana" panose="020B0604030504040204" pitchFamily="34" charset="0"/>
                          <a:cs typeface="Verdana" panose="020B0604030504040204" pitchFamily="34" charset="0"/>
                        </a:rPr>
                        <a:t>why.</a:t>
                      </a:r>
                      <a:endParaRPr lang="en-US" sz="1600" b="1">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03505" marR="0">
                        <a:lnSpc>
                          <a:spcPts val="1370"/>
                        </a:lnSpc>
                        <a:spcBef>
                          <a:spcPts val="180"/>
                        </a:spcBef>
                        <a:spcAft>
                          <a:spcPts val="0"/>
                        </a:spcAft>
                      </a:pPr>
                      <a:r>
                        <a:rPr lang="en-US" sz="1600" b="1" spc="-20" dirty="0">
                          <a:effectLst/>
                          <a:latin typeface="Times New Roman" panose="02020603050405020304" pitchFamily="18" charset="0"/>
                          <a:ea typeface="Verdana" panose="020B0604030504040204" pitchFamily="34" charset="0"/>
                          <a:cs typeface="Verdana" panose="020B0604030504040204" pitchFamily="34" charset="0"/>
                        </a:rPr>
                        <a:t>True</a:t>
                      </a: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0" marR="31115" algn="r">
                        <a:lnSpc>
                          <a:spcPts val="1370"/>
                        </a:lnSpc>
                        <a:spcBef>
                          <a:spcPts val="180"/>
                        </a:spcBef>
                        <a:spcAft>
                          <a:spcPts val="0"/>
                        </a:spcAft>
                      </a:pPr>
                      <a:r>
                        <a:rPr lang="en-US" sz="1600" b="1" spc="-10" dirty="0">
                          <a:effectLst/>
                          <a:latin typeface="Times New Roman" panose="02020603050405020304" pitchFamily="18" charset="0"/>
                          <a:ea typeface="Verdana" panose="020B0604030504040204" pitchFamily="34" charset="0"/>
                          <a:cs typeface="Verdana" panose="020B0604030504040204" pitchFamily="34" charset="0"/>
                        </a:rPr>
                        <a:t>False</a:t>
                      </a:r>
                      <a:endParaRPr lang="en-US" sz="1600" b="1"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285009765"/>
                  </a:ext>
                </a:extLst>
              </a:tr>
            </a:tbl>
          </a:graphicData>
        </a:graphic>
      </p:graphicFrame>
      <p:sp>
        <p:nvSpPr>
          <p:cNvPr id="5" name="Rectangle 4"/>
          <p:cNvSpPr/>
          <p:nvPr/>
        </p:nvSpPr>
        <p:spPr>
          <a:xfrm>
            <a:off x="940526" y="1658983"/>
            <a:ext cx="1645920" cy="548640"/>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Group Work </a:t>
            </a:r>
            <a:endParaRPr lang="en-US" dirty="0"/>
          </a:p>
        </p:txBody>
      </p:sp>
    </p:spTree>
    <p:extLst>
      <p:ext uri="{BB962C8B-B14F-4D97-AF65-F5344CB8AC3E}">
        <p14:creationId xmlns:p14="http://schemas.microsoft.com/office/powerpoint/2010/main" val="1129812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70709" y="1048021"/>
            <a:ext cx="2959689" cy="4498727"/>
          </a:xfrm>
          <a:prstGeom prst="rect">
            <a:avLst/>
          </a:prstGeom>
        </p:spPr>
      </p:pic>
      <p:sp>
        <p:nvSpPr>
          <p:cNvPr id="3" name="Rectangle 2"/>
          <p:cNvSpPr/>
          <p:nvPr/>
        </p:nvSpPr>
        <p:spPr>
          <a:xfrm>
            <a:off x="3997233" y="2627700"/>
            <a:ext cx="4572000" cy="3416320"/>
          </a:xfrm>
          <a:prstGeom prst="rect">
            <a:avLst/>
          </a:prstGeom>
          <a:solidFill>
            <a:schemeClr val="accent2">
              <a:lumMod val="60000"/>
              <a:lumOff val="40000"/>
            </a:schemeClr>
          </a:solidFill>
        </p:spPr>
        <p:txBody>
          <a:bodyPr>
            <a:spAutoFit/>
          </a:bodyPr>
          <a:lstStyle/>
          <a:p>
            <a:r>
              <a:rPr lang="en-US" sz="3600" b="1" dirty="0"/>
              <a:t>Great job! Show me a thumbs up, high five your partner, or do a happy dance if you got more than 3 </a:t>
            </a:r>
            <a:r>
              <a:rPr lang="en-US" sz="3600" b="1" dirty="0" smtClean="0"/>
              <a:t>correct</a:t>
            </a:r>
            <a:r>
              <a:rPr lang="en-US" sz="3600" b="1" dirty="0"/>
              <a:t>.</a:t>
            </a:r>
          </a:p>
        </p:txBody>
      </p:sp>
    </p:spTree>
    <p:extLst>
      <p:ext uri="{BB962C8B-B14F-4D97-AF65-F5344CB8AC3E}">
        <p14:creationId xmlns:p14="http://schemas.microsoft.com/office/powerpoint/2010/main" val="1605326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884374883"/>
              </p:ext>
            </p:extLst>
          </p:nvPr>
        </p:nvGraphicFramePr>
        <p:xfrm>
          <a:off x="548640" y="653143"/>
          <a:ext cx="8020594" cy="4193177"/>
        </p:xfrm>
        <a:graphic>
          <a:graphicData uri="http://schemas.openxmlformats.org/drawingml/2006/table">
            <a:tbl>
              <a:tblPr firstRow="1" firstCol="1" lastRow="1" lastCol="1" bandRow="1" bandCol="1"/>
              <a:tblGrid>
                <a:gridCol w="3589264">
                  <a:extLst>
                    <a:ext uri="{9D8B030D-6E8A-4147-A177-3AD203B41FA5}">
                      <a16:colId xmlns:a16="http://schemas.microsoft.com/office/drawing/2014/main" val="4249611259"/>
                    </a:ext>
                  </a:extLst>
                </a:gridCol>
                <a:gridCol w="4431330">
                  <a:extLst>
                    <a:ext uri="{9D8B030D-6E8A-4147-A177-3AD203B41FA5}">
                      <a16:colId xmlns:a16="http://schemas.microsoft.com/office/drawing/2014/main" val="683687497"/>
                    </a:ext>
                  </a:extLst>
                </a:gridCol>
              </a:tblGrid>
              <a:tr h="377621">
                <a:tc>
                  <a:txBody>
                    <a:bodyPr/>
                    <a:lstStyle/>
                    <a:p>
                      <a:pPr marL="31750" marR="0">
                        <a:spcBef>
                          <a:spcPts val="40"/>
                        </a:spcBef>
                        <a:spcAft>
                          <a:spcPts val="0"/>
                        </a:spcAft>
                      </a:pPr>
                      <a:r>
                        <a:rPr lang="en-US" sz="2000" b="1" spc="-10">
                          <a:effectLst/>
                          <a:latin typeface="Times New Roman" panose="02020603050405020304" pitchFamily="18" charset="0"/>
                          <a:ea typeface="Verdana" panose="020B0604030504040204" pitchFamily="34" charset="0"/>
                          <a:cs typeface="Verdana" panose="020B0604030504040204" pitchFamily="34" charset="0"/>
                        </a:rPr>
                        <a:t>Phrases</a:t>
                      </a:r>
                      <a:endParaRPr lang="en-US" sz="200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137160" marR="0">
                        <a:spcBef>
                          <a:spcPts val="40"/>
                        </a:spcBef>
                        <a:spcAft>
                          <a:spcPts val="0"/>
                        </a:spcAft>
                      </a:pPr>
                      <a:r>
                        <a:rPr lang="en-US" sz="2000" b="1" spc="-10">
                          <a:effectLst/>
                          <a:latin typeface="Times New Roman" panose="02020603050405020304" pitchFamily="18" charset="0"/>
                          <a:ea typeface="Verdana" panose="020B0604030504040204" pitchFamily="34" charset="0"/>
                          <a:cs typeface="Verdana" panose="020B0604030504040204" pitchFamily="34" charset="0"/>
                        </a:rPr>
                        <a:t>Functions</a:t>
                      </a:r>
                      <a:endParaRPr lang="en-US" sz="200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257905245"/>
                  </a:ext>
                </a:extLst>
              </a:tr>
              <a:tr h="3815556">
                <a:tc>
                  <a:txBody>
                    <a:bodyPr/>
                    <a:lstStyle/>
                    <a:p>
                      <a:pPr marL="342900" marR="0" lvl="0" indent="-342900" rtl="0">
                        <a:spcBef>
                          <a:spcPts val="330"/>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proposed</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that</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5"/>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2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This</a:t>
                      </a:r>
                      <a:r>
                        <a:rPr lang="en-US" sz="2000" spc="-1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proposal</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intends</a:t>
                      </a:r>
                      <a:r>
                        <a:rPr lang="en-US" sz="2000" spc="-3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to</a:t>
                      </a:r>
                      <a:r>
                        <a:rPr lang="en-US" sz="2000" spc="-1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outline</a:t>
                      </a:r>
                      <a:r>
                        <a:rPr lang="en-US" sz="2000" spc="-10">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One</a:t>
                      </a:r>
                      <a:r>
                        <a:rPr lang="en-US" sz="2000" spc="-1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issue</a:t>
                      </a:r>
                      <a:r>
                        <a:rPr lang="en-US" sz="2000" spc="-1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a:t>
                      </a:r>
                      <a:r>
                        <a:rPr lang="en-US" sz="2000" spc="-20">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384810" lvl="0" indent="-342900">
                        <a:lnSpc>
                          <a:spcPct val="102000"/>
                        </a:lnSpc>
                        <a:spcBef>
                          <a:spcPts val="340"/>
                        </a:spcBef>
                        <a:spcAft>
                          <a:spcPts val="0"/>
                        </a:spcAft>
                        <a:buSzPts val="1200"/>
                        <a:buFont typeface="Verdana" panose="020B0604030504040204" pitchFamily="34" charset="0"/>
                        <a:buAutoNum type="arabicPeriod"/>
                        <a:tabLst>
                          <a:tab pos="259080" algn="l"/>
                          <a:tab pos="26035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5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A</a:t>
                      </a:r>
                      <a:r>
                        <a:rPr lang="en-US" sz="2000" spc="-4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change</a:t>
                      </a:r>
                      <a:r>
                        <a:rPr lang="en-US" sz="2000" spc="-4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to</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a</a:t>
                      </a:r>
                      <a:r>
                        <a:rPr lang="en-US" sz="2000" spc="-3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digital</a:t>
                      </a:r>
                      <a:r>
                        <a:rPr lang="en-US" sz="2000" spc="-5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format</a:t>
                      </a:r>
                      <a:r>
                        <a:rPr lang="en-US" sz="2000" spc="-4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is </a:t>
                      </a:r>
                      <a:r>
                        <a:rPr lang="en-US" sz="2000" spc="-10">
                          <a:effectLst/>
                          <a:latin typeface="Times New Roman" panose="02020603050405020304" pitchFamily="18" charset="0"/>
                          <a:ea typeface="Verdana" panose="020B0604030504040204" pitchFamily="34" charset="0"/>
                          <a:cs typeface="Verdana" panose="020B0604030504040204" pitchFamily="34" charset="0"/>
                        </a:rPr>
                        <a:t>therefore</a:t>
                      </a:r>
                      <a:r>
                        <a:rPr lang="en-US" sz="2000" spc="-95">
                          <a:effectLst/>
                          <a:latin typeface="Times New Roman" panose="02020603050405020304" pitchFamily="18" charset="0"/>
                          <a:ea typeface="Verdana" panose="020B0604030504040204" pitchFamily="34" charset="0"/>
                          <a:cs typeface="Verdana" panose="020B0604030504040204" pitchFamily="34" charset="0"/>
                        </a:rPr>
                        <a:t> </a:t>
                      </a:r>
                      <a:r>
                        <a:rPr lang="en-US" sz="2000" spc="-10">
                          <a:effectLst/>
                          <a:latin typeface="Times New Roman" panose="02020603050405020304" pitchFamily="18" charset="0"/>
                          <a:ea typeface="Verdana" panose="020B0604030504040204" pitchFamily="34" charset="0"/>
                          <a:cs typeface="Verdana" panose="020B0604030504040204" pitchFamily="34" charset="0"/>
                        </a:rPr>
                        <a:t>recommended</a:t>
                      </a:r>
                      <a:r>
                        <a:rPr lang="en-US" sz="2000" spc="-85">
                          <a:effectLst/>
                          <a:latin typeface="Times New Roman" panose="02020603050405020304" pitchFamily="18" charset="0"/>
                          <a:ea typeface="Verdana" panose="020B0604030504040204" pitchFamily="34" charset="0"/>
                          <a:cs typeface="Verdana" panose="020B0604030504040204" pitchFamily="34" charset="0"/>
                        </a:rPr>
                        <a:t> </a:t>
                      </a:r>
                      <a:r>
                        <a:rPr lang="en-US" sz="2000" spc="-1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370205" lvl="0" indent="-342900">
                        <a:lnSpc>
                          <a:spcPct val="102000"/>
                        </a:lnSpc>
                        <a:spcBef>
                          <a:spcPts val="295"/>
                        </a:spcBef>
                        <a:spcAft>
                          <a:spcPts val="0"/>
                        </a:spcAft>
                        <a:buSzPts val="1200"/>
                        <a:buFont typeface="Verdana" panose="020B0604030504040204" pitchFamily="34" charset="0"/>
                        <a:buAutoNum type="arabicPeriod"/>
                        <a:tabLst>
                          <a:tab pos="259080" algn="l"/>
                          <a:tab pos="26035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It</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draws</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on</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the</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views</a:t>
                      </a:r>
                      <a:r>
                        <a:rPr lang="en-US" sz="2000" spc="-6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of</a:t>
                      </a:r>
                      <a:r>
                        <a:rPr lang="en-US" sz="2000" spc="-6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3,000 </a:t>
                      </a:r>
                      <a:r>
                        <a:rPr lang="en-US" sz="2000" spc="-20">
                          <a:effectLst/>
                          <a:latin typeface="Times New Roman" panose="02020603050405020304" pitchFamily="18" charset="0"/>
                          <a:ea typeface="Verdana" panose="020B0604030504040204" pitchFamily="34" charset="0"/>
                          <a:cs typeface="Verdana" panose="020B0604030504040204" pitchFamily="34" charset="0"/>
                        </a:rPr>
                        <a:t>students</a:t>
                      </a:r>
                      <a:r>
                        <a:rPr lang="en-US" sz="2000" spc="-85">
                          <a:effectLst/>
                          <a:latin typeface="Times New Roman" panose="02020603050405020304" pitchFamily="18" charset="0"/>
                          <a:ea typeface="Verdana" panose="020B0604030504040204" pitchFamily="34" charset="0"/>
                          <a:cs typeface="Verdana" panose="020B0604030504040204" pitchFamily="34" charset="0"/>
                        </a:rPr>
                        <a:t> </a:t>
                      </a:r>
                      <a:r>
                        <a:rPr lang="en-US" sz="2000" spc="-20">
                          <a:effectLst/>
                          <a:latin typeface="Times New Roman" panose="02020603050405020304" pitchFamily="18" charset="0"/>
                          <a:ea typeface="Verdana" panose="020B0604030504040204" pitchFamily="34" charset="0"/>
                          <a:cs typeface="Verdana" panose="020B0604030504040204" pitchFamily="34" charset="0"/>
                        </a:rPr>
                        <a:t>surveyed</a:t>
                      </a:r>
                      <a:r>
                        <a:rPr lang="en-US" sz="2000" spc="-85">
                          <a:effectLst/>
                          <a:latin typeface="Times New Roman" panose="02020603050405020304" pitchFamily="18" charset="0"/>
                          <a:ea typeface="Verdana" panose="020B0604030504040204" pitchFamily="34" charset="0"/>
                          <a:cs typeface="Verdana" panose="020B0604030504040204" pitchFamily="34" charset="0"/>
                        </a:rPr>
                        <a:t> </a:t>
                      </a:r>
                      <a:r>
                        <a:rPr lang="en-US" sz="2000" spc="-20">
                          <a:effectLst/>
                          <a:latin typeface="Times New Roman" panose="02020603050405020304" pitchFamily="18" charset="0"/>
                          <a:ea typeface="Verdana" panose="020B0604030504040204" pitchFamily="34" charset="0"/>
                          <a:cs typeface="Verdana" panose="020B0604030504040204" pitchFamily="34" charset="0"/>
                        </a:rPr>
                        <a:t>in</a:t>
                      </a:r>
                      <a:r>
                        <a:rPr lang="en-US" sz="2000" spc="-95">
                          <a:effectLst/>
                          <a:latin typeface="Times New Roman" panose="02020603050405020304" pitchFamily="18" charset="0"/>
                          <a:ea typeface="Verdana" panose="020B0604030504040204" pitchFamily="34" charset="0"/>
                          <a:cs typeface="Verdana" panose="020B0604030504040204" pitchFamily="34" charset="0"/>
                        </a:rPr>
                        <a:t> </a:t>
                      </a:r>
                      <a:r>
                        <a:rPr lang="en-US" sz="2000" spc="-20">
                          <a:effectLst/>
                          <a:latin typeface="Times New Roman" panose="02020603050405020304" pitchFamily="18" charset="0"/>
                          <a:ea typeface="Verdana" panose="020B0604030504040204" pitchFamily="34" charset="0"/>
                          <a:cs typeface="Verdana" panose="020B0604030504040204" pitchFamily="34" charset="0"/>
                        </a:rPr>
                        <a:t>May.</a:t>
                      </a:r>
                      <a:endParaRPr lang="en-US" sz="2000" spc="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lnSpc>
                          <a:spcPts val="1370"/>
                        </a:lnSpc>
                        <a:spcBef>
                          <a:spcPts val="295"/>
                        </a:spcBef>
                        <a:spcAft>
                          <a:spcPts val="0"/>
                        </a:spcAft>
                        <a:buSzPts val="1200"/>
                        <a:buFont typeface="Verdana" panose="020B0604030504040204" pitchFamily="34" charset="0"/>
                        <a:buAutoNum type="arabicPeriod"/>
                        <a:tabLst>
                          <a:tab pos="259080" algn="l"/>
                        </a:tabLst>
                      </a:pPr>
                      <a:r>
                        <a:rPr lang="en-US" sz="2000" spc="0">
                          <a:effectLst/>
                          <a:latin typeface="Times New Roman" panose="02020603050405020304" pitchFamily="18" charset="0"/>
                          <a:ea typeface="Verdana" panose="020B0604030504040204" pitchFamily="34" charset="0"/>
                          <a:cs typeface="Verdana" panose="020B0604030504040204" pitchFamily="34" charset="0"/>
                        </a:rPr>
                        <a:t>……</a:t>
                      </a:r>
                      <a:r>
                        <a:rPr lang="en-US" sz="2000" spc="-3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The</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key</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benefits</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would</a:t>
                      </a:r>
                      <a:r>
                        <a:rPr lang="en-US" sz="2000" spc="-30">
                          <a:effectLst/>
                          <a:latin typeface="Times New Roman" panose="02020603050405020304" pitchFamily="18" charset="0"/>
                          <a:ea typeface="Verdana" panose="020B0604030504040204" pitchFamily="34" charset="0"/>
                          <a:cs typeface="Verdana" panose="020B0604030504040204" pitchFamily="34" charset="0"/>
                        </a:rPr>
                        <a:t> </a:t>
                      </a:r>
                      <a:r>
                        <a:rPr lang="en-US" sz="2000" spc="0">
                          <a:effectLst/>
                          <a:latin typeface="Times New Roman" panose="02020603050405020304" pitchFamily="18" charset="0"/>
                          <a:ea typeface="Verdana" panose="020B0604030504040204" pitchFamily="34" charset="0"/>
                          <a:cs typeface="Verdana" panose="020B0604030504040204" pitchFamily="34" charset="0"/>
                        </a:rPr>
                        <a:t>be</a:t>
                      </a:r>
                      <a:r>
                        <a:rPr lang="en-US" sz="2000" spc="-25">
                          <a:effectLst/>
                          <a:latin typeface="Times New Roman" panose="02020603050405020304" pitchFamily="18" charset="0"/>
                          <a:ea typeface="Verdana" panose="020B0604030504040204" pitchFamily="34" charset="0"/>
                          <a:cs typeface="Verdana" panose="020B0604030504040204" pitchFamily="34" charset="0"/>
                        </a:rPr>
                        <a:t> </a:t>
                      </a:r>
                      <a:r>
                        <a:rPr lang="en-US" sz="2000" spc="-50">
                          <a:effectLst/>
                          <a:latin typeface="Times New Roman" panose="02020603050405020304" pitchFamily="18" charset="0"/>
                          <a:ea typeface="Verdana" panose="020B0604030504040204" pitchFamily="34" charset="0"/>
                          <a:cs typeface="Verdana" panose="020B0604030504040204" pitchFamily="34" charset="0"/>
                        </a:rPr>
                        <a:t>…</a:t>
                      </a:r>
                      <a:endParaRPr lang="en-US" sz="2000" spc="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tc>
                  <a:txBody>
                    <a:bodyPr/>
                    <a:lstStyle/>
                    <a:p>
                      <a:pPr marL="342900" marR="0" lvl="0" indent="-342900" rtl="0">
                        <a:spcBef>
                          <a:spcPts val="330"/>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Stating</a:t>
                      </a:r>
                      <a:r>
                        <a:rPr lang="en-US" sz="2000" spc="-4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3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aim</a:t>
                      </a:r>
                      <a:r>
                        <a:rPr lang="en-US" sz="2000" spc="-5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of</a:t>
                      </a:r>
                      <a:r>
                        <a:rPr lang="en-US" sz="2000" spc="-5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5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a:effectLst/>
                          <a:latin typeface="Times New Roman" panose="02020603050405020304" pitchFamily="18" charset="0"/>
                          <a:ea typeface="Verdana" panose="020B0604030504040204" pitchFamily="34" charset="0"/>
                          <a:cs typeface="Verdana" panose="020B0604030504040204" pitchFamily="34" charset="0"/>
                        </a:rPr>
                        <a:t>report</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5"/>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Saying</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what</a:t>
                      </a:r>
                      <a:r>
                        <a:rPr lang="en-US" sz="2000" spc="-3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information</a:t>
                      </a:r>
                      <a:r>
                        <a:rPr lang="en-US" sz="2000" spc="-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report</a:t>
                      </a:r>
                      <a:r>
                        <a:rPr lang="en-US" sz="2000" spc="-2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is</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based</a:t>
                      </a:r>
                      <a:r>
                        <a:rPr lang="en-US" sz="2000" spc="-3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25" dirty="0">
                          <a:effectLst/>
                          <a:latin typeface="Times New Roman" panose="02020603050405020304" pitchFamily="18" charset="0"/>
                          <a:ea typeface="Verdana" panose="020B0604030504040204" pitchFamily="34" charset="0"/>
                          <a:cs typeface="Verdana" panose="020B0604030504040204" pitchFamily="34" charset="0"/>
                        </a:rPr>
                        <a:t>on</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lphaLcPeriod"/>
                        <a:tabLst>
                          <a:tab pos="365125" algn="l"/>
                        </a:tabLst>
                      </a:pPr>
                      <a:r>
                        <a:rPr lang="en-US" sz="2000" spc="-40" dirty="0">
                          <a:effectLst/>
                          <a:latin typeface="Times New Roman" panose="02020603050405020304" pitchFamily="18" charset="0"/>
                          <a:ea typeface="Verdana" panose="020B0604030504040204" pitchFamily="34" charset="0"/>
                          <a:cs typeface="Verdana" panose="020B0604030504040204" pitchFamily="34" charset="0"/>
                        </a:rPr>
                        <a:t>Proposing</a:t>
                      </a:r>
                      <a:r>
                        <a:rPr lang="en-US" sz="2000" spc="-7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a</a:t>
                      </a:r>
                      <a:r>
                        <a:rPr lang="en-US" sz="2000" spc="-7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solution</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Justifying</a:t>
                      </a:r>
                      <a:r>
                        <a:rPr lang="en-US" sz="2000" spc="-4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a</a:t>
                      </a:r>
                      <a:r>
                        <a:rPr lang="en-US" sz="2000" spc="-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a:effectLst/>
                          <a:latin typeface="Times New Roman" panose="02020603050405020304" pitchFamily="18" charset="0"/>
                          <a:ea typeface="Verdana" panose="020B0604030504040204" pitchFamily="34" charset="0"/>
                          <a:cs typeface="Verdana" panose="020B0604030504040204" pitchFamily="34" charset="0"/>
                        </a:rPr>
                        <a:t>solution</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0"/>
                        </a:spcBef>
                        <a:spcAft>
                          <a:spcPts val="0"/>
                        </a:spcAft>
                        <a:buSzPts val="1200"/>
                        <a:buFont typeface="Verdana" panose="020B0604030504040204" pitchFamily="34" charset="0"/>
                        <a:buAutoNum type="alphaLcPeriod"/>
                        <a:tabLst>
                          <a:tab pos="365125"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Recognizing</a:t>
                      </a:r>
                      <a:r>
                        <a:rPr lang="en-US" sz="2000" spc="7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0" dirty="0">
                          <a:effectLst/>
                          <a:latin typeface="Times New Roman" panose="02020603050405020304" pitchFamily="18" charset="0"/>
                          <a:ea typeface="Verdana" panose="020B0604030504040204" pitchFamily="34" charset="0"/>
                          <a:cs typeface="Verdana" panose="020B0604030504040204" pitchFamily="34" charset="0"/>
                        </a:rPr>
                        <a:t>the</a:t>
                      </a:r>
                      <a:r>
                        <a:rPr lang="en-US" sz="2000" spc="85"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a:effectLst/>
                          <a:latin typeface="Times New Roman" panose="02020603050405020304" pitchFamily="18" charset="0"/>
                          <a:ea typeface="Verdana" panose="020B0604030504040204" pitchFamily="34" charset="0"/>
                          <a:cs typeface="Verdana" panose="020B0604030504040204" pitchFamily="34" charset="0"/>
                        </a:rPr>
                        <a:t>disadvantages</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p>
                      <a:pPr marL="342900" marR="0" lvl="0" indent="-342900">
                        <a:spcBef>
                          <a:spcPts val="345"/>
                        </a:spcBef>
                        <a:spcAft>
                          <a:spcPts val="0"/>
                        </a:spcAft>
                        <a:buSzPts val="1200"/>
                        <a:buFont typeface="Verdana" panose="020B0604030504040204" pitchFamily="34" charset="0"/>
                        <a:buAutoNum type="alphaLcPeriod"/>
                        <a:tabLst>
                          <a:tab pos="365760" algn="l"/>
                        </a:tabLst>
                      </a:pPr>
                      <a:r>
                        <a:rPr lang="en-US" sz="2000" spc="0" dirty="0">
                          <a:effectLst/>
                          <a:latin typeface="Times New Roman" panose="02020603050405020304" pitchFamily="18" charset="0"/>
                          <a:ea typeface="Verdana" panose="020B0604030504040204" pitchFamily="34" charset="0"/>
                          <a:cs typeface="Verdana" panose="020B0604030504040204" pitchFamily="34" charset="0"/>
                        </a:rPr>
                        <a:t> </a:t>
                      </a:r>
                      <a:r>
                        <a:rPr lang="en-US" sz="2000" spc="-10" dirty="0" smtClean="0">
                          <a:effectLst/>
                          <a:latin typeface="Times New Roman" panose="02020603050405020304" pitchFamily="18" charset="0"/>
                          <a:ea typeface="Verdana" panose="020B0604030504040204" pitchFamily="34" charset="0"/>
                          <a:cs typeface="Verdana" panose="020B0604030504040204" pitchFamily="34" charset="0"/>
                        </a:rPr>
                        <a:t>Concluding</a:t>
                      </a:r>
                      <a:endParaRPr lang="en-US" sz="2000" spc="0" dirty="0">
                        <a:effectLst/>
                        <a:latin typeface="Verdana" panose="020B0604030504040204" pitchFamily="34" charset="0"/>
                        <a:ea typeface="Verdana" panose="020B0604030504040204" pitchFamily="34" charset="0"/>
                        <a:cs typeface="Verdana" panose="020B0604030504040204" pitchFamily="34" charset="0"/>
                      </a:endParaRPr>
                    </a:p>
                  </a:txBody>
                  <a:tcPr marL="0" marR="0" marT="0" marB="0">
                    <a:lnL>
                      <a:noFill/>
                    </a:lnL>
                    <a:lnR>
                      <a:noFill/>
                    </a:lnR>
                    <a:lnT>
                      <a:noFill/>
                    </a:lnT>
                    <a:lnB>
                      <a:noFill/>
                    </a:lnB>
                  </a:tcPr>
                </a:tc>
                <a:extLst>
                  <a:ext uri="{0D108BD9-81ED-4DB2-BD59-A6C34878D82A}">
                    <a16:rowId xmlns:a16="http://schemas.microsoft.com/office/drawing/2014/main" val="1958834348"/>
                  </a:ext>
                </a:extLst>
              </a:tr>
            </a:tbl>
          </a:graphicData>
        </a:graphic>
      </p:graphicFrame>
      <p:sp>
        <p:nvSpPr>
          <p:cNvPr id="7" name="Rectangle 3"/>
          <p:cNvSpPr>
            <a:spLocks noChangeArrowheads="1"/>
          </p:cNvSpPr>
          <p:nvPr/>
        </p:nvSpPr>
        <p:spPr bwMode="auto">
          <a:xfrm>
            <a:off x="1230312" y="2881313"/>
            <a:ext cx="9540477" cy="487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8" name="Picture 7"/>
          <p:cNvPicPr>
            <a:picLocks noChangeAspect="1"/>
          </p:cNvPicPr>
          <p:nvPr/>
        </p:nvPicPr>
        <p:blipFill>
          <a:blip r:embed="rId2"/>
          <a:stretch>
            <a:fillRect/>
          </a:stretch>
        </p:blipFill>
        <p:spPr>
          <a:xfrm>
            <a:off x="6803299" y="3270829"/>
            <a:ext cx="1765935" cy="3150982"/>
          </a:xfrm>
          <a:prstGeom prst="rect">
            <a:avLst/>
          </a:prstGeom>
        </p:spPr>
      </p:pic>
    </p:spTree>
    <p:extLst>
      <p:ext uri="{BB962C8B-B14F-4D97-AF65-F5344CB8AC3E}">
        <p14:creationId xmlns:p14="http://schemas.microsoft.com/office/powerpoint/2010/main" val="102676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0789" y="725805"/>
            <a:ext cx="7712502" cy="5440354"/>
          </a:xfrm>
          <a:prstGeom prst="rect">
            <a:avLst/>
          </a:prstGeom>
        </p:spPr>
      </p:pic>
    </p:spTree>
    <p:extLst>
      <p:ext uri="{BB962C8B-B14F-4D97-AF65-F5344CB8AC3E}">
        <p14:creationId xmlns:p14="http://schemas.microsoft.com/office/powerpoint/2010/main" val="243110598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97281" y="1048973"/>
            <a:ext cx="6063710" cy="4385175"/>
          </a:xfrm>
          <a:prstGeom prst="rect">
            <a:avLst/>
          </a:prstGeom>
        </p:spPr>
      </p:pic>
    </p:spTree>
    <p:extLst>
      <p:ext uri="{BB962C8B-B14F-4D97-AF65-F5344CB8AC3E}">
        <p14:creationId xmlns:p14="http://schemas.microsoft.com/office/powerpoint/2010/main" val="9095119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584" y="751344"/>
            <a:ext cx="7615646" cy="4708981"/>
          </a:xfrm>
          <a:prstGeom prst="rect">
            <a:avLst/>
          </a:prstGeom>
        </p:spPr>
        <p:txBody>
          <a:bodyPr wrap="square">
            <a:spAutoFit/>
          </a:bodyPr>
          <a:lstStyle/>
          <a:p>
            <a:r>
              <a:rPr lang="en-US" sz="2000" b="1" dirty="0"/>
              <a:t>Features of a Proposal</a:t>
            </a:r>
          </a:p>
          <a:p>
            <a:pPr>
              <a:buFont typeface="+mj-lt"/>
              <a:buAutoNum type="arabicPeriod"/>
            </a:pPr>
            <a:r>
              <a:rPr lang="en-US" sz="2000" b="1" dirty="0"/>
              <a:t>Title</a:t>
            </a:r>
            <a:r>
              <a:rPr lang="en-US" sz="2000" dirty="0"/>
              <a:t> – a short, neutral heading that clearly shows what the proposal is about.</a:t>
            </a:r>
          </a:p>
          <a:p>
            <a:pPr>
              <a:buFont typeface="+mj-lt"/>
              <a:buAutoNum type="arabicPeriod"/>
            </a:pPr>
            <a:r>
              <a:rPr lang="en-US" sz="2000" b="1" dirty="0"/>
              <a:t>Introduction</a:t>
            </a:r>
            <a:r>
              <a:rPr lang="en-US" sz="2000" dirty="0"/>
              <a:t> – explains the issue and why it is important.</a:t>
            </a:r>
          </a:p>
          <a:p>
            <a:pPr>
              <a:buFont typeface="+mj-lt"/>
              <a:buAutoNum type="arabicPeriod"/>
            </a:pPr>
            <a:r>
              <a:rPr lang="en-US" sz="2000" b="1" dirty="0"/>
              <a:t>Aim</a:t>
            </a:r>
            <a:r>
              <a:rPr lang="en-US" sz="2000" dirty="0"/>
              <a:t> – states what the proposal hopes to achieve.</a:t>
            </a:r>
          </a:p>
          <a:p>
            <a:pPr>
              <a:buFont typeface="+mj-lt"/>
              <a:buAutoNum type="arabicPeriod"/>
            </a:pPr>
            <a:r>
              <a:rPr lang="en-US" sz="2000" b="1" dirty="0"/>
              <a:t>Current Situation</a:t>
            </a:r>
            <a:r>
              <a:rPr lang="en-US" sz="2000" dirty="0"/>
              <a:t> – describes what is happening now and why change is needed.</a:t>
            </a:r>
          </a:p>
          <a:p>
            <a:pPr>
              <a:buFont typeface="+mj-lt"/>
              <a:buAutoNum type="arabicPeriod"/>
            </a:pPr>
            <a:r>
              <a:rPr lang="en-US" sz="2000" b="1" dirty="0"/>
              <a:t>Recommendations</a:t>
            </a:r>
            <a:r>
              <a:rPr lang="en-US" sz="2000" dirty="0"/>
              <a:t> – gives clear suggestions for improvement with reasons.</a:t>
            </a:r>
          </a:p>
          <a:p>
            <a:pPr>
              <a:buFont typeface="+mj-lt"/>
              <a:buAutoNum type="arabicPeriod"/>
            </a:pPr>
            <a:r>
              <a:rPr lang="en-US" sz="2000" b="1" dirty="0"/>
              <a:t>Conclusion</a:t>
            </a:r>
            <a:r>
              <a:rPr lang="en-US" sz="2000" dirty="0"/>
              <a:t> – summarizes the benefits of the recommendations and persuades the reader to act.</a:t>
            </a:r>
          </a:p>
          <a:p>
            <a:pPr>
              <a:buFont typeface="+mj-lt"/>
              <a:buAutoNum type="arabicPeriod"/>
            </a:pPr>
            <a:r>
              <a:rPr lang="en-US" sz="2000" b="1" dirty="0"/>
              <a:t>Formal Language</a:t>
            </a:r>
            <a:r>
              <a:rPr lang="en-US" sz="2000" dirty="0"/>
              <a:t> – uses polite, formal, and persuasive expressions.</a:t>
            </a:r>
          </a:p>
          <a:p>
            <a:pPr>
              <a:buFont typeface="+mj-lt"/>
              <a:buAutoNum type="arabicPeriod"/>
            </a:pPr>
            <a:r>
              <a:rPr lang="en-US" sz="2000" b="1" dirty="0"/>
              <a:t>Linking Words</a:t>
            </a:r>
            <a:r>
              <a:rPr lang="en-US" sz="2000" dirty="0"/>
              <a:t> – connects ideas (e.g., </a:t>
            </a:r>
            <a:r>
              <a:rPr lang="en-US" sz="2000" i="1" dirty="0"/>
              <a:t>as a result, the result of this is that, resulting in, leading to improved outcomes</a:t>
            </a:r>
            <a:r>
              <a:rPr lang="en-US" sz="2000" dirty="0"/>
              <a:t>).</a:t>
            </a:r>
          </a:p>
        </p:txBody>
      </p:sp>
    </p:spTree>
    <p:extLst>
      <p:ext uri="{BB962C8B-B14F-4D97-AF65-F5344CB8AC3E}">
        <p14:creationId xmlns:p14="http://schemas.microsoft.com/office/powerpoint/2010/main" val="30491376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Linking Words Revision </a:t>
            </a:r>
            <a:endParaRPr lang="en-US" dirty="0"/>
          </a:p>
        </p:txBody>
      </p:sp>
      <p:sp>
        <p:nvSpPr>
          <p:cNvPr id="3" name="Rectangle 2">
            <a:hlinkClick r:id="rId2"/>
          </p:cNvPr>
          <p:cNvSpPr/>
          <p:nvPr/>
        </p:nvSpPr>
        <p:spPr>
          <a:xfrm>
            <a:off x="666206" y="3723050"/>
            <a:ext cx="7811589" cy="103196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66206" y="1606732"/>
            <a:ext cx="7746274" cy="1828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bg2">
                    <a:lumMod val="10000"/>
                  </a:schemeClr>
                </a:solidFill>
              </a:rPr>
              <a:t>Classify the following linking words into their categories </a:t>
            </a:r>
            <a:endParaRPr lang="en-US" sz="3600" dirty="0">
              <a:solidFill>
                <a:schemeClr val="bg2">
                  <a:lumMod val="10000"/>
                </a:schemeClr>
              </a:solidFill>
            </a:endParaRPr>
          </a:p>
        </p:txBody>
      </p:sp>
      <p:sp>
        <p:nvSpPr>
          <p:cNvPr id="5" name="AutoShape 2" descr="Click cursor icon with click her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stretch>
            <a:fillRect/>
          </a:stretch>
        </p:blipFill>
        <p:spPr>
          <a:xfrm>
            <a:off x="5067298" y="5051968"/>
            <a:ext cx="3609975" cy="1266825"/>
          </a:xfrm>
          <a:prstGeom prst="rect">
            <a:avLst/>
          </a:prstGeom>
        </p:spPr>
      </p:pic>
    </p:spTree>
    <p:extLst>
      <p:ext uri="{BB962C8B-B14F-4D97-AF65-F5344CB8AC3E}">
        <p14:creationId xmlns:p14="http://schemas.microsoft.com/office/powerpoint/2010/main" val="40329049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Lesson’s Objectives </a:t>
            </a:r>
            <a:endParaRPr lang="en-US" dirty="0"/>
          </a:p>
        </p:txBody>
      </p:sp>
      <p:sp>
        <p:nvSpPr>
          <p:cNvPr id="6" name="Rectangle 3"/>
          <p:cNvSpPr>
            <a:spLocks noChangeArrowheads="1"/>
          </p:cNvSpPr>
          <p:nvPr/>
        </p:nvSpPr>
        <p:spPr bwMode="auto">
          <a:xfrm>
            <a:off x="718457" y="2397399"/>
            <a:ext cx="7680959"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To understand the purpose and features of a proposal.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To </a:t>
            </a: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use linking words and persuasive language.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To work collaboratively to create a group proposal.</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To review and give feedback on another group’s proposal</a:t>
            </a:r>
            <a:r>
              <a:rPr kumimoji="0" lang="en-US" altLang="en-US" sz="1800" b="0" i="0" u="none" strike="noStrike" cap="none" normalizeH="0" baseline="0" dirty="0" smtClean="0">
                <a:ln>
                  <a:noFill/>
                </a:ln>
                <a:solidFill>
                  <a:schemeClr val="tx1"/>
                </a:solidFill>
                <a:effectLst/>
                <a:latin typeface="Arial" panose="020B0604020202020204" pitchFamily="34" charset="0"/>
              </a:rPr>
              <a:t>.</a:t>
            </a:r>
          </a:p>
        </p:txBody>
      </p:sp>
    </p:spTree>
    <p:extLst>
      <p:ext uri="{BB962C8B-B14F-4D97-AF65-F5344CB8AC3E}">
        <p14:creationId xmlns:p14="http://schemas.microsoft.com/office/powerpoint/2010/main" val="13952025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a:hlinkClick r:id="rId2"/>
            <a:extLst>
              <a:ext uri="{FF2B5EF4-FFF2-40B4-BE49-F238E27FC236}">
                <a16:creationId xmlns:a16="http://schemas.microsoft.com/office/drawing/2014/main" id="{135C31ED-976F-4182-9BAB-F6F370A7B00F}"/>
              </a:ext>
            </a:extLst>
          </p:cNvPr>
          <p:cNvSpPr/>
          <p:nvPr/>
        </p:nvSpPr>
        <p:spPr>
          <a:xfrm>
            <a:off x="0" y="5159229"/>
            <a:ext cx="2340529" cy="1698771"/>
          </a:xfrm>
          <a:prstGeom prst="rtTriangl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718455" y="779341"/>
            <a:ext cx="7772402" cy="775139"/>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r>
              <a:rPr lang="en-US" sz="2800" dirty="0" smtClean="0"/>
              <a:t>Differentiation /Real Life Application  </a:t>
            </a:r>
            <a:endParaRPr lang="en-US" sz="2800" dirty="0"/>
          </a:p>
        </p:txBody>
      </p:sp>
      <p:sp>
        <p:nvSpPr>
          <p:cNvPr id="3" name="Rectangle 2"/>
          <p:cNvSpPr/>
          <p:nvPr/>
        </p:nvSpPr>
        <p:spPr>
          <a:xfrm>
            <a:off x="587829" y="4519417"/>
            <a:ext cx="7903028" cy="1384995"/>
          </a:xfrm>
          <a:prstGeom prst="rect">
            <a:avLst/>
          </a:prstGeom>
        </p:spPr>
        <p:txBody>
          <a:bodyPr wrap="square">
            <a:spAutoFit/>
          </a:bodyPr>
          <a:lstStyle/>
          <a:p>
            <a:r>
              <a:rPr lang="en-US" sz="2800" b="1" dirty="0"/>
              <a:t>Each student completes one differentiated task. At the end, the group puts all parts together into a full proposal.</a:t>
            </a:r>
          </a:p>
        </p:txBody>
      </p:sp>
      <p:sp>
        <p:nvSpPr>
          <p:cNvPr id="5" name="Rectangle 4"/>
          <p:cNvSpPr/>
          <p:nvPr/>
        </p:nvSpPr>
        <p:spPr>
          <a:xfrm>
            <a:off x="653142" y="1554479"/>
            <a:ext cx="5029201" cy="2677656"/>
          </a:xfrm>
          <a:prstGeom prst="rect">
            <a:avLst/>
          </a:prstGeom>
          <a:solidFill>
            <a:schemeClr val="accent2">
              <a:lumMod val="75000"/>
            </a:schemeClr>
          </a:solidFill>
        </p:spPr>
        <p:txBody>
          <a:bodyPr wrap="square">
            <a:spAutoFit/>
          </a:bodyPr>
          <a:lstStyle/>
          <a:p>
            <a:r>
              <a:rPr lang="en-US" sz="2400" b="1" dirty="0" smtClean="0"/>
              <a:t>Task</a:t>
            </a:r>
            <a:r>
              <a:rPr lang="en-US" sz="2400" b="1" dirty="0"/>
              <a:t>: Proposal on Junk Food in the Canteen</a:t>
            </a:r>
          </a:p>
          <a:p>
            <a:r>
              <a:rPr lang="en-US" sz="2400" b="1" dirty="0"/>
              <a:t>Question for the whole class:</a:t>
            </a:r>
            <a:r>
              <a:rPr lang="en-US" sz="2400" dirty="0"/>
              <a:t/>
            </a:r>
            <a:br>
              <a:rPr lang="en-US" sz="2400" dirty="0"/>
            </a:br>
            <a:r>
              <a:rPr lang="en-US" sz="2400" i="1" dirty="0" smtClean="0"/>
              <a:t>Our </a:t>
            </a:r>
            <a:r>
              <a:rPr lang="en-US" sz="2400" i="1" dirty="0"/>
              <a:t>school canteen sells a lot of junk food. How can we solve this problem and encourage healthier eating?</a:t>
            </a:r>
            <a:endParaRPr lang="en-US" sz="2400" dirty="0"/>
          </a:p>
        </p:txBody>
      </p:sp>
      <p:pic>
        <p:nvPicPr>
          <p:cNvPr id="6" name="Picture 5"/>
          <p:cNvPicPr>
            <a:picLocks noChangeAspect="1"/>
          </p:cNvPicPr>
          <p:nvPr/>
        </p:nvPicPr>
        <p:blipFill>
          <a:blip r:embed="rId2"/>
          <a:stretch>
            <a:fillRect/>
          </a:stretch>
        </p:blipFill>
        <p:spPr>
          <a:xfrm>
            <a:off x="5775630" y="1612011"/>
            <a:ext cx="3368370" cy="2620124"/>
          </a:xfrm>
          <a:prstGeom prst="rect">
            <a:avLst/>
          </a:prstGeom>
        </p:spPr>
      </p:pic>
    </p:spTree>
    <p:extLst>
      <p:ext uri="{BB962C8B-B14F-4D97-AF65-F5344CB8AC3E}">
        <p14:creationId xmlns:p14="http://schemas.microsoft.com/office/powerpoint/2010/main" val="36446496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8635" y="514329"/>
            <a:ext cx="8020595" cy="139284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Member 1 </a:t>
            </a:r>
            <a:r>
              <a:rPr lang="en-US" dirty="0" smtClean="0"/>
              <a:t>: </a:t>
            </a:r>
            <a:r>
              <a:rPr lang="en-US" dirty="0"/>
              <a:t>Write 2–3 sentences to introduce the issue.</a:t>
            </a:r>
          </a:p>
          <a:p>
            <a:r>
              <a:rPr lang="en-US" dirty="0"/>
              <a:t>Guiding question: </a:t>
            </a:r>
            <a:r>
              <a:rPr lang="en-US" i="1" dirty="0"/>
              <a:t>“Why is junk food in the canteen a problem? What is the aim of this proposal?”</a:t>
            </a:r>
            <a:endParaRPr lang="en-US" dirty="0"/>
          </a:p>
          <a:p>
            <a:r>
              <a:rPr lang="en-US" dirty="0"/>
              <a:t>Sentence starter: </a:t>
            </a:r>
            <a:r>
              <a:rPr lang="en-US" i="1" dirty="0"/>
              <a:t>“This proposal aims to show that junk food in the canteen is a problem because …”</a:t>
            </a:r>
            <a:endParaRPr lang="en-US" dirty="0"/>
          </a:p>
        </p:txBody>
      </p:sp>
      <p:sp>
        <p:nvSpPr>
          <p:cNvPr id="6" name="Rectangle 5"/>
          <p:cNvSpPr/>
          <p:nvPr/>
        </p:nvSpPr>
        <p:spPr>
          <a:xfrm>
            <a:off x="548634" y="2050869"/>
            <a:ext cx="8020596" cy="1306285"/>
          </a:xfrm>
          <a:prstGeom prst="rect">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Member 2 </a:t>
            </a:r>
            <a:r>
              <a:rPr lang="en-US" dirty="0" smtClean="0"/>
              <a:t>Task</a:t>
            </a:r>
            <a:r>
              <a:rPr lang="en-US" dirty="0"/>
              <a:t>: Describe the situation now.</a:t>
            </a:r>
          </a:p>
          <a:p>
            <a:r>
              <a:rPr lang="en-US" dirty="0"/>
              <a:t>Guiding question: </a:t>
            </a:r>
            <a:r>
              <a:rPr lang="en-US" i="1" dirty="0"/>
              <a:t>“What do students usually eat from the canteen? Why is it not healthy?”</a:t>
            </a:r>
            <a:endParaRPr lang="en-US" dirty="0"/>
          </a:p>
          <a:p>
            <a:r>
              <a:rPr lang="en-US" dirty="0"/>
              <a:t>Sentence starter: </a:t>
            </a:r>
            <a:r>
              <a:rPr lang="en-US" i="1" dirty="0"/>
              <a:t>“At present, many students … which leads to …”</a:t>
            </a:r>
            <a:endParaRPr lang="en-US" dirty="0"/>
          </a:p>
        </p:txBody>
      </p:sp>
      <p:sp>
        <p:nvSpPr>
          <p:cNvPr id="8" name="Rectangle 7"/>
          <p:cNvSpPr/>
          <p:nvPr/>
        </p:nvSpPr>
        <p:spPr>
          <a:xfrm>
            <a:off x="548636" y="3396343"/>
            <a:ext cx="8020594" cy="1754326"/>
          </a:xfrm>
          <a:prstGeom prst="rect">
            <a:avLst/>
          </a:prstGeom>
          <a:solidFill>
            <a:schemeClr val="accent3"/>
          </a:solidFill>
        </p:spPr>
        <p:txBody>
          <a:bodyPr wrap="square">
            <a:spAutoFit/>
          </a:bodyPr>
          <a:lstStyle/>
          <a:p>
            <a:r>
              <a:rPr lang="en-US" b="1" dirty="0" smtClean="0"/>
              <a:t>Member </a:t>
            </a:r>
            <a:r>
              <a:rPr lang="en-US" b="1" dirty="0"/>
              <a:t>3 </a:t>
            </a:r>
            <a:r>
              <a:rPr lang="en-US" dirty="0" smtClean="0"/>
              <a:t>Task</a:t>
            </a:r>
            <a:r>
              <a:rPr lang="en-US" dirty="0"/>
              <a:t>: Suggest at least two clear solutions.</a:t>
            </a:r>
          </a:p>
          <a:p>
            <a:pPr>
              <a:buFont typeface="Arial" panose="020B0604020202020204" pitchFamily="34" charset="0"/>
              <a:buChar char="•"/>
            </a:pPr>
            <a:r>
              <a:rPr lang="en-US" dirty="0"/>
              <a:t>Guiding question: </a:t>
            </a:r>
            <a:r>
              <a:rPr lang="en-US" i="1" dirty="0"/>
              <a:t>“What should the school do instead of selling junk food?”</a:t>
            </a:r>
            <a:endParaRPr lang="en-US" dirty="0"/>
          </a:p>
          <a:p>
            <a:pPr>
              <a:buFont typeface="Arial" panose="020B0604020202020204" pitchFamily="34" charset="0"/>
              <a:buChar char="•"/>
            </a:pPr>
            <a:r>
              <a:rPr lang="en-US" dirty="0"/>
              <a:t>Challenge: Use linking words (</a:t>
            </a:r>
            <a:r>
              <a:rPr lang="en-US" i="1" dirty="0"/>
              <a:t>as a result, the result of this is that, leading to improved health</a:t>
            </a:r>
            <a:r>
              <a:rPr lang="en-US" dirty="0"/>
              <a:t>).</a:t>
            </a:r>
          </a:p>
          <a:p>
            <a:pPr>
              <a:buFont typeface="Arial" panose="020B0604020202020204" pitchFamily="34" charset="0"/>
              <a:buChar char="•"/>
            </a:pPr>
            <a:r>
              <a:rPr lang="en-US" dirty="0"/>
              <a:t>Example: </a:t>
            </a:r>
            <a:r>
              <a:rPr lang="en-US" i="1" dirty="0"/>
              <a:t>“I would recommend that the canteen should … Another suggestion would be to …”</a:t>
            </a:r>
            <a:endParaRPr lang="en-US" dirty="0"/>
          </a:p>
        </p:txBody>
      </p:sp>
      <p:sp>
        <p:nvSpPr>
          <p:cNvPr id="9" name="Rectangle 8"/>
          <p:cNvSpPr/>
          <p:nvPr/>
        </p:nvSpPr>
        <p:spPr>
          <a:xfrm>
            <a:off x="548633" y="5189858"/>
            <a:ext cx="8020597" cy="1477328"/>
          </a:xfrm>
          <a:prstGeom prst="rect">
            <a:avLst/>
          </a:prstGeom>
          <a:solidFill>
            <a:schemeClr val="accent1">
              <a:lumMod val="40000"/>
              <a:lumOff val="60000"/>
            </a:schemeClr>
          </a:solidFill>
        </p:spPr>
        <p:txBody>
          <a:bodyPr wrap="square">
            <a:spAutoFit/>
          </a:bodyPr>
          <a:lstStyle/>
          <a:p>
            <a:r>
              <a:rPr lang="en-US" b="1" dirty="0"/>
              <a:t>Member 4 </a:t>
            </a:r>
            <a:r>
              <a:rPr lang="en-US" dirty="0" smtClean="0"/>
              <a:t>Task</a:t>
            </a:r>
            <a:r>
              <a:rPr lang="en-US" dirty="0"/>
              <a:t>: Summarize the proposal and persuade the reader.</a:t>
            </a:r>
          </a:p>
          <a:p>
            <a:pPr>
              <a:buFont typeface="Arial" panose="020B0604020202020204" pitchFamily="34" charset="0"/>
              <a:buChar char="•"/>
            </a:pPr>
            <a:r>
              <a:rPr lang="en-US" dirty="0"/>
              <a:t>Guiding question: </a:t>
            </a:r>
            <a:r>
              <a:rPr lang="en-US" i="1" dirty="0"/>
              <a:t>“What are the benefits if we follow these recommendations?”</a:t>
            </a:r>
            <a:endParaRPr lang="en-US" dirty="0"/>
          </a:p>
          <a:p>
            <a:pPr>
              <a:buFont typeface="Arial" panose="020B0604020202020204" pitchFamily="34" charset="0"/>
              <a:buChar char="•"/>
            </a:pPr>
            <a:r>
              <a:rPr lang="en-US" dirty="0"/>
              <a:t>Sentence starter: </a:t>
            </a:r>
            <a:r>
              <a:rPr lang="en-US" i="1" dirty="0"/>
              <a:t>“In conclusion, these suggestions would … resulting in … and leading to …”</a:t>
            </a:r>
            <a:endParaRPr lang="en-US" dirty="0"/>
          </a:p>
        </p:txBody>
      </p:sp>
    </p:spTree>
    <p:extLst>
      <p:ext uri="{BB962C8B-B14F-4D97-AF65-F5344CB8AC3E}">
        <p14:creationId xmlns:p14="http://schemas.microsoft.com/office/powerpoint/2010/main" val="4682379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6462" y="1025839"/>
            <a:ext cx="7316017" cy="3539430"/>
          </a:xfrm>
          <a:prstGeom prst="rect">
            <a:avLst/>
          </a:prstGeom>
        </p:spPr>
        <p:txBody>
          <a:bodyPr wrap="square">
            <a:spAutoFit/>
          </a:bodyPr>
          <a:lstStyle/>
          <a:p>
            <a:r>
              <a:rPr lang="en-US" sz="2800" b="1" dirty="0"/>
              <a:t>Final Step (Collaboration)</a:t>
            </a:r>
          </a:p>
          <a:p>
            <a:pPr>
              <a:buFont typeface="Arial" panose="020B0604020202020204" pitchFamily="34" charset="0"/>
              <a:buChar char="•"/>
            </a:pPr>
            <a:r>
              <a:rPr lang="en-US" sz="2800" dirty="0"/>
              <a:t>Each group puts all 4 parts together → one complete proposal.</a:t>
            </a:r>
          </a:p>
          <a:p>
            <a:pPr>
              <a:buFont typeface="Arial" panose="020B0604020202020204" pitchFamily="34" charset="0"/>
              <a:buChar char="•"/>
            </a:pPr>
            <a:r>
              <a:rPr lang="en-US" sz="2800" dirty="0"/>
              <a:t>They check: Does it have </a:t>
            </a:r>
            <a:r>
              <a:rPr lang="en-US" sz="2800" b="1" dirty="0"/>
              <a:t>Title, Introduction, Current Situation, Recommendations, Conclusion</a:t>
            </a:r>
            <a:r>
              <a:rPr lang="en-US" sz="2800" dirty="0"/>
              <a:t>?</a:t>
            </a:r>
          </a:p>
          <a:p>
            <a:pPr>
              <a:buFont typeface="Arial" panose="020B0604020202020204" pitchFamily="34" charset="0"/>
              <a:buChar char="•"/>
            </a:pPr>
            <a:r>
              <a:rPr lang="en-US" sz="2800" dirty="0"/>
              <a:t>Share proposals with the class (each member reads their section).</a:t>
            </a:r>
          </a:p>
        </p:txBody>
      </p:sp>
    </p:spTree>
    <p:extLst>
      <p:ext uri="{BB962C8B-B14F-4D97-AF65-F5344CB8AC3E}">
        <p14:creationId xmlns:p14="http://schemas.microsoft.com/office/powerpoint/2010/main" val="38405846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2514" y="555566"/>
            <a:ext cx="7654834" cy="5693866"/>
          </a:xfrm>
          <a:prstGeom prst="rect">
            <a:avLst/>
          </a:prstGeom>
        </p:spPr>
        <p:txBody>
          <a:bodyPr wrap="square">
            <a:spAutoFit/>
          </a:bodyPr>
          <a:lstStyle/>
          <a:p>
            <a:r>
              <a:rPr lang="en-US" sz="2800" dirty="0" smtClean="0"/>
              <a:t>Now </a:t>
            </a:r>
            <a:r>
              <a:rPr lang="en-US" sz="2800" dirty="0"/>
              <a:t>it’s time to share your work! Each group will </a:t>
            </a:r>
            <a:r>
              <a:rPr lang="en-US" sz="2800" b="1" dirty="0"/>
              <a:t>switch proposals</a:t>
            </a:r>
            <a:r>
              <a:rPr lang="en-US" sz="2800" dirty="0"/>
              <a:t> with another group. Read the other group’s proposal carefully and use the peer review checklist to give them feedback.</a:t>
            </a:r>
          </a:p>
          <a:p>
            <a:r>
              <a:rPr lang="en-US" sz="2800" dirty="0"/>
              <a:t>✅ Check if they have all the parts (introduction, current situation, recommendations, conclusion).</a:t>
            </a:r>
            <a:br>
              <a:rPr lang="en-US" sz="2800" dirty="0"/>
            </a:br>
            <a:r>
              <a:rPr lang="en-US" sz="2800" dirty="0"/>
              <a:t>✅ Look at the language – did they use linking words like </a:t>
            </a:r>
            <a:r>
              <a:rPr lang="en-US" sz="2800" i="1" dirty="0"/>
              <a:t>as a result</a:t>
            </a:r>
            <a:r>
              <a:rPr lang="en-US" sz="2800" dirty="0"/>
              <a:t> or </a:t>
            </a:r>
            <a:r>
              <a:rPr lang="en-US" sz="2800" i="1" dirty="0"/>
              <a:t>leading to</a:t>
            </a:r>
            <a:r>
              <a:rPr lang="en-US" sz="2800" dirty="0"/>
              <a:t>?</a:t>
            </a:r>
            <a:br>
              <a:rPr lang="en-US" sz="2800" dirty="0"/>
            </a:br>
            <a:r>
              <a:rPr lang="en-US" sz="2800" dirty="0"/>
              <a:t>✅ Give one positive comment (‘What we liked…’) and one suggestion (‘What could be better…’).</a:t>
            </a:r>
          </a:p>
        </p:txBody>
      </p:sp>
    </p:spTree>
    <p:extLst>
      <p:ext uri="{BB962C8B-B14F-4D97-AF65-F5344CB8AC3E}">
        <p14:creationId xmlns:p14="http://schemas.microsoft.com/office/powerpoint/2010/main" val="19222605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9451" y="518725"/>
            <a:ext cx="7942217" cy="4708981"/>
          </a:xfrm>
          <a:prstGeom prst="rect">
            <a:avLst/>
          </a:prstGeom>
        </p:spPr>
        <p:txBody>
          <a:bodyPr wrap="square">
            <a:spAutoFit/>
          </a:bodyPr>
          <a:lstStyle/>
          <a:p>
            <a:r>
              <a:rPr lang="en-US" sz="2000" b="1" dirty="0">
                <a:solidFill>
                  <a:srgbClr val="C00000"/>
                </a:solidFill>
              </a:rPr>
              <a:t>Peer Review Criteria for Proposal Writing</a:t>
            </a:r>
          </a:p>
          <a:p>
            <a:r>
              <a:rPr lang="en-US" sz="2000" dirty="0"/>
              <a:t>When you receive another group’s proposal, read it carefully and check the following:</a:t>
            </a:r>
          </a:p>
          <a:p>
            <a:pPr>
              <a:buFont typeface="+mj-lt"/>
              <a:buAutoNum type="arabicPeriod"/>
            </a:pPr>
            <a:r>
              <a:rPr lang="en-US" sz="2000" b="1" dirty="0"/>
              <a:t>Introduction</a:t>
            </a:r>
            <a:r>
              <a:rPr lang="en-US" sz="2000" dirty="0"/>
              <a:t> – Does the proposal clearly introduce the problem of junk food in the canteen?</a:t>
            </a:r>
          </a:p>
          <a:p>
            <a:pPr>
              <a:buFont typeface="+mj-lt"/>
              <a:buAutoNum type="arabicPeriod"/>
            </a:pPr>
            <a:r>
              <a:rPr lang="en-US" sz="2000" b="1" dirty="0"/>
              <a:t>Current Situation</a:t>
            </a:r>
            <a:r>
              <a:rPr lang="en-US" sz="2000" dirty="0"/>
              <a:t> – Is the present problem described in detail (what students eat, why it is unhealthy)?</a:t>
            </a:r>
          </a:p>
          <a:p>
            <a:pPr>
              <a:buFont typeface="+mj-lt"/>
              <a:buAutoNum type="arabicPeriod"/>
            </a:pPr>
            <a:r>
              <a:rPr lang="en-US" sz="2000" b="1" dirty="0"/>
              <a:t>Recommendations</a:t>
            </a:r>
            <a:r>
              <a:rPr lang="en-US" sz="2000" dirty="0"/>
              <a:t> – Are there at least two clear and realistic suggestions for solving the problem?</a:t>
            </a:r>
          </a:p>
          <a:p>
            <a:pPr>
              <a:buFont typeface="+mj-lt"/>
              <a:buAutoNum type="arabicPeriod"/>
            </a:pPr>
            <a:r>
              <a:rPr lang="en-US" sz="2000" b="1" dirty="0"/>
              <a:t>Conclusion</a:t>
            </a:r>
            <a:r>
              <a:rPr lang="en-US" sz="2000" dirty="0"/>
              <a:t> – Does the conclusion summarize and persuade the reader about the importance of the recommendations?</a:t>
            </a:r>
          </a:p>
          <a:p>
            <a:pPr>
              <a:buFont typeface="+mj-lt"/>
              <a:buAutoNum type="arabicPeriod"/>
            </a:pPr>
            <a:r>
              <a:rPr lang="en-US" sz="2000" b="1" dirty="0"/>
              <a:t>Organization</a:t>
            </a:r>
            <a:r>
              <a:rPr lang="en-US" sz="2000" dirty="0"/>
              <a:t> – Is the proposal structured in order (introduction, current situation, recommendations, conclusion)?</a:t>
            </a:r>
          </a:p>
          <a:p>
            <a:pPr>
              <a:buFont typeface="+mj-lt"/>
              <a:buAutoNum type="arabicPeriod"/>
            </a:pPr>
            <a:r>
              <a:rPr lang="en-US" sz="2000" b="1" dirty="0"/>
              <a:t>Language</a:t>
            </a:r>
            <a:r>
              <a:rPr lang="en-US" sz="2000" dirty="0"/>
              <a:t> – Are linking words, persuasive phrases, and correct grammar used?</a:t>
            </a:r>
          </a:p>
        </p:txBody>
      </p:sp>
      <p:sp>
        <p:nvSpPr>
          <p:cNvPr id="3" name="Rectangle 2"/>
          <p:cNvSpPr/>
          <p:nvPr/>
        </p:nvSpPr>
        <p:spPr>
          <a:xfrm>
            <a:off x="2625633" y="4900638"/>
            <a:ext cx="6021978" cy="1569660"/>
          </a:xfrm>
          <a:prstGeom prst="rect">
            <a:avLst/>
          </a:prstGeom>
          <a:solidFill>
            <a:schemeClr val="accent2">
              <a:lumMod val="75000"/>
            </a:schemeClr>
          </a:solidFill>
        </p:spPr>
        <p:txBody>
          <a:bodyPr wrap="square">
            <a:spAutoFit/>
          </a:bodyPr>
          <a:lstStyle/>
          <a:p>
            <a:r>
              <a:rPr lang="en-US" sz="2400" dirty="0"/>
              <a:t>How to </a:t>
            </a:r>
            <a:r>
              <a:rPr lang="en-US" sz="2400" dirty="0" smtClean="0"/>
              <a:t>Assess</a:t>
            </a:r>
          </a:p>
          <a:p>
            <a:r>
              <a:rPr lang="en-US" sz="2400" dirty="0" smtClean="0"/>
              <a:t>If </a:t>
            </a:r>
            <a:r>
              <a:rPr lang="en-US" sz="2400" dirty="0"/>
              <a:t>the criterion is met → put a </a:t>
            </a:r>
            <a:r>
              <a:rPr lang="en-US" sz="2400" dirty="0" smtClean="0">
                <a:solidFill>
                  <a:schemeClr val="bg2">
                    <a:lumMod val="10000"/>
                  </a:schemeClr>
                </a:solidFill>
              </a:rPr>
              <a:t>✅</a:t>
            </a:r>
            <a:r>
              <a:rPr lang="en-US" sz="2400" dirty="0" smtClean="0"/>
              <a:t> If </a:t>
            </a:r>
            <a:r>
              <a:rPr lang="en-US" sz="2400" dirty="0"/>
              <a:t>it needs improvement → put a ❌ and write a short comment or suggestion.</a:t>
            </a:r>
          </a:p>
        </p:txBody>
      </p:sp>
    </p:spTree>
    <p:extLst>
      <p:ext uri="{BB962C8B-B14F-4D97-AF65-F5344CB8AC3E}">
        <p14:creationId xmlns:p14="http://schemas.microsoft.com/office/powerpoint/2010/main" val="3441083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8" y="478895"/>
            <a:ext cx="3918859" cy="670636"/>
          </a:xfrm>
        </p:spPr>
        <p:txBody>
          <a:bodyPr/>
          <a:lstStyle/>
          <a:p>
            <a:r>
              <a:rPr lang="en-US" dirty="0" smtClean="0"/>
              <a:t>Sample </a:t>
            </a:r>
            <a:endParaRPr lang="en-US" dirty="0"/>
          </a:p>
        </p:txBody>
      </p:sp>
      <p:sp>
        <p:nvSpPr>
          <p:cNvPr id="4" name="Rectangle 3"/>
          <p:cNvSpPr/>
          <p:nvPr/>
        </p:nvSpPr>
        <p:spPr>
          <a:xfrm>
            <a:off x="653139" y="1472315"/>
            <a:ext cx="8373293" cy="3970318"/>
          </a:xfrm>
          <a:prstGeom prst="rect">
            <a:avLst/>
          </a:prstGeom>
        </p:spPr>
        <p:txBody>
          <a:bodyPr wrap="square">
            <a:spAutoFit/>
          </a:bodyPr>
          <a:lstStyle/>
          <a:p>
            <a:r>
              <a:rPr lang="en-US" b="1" dirty="0"/>
              <a:t>Title</a:t>
            </a:r>
            <a:r>
              <a:rPr lang="en-US" dirty="0"/>
              <a:t/>
            </a:r>
            <a:br>
              <a:rPr lang="en-US" dirty="0"/>
            </a:br>
            <a:r>
              <a:rPr lang="en-US" dirty="0"/>
              <a:t>Improving Student Engagement in Classroom Learning</a:t>
            </a:r>
          </a:p>
          <a:p>
            <a:r>
              <a:rPr lang="en-US" b="1" dirty="0"/>
              <a:t>Introduction</a:t>
            </a:r>
            <a:r>
              <a:rPr lang="en-US" dirty="0"/>
              <a:t/>
            </a:r>
            <a:br>
              <a:rPr lang="en-US" dirty="0"/>
            </a:br>
            <a:r>
              <a:rPr lang="en-US" dirty="0"/>
              <a:t>Student engagement plays a crucial role in achieving better learning outcomes. When students are actively involved in lessons, they develop stronger skills, perform better academically, and stay motivated. The aim of this proposal is to recommend practical strategies to enhance student engagement in the classroom.</a:t>
            </a:r>
          </a:p>
          <a:p>
            <a:r>
              <a:rPr lang="en-US" b="1" dirty="0"/>
              <a:t>Current Situation</a:t>
            </a:r>
            <a:r>
              <a:rPr lang="en-US" dirty="0"/>
              <a:t/>
            </a:r>
            <a:br>
              <a:rPr lang="en-US" dirty="0"/>
            </a:br>
            <a:r>
              <a:rPr lang="en-US" dirty="0"/>
              <a:t>At present, many students show low levels of participation during lessons. Some are hesitant to contribute, while others become distracted easily. Although teachers use various methods, these strategies are not always effective in maintaining student interest. This situation highlights the need for changes that can make lessons more interactive and meaningful.</a:t>
            </a:r>
          </a:p>
        </p:txBody>
      </p:sp>
    </p:spTree>
    <p:extLst>
      <p:ext uri="{BB962C8B-B14F-4D97-AF65-F5344CB8AC3E}">
        <p14:creationId xmlns:p14="http://schemas.microsoft.com/office/powerpoint/2010/main" val="16356461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5" y="918151"/>
            <a:ext cx="8190412" cy="5078313"/>
          </a:xfrm>
          <a:prstGeom prst="rect">
            <a:avLst/>
          </a:prstGeom>
        </p:spPr>
        <p:txBody>
          <a:bodyPr wrap="square">
            <a:spAutoFit/>
          </a:bodyPr>
          <a:lstStyle/>
          <a:p>
            <a:r>
              <a:rPr lang="en-US" b="1" dirty="0"/>
              <a:t>Recommendations</a:t>
            </a:r>
            <a:r>
              <a:rPr lang="en-US" dirty="0"/>
              <a:t/>
            </a:r>
            <a:br>
              <a:rPr lang="en-US" dirty="0"/>
            </a:br>
            <a:r>
              <a:rPr lang="en-US" dirty="0"/>
              <a:t>I would recommend that teachers integrate more collaborative learning activities, such as group discussions and peer-to-peer teaching. This would enable students to share ideas, learn from one another, and develop their communication skills. It would also mean that students could feel more confident expressing their opinions in a supportive environment.</a:t>
            </a:r>
          </a:p>
          <a:p>
            <a:r>
              <a:rPr lang="en-US" dirty="0"/>
              <a:t>Another suggestion would be to make greater use of digital tools and interactive resources, such as quizzes, polls, and educational apps. This would encourage active participation and make learning more enjoyable. It would also mean that lessons could cater to different learning styles and keep students engaged throughout the class.</a:t>
            </a:r>
          </a:p>
          <a:p>
            <a:r>
              <a:rPr lang="en-US" b="1" dirty="0"/>
              <a:t>Conclusion</a:t>
            </a:r>
            <a:r>
              <a:rPr lang="en-US" dirty="0"/>
              <a:t/>
            </a:r>
            <a:br>
              <a:rPr lang="en-US" dirty="0"/>
            </a:br>
            <a:r>
              <a:rPr lang="en-US" dirty="0"/>
              <a:t>By adopting these recommendations, teachers can create a more dynamic and engaging learning environment. Collaborative activities and digital tools will not only improve student motivation but also enhance their academic performance and confidence. It is therefore strongly recommended that these strategies be implemented to support both teachers and students in achieving greater success.</a:t>
            </a:r>
          </a:p>
        </p:txBody>
      </p:sp>
    </p:spTree>
    <p:extLst>
      <p:ext uri="{BB962C8B-B14F-4D97-AF65-F5344CB8AC3E}">
        <p14:creationId xmlns:p14="http://schemas.microsoft.com/office/powerpoint/2010/main" val="3715283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4767" y="1867209"/>
            <a:ext cx="8112033" cy="4401205"/>
          </a:xfrm>
          <a:prstGeom prst="rect">
            <a:avLst/>
          </a:prstGeom>
        </p:spPr>
        <p:txBody>
          <a:bodyPr wrap="square">
            <a:spAutoFit/>
          </a:bodyPr>
          <a:lstStyle/>
          <a:p>
            <a:r>
              <a:rPr lang="en-US" sz="2800" b="1" dirty="0"/>
              <a:t>Exit Ticket: Proposal Writing</a:t>
            </a:r>
          </a:p>
          <a:p>
            <a:r>
              <a:rPr lang="en-US" sz="2800" b="1" dirty="0"/>
              <a:t>Instructions:</a:t>
            </a:r>
            <a:r>
              <a:rPr lang="en-US" sz="2800" dirty="0"/>
              <a:t> Answer the following questions in 2–3 sentences.</a:t>
            </a:r>
          </a:p>
          <a:p>
            <a:pPr>
              <a:buFont typeface="+mj-lt"/>
              <a:buAutoNum type="arabicPeriod"/>
            </a:pPr>
            <a:r>
              <a:rPr lang="en-US" sz="2800" dirty="0"/>
              <a:t>What is the </a:t>
            </a:r>
            <a:r>
              <a:rPr lang="en-US" sz="2800" b="1" dirty="0"/>
              <a:t>purpose</a:t>
            </a:r>
            <a:r>
              <a:rPr lang="en-US" sz="2800" dirty="0"/>
              <a:t> of a proposal?</a:t>
            </a:r>
          </a:p>
          <a:p>
            <a:pPr>
              <a:buFont typeface="+mj-lt"/>
              <a:buAutoNum type="arabicPeriod"/>
            </a:pPr>
            <a:r>
              <a:rPr lang="en-US" sz="2800" dirty="0"/>
              <a:t>Name </a:t>
            </a:r>
            <a:r>
              <a:rPr lang="en-US" sz="2800" b="1" dirty="0"/>
              <a:t>one feature</a:t>
            </a:r>
            <a:r>
              <a:rPr lang="en-US" sz="2800" dirty="0"/>
              <a:t> of a good proposal.</a:t>
            </a:r>
          </a:p>
          <a:p>
            <a:pPr>
              <a:buFont typeface="+mj-lt"/>
              <a:buAutoNum type="arabicPeriod"/>
            </a:pPr>
            <a:r>
              <a:rPr lang="en-US" sz="2800" dirty="0"/>
              <a:t>Write </a:t>
            </a:r>
            <a:r>
              <a:rPr lang="en-US" sz="2800" b="1" dirty="0"/>
              <a:t>one phrase or linking word</a:t>
            </a:r>
            <a:r>
              <a:rPr lang="en-US" sz="2800" dirty="0"/>
              <a:t> you can use in your recommendations (e.g., </a:t>
            </a:r>
            <a:r>
              <a:rPr lang="en-US" sz="2800" i="1" dirty="0"/>
              <a:t>as a result, leading to…</a:t>
            </a:r>
            <a:r>
              <a:rPr lang="en-US" sz="2800" dirty="0"/>
              <a:t>).</a:t>
            </a:r>
          </a:p>
          <a:p>
            <a:pPr>
              <a:buFont typeface="+mj-lt"/>
              <a:buAutoNum type="arabicPeriod"/>
            </a:pPr>
            <a:r>
              <a:rPr lang="en-US" sz="2800" dirty="0"/>
              <a:t>What is </a:t>
            </a:r>
            <a:r>
              <a:rPr lang="en-US" sz="2800" b="1" dirty="0"/>
              <a:t>one thing you did well today</a:t>
            </a:r>
            <a:r>
              <a:rPr lang="en-US" sz="2800" dirty="0"/>
              <a:t> in writing your proposal?</a:t>
            </a:r>
          </a:p>
        </p:txBody>
      </p:sp>
      <p:pic>
        <p:nvPicPr>
          <p:cNvPr id="3" name="Picture 2"/>
          <p:cNvPicPr>
            <a:picLocks noChangeAspect="1"/>
          </p:cNvPicPr>
          <p:nvPr/>
        </p:nvPicPr>
        <p:blipFill>
          <a:blip r:embed="rId2"/>
          <a:stretch>
            <a:fillRect/>
          </a:stretch>
        </p:blipFill>
        <p:spPr>
          <a:xfrm>
            <a:off x="5786846" y="261937"/>
            <a:ext cx="2899954" cy="1972395"/>
          </a:xfrm>
          <a:prstGeom prst="rect">
            <a:avLst/>
          </a:prstGeom>
        </p:spPr>
      </p:pic>
    </p:spTree>
    <p:extLst>
      <p:ext uri="{BB962C8B-B14F-4D97-AF65-F5344CB8AC3E}">
        <p14:creationId xmlns:p14="http://schemas.microsoft.com/office/powerpoint/2010/main" val="3399633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3770" y="1065350"/>
            <a:ext cx="7746275" cy="2246769"/>
          </a:xfrm>
          <a:prstGeom prst="rect">
            <a:avLst/>
          </a:prstGeom>
        </p:spPr>
        <p:txBody>
          <a:bodyPr wrap="square">
            <a:spAutoFit/>
          </a:bodyPr>
          <a:lstStyle/>
          <a:p>
            <a:pPr fontAlgn="base"/>
            <a:r>
              <a:rPr lang="en-US" sz="2800" b="1" dirty="0">
                <a:solidFill>
                  <a:srgbClr val="008B45"/>
                </a:solidFill>
                <a:latin typeface="ABeeZee"/>
              </a:rPr>
              <a:t>Task </a:t>
            </a:r>
            <a:r>
              <a:rPr lang="en-US" sz="2800" b="1" dirty="0" smtClean="0">
                <a:solidFill>
                  <a:srgbClr val="008B45"/>
                </a:solidFill>
                <a:latin typeface="ABeeZee"/>
              </a:rPr>
              <a:t>1</a:t>
            </a:r>
            <a:endParaRPr lang="en-US" sz="2800" dirty="0">
              <a:solidFill>
                <a:srgbClr val="333333"/>
              </a:solidFill>
              <a:latin typeface="Open Sans"/>
            </a:endParaRPr>
          </a:p>
          <a:p>
            <a:pPr fontAlgn="base"/>
            <a:r>
              <a:rPr lang="en-US" sz="2800" b="1" dirty="0">
                <a:solidFill>
                  <a:srgbClr val="333333"/>
                </a:solidFill>
                <a:latin typeface="Open Sans"/>
              </a:rPr>
              <a:t>Listen </a:t>
            </a:r>
            <a:r>
              <a:rPr lang="en-US" sz="2800" b="1" dirty="0" smtClean="0">
                <a:solidFill>
                  <a:srgbClr val="333333"/>
                </a:solidFill>
                <a:latin typeface="Open Sans"/>
              </a:rPr>
              <a:t>to </a:t>
            </a:r>
            <a:r>
              <a:rPr lang="en-US" sz="2800" b="1" dirty="0" smtClean="0"/>
              <a:t>people talking </a:t>
            </a:r>
            <a:r>
              <a:rPr lang="en-US" sz="2800" b="1" dirty="0"/>
              <a:t>about their cities. </a:t>
            </a:r>
            <a:endParaRPr lang="en-US" sz="2800" dirty="0"/>
          </a:p>
          <a:p>
            <a:pPr fontAlgn="base"/>
            <a:r>
              <a:rPr lang="en-US" sz="2800" b="1" dirty="0" smtClean="0">
                <a:solidFill>
                  <a:srgbClr val="333333"/>
                </a:solidFill>
                <a:latin typeface="Open Sans"/>
              </a:rPr>
              <a:t> What </a:t>
            </a:r>
            <a:r>
              <a:rPr lang="en-US" sz="2800" b="1" dirty="0">
                <a:solidFill>
                  <a:srgbClr val="333333"/>
                </a:solidFill>
                <a:latin typeface="Open Sans"/>
              </a:rPr>
              <a:t>changes or improvements do the people suggest for each city? Write the correct letter.</a:t>
            </a:r>
            <a:endParaRPr lang="en-US" sz="2800" b="0" i="0" dirty="0">
              <a:solidFill>
                <a:srgbClr val="333333"/>
              </a:solidFill>
              <a:effectLst/>
              <a:latin typeface="Open Sans"/>
            </a:endParaRPr>
          </a:p>
        </p:txBody>
      </p:sp>
      <p:sp>
        <p:nvSpPr>
          <p:cNvPr id="4" name="Rectangle 3"/>
          <p:cNvSpPr/>
          <p:nvPr/>
        </p:nvSpPr>
        <p:spPr>
          <a:xfrm>
            <a:off x="1576905" y="4472242"/>
            <a:ext cx="6160004" cy="584775"/>
          </a:xfrm>
          <a:prstGeom prst="rect">
            <a:avLst/>
          </a:prstGeom>
        </p:spPr>
        <p:txBody>
          <a:bodyPr wrap="square">
            <a:spAutoFit/>
          </a:bodyPr>
          <a:lstStyle/>
          <a:p>
            <a:r>
              <a:rPr lang="pt-BR" sz="3200" b="1" dirty="0">
                <a:solidFill>
                  <a:srgbClr val="353535"/>
                </a:solidFill>
                <a:latin typeface="Open Sans"/>
              </a:rPr>
              <a:t>1</a:t>
            </a:r>
            <a:r>
              <a:rPr lang="pt-BR" sz="3200" dirty="0">
                <a:solidFill>
                  <a:srgbClr val="353535"/>
                </a:solidFill>
                <a:latin typeface="Open Sans"/>
              </a:rPr>
              <a:t> e   </a:t>
            </a:r>
            <a:r>
              <a:rPr lang="pt-BR" sz="3200" b="1" dirty="0">
                <a:solidFill>
                  <a:srgbClr val="353535"/>
                </a:solidFill>
                <a:latin typeface="Open Sans"/>
              </a:rPr>
              <a:t>2</a:t>
            </a:r>
            <a:r>
              <a:rPr lang="pt-BR" sz="3200" dirty="0">
                <a:solidFill>
                  <a:srgbClr val="353535"/>
                </a:solidFill>
                <a:latin typeface="Open Sans"/>
              </a:rPr>
              <a:t> f   </a:t>
            </a:r>
            <a:r>
              <a:rPr lang="pt-BR" sz="3200" b="1" dirty="0">
                <a:solidFill>
                  <a:srgbClr val="353535"/>
                </a:solidFill>
                <a:latin typeface="Open Sans"/>
              </a:rPr>
              <a:t>3</a:t>
            </a:r>
            <a:r>
              <a:rPr lang="pt-BR" sz="3200" dirty="0">
                <a:solidFill>
                  <a:srgbClr val="353535"/>
                </a:solidFill>
                <a:latin typeface="Open Sans"/>
              </a:rPr>
              <a:t> d   </a:t>
            </a:r>
            <a:r>
              <a:rPr lang="pt-BR" sz="3200" b="1" dirty="0">
                <a:solidFill>
                  <a:srgbClr val="353535"/>
                </a:solidFill>
                <a:latin typeface="Open Sans"/>
              </a:rPr>
              <a:t>4 </a:t>
            </a:r>
            <a:r>
              <a:rPr lang="pt-BR" sz="3200" dirty="0">
                <a:solidFill>
                  <a:srgbClr val="353535"/>
                </a:solidFill>
                <a:latin typeface="Open Sans"/>
              </a:rPr>
              <a:t>c   </a:t>
            </a:r>
            <a:r>
              <a:rPr lang="pt-BR" sz="3200" b="1" dirty="0">
                <a:solidFill>
                  <a:srgbClr val="353535"/>
                </a:solidFill>
                <a:latin typeface="Open Sans"/>
              </a:rPr>
              <a:t>5</a:t>
            </a:r>
            <a:r>
              <a:rPr lang="pt-BR" sz="3200" dirty="0">
                <a:solidFill>
                  <a:srgbClr val="353535"/>
                </a:solidFill>
                <a:latin typeface="Open Sans"/>
              </a:rPr>
              <a:t> b   </a:t>
            </a:r>
            <a:r>
              <a:rPr lang="pt-BR" sz="3200" b="1" dirty="0">
                <a:solidFill>
                  <a:srgbClr val="353535"/>
                </a:solidFill>
                <a:latin typeface="Open Sans"/>
              </a:rPr>
              <a:t>6</a:t>
            </a:r>
            <a:r>
              <a:rPr lang="pt-BR" sz="3200" dirty="0">
                <a:solidFill>
                  <a:srgbClr val="353535"/>
                </a:solidFill>
                <a:latin typeface="Open Sans"/>
              </a:rPr>
              <a:t> a</a:t>
            </a:r>
            <a:endParaRPr lang="en-US" sz="3200" dirty="0"/>
          </a:p>
        </p:txBody>
      </p:sp>
    </p:spTree>
    <p:extLst>
      <p:ext uri="{BB962C8B-B14F-4D97-AF65-F5344CB8AC3E}">
        <p14:creationId xmlns:p14="http://schemas.microsoft.com/office/powerpoint/2010/main" val="16530154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2149" y="770709"/>
            <a:ext cx="7315200" cy="3970318"/>
          </a:xfrm>
          <a:prstGeom prst="rect">
            <a:avLst/>
          </a:prstGeom>
        </p:spPr>
        <p:txBody>
          <a:bodyPr wrap="square">
            <a:spAutoFit/>
          </a:bodyPr>
          <a:lstStyle/>
          <a:p>
            <a:r>
              <a:rPr lang="en-US" sz="3600" b="1" dirty="0"/>
              <a:t>1. What is the main purpose of a proposal?</a:t>
            </a:r>
            <a:r>
              <a:rPr lang="en-US" sz="3600" dirty="0"/>
              <a:t/>
            </a:r>
            <a:br>
              <a:rPr lang="en-US" sz="3600" dirty="0"/>
            </a:br>
            <a:r>
              <a:rPr lang="en-US" sz="3600" dirty="0"/>
              <a:t>A) To entertain the reader with a story</a:t>
            </a:r>
            <a:br>
              <a:rPr lang="en-US" sz="3600" dirty="0"/>
            </a:br>
            <a:r>
              <a:rPr lang="en-US" sz="3600" dirty="0"/>
              <a:t>B) To suggest a plan or solution to a problem</a:t>
            </a:r>
            <a:br>
              <a:rPr lang="en-US" sz="3600" dirty="0"/>
            </a:br>
            <a:r>
              <a:rPr lang="en-US" sz="3600" dirty="0"/>
              <a:t>C) To describe historical events</a:t>
            </a:r>
          </a:p>
        </p:txBody>
      </p:sp>
    </p:spTree>
    <p:extLst>
      <p:ext uri="{BB962C8B-B14F-4D97-AF65-F5344CB8AC3E}">
        <p14:creationId xmlns:p14="http://schemas.microsoft.com/office/powerpoint/2010/main" val="29180448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6834" y="862149"/>
            <a:ext cx="6061166" cy="3970318"/>
          </a:xfrm>
          <a:prstGeom prst="rect">
            <a:avLst/>
          </a:prstGeom>
        </p:spPr>
        <p:txBody>
          <a:bodyPr wrap="square">
            <a:spAutoFit/>
          </a:bodyPr>
          <a:lstStyle/>
          <a:p>
            <a:r>
              <a:rPr lang="en-US" sz="3600" b="1" dirty="0"/>
              <a:t>2. Which part of a proposal explains the current situation and why change is needed?</a:t>
            </a:r>
            <a:r>
              <a:rPr lang="en-US" sz="3600" dirty="0"/>
              <a:t/>
            </a:r>
            <a:br>
              <a:rPr lang="en-US" sz="3600" dirty="0"/>
            </a:br>
            <a:r>
              <a:rPr lang="en-US" sz="3600" dirty="0"/>
              <a:t>A) Introduction</a:t>
            </a:r>
            <a:br>
              <a:rPr lang="en-US" sz="3600" dirty="0"/>
            </a:br>
            <a:r>
              <a:rPr lang="en-US" sz="3600" dirty="0"/>
              <a:t>B) Current Situation</a:t>
            </a:r>
            <a:br>
              <a:rPr lang="en-US" sz="3600" dirty="0"/>
            </a:br>
            <a:r>
              <a:rPr lang="en-US" sz="3600" dirty="0"/>
              <a:t>C) Recommendations</a:t>
            </a:r>
          </a:p>
        </p:txBody>
      </p:sp>
    </p:spTree>
    <p:extLst>
      <p:ext uri="{BB962C8B-B14F-4D97-AF65-F5344CB8AC3E}">
        <p14:creationId xmlns:p14="http://schemas.microsoft.com/office/powerpoint/2010/main" val="3305722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2331" y="1062671"/>
            <a:ext cx="7837714" cy="3539430"/>
          </a:xfrm>
          <a:prstGeom prst="rect">
            <a:avLst/>
          </a:prstGeom>
        </p:spPr>
        <p:txBody>
          <a:bodyPr wrap="square">
            <a:spAutoFit/>
          </a:bodyPr>
          <a:lstStyle/>
          <a:p>
            <a:r>
              <a:rPr lang="en-US" sz="3200" b="1" dirty="0"/>
              <a:t>3. Which of the following is an example of formal language suitable for a proposal?</a:t>
            </a:r>
            <a:r>
              <a:rPr lang="en-US" sz="3200" dirty="0"/>
              <a:t/>
            </a:r>
            <a:br>
              <a:rPr lang="en-US" sz="3200" dirty="0"/>
            </a:br>
            <a:r>
              <a:rPr lang="en-US" sz="3200" dirty="0"/>
              <a:t>A) “I think this is a cool idea.”</a:t>
            </a:r>
            <a:br>
              <a:rPr lang="en-US" sz="3200" dirty="0"/>
            </a:br>
            <a:r>
              <a:rPr lang="en-US" sz="3200" dirty="0"/>
              <a:t>B) “It is recommended that the school introduces weekly life skills classes.”</a:t>
            </a:r>
            <a:br>
              <a:rPr lang="en-US" sz="3200" dirty="0"/>
            </a:br>
            <a:r>
              <a:rPr lang="en-US" sz="3200" dirty="0"/>
              <a:t>C) “Maybe students will like it.”</a:t>
            </a:r>
          </a:p>
        </p:txBody>
      </p:sp>
    </p:spTree>
    <p:extLst>
      <p:ext uri="{BB962C8B-B14F-4D97-AF65-F5344CB8AC3E}">
        <p14:creationId xmlns:p14="http://schemas.microsoft.com/office/powerpoint/2010/main" val="20313659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4583" y="979714"/>
            <a:ext cx="7406640" cy="3046988"/>
          </a:xfrm>
          <a:prstGeom prst="rect">
            <a:avLst/>
          </a:prstGeom>
        </p:spPr>
        <p:txBody>
          <a:bodyPr wrap="square">
            <a:spAutoFit/>
          </a:bodyPr>
          <a:lstStyle/>
          <a:p>
            <a:r>
              <a:rPr lang="en-US" sz="3200" b="1" dirty="0"/>
              <a:t>5. What should the conclusion of a proposal do?</a:t>
            </a:r>
            <a:r>
              <a:rPr lang="en-US" sz="3200" dirty="0"/>
              <a:t/>
            </a:r>
            <a:br>
              <a:rPr lang="en-US" sz="3200" dirty="0"/>
            </a:br>
            <a:r>
              <a:rPr lang="en-US" sz="3200" dirty="0"/>
              <a:t>A) Summarize benefits and persuade the reader to act</a:t>
            </a:r>
            <a:br>
              <a:rPr lang="en-US" sz="3200" dirty="0"/>
            </a:br>
            <a:r>
              <a:rPr lang="en-US" sz="3200" dirty="0"/>
              <a:t>B) Introduce new recommendations</a:t>
            </a:r>
            <a:br>
              <a:rPr lang="en-US" sz="3200" dirty="0"/>
            </a:br>
            <a:r>
              <a:rPr lang="en-US" sz="3200" dirty="0"/>
              <a:t>C) List random facts</a:t>
            </a:r>
          </a:p>
        </p:txBody>
      </p:sp>
    </p:spTree>
    <p:extLst>
      <p:ext uri="{BB962C8B-B14F-4D97-AF65-F5344CB8AC3E}">
        <p14:creationId xmlns:p14="http://schemas.microsoft.com/office/powerpoint/2010/main" val="1809113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CF7094C-5A3E-4246-9658-9DF47CEF8D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6431" y="3078277"/>
            <a:ext cx="11371514" cy="3961749"/>
          </a:xfrm>
          <a:prstGeom prst="rect">
            <a:avLst/>
          </a:prstGeom>
        </p:spPr>
      </p:pic>
      <p:grpSp>
        <p:nvGrpSpPr>
          <p:cNvPr id="10" name="Group 9">
            <a:extLst>
              <a:ext uri="{FF2B5EF4-FFF2-40B4-BE49-F238E27FC236}">
                <a16:creationId xmlns:a16="http://schemas.microsoft.com/office/drawing/2014/main" id="{6B0827CC-BC48-48B8-91CD-42C71EF18545}"/>
              </a:ext>
            </a:extLst>
          </p:cNvPr>
          <p:cNvGrpSpPr/>
          <p:nvPr/>
        </p:nvGrpSpPr>
        <p:grpSpPr>
          <a:xfrm>
            <a:off x="206032" y="254990"/>
            <a:ext cx="6440087" cy="1569634"/>
            <a:chOff x="206032" y="254990"/>
            <a:chExt cx="6440087" cy="1569634"/>
          </a:xfrm>
        </p:grpSpPr>
        <p:sp>
          <p:nvSpPr>
            <p:cNvPr id="9" name="Parallelogram 8">
              <a:extLst>
                <a:ext uri="{FF2B5EF4-FFF2-40B4-BE49-F238E27FC236}">
                  <a16:creationId xmlns:a16="http://schemas.microsoft.com/office/drawing/2014/main" id="{197E4F8E-E17A-4321-94D7-8D3DCFA8C28D}"/>
                </a:ext>
              </a:extLst>
            </p:cNvPr>
            <p:cNvSpPr/>
            <p:nvPr/>
          </p:nvSpPr>
          <p:spPr>
            <a:xfrm>
              <a:off x="406170" y="425005"/>
              <a:ext cx="6239949" cy="1200329"/>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CD993BB-9605-4A1B-A309-E3CAB5B06D7B}"/>
                </a:ext>
              </a:extLst>
            </p:cNvPr>
            <p:cNvGrpSpPr/>
            <p:nvPr/>
          </p:nvGrpSpPr>
          <p:grpSpPr>
            <a:xfrm>
              <a:off x="206032" y="254990"/>
              <a:ext cx="6396104" cy="1569634"/>
              <a:chOff x="211931" y="771787"/>
              <a:chExt cx="6396104" cy="1569634"/>
            </a:xfrm>
          </p:grpSpPr>
          <p:sp>
            <p:nvSpPr>
              <p:cNvPr id="5" name="Parallelogram 4">
                <a:extLst>
                  <a:ext uri="{FF2B5EF4-FFF2-40B4-BE49-F238E27FC236}">
                    <a16:creationId xmlns:a16="http://schemas.microsoft.com/office/drawing/2014/main" id="{772A264D-B682-4019-BED8-4DC384A78A2D}"/>
                  </a:ext>
                </a:extLst>
              </p:cNvPr>
              <p:cNvSpPr/>
              <p:nvPr/>
            </p:nvSpPr>
            <p:spPr>
              <a:xfrm>
                <a:off x="227272" y="771787"/>
                <a:ext cx="6380763" cy="1305361"/>
              </a:xfrm>
              <a:prstGeom prst="parallelogram">
                <a:avLst>
                  <a:gd name="adj" fmla="val 18574"/>
                </a:avLst>
              </a:prstGeom>
              <a:solidFill>
                <a:srgbClr val="AFDEF9"/>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2C11E03-24F4-4DB1-A522-89B83E05E2E5}"/>
                  </a:ext>
                </a:extLst>
              </p:cNvPr>
              <p:cNvSpPr txBox="1"/>
              <p:nvPr/>
            </p:nvSpPr>
            <p:spPr>
              <a:xfrm>
                <a:off x="543563" y="788565"/>
                <a:ext cx="5798513" cy="646331"/>
              </a:xfrm>
              <a:prstGeom prst="rect">
                <a:avLst/>
              </a:prstGeom>
              <a:noFill/>
            </p:spPr>
            <p:txBody>
              <a:bodyPr wrap="square" rtlCol="0">
                <a:spAutoFit/>
              </a:bodyPr>
              <a:lstStyle/>
              <a:p>
                <a:pPr algn="ctr"/>
                <a:r>
                  <a:rPr lang="en-GB" sz="3600" b="1" dirty="0" smtClean="0">
                    <a:ln w="19050">
                      <a:solidFill>
                        <a:schemeClr val="tx1"/>
                      </a:solidFill>
                    </a:ln>
                    <a:solidFill>
                      <a:srgbClr val="FFFFFF"/>
                    </a:solidFill>
                  </a:rPr>
                  <a:t>What is proposal writing?  </a:t>
                </a:r>
                <a:endParaRPr lang="en-GB" sz="3600" b="1" dirty="0">
                  <a:ln w="19050">
                    <a:solidFill>
                      <a:schemeClr val="tx1"/>
                    </a:solidFill>
                  </a:ln>
                  <a:solidFill>
                    <a:srgbClr val="FFFFFF"/>
                  </a:solidFill>
                </a:endParaRPr>
              </a:p>
            </p:txBody>
          </p:sp>
          <p:sp>
            <p:nvSpPr>
              <p:cNvPr id="7" name="Right Triangle 6">
                <a:extLst>
                  <a:ext uri="{FF2B5EF4-FFF2-40B4-BE49-F238E27FC236}">
                    <a16:creationId xmlns:a16="http://schemas.microsoft.com/office/drawing/2014/main" id="{04693D36-96F7-47EE-84BB-3C4AAACAD309}"/>
                  </a:ext>
                </a:extLst>
              </p:cNvPr>
              <p:cNvSpPr/>
              <p:nvPr/>
            </p:nvSpPr>
            <p:spPr>
              <a:xfrm rot="10800000">
                <a:off x="211931" y="2091434"/>
                <a:ext cx="240045" cy="249987"/>
              </a:xfrm>
              <a:prstGeom prst="rtTriangl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13">
            <a:extLst>
              <a:ext uri="{FF2B5EF4-FFF2-40B4-BE49-F238E27FC236}">
                <a16:creationId xmlns:a16="http://schemas.microsoft.com/office/drawing/2014/main" id="{3FBB8CAE-DB64-43DB-A53D-8E79131DA7E8}"/>
              </a:ext>
            </a:extLst>
          </p:cNvPr>
          <p:cNvSpPr/>
          <p:nvPr/>
        </p:nvSpPr>
        <p:spPr>
          <a:xfrm>
            <a:off x="556909" y="1609742"/>
            <a:ext cx="8030182" cy="830997"/>
          </a:xfrm>
          <a:prstGeom prst="rect">
            <a:avLst/>
          </a:prstGeom>
          <a:solidFill>
            <a:schemeClr val="bg1"/>
          </a:solidFill>
          <a:ln w="19050">
            <a:solidFill>
              <a:srgbClr val="01407D"/>
            </a:solidFill>
          </a:ln>
        </p:spPr>
        <p:txBody>
          <a:bodyPr wrap="square">
            <a:spAutoFit/>
          </a:bodyPr>
          <a:lstStyle/>
          <a:p>
            <a:r>
              <a:rPr lang="en-US" sz="2400" b="1" dirty="0">
                <a:solidFill>
                  <a:schemeClr val="accent6">
                    <a:lumMod val="75000"/>
                  </a:schemeClr>
                </a:solidFill>
              </a:rPr>
              <a:t>Have you ever tried to suggest a change at school, at home, or with your friends? How did you </a:t>
            </a:r>
            <a:r>
              <a:rPr lang="en-US" sz="2400" b="1">
                <a:solidFill>
                  <a:schemeClr val="accent6">
                    <a:lumMod val="75000"/>
                  </a:schemeClr>
                </a:solidFill>
              </a:rPr>
              <a:t>do </a:t>
            </a:r>
            <a:r>
              <a:rPr lang="en-US" sz="2400" b="1" smtClean="0">
                <a:solidFill>
                  <a:schemeClr val="accent6">
                    <a:lumMod val="75000"/>
                  </a:schemeClr>
                </a:solidFill>
              </a:rPr>
              <a:t>it?</a:t>
            </a:r>
            <a:endParaRPr lang="en-GB" sz="2400" b="1" dirty="0">
              <a:solidFill>
                <a:schemeClr val="accent6">
                  <a:lumMod val="75000"/>
                </a:schemeClr>
              </a:solidFill>
            </a:endParaRPr>
          </a:p>
        </p:txBody>
      </p:sp>
      <p:pic>
        <p:nvPicPr>
          <p:cNvPr id="24" name="Picture 23">
            <a:extLst>
              <a:ext uri="{FF2B5EF4-FFF2-40B4-BE49-F238E27FC236}">
                <a16:creationId xmlns:a16="http://schemas.microsoft.com/office/drawing/2014/main" id="{E0C5930A-B312-4695-ACA7-00AD1D3253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253" y="2331828"/>
            <a:ext cx="2207092" cy="2882782"/>
          </a:xfrm>
          <a:prstGeom prst="rect">
            <a:avLst/>
          </a:prstGeom>
        </p:spPr>
      </p:pic>
      <p:pic>
        <p:nvPicPr>
          <p:cNvPr id="28" name="Picture 27">
            <a:extLst>
              <a:ext uri="{FF2B5EF4-FFF2-40B4-BE49-F238E27FC236}">
                <a16:creationId xmlns:a16="http://schemas.microsoft.com/office/drawing/2014/main" id="{A62A1C25-7AB3-4AC0-B878-3EA33420F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27" t="19292" r="39578" b="42818"/>
          <a:stretch/>
        </p:blipFill>
        <p:spPr>
          <a:xfrm>
            <a:off x="4740220" y="3749408"/>
            <a:ext cx="5239657" cy="3764052"/>
          </a:xfrm>
          <a:prstGeom prst="rect">
            <a:avLst/>
          </a:prstGeom>
        </p:spPr>
      </p:pic>
      <p:pic>
        <p:nvPicPr>
          <p:cNvPr id="2" name="Picture 1"/>
          <p:cNvPicPr>
            <a:picLocks noChangeAspect="1"/>
          </p:cNvPicPr>
          <p:nvPr/>
        </p:nvPicPr>
        <p:blipFill>
          <a:blip r:embed="rId5"/>
          <a:stretch>
            <a:fillRect/>
          </a:stretch>
        </p:blipFill>
        <p:spPr>
          <a:xfrm>
            <a:off x="1935965" y="3388438"/>
            <a:ext cx="2857500" cy="2105025"/>
          </a:xfrm>
          <a:prstGeom prst="rect">
            <a:avLst/>
          </a:prstGeom>
        </p:spPr>
      </p:pic>
    </p:spTree>
    <p:extLst>
      <p:ext uri="{BB962C8B-B14F-4D97-AF65-F5344CB8AC3E}">
        <p14:creationId xmlns:p14="http://schemas.microsoft.com/office/powerpoint/2010/main" val="364448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250" fill="hold"/>
                                        <p:tgtEl>
                                          <p:spTgt spid="24"/>
                                        </p:tgtEl>
                                        <p:attrNameLst>
                                          <p:attrName>ppt_x</p:attrName>
                                        </p:attrNameLst>
                                      </p:cBhvr>
                                      <p:tavLst>
                                        <p:tav tm="0">
                                          <p:val>
                                            <p:strVal val="0-#ppt_w/2"/>
                                          </p:val>
                                        </p:tav>
                                        <p:tav tm="100000">
                                          <p:val>
                                            <p:strVal val="#ppt_x"/>
                                          </p:val>
                                        </p:tav>
                                      </p:tavLst>
                                    </p:anim>
                                    <p:anim calcmode="lin" valueType="num">
                                      <p:cBhvr additive="base">
                                        <p:cTn id="8" dur="1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decel="33333"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1500" fill="hold"/>
                                        <p:tgtEl>
                                          <p:spTgt spid="28"/>
                                        </p:tgtEl>
                                        <p:attrNameLst>
                                          <p:attrName>ppt_x</p:attrName>
                                        </p:attrNameLst>
                                      </p:cBhvr>
                                      <p:tavLst>
                                        <p:tav tm="0">
                                          <p:val>
                                            <p:strVal val="1+#ppt_w/2"/>
                                          </p:val>
                                        </p:tav>
                                        <p:tav tm="100000">
                                          <p:val>
                                            <p:strVal val="#ppt_x"/>
                                          </p:val>
                                        </p:tav>
                                      </p:tavLst>
                                    </p:anim>
                                    <p:anim calcmode="lin" valueType="num">
                                      <p:cBhvr additive="base">
                                        <p:cTn id="12" dur="1500" fill="hold"/>
                                        <p:tgtEl>
                                          <p:spTgt spid="28"/>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500"/>
                                        <p:tgtEl>
                                          <p:spTgt spid="31"/>
                                        </p:tgtEl>
                                      </p:cBhvr>
                                    </p:animEffect>
                                    <p:anim calcmode="lin" valueType="num">
                                      <p:cBhvr>
                                        <p:cTn id="16" dur="1500" fill="hold"/>
                                        <p:tgtEl>
                                          <p:spTgt spid="31"/>
                                        </p:tgtEl>
                                        <p:attrNameLst>
                                          <p:attrName>ppt_x</p:attrName>
                                        </p:attrNameLst>
                                      </p:cBhvr>
                                      <p:tavLst>
                                        <p:tav tm="0">
                                          <p:val>
                                            <p:strVal val="#ppt_x"/>
                                          </p:val>
                                        </p:tav>
                                        <p:tav tm="100000">
                                          <p:val>
                                            <p:strVal val="#ppt_x"/>
                                          </p:val>
                                        </p:tav>
                                      </p:tavLst>
                                    </p:anim>
                                    <p:anim calcmode="lin" valueType="num">
                                      <p:cBhvr>
                                        <p:cTn id="17" dur="1500" fill="hold"/>
                                        <p:tgtEl>
                                          <p:spTgt spid="31"/>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 presetClass="entr" presetSubtype="8" decel="66667"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750" fill="hold"/>
                                        <p:tgtEl>
                                          <p:spTgt spid="14"/>
                                        </p:tgtEl>
                                        <p:attrNameLst>
                                          <p:attrName>ppt_x</p:attrName>
                                        </p:attrNameLst>
                                      </p:cBhvr>
                                      <p:tavLst>
                                        <p:tav tm="0">
                                          <p:val>
                                            <p:strVal val="0-#ppt_w/2"/>
                                          </p:val>
                                        </p:tav>
                                        <p:tav tm="100000">
                                          <p:val>
                                            <p:strVal val="#ppt_x"/>
                                          </p:val>
                                        </p:tav>
                                      </p:tavLst>
                                    </p:anim>
                                    <p:anim calcmode="lin" valueType="num">
                                      <p:cBhvr additive="base">
                                        <p:cTn id="22"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B0827CC-BC48-48B8-91CD-42C71EF18545}"/>
              </a:ext>
            </a:extLst>
          </p:cNvPr>
          <p:cNvGrpSpPr/>
          <p:nvPr/>
        </p:nvGrpSpPr>
        <p:grpSpPr>
          <a:xfrm>
            <a:off x="206032" y="254990"/>
            <a:ext cx="5698379" cy="920667"/>
            <a:chOff x="206032" y="254990"/>
            <a:chExt cx="6440087" cy="1569634"/>
          </a:xfrm>
        </p:grpSpPr>
        <p:sp>
          <p:nvSpPr>
            <p:cNvPr id="9" name="Parallelogram 8">
              <a:extLst>
                <a:ext uri="{FF2B5EF4-FFF2-40B4-BE49-F238E27FC236}">
                  <a16:creationId xmlns:a16="http://schemas.microsoft.com/office/drawing/2014/main" id="{197E4F8E-E17A-4321-94D7-8D3DCFA8C28D}"/>
                </a:ext>
              </a:extLst>
            </p:cNvPr>
            <p:cNvSpPr/>
            <p:nvPr/>
          </p:nvSpPr>
          <p:spPr>
            <a:xfrm>
              <a:off x="406170" y="425005"/>
              <a:ext cx="6239949" cy="1200329"/>
            </a:xfrm>
            <a:prstGeom prst="parallelogram">
              <a:avLst>
                <a:gd name="adj" fmla="val 18574"/>
              </a:avLst>
            </a:prstGeom>
            <a:solidFill>
              <a:srgbClr val="01407D">
                <a:alpha val="30000"/>
              </a:srgb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4" name="Group 3">
              <a:extLst>
                <a:ext uri="{FF2B5EF4-FFF2-40B4-BE49-F238E27FC236}">
                  <a16:creationId xmlns:a16="http://schemas.microsoft.com/office/drawing/2014/main" id="{ACD993BB-9605-4A1B-A309-E3CAB5B06D7B}"/>
                </a:ext>
              </a:extLst>
            </p:cNvPr>
            <p:cNvGrpSpPr/>
            <p:nvPr/>
          </p:nvGrpSpPr>
          <p:grpSpPr>
            <a:xfrm>
              <a:off x="206032" y="254990"/>
              <a:ext cx="6396104" cy="1569634"/>
              <a:chOff x="211931" y="771787"/>
              <a:chExt cx="6396104" cy="1569634"/>
            </a:xfrm>
          </p:grpSpPr>
          <p:sp>
            <p:nvSpPr>
              <p:cNvPr id="5" name="Parallelogram 4">
                <a:extLst>
                  <a:ext uri="{FF2B5EF4-FFF2-40B4-BE49-F238E27FC236}">
                    <a16:creationId xmlns:a16="http://schemas.microsoft.com/office/drawing/2014/main" id="{772A264D-B682-4019-BED8-4DC384A78A2D}"/>
                  </a:ext>
                </a:extLst>
              </p:cNvPr>
              <p:cNvSpPr/>
              <p:nvPr/>
            </p:nvSpPr>
            <p:spPr>
              <a:xfrm>
                <a:off x="227272" y="771787"/>
                <a:ext cx="6380763" cy="1305361"/>
              </a:xfrm>
              <a:prstGeom prst="parallelogram">
                <a:avLst>
                  <a:gd name="adj" fmla="val 18574"/>
                </a:avLst>
              </a:prstGeom>
              <a:solidFill>
                <a:srgbClr val="AFDEF9"/>
              </a:solidFill>
              <a:ln w="28575">
                <a:solidFill>
                  <a:srgbClr val="007A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22C11E03-24F4-4DB1-A522-89B83E05E2E5}"/>
                  </a:ext>
                </a:extLst>
              </p:cNvPr>
              <p:cNvSpPr txBox="1"/>
              <p:nvPr/>
            </p:nvSpPr>
            <p:spPr>
              <a:xfrm>
                <a:off x="543563" y="788565"/>
                <a:ext cx="5798513" cy="646331"/>
              </a:xfrm>
              <a:prstGeom prst="rect">
                <a:avLst/>
              </a:prstGeom>
              <a:noFill/>
            </p:spPr>
            <p:txBody>
              <a:bodyPr wrap="square" rtlCol="0">
                <a:spAutoFit/>
              </a:bodyPr>
              <a:lstStyle/>
              <a:p>
                <a:pPr algn="ctr"/>
                <a:r>
                  <a:rPr lang="en-GB" sz="3600" b="1" dirty="0">
                    <a:ln w="19050">
                      <a:solidFill>
                        <a:schemeClr val="tx1"/>
                      </a:solidFill>
                    </a:ln>
                    <a:solidFill>
                      <a:srgbClr val="FFFFFF"/>
                    </a:solidFill>
                  </a:rPr>
                  <a:t>Features of </a:t>
                </a:r>
                <a:r>
                  <a:rPr lang="en-GB" sz="3600" b="1" dirty="0" smtClean="0">
                    <a:ln w="19050">
                      <a:solidFill>
                        <a:schemeClr val="tx1"/>
                      </a:solidFill>
                    </a:ln>
                    <a:solidFill>
                      <a:srgbClr val="FFFFFF"/>
                    </a:solidFill>
                  </a:rPr>
                  <a:t>a proposal </a:t>
                </a:r>
                <a:endParaRPr lang="en-GB" sz="3600" b="1" dirty="0">
                  <a:ln w="19050">
                    <a:solidFill>
                      <a:schemeClr val="tx1"/>
                    </a:solidFill>
                  </a:ln>
                  <a:solidFill>
                    <a:srgbClr val="FFFFFF"/>
                  </a:solidFill>
                </a:endParaRPr>
              </a:p>
            </p:txBody>
          </p:sp>
          <p:sp>
            <p:nvSpPr>
              <p:cNvPr id="7" name="Right Triangle 6">
                <a:extLst>
                  <a:ext uri="{FF2B5EF4-FFF2-40B4-BE49-F238E27FC236}">
                    <a16:creationId xmlns:a16="http://schemas.microsoft.com/office/drawing/2014/main" id="{04693D36-96F7-47EE-84BB-3C4AAACAD309}"/>
                  </a:ext>
                </a:extLst>
              </p:cNvPr>
              <p:cNvSpPr/>
              <p:nvPr/>
            </p:nvSpPr>
            <p:spPr>
              <a:xfrm rot="10800000">
                <a:off x="211931" y="2091434"/>
                <a:ext cx="240045" cy="249987"/>
              </a:xfrm>
              <a:prstGeom prst="rtTriangle">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pic>
        <p:nvPicPr>
          <p:cNvPr id="18" name="Picture 17">
            <a:extLst>
              <a:ext uri="{FF2B5EF4-FFF2-40B4-BE49-F238E27FC236}">
                <a16:creationId xmlns:a16="http://schemas.microsoft.com/office/drawing/2014/main" id="{27EA7A3E-B322-485F-90DD-B5F324FF25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33117">
            <a:off x="-1601630" y="2800684"/>
            <a:ext cx="6544509" cy="4396864"/>
          </a:xfrm>
          <a:prstGeom prst="rect">
            <a:avLst/>
          </a:prstGeom>
        </p:spPr>
      </p:pic>
      <p:sp>
        <p:nvSpPr>
          <p:cNvPr id="14" name="Rectangle 13">
            <a:extLst>
              <a:ext uri="{FF2B5EF4-FFF2-40B4-BE49-F238E27FC236}">
                <a16:creationId xmlns:a16="http://schemas.microsoft.com/office/drawing/2014/main" id="{3FBB8CAE-DB64-43DB-A53D-8E79131DA7E8}"/>
              </a:ext>
            </a:extLst>
          </p:cNvPr>
          <p:cNvSpPr/>
          <p:nvPr/>
        </p:nvSpPr>
        <p:spPr>
          <a:xfrm>
            <a:off x="2530041" y="1330127"/>
            <a:ext cx="6017219" cy="1569660"/>
          </a:xfrm>
          <a:prstGeom prst="rect">
            <a:avLst/>
          </a:prstGeom>
          <a:solidFill>
            <a:schemeClr val="bg1"/>
          </a:solidFill>
          <a:ln w="19050">
            <a:solidFill>
              <a:srgbClr val="01407D"/>
            </a:solidFill>
          </a:ln>
        </p:spPr>
        <p:txBody>
          <a:bodyPr wrap="square">
            <a:spAutoFit/>
          </a:bodyPr>
          <a:lstStyle/>
          <a:p>
            <a:r>
              <a:rPr lang="en-US" sz="2400" b="1" dirty="0"/>
              <a:t>Task:</a:t>
            </a:r>
            <a:endParaRPr lang="en-US" sz="2400" dirty="0"/>
          </a:p>
          <a:p>
            <a:r>
              <a:rPr lang="en-US" sz="2400" dirty="0" smtClean="0"/>
              <a:t>use your phones/the board to </a:t>
            </a:r>
            <a:r>
              <a:rPr lang="en-US" sz="2400" dirty="0"/>
              <a:t>search for:</a:t>
            </a:r>
          </a:p>
          <a:p>
            <a:pPr lvl="1"/>
            <a:r>
              <a:rPr lang="en-US" sz="2400" dirty="0"/>
              <a:t>The </a:t>
            </a:r>
            <a:r>
              <a:rPr lang="en-US" sz="2400" b="1" dirty="0"/>
              <a:t>meaning</a:t>
            </a:r>
            <a:r>
              <a:rPr lang="en-US" sz="2400" dirty="0"/>
              <a:t> of “proposal writing.”</a:t>
            </a:r>
          </a:p>
          <a:p>
            <a:pPr lvl="1"/>
            <a:r>
              <a:rPr lang="en-US" sz="2400" dirty="0"/>
              <a:t>The </a:t>
            </a:r>
            <a:r>
              <a:rPr lang="en-US" sz="2400" b="1" dirty="0"/>
              <a:t>purpose</a:t>
            </a:r>
            <a:r>
              <a:rPr lang="en-US" sz="2400" dirty="0"/>
              <a:t> of writing a proposal</a:t>
            </a:r>
            <a:r>
              <a:rPr lang="en-US" dirty="0"/>
              <a:t>.</a:t>
            </a:r>
          </a:p>
        </p:txBody>
      </p:sp>
      <p:sp>
        <p:nvSpPr>
          <p:cNvPr id="2" name="Rectangle 1"/>
          <p:cNvSpPr/>
          <p:nvPr/>
        </p:nvSpPr>
        <p:spPr>
          <a:xfrm>
            <a:off x="2638696" y="3171150"/>
            <a:ext cx="5799910" cy="1384995"/>
          </a:xfrm>
          <a:prstGeom prst="rect">
            <a:avLst/>
          </a:prstGeom>
        </p:spPr>
        <p:txBody>
          <a:bodyPr wrap="square">
            <a:spAutoFit/>
          </a:bodyPr>
          <a:lstStyle/>
          <a:p>
            <a:r>
              <a:rPr lang="en-US" sz="2800" b="1" dirty="0"/>
              <a:t>Sharing (Kagan – Rally Robin):</a:t>
            </a:r>
            <a:endParaRPr lang="en-US" sz="2800" dirty="0"/>
          </a:p>
          <a:p>
            <a:pPr>
              <a:buFont typeface="Arial" panose="020B0604020202020204" pitchFamily="34" charset="0"/>
              <a:buChar char="•"/>
            </a:pPr>
            <a:r>
              <a:rPr lang="en-US" sz="2800" dirty="0"/>
              <a:t>Each </a:t>
            </a:r>
            <a:r>
              <a:rPr lang="en-US" sz="2800" dirty="0" smtClean="0"/>
              <a:t>member in the group </a:t>
            </a:r>
            <a:r>
              <a:rPr lang="en-US" sz="2800" dirty="0"/>
              <a:t>shares one idea at a time:</a:t>
            </a:r>
          </a:p>
        </p:txBody>
      </p:sp>
      <p:pic>
        <p:nvPicPr>
          <p:cNvPr id="3" name="Picture 2"/>
          <p:cNvPicPr>
            <a:picLocks noChangeAspect="1"/>
          </p:cNvPicPr>
          <p:nvPr/>
        </p:nvPicPr>
        <p:blipFill>
          <a:blip r:embed="rId3"/>
          <a:stretch>
            <a:fillRect/>
          </a:stretch>
        </p:blipFill>
        <p:spPr>
          <a:xfrm>
            <a:off x="5904411" y="4762026"/>
            <a:ext cx="2705100" cy="1685925"/>
          </a:xfrm>
          <a:prstGeom prst="rect">
            <a:avLst/>
          </a:prstGeom>
        </p:spPr>
      </p:pic>
      <p:pic>
        <p:nvPicPr>
          <p:cNvPr id="8" name="Picture 7"/>
          <p:cNvPicPr>
            <a:picLocks noChangeAspect="1"/>
          </p:cNvPicPr>
          <p:nvPr/>
        </p:nvPicPr>
        <p:blipFill>
          <a:blip r:embed="rId4"/>
          <a:stretch>
            <a:fillRect/>
          </a:stretch>
        </p:blipFill>
        <p:spPr>
          <a:xfrm>
            <a:off x="6845276" y="4175747"/>
            <a:ext cx="823369" cy="823369"/>
          </a:xfrm>
          <a:prstGeom prst="rect">
            <a:avLst/>
          </a:prstGeom>
        </p:spPr>
      </p:pic>
    </p:spTree>
    <p:extLst>
      <p:ext uri="{BB962C8B-B14F-4D97-AF65-F5344CB8AC3E}">
        <p14:creationId xmlns:p14="http://schemas.microsoft.com/office/powerpoint/2010/main" val="412901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000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250" fill="hold"/>
                                        <p:tgtEl>
                                          <p:spTgt spid="18"/>
                                        </p:tgtEl>
                                        <p:attrNameLst>
                                          <p:attrName>ppt_x</p:attrName>
                                        </p:attrNameLst>
                                      </p:cBhvr>
                                      <p:tavLst>
                                        <p:tav tm="0">
                                          <p:val>
                                            <p:strVal val="0-#ppt_w/2"/>
                                          </p:val>
                                        </p:tav>
                                        <p:tav tm="100000">
                                          <p:val>
                                            <p:strVal val="#ppt_x"/>
                                          </p:val>
                                        </p:tav>
                                      </p:tavLst>
                                    </p:anim>
                                    <p:anim calcmode="lin" valueType="num">
                                      <p:cBhvr additive="base">
                                        <p:cTn id="8" dur="125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1250"/>
                            </p:stCondLst>
                            <p:childTnLst>
                              <p:par>
                                <p:cTn id="10" presetID="2" presetClass="entr" presetSubtype="8" decel="66667" fill="hold" grpId="0" nodeType="afterEffect">
                                  <p:stCondLst>
                                    <p:cond delay="0"/>
                                  </p:stCondLst>
                                  <p:childTnLst>
                                    <p:set>
                                      <p:cBhvr>
                                        <p:cTn id="11" dur="1" fill="hold">
                                          <p:stCondLst>
                                            <p:cond delay="0"/>
                                          </p:stCondLst>
                                        </p:cTn>
                                        <p:tgtEl>
                                          <p:spTgt spid="14">
                                            <p:bg/>
                                          </p:spTgt>
                                        </p:tgtEl>
                                        <p:attrNameLst>
                                          <p:attrName>style.visibility</p:attrName>
                                        </p:attrNameLst>
                                      </p:cBhvr>
                                      <p:to>
                                        <p:strVal val="visible"/>
                                      </p:to>
                                    </p:set>
                                    <p:anim calcmode="lin" valueType="num">
                                      <p:cBhvr additive="base">
                                        <p:cTn id="12" dur="750" fill="hold"/>
                                        <p:tgtEl>
                                          <p:spTgt spid="14">
                                            <p:bg/>
                                          </p:spTgt>
                                        </p:tgtEl>
                                        <p:attrNameLst>
                                          <p:attrName>ppt_x</p:attrName>
                                        </p:attrNameLst>
                                      </p:cBhvr>
                                      <p:tavLst>
                                        <p:tav tm="0">
                                          <p:val>
                                            <p:strVal val="0-#ppt_w/2"/>
                                          </p:val>
                                        </p:tav>
                                        <p:tav tm="100000">
                                          <p:val>
                                            <p:strVal val="#ppt_x"/>
                                          </p:val>
                                        </p:tav>
                                      </p:tavLst>
                                    </p:anim>
                                    <p:anim calcmode="lin" valueType="num">
                                      <p:cBhvr additive="base">
                                        <p:cTn id="13" dur="750" fill="hold"/>
                                        <p:tgtEl>
                                          <p:spTgt spid="14">
                                            <p:bg/>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left)">
                                      <p:cBhvr>
                                        <p:cTn id="23" dur="500"/>
                                        <p:tgtEl>
                                          <p:spTgt spid="1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4">
                                            <p:txEl>
                                              <p:pRg st="2" end="2"/>
                                            </p:txEl>
                                          </p:spTgt>
                                        </p:tgtEl>
                                        <p:attrNameLst>
                                          <p:attrName>style.visibility</p:attrName>
                                        </p:attrNameLst>
                                      </p:cBhvr>
                                      <p:to>
                                        <p:strVal val="visible"/>
                                      </p:to>
                                    </p:set>
                                    <p:animEffect transition="in" filter="wipe(left)">
                                      <p:cBhvr>
                                        <p:cTn id="28" dur="500"/>
                                        <p:tgtEl>
                                          <p:spTgt spid="1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4">
                                            <p:txEl>
                                              <p:pRg st="3" end="3"/>
                                            </p:txEl>
                                          </p:spTgt>
                                        </p:tgtEl>
                                        <p:attrNameLst>
                                          <p:attrName>style.visibility</p:attrName>
                                        </p:attrNameLst>
                                      </p:cBhvr>
                                      <p:to>
                                        <p:strVal val="visible"/>
                                      </p:to>
                                    </p:set>
                                    <p:animEffect transition="in" filter="wipe(left)">
                                      <p:cBhvr>
                                        <p:cTn id="33"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C62058F5-E99F-4F27-B9E9-05AC47688FF5}" vid="{052CBA24-7177-4CBD-BE8E-943201157C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323</TotalTime>
  <Words>1150</Words>
  <Application>Microsoft Office PowerPoint</Application>
  <PresentationFormat>On-screen Show (4:3)</PresentationFormat>
  <Paragraphs>132</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Twinkl</vt:lpstr>
      <vt:lpstr>Open Sans</vt:lpstr>
      <vt:lpstr>Times New Roman</vt:lpstr>
      <vt:lpstr>Arial</vt:lpstr>
      <vt:lpstr>ABeeZee</vt:lpstr>
      <vt:lpstr>Calibri</vt:lpstr>
      <vt:lpstr>Verdana</vt:lpstr>
      <vt:lpstr>Office Theme</vt:lpstr>
      <vt:lpstr>PowerPoint Presentation</vt:lpstr>
      <vt:lpstr>Lesson’s 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Linking Words Revision </vt:lpstr>
      <vt:lpstr>PowerPoint Presentation</vt:lpstr>
      <vt:lpstr>PowerPoint Presentation</vt:lpstr>
      <vt:lpstr>PowerPoint Presentation</vt:lpstr>
      <vt:lpstr>PowerPoint Presentation</vt:lpstr>
      <vt:lpstr>PowerPoint Presentation</vt:lpstr>
      <vt:lpstr>PowerPoint Presentation</vt:lpstr>
      <vt:lpstr>Sample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Richard Wehli</dc:creator>
  <cp:lastModifiedBy>Maies Awad</cp:lastModifiedBy>
  <cp:revision>46</cp:revision>
  <dcterms:created xsi:type="dcterms:W3CDTF">2020-12-11T09:44:43Z</dcterms:created>
  <dcterms:modified xsi:type="dcterms:W3CDTF">2025-10-28T14:48:21Z</dcterms:modified>
</cp:coreProperties>
</file>