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4"/>
    <p:sldMasterId id="2147483696" r:id="rId5"/>
  </p:sldMasterIdLst>
  <p:notesMasterIdLst>
    <p:notesMasterId r:id="rId52"/>
  </p:notesMasterIdLst>
  <p:sldIdLst>
    <p:sldId id="256" r:id="rId6"/>
    <p:sldId id="257" r:id="rId7"/>
    <p:sldId id="351" r:id="rId8"/>
    <p:sldId id="409" r:id="rId9"/>
    <p:sldId id="521" r:id="rId10"/>
    <p:sldId id="353" r:id="rId11"/>
    <p:sldId id="346" r:id="rId12"/>
    <p:sldId id="542" r:id="rId13"/>
    <p:sldId id="259" r:id="rId14"/>
    <p:sldId id="347" r:id="rId15"/>
    <p:sldId id="348" r:id="rId16"/>
    <p:sldId id="258" r:id="rId17"/>
    <p:sldId id="361" r:id="rId18"/>
    <p:sldId id="364" r:id="rId19"/>
    <p:sldId id="365" r:id="rId20"/>
    <p:sldId id="336" r:id="rId21"/>
    <p:sldId id="349" r:id="rId22"/>
    <p:sldId id="558" r:id="rId23"/>
    <p:sldId id="559" r:id="rId24"/>
    <p:sldId id="350" r:id="rId25"/>
    <p:sldId id="260" r:id="rId26"/>
    <p:sldId id="355" r:id="rId27"/>
    <p:sldId id="354" r:id="rId28"/>
    <p:sldId id="560" r:id="rId29"/>
    <p:sldId id="540" r:id="rId30"/>
    <p:sldId id="554" r:id="rId31"/>
    <p:sldId id="363" r:id="rId32"/>
    <p:sldId id="342" r:id="rId33"/>
    <p:sldId id="358" r:id="rId34"/>
    <p:sldId id="359" r:id="rId35"/>
    <p:sldId id="561" r:id="rId36"/>
    <p:sldId id="360" r:id="rId37"/>
    <p:sldId id="262" r:id="rId38"/>
    <p:sldId id="543" r:id="rId39"/>
    <p:sldId id="563" r:id="rId40"/>
    <p:sldId id="544" r:id="rId41"/>
    <p:sldId id="564" r:id="rId42"/>
    <p:sldId id="541" r:id="rId43"/>
    <p:sldId id="556" r:id="rId44"/>
    <p:sldId id="549" r:id="rId45"/>
    <p:sldId id="548" r:id="rId46"/>
    <p:sldId id="528" r:id="rId47"/>
    <p:sldId id="546" r:id="rId48"/>
    <p:sldId id="550" r:id="rId49"/>
    <p:sldId id="551" r:id="rId50"/>
    <p:sldId id="552" r:id="rId51"/>
  </p:sldIdLst>
  <p:sldSz cx="9144000" cy="5143500" type="screen16x9"/>
  <p:notesSz cx="6858000" cy="9144000"/>
  <p:embeddedFontLst>
    <p:embeddedFont>
      <p:font typeface="Adobe Arabic" panose="02040503050201020203" pitchFamily="18" charset="-78"/>
      <p:regular r:id="rId53"/>
    </p:embeddedFont>
    <p:embeddedFont>
      <p:font typeface="Anonymous Pro" panose="02060609030202000504" pitchFamily="49" charset="0"/>
      <p:regular r:id="rId54"/>
    </p:embeddedFon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
      <p:font typeface="Coming Soon" panose="020B0604020202020204" charset="0"/>
      <p:regular r:id="rId61"/>
    </p:embeddedFont>
    <p:embeddedFont>
      <p:font typeface="Concert One" pitchFamily="2" charset="0"/>
      <p:regular r:id="rId62"/>
    </p:embeddedFont>
    <p:embeddedFont>
      <p:font typeface="HelveticaNeueLT Arabic 45 Light" panose="020B0403020202020204" pitchFamily="34" charset="-78"/>
      <p:regular r:id="rId63"/>
    </p:embeddedFont>
    <p:embeddedFont>
      <p:font typeface="HelveticaNeueLT Arabic 55 Roman" panose="020B0604020202020204" pitchFamily="34" charset="-78"/>
      <p:regular r:id="rId64"/>
    </p:embeddedFont>
    <p:embeddedFont>
      <p:font typeface="Muli" panose="02000503040000020004" pitchFamily="2" charset="0"/>
      <p:italic r:id="rId65"/>
    </p:embeddedFont>
    <p:embeddedFont>
      <p:font typeface="Roboto Mono" panose="00000009000000000000" pitchFamily="49" charset="0"/>
      <p:regular r:id="rId66"/>
      <p:bold r:id="rId67"/>
      <p:italic r:id="rId68"/>
      <p:boldItalic r:id="rId69"/>
    </p:embeddedFont>
    <p:embeddedFont>
      <p:font typeface="Roboto Mono Medium" panose="00000009000000000000" pitchFamily="49"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09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26BE28-CA64-4181-840F-1E7512A96C04}">
  <a:tblStyle styleId="{6126BE28-CA64-4181-840F-1E7512A96C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660"/>
  </p:normalViewPr>
  <p:slideViewPr>
    <p:cSldViewPr snapToGrid="0">
      <p:cViewPr varScale="1">
        <p:scale>
          <a:sx n="85" d="100"/>
          <a:sy n="85" d="100"/>
        </p:scale>
        <p:origin x="100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86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96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23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9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12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45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6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90" name="Google Shape;290;p4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291"/>
        <p:cNvGrpSpPr/>
        <p:nvPr/>
      </p:nvGrpSpPr>
      <p:grpSpPr>
        <a:xfrm>
          <a:off x="0" y="0"/>
          <a:ext cx="0" cy="0"/>
          <a:chOff x="0" y="0"/>
          <a:chExt cx="0" cy="0"/>
        </a:xfrm>
      </p:grpSpPr>
      <p:pic>
        <p:nvPicPr>
          <p:cNvPr id="292" name="Google Shape;292;p4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93" name="Google Shape;293;p42"/>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5" name="Google Shape;295;p4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96" name="Google Shape;296;p43"/>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297"/>
        <p:cNvGrpSpPr/>
        <p:nvPr/>
      </p:nvGrpSpPr>
      <p:grpSpPr>
        <a:xfrm>
          <a:off x="0" y="0"/>
          <a:ext cx="0" cy="0"/>
          <a:chOff x="0" y="0"/>
          <a:chExt cx="0" cy="0"/>
        </a:xfrm>
      </p:grpSpPr>
      <p:pic>
        <p:nvPicPr>
          <p:cNvPr id="298" name="Google Shape;298;p4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99" name="Google Shape;299;p4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3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81126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53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500893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4140566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05297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97607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9437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853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90136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630556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968434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60365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401825"/>
            <a:ext cx="6963300" cy="3063000"/>
          </a:xfrm>
          <a:prstGeom prst="rect">
            <a:avLst/>
          </a:prstGeom>
        </p:spPr>
        <p:txBody>
          <a:bodyPr spcFirstLastPara="1" wrap="square" lIns="91425" tIns="91425" rIns="91425" bIns="91425" anchor="t" anchorCtr="0">
            <a:noAutofit/>
          </a:bodyPr>
          <a:lstStyle>
            <a:lvl1pPr marL="457200" lvl="0" indent="-307975">
              <a:spcBef>
                <a:spcPts val="0"/>
              </a:spcBef>
              <a:spcAft>
                <a:spcPts val="0"/>
              </a:spcAft>
              <a:buSzPts val="1250"/>
              <a:buFont typeface="Concert One"/>
              <a:buAutoNum type="arabicPeriod"/>
              <a:defRPr sz="950">
                <a:solidFill>
                  <a:schemeClr val="dk2"/>
                </a:solidFill>
              </a:defRPr>
            </a:lvl1pPr>
            <a:lvl2pPr marL="914400" lvl="1" indent="-292100">
              <a:spcBef>
                <a:spcPts val="1600"/>
              </a:spcBef>
              <a:spcAft>
                <a:spcPts val="0"/>
              </a:spcAft>
              <a:buClr>
                <a:srgbClr val="4D719D"/>
              </a:buClr>
              <a:buSzPts val="1000"/>
              <a:buFont typeface="Muli"/>
              <a:buAutoNum type="alphaLcPeriod"/>
              <a:defRPr sz="950">
                <a:solidFill>
                  <a:schemeClr val="dk2"/>
                </a:solidFill>
              </a:defRPr>
            </a:lvl2pPr>
            <a:lvl3pPr marL="1371600" lvl="2" indent="-292100">
              <a:spcBef>
                <a:spcPts val="1600"/>
              </a:spcBef>
              <a:spcAft>
                <a:spcPts val="0"/>
              </a:spcAft>
              <a:buClr>
                <a:srgbClr val="4D719D"/>
              </a:buClr>
              <a:buSzPts val="1000"/>
              <a:buFont typeface="Muli"/>
              <a:buAutoNum type="romanLcPeriod"/>
              <a:defRPr sz="950">
                <a:solidFill>
                  <a:schemeClr val="dk2"/>
                </a:solidFill>
              </a:defRPr>
            </a:lvl3pPr>
            <a:lvl4pPr marL="1828800" lvl="3" indent="-292100">
              <a:spcBef>
                <a:spcPts val="1600"/>
              </a:spcBef>
              <a:spcAft>
                <a:spcPts val="0"/>
              </a:spcAft>
              <a:buClr>
                <a:srgbClr val="4D719D"/>
              </a:buClr>
              <a:buSzPts val="1000"/>
              <a:buFont typeface="Muli"/>
              <a:buAutoNum type="arabicPeriod"/>
              <a:defRPr sz="950">
                <a:solidFill>
                  <a:schemeClr val="dk2"/>
                </a:solidFill>
              </a:defRPr>
            </a:lvl4pPr>
            <a:lvl5pPr marL="2286000" lvl="4" indent="-292100">
              <a:spcBef>
                <a:spcPts val="1600"/>
              </a:spcBef>
              <a:spcAft>
                <a:spcPts val="0"/>
              </a:spcAft>
              <a:buClr>
                <a:srgbClr val="4D719D"/>
              </a:buClr>
              <a:buSzPts val="1000"/>
              <a:buFont typeface="Muli"/>
              <a:buAutoNum type="alphaLcPeriod"/>
              <a:defRPr sz="950">
                <a:solidFill>
                  <a:schemeClr val="dk2"/>
                </a:solidFill>
              </a:defRPr>
            </a:lvl5pPr>
            <a:lvl6pPr marL="2743200" lvl="5" indent="-292100">
              <a:spcBef>
                <a:spcPts val="1600"/>
              </a:spcBef>
              <a:spcAft>
                <a:spcPts val="0"/>
              </a:spcAft>
              <a:buClr>
                <a:srgbClr val="4D719D"/>
              </a:buClr>
              <a:buSzPts val="1000"/>
              <a:buFont typeface="Muli"/>
              <a:buAutoNum type="romanLcPeriod"/>
              <a:defRPr sz="950">
                <a:solidFill>
                  <a:schemeClr val="dk2"/>
                </a:solidFill>
              </a:defRPr>
            </a:lvl6pPr>
            <a:lvl7pPr marL="3200400" lvl="6" indent="-292100">
              <a:spcBef>
                <a:spcPts val="1600"/>
              </a:spcBef>
              <a:spcAft>
                <a:spcPts val="0"/>
              </a:spcAft>
              <a:buClr>
                <a:srgbClr val="4D719D"/>
              </a:buClr>
              <a:buSzPts val="1000"/>
              <a:buFont typeface="Muli"/>
              <a:buAutoNum type="arabicPeriod"/>
              <a:defRPr sz="950">
                <a:solidFill>
                  <a:schemeClr val="dk2"/>
                </a:solidFill>
              </a:defRPr>
            </a:lvl7pPr>
            <a:lvl8pPr marL="3657600" lvl="7" indent="-292100">
              <a:spcBef>
                <a:spcPts val="1600"/>
              </a:spcBef>
              <a:spcAft>
                <a:spcPts val="0"/>
              </a:spcAft>
              <a:buClr>
                <a:srgbClr val="4D719D"/>
              </a:buClr>
              <a:buSzPts val="1000"/>
              <a:buFont typeface="Muli"/>
              <a:buAutoNum type="alphaLcPeriod"/>
              <a:defRPr sz="950">
                <a:solidFill>
                  <a:schemeClr val="dk2"/>
                </a:solidFill>
              </a:defRPr>
            </a:lvl8pPr>
            <a:lvl9pPr marL="4114800" lvl="8" indent="-292100">
              <a:spcBef>
                <a:spcPts val="1600"/>
              </a:spcBef>
              <a:spcAft>
                <a:spcPts val="1600"/>
              </a:spcAft>
              <a:buClr>
                <a:srgbClr val="4D719D"/>
              </a:buClr>
              <a:buSzPts val="1000"/>
              <a:buFont typeface="Muli"/>
              <a:buAutoNum type="romanLcPeriod"/>
              <a:defRPr sz="95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a:spLocks noGrp="1"/>
          </p:cNvSpPr>
          <p:nvPr>
            <p:ph type="pic" idx="2"/>
          </p:nvPr>
        </p:nvSpPr>
        <p:spPr>
          <a:xfrm>
            <a:off x="-55500" y="0"/>
            <a:ext cx="9255000" cy="5143500"/>
          </a:xfrm>
          <a:prstGeom prst="rect">
            <a:avLst/>
          </a:prstGeom>
          <a:noFill/>
          <a:ln>
            <a:noFill/>
          </a:ln>
        </p:spPr>
      </p:sp>
      <p:sp>
        <p:nvSpPr>
          <p:cNvPr id="43" name="Google Shape;43;p8"/>
          <p:cNvSpPr txBox="1">
            <a:spLocks noGrp="1"/>
          </p:cNvSpPr>
          <p:nvPr>
            <p:ph type="title"/>
          </p:nvPr>
        </p:nvSpPr>
        <p:spPr>
          <a:xfrm rot="-877333" flipH="1">
            <a:off x="641615" y="1013164"/>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64" name="Google Shape;64;p13"/>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146"/>
        <p:cNvGrpSpPr/>
        <p:nvPr/>
      </p:nvGrpSpPr>
      <p:grpSpPr>
        <a:xfrm>
          <a:off x="0" y="0"/>
          <a:ext cx="0" cy="0"/>
          <a:chOff x="0" y="0"/>
          <a:chExt cx="0" cy="0"/>
        </a:xfrm>
      </p:grpSpPr>
      <p:pic>
        <p:nvPicPr>
          <p:cNvPr id="147" name="Google Shape;147;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48" name="Google Shape;148;p26"/>
          <p:cNvPicPr preferRelativeResize="0"/>
          <p:nvPr/>
        </p:nvPicPr>
        <p:blipFill rotWithShape="1">
          <a:blip r:embed="rId3">
            <a:alphaModFix/>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cSld name="SECTION_TITLE_AND_DESCRIPTION_1_1_1_1">
    <p:spTree>
      <p:nvGrpSpPr>
        <p:cNvPr id="1" name="Shape 153"/>
        <p:cNvGrpSpPr/>
        <p:nvPr/>
      </p:nvGrpSpPr>
      <p:grpSpPr>
        <a:xfrm>
          <a:off x="0" y="0"/>
          <a:ext cx="0" cy="0"/>
          <a:chOff x="0" y="0"/>
          <a:chExt cx="0" cy="0"/>
        </a:xfrm>
      </p:grpSpPr>
      <p:pic>
        <p:nvPicPr>
          <p:cNvPr id="154" name="Google Shape;154;p2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55" name="Google Shape;155;p2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56" name="Google Shape;156;p27"/>
          <p:cNvSpPr txBox="1">
            <a:spLocks noGrp="1"/>
          </p:cNvSpPr>
          <p:nvPr>
            <p:ph type="title"/>
          </p:nvPr>
        </p:nvSpPr>
        <p:spPr>
          <a:xfrm>
            <a:off x="5230400" y="3321638"/>
            <a:ext cx="2797500" cy="48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600"/>
              <a:buFont typeface="Anonymous Pro"/>
              <a:buNone/>
              <a:defRPr sz="2100"/>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7" name="Google Shape;157;p27"/>
          <p:cNvSpPr txBox="1">
            <a:spLocks noGrp="1"/>
          </p:cNvSpPr>
          <p:nvPr>
            <p:ph type="subTitle" idx="1"/>
          </p:nvPr>
        </p:nvSpPr>
        <p:spPr>
          <a:xfrm>
            <a:off x="4909400" y="1218188"/>
            <a:ext cx="3439500" cy="20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Concert One"/>
              <a:buNone/>
              <a:defRPr sz="2100">
                <a:solidFill>
                  <a:schemeClr val="dk1"/>
                </a:solidFill>
                <a:latin typeface="Roboto Mono"/>
                <a:ea typeface="Roboto Mono"/>
                <a:cs typeface="Roboto Mono"/>
                <a:sym typeface="Roboto Mono"/>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8" r:id="rId6"/>
    <p:sldLayoutId id="2147483659" r:id="rId7"/>
    <p:sldLayoutId id="2147483672" r:id="rId8"/>
    <p:sldLayoutId id="2147483673" r:id="rId9"/>
    <p:sldLayoutId id="2147483687" r:id="rId10"/>
    <p:sldLayoutId id="2147483688" r:id="rId11"/>
    <p:sldLayoutId id="2147483689" r:id="rId12"/>
    <p:sldLayoutId id="2147483690" r:id="rId13"/>
    <p:sldLayoutId id="2147483695" r:id="rId14"/>
    <p:sldLayoutId id="2147483708" r:id="rId15"/>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6F202-E086-43E8-BC5F-C161767B9809}" type="datetimeFigureOut">
              <a:rPr lang="en-US" smtClean="0"/>
              <a:t>10/13/2025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6701847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hyperlink" Target="https://learnenglish.britishcouncil.org/skills/listening/b1-listening/meeting-old-friend"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youtube.com/watch?v=AST2-4db4ic" TargetMode="Externa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google.com/search?sca_esv=edac8ac752a361e3&amp;biw=1366&amp;bih=641&amp;sxsrf=ADLYWIJT1uj3YaBvvXOM400auJ7eGJ2mDA:1725968243500&amp;q=wanders&amp;si=ACC90nypsxZVz3WGK63NbnSPlfCBIPVxR2NXoL_1b5pwAZyV1kuQ8EiSYM0mTfq-abMjRSPeU-MfuANG92ZyXSDTe22Nd6Aj2g%3D%3D&amp;expnd=1&amp;sa=X&amp;ved=2ahUKEwiwrbDgpLiIAxXbTKQEHaPhOPkQyecJegQIKhA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0"/>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Being Friends </a:t>
            </a:r>
            <a:br>
              <a:rPr lang="en" dirty="0"/>
            </a:br>
            <a:r>
              <a:rPr lang="en" dirty="0"/>
              <a:t>Unit 1 </a:t>
            </a:r>
            <a:endParaRPr dirty="0">
              <a:solidFill>
                <a:schemeClr val="accent2"/>
              </a:solidFill>
            </a:endParaRPr>
          </a:p>
        </p:txBody>
      </p:sp>
      <p:sp>
        <p:nvSpPr>
          <p:cNvPr id="318" name="Google Shape;318;p50"/>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US"/>
          </a:p>
        </p:txBody>
      </p:sp>
      <p:pic>
        <p:nvPicPr>
          <p:cNvPr id="319" name="Google Shape;319;p50"/>
          <p:cNvPicPr preferRelativeResize="0"/>
          <p:nvPr/>
        </p:nvPicPr>
        <p:blipFill rotWithShape="1">
          <a:blip r:embed="rId3">
            <a:alphaModFix/>
          </a:blip>
          <a:srcRect t="16970" r="8892" b="21025"/>
          <a:stretch/>
        </p:blipFill>
        <p:spPr>
          <a:xfrm>
            <a:off x="6539175" y="3603223"/>
            <a:ext cx="2036850" cy="810276"/>
          </a:xfrm>
          <a:prstGeom prst="rect">
            <a:avLst/>
          </a:prstGeom>
          <a:noFill/>
          <a:ln>
            <a:noFill/>
          </a:ln>
        </p:spPr>
      </p:pic>
      <p:pic>
        <p:nvPicPr>
          <p:cNvPr id="320" name="Google Shape;320;p50"/>
          <p:cNvPicPr preferRelativeResize="0"/>
          <p:nvPr/>
        </p:nvPicPr>
        <p:blipFill rotWithShape="1">
          <a:blip r:embed="rId4">
            <a:alphaModFix/>
          </a:blip>
          <a:srcRect t="16734" r="8892" b="18300"/>
          <a:stretch/>
        </p:blipFill>
        <p:spPr>
          <a:xfrm>
            <a:off x="6539175" y="3055100"/>
            <a:ext cx="2036850" cy="8460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10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3516765" y="762332"/>
            <a:ext cx="1135998" cy="962314"/>
          </a:xfrm>
          <a:prstGeom prst="rect">
            <a:avLst/>
          </a:prstGeom>
          <a:noFill/>
          <a:ln>
            <a:noFill/>
          </a:ln>
        </p:spPr>
      </p:pic>
      <p:sp>
        <p:nvSpPr>
          <p:cNvPr id="349" name="Google Shape;349;p53"/>
          <p:cNvSpPr txBox="1">
            <a:spLocks noGrp="1"/>
          </p:cNvSpPr>
          <p:nvPr>
            <p:ph type="title" idx="2"/>
          </p:nvPr>
        </p:nvSpPr>
        <p:spPr>
          <a:xfrm>
            <a:off x="3419655" y="902800"/>
            <a:ext cx="1048436" cy="5934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50" name="Google Shape;350;p53"/>
          <p:cNvPicPr preferRelativeResize="0"/>
          <p:nvPr/>
        </p:nvPicPr>
        <p:blipFill rotWithShape="1">
          <a:blip r:embed="rId4">
            <a:alphaModFix/>
          </a:blip>
          <a:srcRect t="16970" r="8892" b="21025"/>
          <a:stretch/>
        </p:blipFill>
        <p:spPr>
          <a:xfrm rot="10800000">
            <a:off x="833700" y="1225600"/>
            <a:ext cx="2036850" cy="810276"/>
          </a:xfrm>
          <a:prstGeom prst="rect">
            <a:avLst/>
          </a:prstGeom>
          <a:noFill/>
          <a:ln>
            <a:noFill/>
          </a:ln>
        </p:spPr>
      </p:pic>
      <p:pic>
        <p:nvPicPr>
          <p:cNvPr id="351" name="Google Shape;351;p53"/>
          <p:cNvPicPr preferRelativeResize="0"/>
          <p:nvPr/>
        </p:nvPicPr>
        <p:blipFill rotWithShape="1">
          <a:blip r:embed="rId5">
            <a:alphaModFix/>
          </a:blip>
          <a:srcRect t="16734" r="8892" b="18300"/>
          <a:stretch/>
        </p:blipFill>
        <p:spPr>
          <a:xfrm rot="10800000">
            <a:off x="-374073" y="1737957"/>
            <a:ext cx="3244623" cy="846042"/>
          </a:xfrm>
          <a:prstGeom prst="rect">
            <a:avLst/>
          </a:prstGeom>
          <a:noFill/>
          <a:ln>
            <a:noFill/>
          </a:ln>
        </p:spPr>
      </p:pic>
      <p:sp>
        <p:nvSpPr>
          <p:cNvPr id="352" name="Google Shape;352;p53"/>
          <p:cNvSpPr txBox="1">
            <a:spLocks noGrp="1"/>
          </p:cNvSpPr>
          <p:nvPr>
            <p:ph type="title"/>
          </p:nvPr>
        </p:nvSpPr>
        <p:spPr>
          <a:xfrm>
            <a:off x="2512008" y="1496291"/>
            <a:ext cx="4574592" cy="2865424"/>
          </a:xfrm>
          <a:prstGeom prst="rect">
            <a:avLst/>
          </a:prstGeom>
        </p:spPr>
        <p:txBody>
          <a:bodyPr spcFirstLastPara="1" wrap="square" lIns="91425" tIns="91425" rIns="91425" bIns="91425" anchor="t" anchorCtr="0">
            <a:noAutofit/>
          </a:bodyPr>
          <a:lstStyle/>
          <a:p>
            <a:pPr lvl="0" algn="l"/>
            <a:r>
              <a:rPr lang="en-US" sz="2400" dirty="0"/>
              <a:t>Huck and Tom </a:t>
            </a:r>
            <a:br>
              <a:rPr lang="en-US" sz="2400" dirty="0"/>
            </a:br>
            <a:r>
              <a:rPr lang="en-US" sz="2000" dirty="0">
                <a:solidFill>
                  <a:schemeClr val="accent6">
                    <a:lumMod val="50000"/>
                  </a:schemeClr>
                </a:solidFill>
              </a:rPr>
              <a:t>Bad influence or not, Huck strikes up a friendship with Tom and the boys become inseparable. That's the beauty of a firm 15 and long-lasting friendship -you associate with someone and sing their praises in spite of their shortcomings.  </a:t>
            </a:r>
            <a:endParaRPr sz="2000" dirty="0">
              <a:solidFill>
                <a:schemeClr val="accent6">
                  <a:lumMod val="50000"/>
                </a:schemeClr>
              </a:solidFill>
            </a:endParaRPr>
          </a:p>
        </p:txBody>
      </p:sp>
      <p:sp>
        <p:nvSpPr>
          <p:cNvPr id="353" name="Google Shape;353;p53"/>
          <p:cNvSpPr txBox="1">
            <a:spLocks noGrp="1"/>
          </p:cNvSpPr>
          <p:nvPr>
            <p:ph type="subTitle" idx="1"/>
          </p:nvPr>
        </p:nvSpPr>
        <p:spPr>
          <a:xfrm>
            <a:off x="2192482" y="3307350"/>
            <a:ext cx="4894117" cy="105436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endParaRPr dirty="0"/>
          </a:p>
          <a:p>
            <a:pPr marL="0" lvl="0" indent="0" algn="ctr" rtl="0">
              <a:spcBef>
                <a:spcPts val="0"/>
              </a:spcBef>
              <a:spcAft>
                <a:spcPts val="0"/>
              </a:spcAft>
              <a:buNone/>
            </a:pPr>
            <a:endParaRPr dirty="0"/>
          </a:p>
        </p:txBody>
      </p:sp>
      <p:pic>
        <p:nvPicPr>
          <p:cNvPr id="2" name="Picture 1"/>
          <p:cNvPicPr>
            <a:picLocks noChangeAspect="1"/>
          </p:cNvPicPr>
          <p:nvPr/>
        </p:nvPicPr>
        <p:blipFill>
          <a:blip r:embed="rId6"/>
          <a:stretch>
            <a:fillRect/>
          </a:stretch>
        </p:blipFill>
        <p:spPr>
          <a:xfrm>
            <a:off x="45033" y="78926"/>
            <a:ext cx="2087661" cy="1563731"/>
          </a:xfrm>
          <a:prstGeom prst="rect">
            <a:avLst/>
          </a:prstGeom>
        </p:spPr>
      </p:pic>
      <p:sp>
        <p:nvSpPr>
          <p:cNvPr id="3" name="Rectangle 2"/>
          <p:cNvSpPr/>
          <p:nvPr/>
        </p:nvSpPr>
        <p:spPr>
          <a:xfrm>
            <a:off x="0" y="1651383"/>
            <a:ext cx="2466976" cy="768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The Adventure of Tom Sawyer . By “ Mark Twain”  </a:t>
            </a:r>
          </a:p>
        </p:txBody>
      </p:sp>
      <p:sp>
        <p:nvSpPr>
          <p:cNvPr id="4" name="Rectangle 3"/>
          <p:cNvSpPr/>
          <p:nvPr/>
        </p:nvSpPr>
        <p:spPr>
          <a:xfrm>
            <a:off x="7334452" y="921777"/>
            <a:ext cx="1797627" cy="643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latin typeface="Times New Roman" panose="02020603050405020304" pitchFamily="18" charset="0"/>
                <a:cs typeface="Times New Roman" panose="02020603050405020304" pitchFamily="18" charset="0"/>
              </a:rPr>
              <a:t>Strikes up : began . </a:t>
            </a:r>
          </a:p>
        </p:txBody>
      </p:sp>
      <p:sp>
        <p:nvSpPr>
          <p:cNvPr id="11" name="Rectangle 10"/>
          <p:cNvSpPr/>
          <p:nvPr/>
        </p:nvSpPr>
        <p:spPr>
          <a:xfrm>
            <a:off x="7334451" y="1839266"/>
            <a:ext cx="1797627" cy="643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latin typeface="Times New Roman" panose="02020603050405020304" pitchFamily="18" charset="0"/>
                <a:cs typeface="Times New Roman" panose="02020603050405020304" pitchFamily="18" charset="0"/>
              </a:rPr>
              <a:t>Inseparable :</a:t>
            </a:r>
            <a:r>
              <a:rPr lang="en-US" b="1" dirty="0">
                <a:solidFill>
                  <a:schemeClr val="accent6">
                    <a:lumMod val="50000"/>
                  </a:schemeClr>
                </a:solidFill>
              </a:rPr>
              <a:t>unable to be separated</a:t>
            </a:r>
            <a:r>
              <a:rPr lang="en-US" b="1" dirty="0">
                <a:solidFill>
                  <a:schemeClr val="accent6">
                    <a:lumMod val="50000"/>
                  </a:schemeClr>
                </a:solidFill>
                <a:latin typeface="Times New Roman" panose="02020603050405020304" pitchFamily="18" charset="0"/>
                <a:cs typeface="Times New Roman" panose="02020603050405020304" pitchFamily="18" charset="0"/>
              </a:rPr>
              <a:t> . </a:t>
            </a:r>
          </a:p>
        </p:txBody>
      </p:sp>
      <p:sp>
        <p:nvSpPr>
          <p:cNvPr id="5" name="Rectangle 4"/>
          <p:cNvSpPr/>
          <p:nvPr/>
        </p:nvSpPr>
        <p:spPr>
          <a:xfrm>
            <a:off x="7346373" y="2632862"/>
            <a:ext cx="1785706" cy="592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Associate with : connect with </a:t>
            </a:r>
          </a:p>
        </p:txBody>
      </p:sp>
      <p:sp>
        <p:nvSpPr>
          <p:cNvPr id="6" name="Rectangle 5"/>
          <p:cNvSpPr/>
          <p:nvPr/>
        </p:nvSpPr>
        <p:spPr>
          <a:xfrm>
            <a:off x="7334451" y="3375317"/>
            <a:ext cx="1785706" cy="1331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Sing their praises </a:t>
            </a:r>
            <a:r>
              <a:rPr lang="en-US" dirty="0">
                <a:solidFill>
                  <a:schemeClr val="accent6">
                    <a:lumMod val="50000"/>
                  </a:schemeClr>
                </a:solidFill>
              </a:rPr>
              <a:t>: to say good things about someone often in a very enthusiastic way</a:t>
            </a:r>
          </a:p>
        </p:txBody>
      </p:sp>
      <p:sp>
        <p:nvSpPr>
          <p:cNvPr id="7" name="Rectangle 6"/>
          <p:cNvSpPr/>
          <p:nvPr/>
        </p:nvSpPr>
        <p:spPr>
          <a:xfrm>
            <a:off x="45033" y="3927763"/>
            <a:ext cx="1551606" cy="706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Shortcomings : </a:t>
            </a:r>
          </a:p>
          <a:p>
            <a:pPr algn="ctr"/>
            <a:r>
              <a:rPr lang="en-US" b="1" dirty="0">
                <a:solidFill>
                  <a:schemeClr val="accent6">
                    <a:lumMod val="50000"/>
                  </a:schemeClr>
                </a:solidFill>
              </a:rPr>
              <a:t>Flaws or faults  </a:t>
            </a:r>
          </a:p>
        </p:txBody>
      </p:sp>
    </p:spTree>
    <p:extLst>
      <p:ext uri="{BB962C8B-B14F-4D97-AF65-F5344CB8AC3E}">
        <p14:creationId xmlns:p14="http://schemas.microsoft.com/office/powerpoint/2010/main" val="19439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353"/>
                                        </p:tgtEl>
                                        <p:attrNameLst>
                                          <p:attrName>style.visibility</p:attrName>
                                        </p:attrNameLst>
                                      </p:cBhvr>
                                      <p:to>
                                        <p:strVal val="visible"/>
                                      </p:to>
                                    </p:set>
                                    <p:anim calcmode="lin" valueType="num">
                                      <p:cBhvr additive="base">
                                        <p:cTn id="11" dur="1000"/>
                                        <p:tgtEl>
                                          <p:spTgt spid="353"/>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52"/>
                                        </p:tgtEl>
                                        <p:attrNameLst>
                                          <p:attrName>style.visibility</p:attrName>
                                        </p:attrNameLst>
                                      </p:cBhvr>
                                      <p:to>
                                        <p:strVal val="visible"/>
                                      </p:to>
                                    </p:set>
                                    <p:anim calcmode="lin" valueType="num">
                                      <p:cBhvr additive="base">
                                        <p:cTn id="14"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2929" y="273567"/>
            <a:ext cx="6063655" cy="2698104"/>
          </a:xfrm>
        </p:spPr>
        <p:txBody>
          <a:bodyPr/>
          <a:lstStyle/>
          <a:p>
            <a:pPr algn="l"/>
            <a:r>
              <a:rPr lang="en-US" sz="3200" dirty="0"/>
              <a:t>1. Based on The Adventures of Tom Sawyer, Huck was detested by the children’s parents. Illustrate Huck’s personality.</a:t>
            </a:r>
            <a:r>
              <a:rPr lang="en-US" sz="4000" dirty="0"/>
              <a:t>  </a:t>
            </a:r>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293918" y="3187750"/>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Huck is homeless and carefree, a boy admired by other children for his free spirit but disliked by adults because of his bad influence.</a:t>
            </a:r>
          </a:p>
        </p:txBody>
      </p:sp>
    </p:spTree>
    <p:extLst>
      <p:ext uri="{BB962C8B-B14F-4D97-AF65-F5344CB8AC3E}">
        <p14:creationId xmlns:p14="http://schemas.microsoft.com/office/powerpoint/2010/main" val="9448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title" idx="8"/>
          </p:nvPr>
        </p:nvSpPr>
        <p:spPr>
          <a:xfrm>
            <a:off x="946813" y="745525"/>
            <a:ext cx="250980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Differentiation </a:t>
            </a:r>
            <a:endParaRPr dirty="0"/>
          </a:p>
        </p:txBody>
      </p:sp>
      <p:sp>
        <p:nvSpPr>
          <p:cNvPr id="335" name="Google Shape;335;p52"/>
          <p:cNvSpPr txBox="1">
            <a:spLocks noGrp="1"/>
          </p:cNvSpPr>
          <p:nvPr>
            <p:ph type="title"/>
          </p:nvPr>
        </p:nvSpPr>
        <p:spPr>
          <a:xfrm>
            <a:off x="566695" y="1318225"/>
            <a:ext cx="3683187" cy="3342136"/>
          </a:xfrm>
          <a:prstGeom prst="rect">
            <a:avLst/>
          </a:prstGeom>
        </p:spPr>
        <p:txBody>
          <a:bodyPr spcFirstLastPara="1" wrap="square" lIns="91425" tIns="91425" rIns="91425" bIns="91425" anchor="b" anchorCtr="0">
            <a:noAutofit/>
          </a:bodyPr>
          <a:lstStyle/>
          <a:p>
            <a:pPr lvl="0" algn="l"/>
            <a:r>
              <a:rPr lang="en-US" sz="3600" dirty="0">
                <a:solidFill>
                  <a:schemeClr val="accent6">
                    <a:lumMod val="50000"/>
                  </a:schemeClr>
                </a:solidFill>
              </a:rPr>
              <a:t>Performance : Pair work </a:t>
            </a:r>
            <a:br>
              <a:rPr lang="en-US" sz="3600" dirty="0">
                <a:solidFill>
                  <a:schemeClr val="accent6">
                    <a:lumMod val="50000"/>
                  </a:schemeClr>
                </a:solidFill>
              </a:rPr>
            </a:br>
            <a:r>
              <a:rPr lang="en-US" sz="3600" dirty="0">
                <a:solidFill>
                  <a:schemeClr val="accent6">
                    <a:lumMod val="50000"/>
                  </a:schemeClr>
                </a:solidFill>
              </a:rPr>
              <a:t>Task : answer the questions given .</a:t>
            </a:r>
            <a:br>
              <a:rPr lang="en-US" sz="3600" dirty="0">
                <a:solidFill>
                  <a:schemeClr val="accent6">
                    <a:lumMod val="50000"/>
                  </a:schemeClr>
                </a:solidFill>
              </a:rPr>
            </a:br>
            <a:r>
              <a:rPr lang="en-US" sz="3600" dirty="0">
                <a:solidFill>
                  <a:schemeClr val="accent6">
                    <a:lumMod val="50000"/>
                  </a:schemeClr>
                </a:solidFill>
              </a:rPr>
              <a:t>Time : 4 minutes </a:t>
            </a:r>
            <a:endParaRPr sz="3600" dirty="0">
              <a:solidFill>
                <a:schemeClr val="accent6">
                  <a:lumMod val="50000"/>
                </a:schemeClr>
              </a:solidFill>
            </a:endParaRPr>
          </a:p>
        </p:txBody>
      </p:sp>
      <p:sp>
        <p:nvSpPr>
          <p:cNvPr id="337" name="Google Shape;337;p52"/>
          <p:cNvSpPr txBox="1">
            <a:spLocks noGrp="1"/>
          </p:cNvSpPr>
          <p:nvPr>
            <p:ph type="title" idx="2"/>
          </p:nvPr>
        </p:nvSpPr>
        <p:spPr>
          <a:xfrm>
            <a:off x="5095628" y="612319"/>
            <a:ext cx="3497653" cy="3990854"/>
          </a:xfrm>
          <a:prstGeom prst="rect">
            <a:avLst/>
          </a:prstGeom>
        </p:spPr>
        <p:txBody>
          <a:bodyPr spcFirstLastPara="1" wrap="square" lIns="91425" tIns="91425" rIns="91425" bIns="91425" anchor="b" anchorCtr="0">
            <a:noAutofit/>
          </a:bodyPr>
          <a:lstStyle/>
          <a:p>
            <a:pPr lvl="0" algn="l"/>
            <a:r>
              <a:rPr lang="en-US" sz="4800" dirty="0">
                <a:uFill>
                  <a:noFill/>
                </a:uFill>
              </a:rPr>
              <a:t>Students 1+2 </a:t>
            </a:r>
            <a:br>
              <a:rPr lang="en-US" sz="4800" dirty="0">
                <a:uFill>
                  <a:noFill/>
                </a:uFill>
              </a:rPr>
            </a:br>
            <a:r>
              <a:rPr lang="en-US" sz="4800" dirty="0">
                <a:uFill>
                  <a:noFill/>
                </a:uFill>
              </a:rPr>
              <a:t>Students 3+4 </a:t>
            </a:r>
            <a:endParaRPr lang="en" sz="4800" dirty="0">
              <a:uFill>
                <a:noFill/>
              </a:uFill>
            </a:endParaRPr>
          </a:p>
        </p:txBody>
      </p:sp>
      <p:pic>
        <p:nvPicPr>
          <p:cNvPr id="343" name="Google Shape;343;p52"/>
          <p:cNvPicPr preferRelativeResize="0"/>
          <p:nvPr/>
        </p:nvPicPr>
        <p:blipFill>
          <a:blip r:embed="rId3">
            <a:alphaModFix amt="80000"/>
          </a:blip>
          <a:stretch>
            <a:fillRect/>
          </a:stretch>
        </p:blipFill>
        <p:spPr>
          <a:xfrm rot="-8782544" flipH="1">
            <a:off x="3308571" y="1112246"/>
            <a:ext cx="1124399" cy="510031"/>
          </a:xfrm>
          <a:prstGeom prst="rect">
            <a:avLst/>
          </a:prstGeom>
          <a:noFill/>
          <a:ln>
            <a:noFill/>
          </a:ln>
        </p:spPr>
      </p:pic>
      <p:sp>
        <p:nvSpPr>
          <p:cNvPr id="17" name="Google Shape;339;p52"/>
          <p:cNvSpPr txBox="1">
            <a:spLocks/>
          </p:cNvSpPr>
          <p:nvPr/>
        </p:nvSpPr>
        <p:spPr>
          <a:xfrm>
            <a:off x="952971" y="3532909"/>
            <a:ext cx="2917800" cy="7555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fill="hold"/>
                                        <p:tgtEl>
                                          <p:spTgt spid="335"/>
                                        </p:tgtEl>
                                        <p:attrNameLst>
                                          <p:attrName>ppt_x</p:attrName>
                                        </p:attrNameLst>
                                      </p:cBhvr>
                                      <p:tavLst>
                                        <p:tav tm="0">
                                          <p:val>
                                            <p:strVal val="#ppt_x"/>
                                          </p:val>
                                        </p:tav>
                                        <p:tav tm="100000">
                                          <p:val>
                                            <p:strVal val="#ppt_x"/>
                                          </p:val>
                                        </p:tav>
                                      </p:tavLst>
                                    </p:anim>
                                    <p:anim calcmode="lin" valueType="num">
                                      <p:cBhvr additive="base">
                                        <p:cTn id="8" dur="500" fill="hold"/>
                                        <p:tgtEl>
                                          <p:spTgt spid="3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
                                        </p:tgtEl>
                                        <p:attrNameLst>
                                          <p:attrName>style.visibility</p:attrName>
                                        </p:attrNameLst>
                                      </p:cBhvr>
                                      <p:to>
                                        <p:strVal val="visible"/>
                                      </p:to>
                                    </p:set>
                                    <p:anim calcmode="lin" valueType="num">
                                      <p:cBhvr additive="base">
                                        <p:cTn id="11" dur="1000"/>
                                        <p:tgtEl>
                                          <p:spTgt spid="33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nodePh="1">
                                  <p:stCondLst>
                                    <p:cond delay="0"/>
                                  </p:stCondLst>
                                  <p:endCondLst>
                                    <p:cond evt="begin" delay="0">
                                      <p:tn val="14"/>
                                    </p:cond>
                                  </p:end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Application </a:t>
            </a:r>
          </a:p>
        </p:txBody>
      </p:sp>
      <p:sp>
        <p:nvSpPr>
          <p:cNvPr id="3" name="Text Placeholder 2"/>
          <p:cNvSpPr>
            <a:spLocks noGrp="1"/>
          </p:cNvSpPr>
          <p:nvPr>
            <p:ph type="body" idx="1"/>
          </p:nvPr>
        </p:nvSpPr>
        <p:spPr>
          <a:xfrm>
            <a:off x="1325538" y="1162834"/>
            <a:ext cx="7132661" cy="3315648"/>
          </a:xfrm>
        </p:spPr>
        <p:txBody>
          <a:bodyPr/>
          <a:lstStyle/>
          <a:p>
            <a:pPr marL="149225" indent="0">
              <a:buNone/>
            </a:pPr>
            <a:r>
              <a:rPr lang="en-US" sz="2800" b="1" dirty="0"/>
              <a:t>Huck has a reputation in the town as an outcast, yet Tom chooses to be friends with him. Do you think it’s important to look beyond someone’s reputation when forming friendships? Why or why not?</a:t>
            </a:r>
          </a:p>
        </p:txBody>
      </p:sp>
      <p:sp>
        <p:nvSpPr>
          <p:cNvPr id="4" name="TextBox 3">
            <a:extLst>
              <a:ext uri="{FF2B5EF4-FFF2-40B4-BE49-F238E27FC236}">
                <a16:creationId xmlns:a16="http://schemas.microsoft.com/office/drawing/2014/main" id="{8A3BB8A0-AF07-47E1-9DA0-95AEF34D6036}"/>
              </a:ext>
            </a:extLst>
          </p:cNvPr>
          <p:cNvSpPr txBox="1"/>
          <p:nvPr/>
        </p:nvSpPr>
        <p:spPr>
          <a:xfrm>
            <a:off x="6366934" y="412360"/>
            <a:ext cx="1684866" cy="523220"/>
          </a:xfrm>
          <a:prstGeom prst="rect">
            <a:avLst/>
          </a:prstGeom>
          <a:noFill/>
        </p:spPr>
        <p:txBody>
          <a:bodyPr wrap="square" rtlCol="0">
            <a:spAutoFit/>
          </a:bodyPr>
          <a:lstStyle/>
          <a:p>
            <a:r>
              <a:rPr lang="en-US" dirty="0"/>
              <a:t>Pair work </a:t>
            </a:r>
          </a:p>
          <a:p>
            <a:r>
              <a:rPr lang="en-US" dirty="0"/>
              <a:t>Time : 1:30</a:t>
            </a:r>
          </a:p>
        </p:txBody>
      </p:sp>
    </p:spTree>
    <p:extLst>
      <p:ext uri="{BB962C8B-B14F-4D97-AF65-F5344CB8AC3E}">
        <p14:creationId xmlns:p14="http://schemas.microsoft.com/office/powerpoint/2010/main" val="268785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70164"/>
            <a:ext cx="2774373" cy="820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Times New Roman" panose="02020603050405020304" pitchFamily="18" charset="0"/>
                <a:cs typeface="Times New Roman" panose="02020603050405020304" pitchFamily="18" charset="0"/>
              </a:rPr>
              <a:t>Exit Ticket </a:t>
            </a:r>
          </a:p>
        </p:txBody>
      </p:sp>
      <p:pic>
        <p:nvPicPr>
          <p:cNvPr id="3" name="Picture 2"/>
          <p:cNvPicPr>
            <a:picLocks noChangeAspect="1"/>
          </p:cNvPicPr>
          <p:nvPr/>
        </p:nvPicPr>
        <p:blipFill>
          <a:blip r:embed="rId2"/>
          <a:stretch>
            <a:fillRect/>
          </a:stretch>
        </p:blipFill>
        <p:spPr>
          <a:xfrm>
            <a:off x="3313090" y="270164"/>
            <a:ext cx="3671553" cy="4644736"/>
          </a:xfrm>
          <a:prstGeom prst="rect">
            <a:avLst/>
          </a:prstGeom>
        </p:spPr>
      </p:pic>
    </p:spTree>
    <p:extLst>
      <p:ext uri="{BB962C8B-B14F-4D97-AF65-F5344CB8AC3E}">
        <p14:creationId xmlns:p14="http://schemas.microsoft.com/office/powerpoint/2010/main" val="200649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1209" y="1076388"/>
            <a:ext cx="6754091" cy="1569660"/>
          </a:xfrm>
          <a:prstGeom prst="rect">
            <a:avLst/>
          </a:prstGeom>
        </p:spPr>
        <p:txBody>
          <a:bodyPr wrap="square">
            <a:spAutoFit/>
          </a:bodyPr>
          <a:lstStyle/>
          <a:p>
            <a:r>
              <a:rPr lang="en-US" sz="2400" dirty="0">
                <a:solidFill>
                  <a:srgbClr val="0B0901"/>
                </a:solidFill>
                <a:latin typeface="Times New Roman" panose="02020603050405020304" pitchFamily="18" charset="0"/>
                <a:cs typeface="Times New Roman" panose="02020603050405020304" pitchFamily="18" charset="0"/>
              </a:rPr>
              <a:t>Make connections between the themes of the story and their own personal experiences, reflecting on how they handle conflicts, work together with friends, and offer support.</a:t>
            </a:r>
          </a:p>
        </p:txBody>
      </p:sp>
      <p:sp>
        <p:nvSpPr>
          <p:cNvPr id="3" name="Rectangle 2"/>
          <p:cNvSpPr/>
          <p:nvPr/>
        </p:nvSpPr>
        <p:spPr>
          <a:xfrm>
            <a:off x="1361209" y="2805091"/>
            <a:ext cx="6754091"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Engage in reflective discussions about how they can apply lessons learned from the story to improve their own relationships and teamwork skills.</a:t>
            </a:r>
          </a:p>
        </p:txBody>
      </p:sp>
      <p:sp>
        <p:nvSpPr>
          <p:cNvPr id="4" name="Rectangle 3"/>
          <p:cNvSpPr/>
          <p:nvPr/>
        </p:nvSpPr>
        <p:spPr>
          <a:xfrm>
            <a:off x="1465118" y="384464"/>
            <a:ext cx="3699164" cy="691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B0901"/>
                </a:solidFill>
              </a:rPr>
              <a:t>Lesson’s Objectives : </a:t>
            </a:r>
          </a:p>
        </p:txBody>
      </p:sp>
    </p:spTree>
    <p:extLst>
      <p:ext uri="{BB962C8B-B14F-4D97-AF65-F5344CB8AC3E}">
        <p14:creationId xmlns:p14="http://schemas.microsoft.com/office/powerpoint/2010/main" val="264273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02</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2400" b="0" dirty="0"/>
              <a:t>A</a:t>
            </a:r>
            <a:r>
              <a:rPr lang="en-US" sz="1800" b="0" dirty="0"/>
              <a:t>nne Shirley and Diana </a:t>
            </a:r>
            <a:r>
              <a:rPr lang="en-US" sz="1800" b="0" dirty="0" err="1"/>
              <a:t>Barryin</a:t>
            </a:r>
            <a:r>
              <a:rPr lang="en-US" sz="1800" b="0" dirty="0"/>
              <a:t> </a:t>
            </a:r>
            <a:r>
              <a:rPr lang="en-US" sz="1800" b="0" i="1" dirty="0"/>
              <a:t>Anne of Green Gables</a:t>
            </a:r>
            <a:r>
              <a:rPr lang="en-US" sz="1800" b="0" dirty="0"/>
              <a:t> by Lucy Maud Montgomery  Set in the late 19th century, on Prince Edward Island, Canada, the story follows the protagonist, orphan Anne Shirley, who comes to live on a farm owned by siblings Matthew and Marilla Cuthbert. Anne's lively personality injects joy into the </a:t>
            </a:r>
            <a:r>
              <a:rPr lang="en-US" sz="1800" b="0" dirty="0" err="1"/>
              <a:t>Cuthberts</a:t>
            </a:r>
            <a:r>
              <a:rPr lang="en-US" sz="1800" b="0" dirty="0"/>
              <a:t>' dull existence. Despite a tough childhood, Anne is always optimistic and dreams of true friendship, which she finds in Diana Barry.</a:t>
            </a:r>
            <a:endParaRPr sz="1800" b="0" dirty="0"/>
          </a:p>
        </p:txBody>
      </p:sp>
      <p:pic>
        <p:nvPicPr>
          <p:cNvPr id="3" name="Picture 2"/>
          <p:cNvPicPr>
            <a:picLocks noChangeAspect="1"/>
          </p:cNvPicPr>
          <p:nvPr/>
        </p:nvPicPr>
        <p:blipFill>
          <a:blip r:embed="rId4"/>
          <a:stretch>
            <a:fillRect/>
          </a:stretch>
        </p:blipFill>
        <p:spPr>
          <a:xfrm>
            <a:off x="0" y="0"/>
            <a:ext cx="1762125" cy="2590800"/>
          </a:xfrm>
          <a:prstGeom prst="rect">
            <a:avLst/>
          </a:prstGeom>
        </p:spPr>
      </p:pic>
      <p:sp>
        <p:nvSpPr>
          <p:cNvPr id="4" name="Rectangle 3"/>
          <p:cNvSpPr/>
          <p:nvPr/>
        </p:nvSpPr>
        <p:spPr>
          <a:xfrm>
            <a:off x="0" y="2590800"/>
            <a:ext cx="1762125" cy="486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By Lucy Maud </a:t>
            </a:r>
          </a:p>
        </p:txBody>
      </p:sp>
      <p:sp>
        <p:nvSpPr>
          <p:cNvPr id="5" name="Rectangle 4"/>
          <p:cNvSpPr/>
          <p:nvPr/>
        </p:nvSpPr>
        <p:spPr>
          <a:xfrm>
            <a:off x="7335982" y="602673"/>
            <a:ext cx="1808018"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Protagonist : the leading character or one of the major characters in a novel, film …</a:t>
            </a:r>
            <a:r>
              <a:rPr lang="en-US" sz="1200" b="1" dirty="0" err="1">
                <a:solidFill>
                  <a:schemeClr val="accent6">
                    <a:lumMod val="50000"/>
                  </a:schemeClr>
                </a:solidFill>
              </a:rPr>
              <a:t>etc</a:t>
            </a:r>
            <a:endParaRPr lang="en-US" sz="1200" b="1" dirty="0">
              <a:solidFill>
                <a:schemeClr val="accent6">
                  <a:lumMod val="50000"/>
                </a:schemeClr>
              </a:solidFill>
            </a:endParaRPr>
          </a:p>
        </p:txBody>
      </p:sp>
      <p:sp>
        <p:nvSpPr>
          <p:cNvPr id="12" name="Rectangle 11"/>
          <p:cNvSpPr/>
          <p:nvPr/>
        </p:nvSpPr>
        <p:spPr>
          <a:xfrm>
            <a:off x="7335982" y="1943974"/>
            <a:ext cx="1808018"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Protagonist : the leading character or one of the major characters in a novel, film …</a:t>
            </a:r>
            <a:r>
              <a:rPr lang="en-US" sz="1200" b="1" dirty="0" err="1">
                <a:solidFill>
                  <a:schemeClr val="accent6">
                    <a:lumMod val="50000"/>
                  </a:schemeClr>
                </a:solidFill>
              </a:rPr>
              <a:t>etc</a:t>
            </a:r>
            <a:endParaRPr lang="en-US" sz="1200" b="1" dirty="0">
              <a:solidFill>
                <a:schemeClr val="accent6">
                  <a:lumMod val="50000"/>
                </a:schemeClr>
              </a:solidFill>
            </a:endParaRPr>
          </a:p>
        </p:txBody>
      </p:sp>
      <p:sp>
        <p:nvSpPr>
          <p:cNvPr id="6" name="Rectangle 5"/>
          <p:cNvSpPr/>
          <p:nvPr/>
        </p:nvSpPr>
        <p:spPr>
          <a:xfrm>
            <a:off x="7335982" y="3210791"/>
            <a:ext cx="1693718" cy="50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Lively : energetic  </a:t>
            </a:r>
          </a:p>
        </p:txBody>
      </p:sp>
      <p:sp>
        <p:nvSpPr>
          <p:cNvPr id="7" name="Rectangle 6"/>
          <p:cNvSpPr/>
          <p:nvPr/>
        </p:nvSpPr>
        <p:spPr>
          <a:xfrm>
            <a:off x="7335982" y="3855027"/>
            <a:ext cx="1693718" cy="51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50000"/>
                  </a:schemeClr>
                </a:solidFill>
              </a:rPr>
              <a:t>Injects joy : brings happiness </a:t>
            </a:r>
          </a:p>
        </p:txBody>
      </p:sp>
      <p:sp>
        <p:nvSpPr>
          <p:cNvPr id="8" name="Rectangle 7"/>
          <p:cNvSpPr/>
          <p:nvPr/>
        </p:nvSpPr>
        <p:spPr>
          <a:xfrm>
            <a:off x="7335982" y="4509655"/>
            <a:ext cx="1610591" cy="529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Optimistic : cheerful  </a:t>
            </a:r>
          </a:p>
        </p:txBody>
      </p:sp>
    </p:spTree>
    <p:extLst>
      <p:ext uri="{BB962C8B-B14F-4D97-AF65-F5344CB8AC3E}">
        <p14:creationId xmlns:p14="http://schemas.microsoft.com/office/powerpoint/2010/main" val="198440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02</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1800" b="0" dirty="0"/>
              <a:t>Diana is not as intelligent as Anne, but she is exceptionally kind and loyal. Both girls are heartbroken when Diana is not allowed to study for college. However, Diana celebrates Anne's success. Even though the girls' lives shift and evolve as they grow older, the girls' relationship sustains itself throughout, revealing that their willingness to see the best in each other is key to their friendship.</a:t>
            </a:r>
            <a:endParaRPr sz="1800" b="0" dirty="0"/>
          </a:p>
        </p:txBody>
      </p:sp>
      <p:pic>
        <p:nvPicPr>
          <p:cNvPr id="3" name="Picture 2"/>
          <p:cNvPicPr>
            <a:picLocks noChangeAspect="1"/>
          </p:cNvPicPr>
          <p:nvPr/>
        </p:nvPicPr>
        <p:blipFill>
          <a:blip r:embed="rId4"/>
          <a:stretch>
            <a:fillRect/>
          </a:stretch>
        </p:blipFill>
        <p:spPr>
          <a:xfrm>
            <a:off x="0" y="0"/>
            <a:ext cx="1762125" cy="2590800"/>
          </a:xfrm>
          <a:prstGeom prst="rect">
            <a:avLst/>
          </a:prstGeom>
        </p:spPr>
      </p:pic>
      <p:sp>
        <p:nvSpPr>
          <p:cNvPr id="4" name="Rectangle 3"/>
          <p:cNvSpPr/>
          <p:nvPr/>
        </p:nvSpPr>
        <p:spPr>
          <a:xfrm>
            <a:off x="0" y="2590800"/>
            <a:ext cx="1762125" cy="486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50000"/>
                  </a:schemeClr>
                </a:solidFill>
              </a:rPr>
              <a:t>By Lucy Maud </a:t>
            </a:r>
          </a:p>
        </p:txBody>
      </p:sp>
      <p:sp>
        <p:nvSpPr>
          <p:cNvPr id="5" name="Rectangle 4"/>
          <p:cNvSpPr/>
          <p:nvPr/>
        </p:nvSpPr>
        <p:spPr>
          <a:xfrm>
            <a:off x="7335982" y="602673"/>
            <a:ext cx="1808018" cy="68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Evolve : develop </a:t>
            </a:r>
          </a:p>
        </p:txBody>
      </p:sp>
      <p:sp>
        <p:nvSpPr>
          <p:cNvPr id="12" name="Rectangle 11"/>
          <p:cNvSpPr/>
          <p:nvPr/>
        </p:nvSpPr>
        <p:spPr>
          <a:xfrm>
            <a:off x="7335982" y="1647468"/>
            <a:ext cx="1808018" cy="1625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Sustains throughout : </a:t>
            </a:r>
            <a:r>
              <a:rPr lang="en-US" sz="1200" dirty="0">
                <a:solidFill>
                  <a:schemeClr val="accent6">
                    <a:lumMod val="50000"/>
                  </a:schemeClr>
                </a:solidFill>
              </a:rPr>
              <a:t>means that their relationship endures and remains stable over time, regardless of any changes or challenges they may face.</a:t>
            </a:r>
            <a:endParaRPr lang="en-US" sz="1200" b="1" dirty="0">
              <a:solidFill>
                <a:schemeClr val="accent6">
                  <a:lumMod val="50000"/>
                </a:schemeClr>
              </a:solidFill>
            </a:endParaRPr>
          </a:p>
        </p:txBody>
      </p:sp>
      <p:sp>
        <p:nvSpPr>
          <p:cNvPr id="6" name="Rectangle 5"/>
          <p:cNvSpPr/>
          <p:nvPr/>
        </p:nvSpPr>
        <p:spPr>
          <a:xfrm>
            <a:off x="7335982" y="3439391"/>
            <a:ext cx="1693718" cy="50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Willingness : readiness </a:t>
            </a:r>
          </a:p>
        </p:txBody>
      </p:sp>
    </p:spTree>
    <p:extLst>
      <p:ext uri="{BB962C8B-B14F-4D97-AF65-F5344CB8AC3E}">
        <p14:creationId xmlns:p14="http://schemas.microsoft.com/office/powerpoint/2010/main" val="95802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795" y="0"/>
            <a:ext cx="6063655" cy="2698104"/>
          </a:xfrm>
        </p:spPr>
        <p:txBody>
          <a:bodyPr/>
          <a:lstStyle/>
          <a:p>
            <a:pPr algn="l"/>
            <a:r>
              <a:rPr lang="en-US" sz="3200" dirty="0"/>
              <a:t>2. Quote the sentence that indicates that Anne overcame her circumstances and pursued her dream.</a:t>
            </a:r>
            <a:endParaRPr lang="en-US" sz="40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293918" y="2867378"/>
            <a:ext cx="5850082" cy="22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“Despite a tough childhood, Anne is always optimistic and dreams of true friendship”</a:t>
            </a:r>
          </a:p>
        </p:txBody>
      </p:sp>
    </p:spTree>
    <p:extLst>
      <p:ext uri="{BB962C8B-B14F-4D97-AF65-F5344CB8AC3E}">
        <p14:creationId xmlns:p14="http://schemas.microsoft.com/office/powerpoint/2010/main" val="194095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2763" y="-126354"/>
            <a:ext cx="6063655" cy="2698104"/>
          </a:xfrm>
        </p:spPr>
        <p:txBody>
          <a:bodyPr/>
          <a:lstStyle/>
          <a:p>
            <a:pPr algn="l"/>
            <a:r>
              <a:rPr lang="en-US" sz="3200" dirty="0"/>
              <a:t>3. Shirley and Diana have a key to their friendships. Justify.</a:t>
            </a:r>
            <a:endParaRPr lang="en-US" sz="40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293918" y="2791450"/>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Their friendship is based on seeing the best in each other. Even when separated by life changes, their bond stays strong because they remain supportive and understanding.</a:t>
            </a:r>
          </a:p>
        </p:txBody>
      </p:sp>
    </p:spTree>
    <p:extLst>
      <p:ext uri="{BB962C8B-B14F-4D97-AF65-F5344CB8AC3E}">
        <p14:creationId xmlns:p14="http://schemas.microsoft.com/office/powerpoint/2010/main" val="6210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L</a:t>
            </a:r>
            <a:r>
              <a:rPr lang="en" dirty="0"/>
              <a:t>esson’s Objectives </a:t>
            </a:r>
            <a:endParaRPr dirty="0"/>
          </a:p>
        </p:txBody>
      </p:sp>
      <p:sp>
        <p:nvSpPr>
          <p:cNvPr id="326" name="Google Shape;326;p51"/>
          <p:cNvSpPr txBox="1">
            <a:spLocks noGrp="1"/>
          </p:cNvSpPr>
          <p:nvPr>
            <p:ph type="body" idx="1"/>
          </p:nvPr>
        </p:nvSpPr>
        <p:spPr>
          <a:xfrm>
            <a:off x="1398274" y="1401825"/>
            <a:ext cx="7161525" cy="3063000"/>
          </a:xfrm>
          <a:prstGeom prst="rect">
            <a:avLst/>
          </a:prstGeom>
        </p:spPr>
        <p:txBody>
          <a:bodyPr spcFirstLastPara="1" wrap="square" lIns="91425" tIns="91425" rIns="91425" bIns="91425" anchor="t" anchorCtr="0">
            <a:noAutofit/>
          </a:bodyPr>
          <a:lstStyle/>
          <a:p>
            <a:pPr marL="0" lvl="0" indent="0">
              <a:spcAft>
                <a:spcPts val="1600"/>
              </a:spcAft>
              <a:buNone/>
            </a:pPr>
            <a:r>
              <a:rPr lang="en-US" sz="3200" b="1" dirty="0"/>
              <a:t>1-</a:t>
            </a:r>
            <a:r>
              <a:rPr lang="en-US" sz="3200" dirty="0"/>
              <a:t>Understand the Key Traits of Friendship.</a:t>
            </a:r>
          </a:p>
          <a:p>
            <a:pPr marL="0" lvl="0" indent="0">
              <a:spcAft>
                <a:spcPts val="1600"/>
              </a:spcAft>
              <a:buNone/>
            </a:pPr>
            <a:r>
              <a:rPr lang="en-US" sz="3200" b="1" dirty="0"/>
              <a:t>2- </a:t>
            </a:r>
            <a:r>
              <a:rPr lang="en-US" sz="3200" dirty="0"/>
              <a:t>Draw Parallels Between Fiction and Real-Life Friendships . </a:t>
            </a:r>
            <a:endParaRPr sz="32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title" idx="8"/>
          </p:nvPr>
        </p:nvSpPr>
        <p:spPr>
          <a:xfrm>
            <a:off x="946813" y="745525"/>
            <a:ext cx="250980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Differentiation </a:t>
            </a:r>
            <a:endParaRPr dirty="0"/>
          </a:p>
        </p:txBody>
      </p:sp>
      <p:sp>
        <p:nvSpPr>
          <p:cNvPr id="335" name="Google Shape;335;p52"/>
          <p:cNvSpPr txBox="1">
            <a:spLocks noGrp="1"/>
          </p:cNvSpPr>
          <p:nvPr>
            <p:ph type="title"/>
          </p:nvPr>
        </p:nvSpPr>
        <p:spPr>
          <a:xfrm>
            <a:off x="566695" y="1318225"/>
            <a:ext cx="3683187" cy="3342136"/>
          </a:xfrm>
          <a:prstGeom prst="rect">
            <a:avLst/>
          </a:prstGeom>
        </p:spPr>
        <p:txBody>
          <a:bodyPr spcFirstLastPara="1" wrap="square" lIns="91425" tIns="91425" rIns="91425" bIns="91425" anchor="b" anchorCtr="0">
            <a:noAutofit/>
          </a:bodyPr>
          <a:lstStyle/>
          <a:p>
            <a:pPr lvl="0" algn="l"/>
            <a:r>
              <a:rPr lang="en-US" sz="3600" dirty="0">
                <a:solidFill>
                  <a:schemeClr val="accent6">
                    <a:lumMod val="50000"/>
                  </a:schemeClr>
                </a:solidFill>
              </a:rPr>
              <a:t>* Performance : Pair work </a:t>
            </a:r>
            <a:br>
              <a:rPr lang="en-US" sz="3600" dirty="0">
                <a:solidFill>
                  <a:schemeClr val="accent6">
                    <a:lumMod val="50000"/>
                  </a:schemeClr>
                </a:solidFill>
              </a:rPr>
            </a:br>
            <a:r>
              <a:rPr lang="en-US" sz="3600" dirty="0">
                <a:solidFill>
                  <a:schemeClr val="accent6">
                    <a:lumMod val="50000"/>
                  </a:schemeClr>
                </a:solidFill>
              </a:rPr>
              <a:t>* Task : answer the questions given .</a:t>
            </a:r>
            <a:br>
              <a:rPr lang="en-US" sz="3600" dirty="0">
                <a:solidFill>
                  <a:schemeClr val="accent6">
                    <a:lumMod val="50000"/>
                  </a:schemeClr>
                </a:solidFill>
              </a:rPr>
            </a:br>
            <a:r>
              <a:rPr lang="en-US" sz="3600" dirty="0">
                <a:solidFill>
                  <a:schemeClr val="accent6">
                    <a:lumMod val="50000"/>
                  </a:schemeClr>
                </a:solidFill>
              </a:rPr>
              <a:t>Time : 5 minutes </a:t>
            </a:r>
            <a:endParaRPr sz="3600" dirty="0">
              <a:solidFill>
                <a:schemeClr val="accent6">
                  <a:lumMod val="50000"/>
                </a:schemeClr>
              </a:solidFill>
            </a:endParaRPr>
          </a:p>
        </p:txBody>
      </p:sp>
      <p:sp>
        <p:nvSpPr>
          <p:cNvPr id="337" name="Google Shape;337;p52"/>
          <p:cNvSpPr txBox="1">
            <a:spLocks noGrp="1"/>
          </p:cNvSpPr>
          <p:nvPr>
            <p:ph type="title" idx="2"/>
          </p:nvPr>
        </p:nvSpPr>
        <p:spPr>
          <a:xfrm>
            <a:off x="5095628" y="612319"/>
            <a:ext cx="3497653" cy="3990854"/>
          </a:xfrm>
          <a:prstGeom prst="rect">
            <a:avLst/>
          </a:prstGeom>
        </p:spPr>
        <p:txBody>
          <a:bodyPr spcFirstLastPara="1" wrap="square" lIns="91425" tIns="91425" rIns="91425" bIns="91425" anchor="b" anchorCtr="0">
            <a:noAutofit/>
          </a:bodyPr>
          <a:lstStyle/>
          <a:p>
            <a:pPr lvl="0" algn="l"/>
            <a:r>
              <a:rPr lang="en-US" sz="4800" dirty="0">
                <a:uFill>
                  <a:noFill/>
                </a:uFill>
              </a:rPr>
              <a:t>Students 1+2 </a:t>
            </a:r>
            <a:br>
              <a:rPr lang="en-US" sz="4800" dirty="0">
                <a:uFill>
                  <a:noFill/>
                </a:uFill>
              </a:rPr>
            </a:br>
            <a:r>
              <a:rPr lang="en-US" sz="4800" dirty="0">
                <a:uFill>
                  <a:noFill/>
                </a:uFill>
              </a:rPr>
              <a:t>Students 3+4 </a:t>
            </a:r>
            <a:endParaRPr lang="en" sz="4800" dirty="0">
              <a:uFill>
                <a:noFill/>
              </a:uFill>
            </a:endParaRPr>
          </a:p>
        </p:txBody>
      </p:sp>
      <p:pic>
        <p:nvPicPr>
          <p:cNvPr id="343" name="Google Shape;343;p52"/>
          <p:cNvPicPr preferRelativeResize="0"/>
          <p:nvPr/>
        </p:nvPicPr>
        <p:blipFill>
          <a:blip r:embed="rId3">
            <a:alphaModFix amt="80000"/>
          </a:blip>
          <a:stretch>
            <a:fillRect/>
          </a:stretch>
        </p:blipFill>
        <p:spPr>
          <a:xfrm rot="-8782544" flipH="1">
            <a:off x="2459021" y="776860"/>
            <a:ext cx="1124399" cy="510031"/>
          </a:xfrm>
          <a:prstGeom prst="rect">
            <a:avLst/>
          </a:prstGeom>
          <a:noFill/>
          <a:ln>
            <a:noFill/>
          </a:ln>
        </p:spPr>
      </p:pic>
      <p:sp>
        <p:nvSpPr>
          <p:cNvPr id="17" name="Google Shape;339;p52"/>
          <p:cNvSpPr txBox="1">
            <a:spLocks/>
          </p:cNvSpPr>
          <p:nvPr/>
        </p:nvSpPr>
        <p:spPr>
          <a:xfrm>
            <a:off x="952971" y="3532909"/>
            <a:ext cx="2917800" cy="7555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4218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fill="hold"/>
                                        <p:tgtEl>
                                          <p:spTgt spid="335"/>
                                        </p:tgtEl>
                                        <p:attrNameLst>
                                          <p:attrName>ppt_x</p:attrName>
                                        </p:attrNameLst>
                                      </p:cBhvr>
                                      <p:tavLst>
                                        <p:tav tm="0">
                                          <p:val>
                                            <p:strVal val="#ppt_x"/>
                                          </p:val>
                                        </p:tav>
                                        <p:tav tm="100000">
                                          <p:val>
                                            <p:strVal val="#ppt_x"/>
                                          </p:val>
                                        </p:tav>
                                      </p:tavLst>
                                    </p:anim>
                                    <p:anim calcmode="lin" valueType="num">
                                      <p:cBhvr additive="base">
                                        <p:cTn id="8" dur="500" fill="hold"/>
                                        <p:tgtEl>
                                          <p:spTgt spid="3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
                                        </p:tgtEl>
                                        <p:attrNameLst>
                                          <p:attrName>style.visibility</p:attrName>
                                        </p:attrNameLst>
                                      </p:cBhvr>
                                      <p:to>
                                        <p:strVal val="visible"/>
                                      </p:to>
                                    </p:set>
                                    <p:anim calcmode="lin" valueType="num">
                                      <p:cBhvr additive="base">
                                        <p:cTn id="11" dur="1000"/>
                                        <p:tgtEl>
                                          <p:spTgt spid="33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nodePh="1">
                                  <p:stCondLst>
                                    <p:cond delay="0"/>
                                  </p:stCondLst>
                                  <p:endCondLst>
                                    <p:cond evt="begin" delay="0">
                                      <p:tn val="14"/>
                                    </p:cond>
                                  </p:end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body" idx="1"/>
          </p:nvPr>
        </p:nvSpPr>
        <p:spPr>
          <a:xfrm>
            <a:off x="342900" y="303632"/>
            <a:ext cx="4322619" cy="4403450"/>
          </a:xfrm>
          <a:prstGeom prst="rect">
            <a:avLst/>
          </a:prstGeom>
        </p:spPr>
        <p:txBody>
          <a:bodyPr spcFirstLastPara="1" wrap="square" lIns="91425" tIns="91425" rIns="91425" bIns="91425" anchor="t" anchorCtr="0">
            <a:noAutofit/>
          </a:bodyPr>
          <a:lstStyle/>
          <a:p>
            <a:pPr marL="127000" indent="0">
              <a:buNone/>
            </a:pPr>
            <a:endParaRPr lang="en-US" sz="1400" dirty="0"/>
          </a:p>
          <a:p>
            <a:pPr marL="127000" indent="0">
              <a:buNone/>
            </a:pPr>
            <a:endParaRPr lang="en-US" sz="1400" dirty="0"/>
          </a:p>
          <a:p>
            <a:pPr marL="127000" indent="0">
              <a:buNone/>
            </a:pPr>
            <a:endParaRPr lang="en-US" sz="1400" dirty="0">
              <a:solidFill>
                <a:srgbClr val="FFC000"/>
              </a:solidFill>
            </a:endParaRPr>
          </a:p>
          <a:p>
            <a:pPr marL="127000" indent="0">
              <a:buNone/>
            </a:pPr>
            <a:r>
              <a:rPr lang="en-US" sz="2400" b="1" dirty="0">
                <a:solidFill>
                  <a:srgbClr val="FFC000"/>
                </a:solidFill>
              </a:rPr>
              <a:t>Real Life Application</a:t>
            </a:r>
          </a:p>
          <a:p>
            <a:pPr marL="127000" indent="0">
              <a:buNone/>
            </a:pPr>
            <a:endParaRPr lang="en-US" sz="2400" b="1" dirty="0">
              <a:solidFill>
                <a:srgbClr val="C00000"/>
              </a:solidFill>
            </a:endParaRPr>
          </a:p>
          <a:p>
            <a:pPr>
              <a:buFont typeface="Arial" panose="020B0604020202020204" pitchFamily="34" charset="0"/>
              <a:buChar char="•"/>
            </a:pPr>
            <a:r>
              <a:rPr lang="en-US" sz="3600" b="1" dirty="0">
                <a:solidFill>
                  <a:srgbClr val="C00000"/>
                </a:solidFill>
              </a:rPr>
              <a:t>Performance : individual</a:t>
            </a:r>
          </a:p>
          <a:p>
            <a:pPr>
              <a:buFont typeface="Arial" panose="020B0604020202020204" pitchFamily="34" charset="0"/>
              <a:buChar char="•"/>
            </a:pPr>
            <a:r>
              <a:rPr lang="en-US" sz="3600" b="1" dirty="0">
                <a:solidFill>
                  <a:srgbClr val="C00000"/>
                </a:solidFill>
              </a:rPr>
              <a:t>Time :5    minutes    </a:t>
            </a:r>
          </a:p>
        </p:txBody>
      </p:sp>
      <p:sp>
        <p:nvSpPr>
          <p:cNvPr id="365" name="Google Shape;365;p54"/>
          <p:cNvSpPr/>
          <p:nvPr/>
        </p:nvSpPr>
        <p:spPr>
          <a:xfrm>
            <a:off x="7449875" y="914336"/>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 name="Rectangle 2"/>
          <p:cNvSpPr/>
          <p:nvPr/>
        </p:nvSpPr>
        <p:spPr>
          <a:xfrm>
            <a:off x="4665519" y="513929"/>
            <a:ext cx="4156363" cy="615553"/>
          </a:xfrm>
          <a:prstGeom prst="rect">
            <a:avLst/>
          </a:prstGeom>
        </p:spPr>
        <p:txBody>
          <a:bodyPr wrap="square">
            <a:spAutoFit/>
          </a:bodyPr>
          <a:lstStyle/>
          <a:p>
            <a:pPr lvl="0"/>
            <a:endParaRPr lang="en-US" sz="1600" b="1" dirty="0"/>
          </a:p>
          <a:p>
            <a:pPr lvl="0">
              <a:spcAft>
                <a:spcPts val="1600"/>
              </a:spcAft>
            </a:pPr>
            <a:endParaRPr lang="en-US" sz="1800" dirty="0"/>
          </a:p>
        </p:txBody>
      </p:sp>
      <p:sp>
        <p:nvSpPr>
          <p:cNvPr id="2" name="Rectangle 1"/>
          <p:cNvSpPr/>
          <p:nvPr/>
        </p:nvSpPr>
        <p:spPr>
          <a:xfrm>
            <a:off x="4665518" y="513929"/>
            <a:ext cx="4062845" cy="4154984"/>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1. Reflective Writing</a:t>
            </a:r>
          </a:p>
          <a:p>
            <a:r>
              <a:rPr lang="en-US" sz="2400" b="1" dirty="0">
                <a:latin typeface="Times New Roman" panose="02020603050405020304" pitchFamily="18" charset="0"/>
                <a:cs typeface="Times New Roman" panose="02020603050405020304" pitchFamily="18" charset="0"/>
              </a:rPr>
              <a:t>Task:</a:t>
            </a: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Write a journal entry about a time when you supported a friend through a difficult situation. Describe the situation, your actions, and how your support helped your friend, drawing parallels to how Anne and Diana support 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03</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1800" b="0" dirty="0"/>
              <a:t>David Moss and Adam Codling in </a:t>
            </a:r>
            <a:r>
              <a:rPr lang="en-US" sz="1800" b="0" i="1" dirty="0"/>
              <a:t>Minnow on the Say</a:t>
            </a:r>
            <a:r>
              <a:rPr lang="en-US" sz="1800" b="0" dirty="0"/>
              <a:t> by Philippa Pearce</a:t>
            </a:r>
            <a:br>
              <a:rPr lang="en-US" sz="1800" b="0" dirty="0"/>
            </a:br>
            <a:r>
              <a:rPr lang="en-US" sz="1800" b="0" dirty="0"/>
              <a:t>On their first meeting, hot-headed Adam unfairly accuses David of stealing his canoe and almost sinks it, sending David into the water. But David is just returning the boat, and Adam tries to redress his error by lending David dry clothes. The boys warm to each other while repairing the canoe. Adam's family home will soon be sold.</a:t>
            </a:r>
            <a:endParaRPr sz="1800" b="0" dirty="0"/>
          </a:p>
        </p:txBody>
      </p:sp>
      <p:sp>
        <p:nvSpPr>
          <p:cNvPr id="5" name="Rectangle 4"/>
          <p:cNvSpPr/>
          <p:nvPr/>
        </p:nvSpPr>
        <p:spPr>
          <a:xfrm>
            <a:off x="7335982" y="602673"/>
            <a:ext cx="1693718" cy="68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bg2">
                    <a:lumMod val="50000"/>
                  </a:schemeClr>
                </a:solidFill>
              </a:rPr>
              <a:t>Hot headed :easily angered </a:t>
            </a:r>
          </a:p>
        </p:txBody>
      </p:sp>
      <p:sp>
        <p:nvSpPr>
          <p:cNvPr id="12" name="Rectangle 11"/>
          <p:cNvSpPr/>
          <p:nvPr/>
        </p:nvSpPr>
        <p:spPr>
          <a:xfrm>
            <a:off x="7335982" y="1840670"/>
            <a:ext cx="1808018" cy="51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Accuse :charge with </a:t>
            </a:r>
            <a:r>
              <a:rPr lang="en-US" sz="1200" dirty="0">
                <a:solidFill>
                  <a:schemeClr val="accent6">
                    <a:lumMod val="50000"/>
                  </a:schemeClr>
                </a:solidFill>
              </a:rPr>
              <a:t>.</a:t>
            </a:r>
            <a:endParaRPr lang="en-US" sz="1200" b="1" dirty="0">
              <a:solidFill>
                <a:schemeClr val="accent6">
                  <a:lumMod val="50000"/>
                </a:schemeClr>
              </a:solidFill>
            </a:endParaRPr>
          </a:p>
        </p:txBody>
      </p:sp>
      <p:sp>
        <p:nvSpPr>
          <p:cNvPr id="6" name="Rectangle 5"/>
          <p:cNvSpPr/>
          <p:nvPr/>
        </p:nvSpPr>
        <p:spPr>
          <a:xfrm>
            <a:off x="7350382" y="2540577"/>
            <a:ext cx="1793618" cy="50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Redress : correct  </a:t>
            </a:r>
          </a:p>
        </p:txBody>
      </p:sp>
      <p:pic>
        <p:nvPicPr>
          <p:cNvPr id="2" name="Picture 1"/>
          <p:cNvPicPr>
            <a:picLocks noChangeAspect="1"/>
          </p:cNvPicPr>
          <p:nvPr/>
        </p:nvPicPr>
        <p:blipFill>
          <a:blip r:embed="rId4"/>
          <a:stretch>
            <a:fillRect/>
          </a:stretch>
        </p:blipFill>
        <p:spPr>
          <a:xfrm>
            <a:off x="147524" y="155064"/>
            <a:ext cx="1760393" cy="2678859"/>
          </a:xfrm>
          <a:prstGeom prst="rect">
            <a:avLst/>
          </a:prstGeom>
        </p:spPr>
      </p:pic>
      <p:cxnSp>
        <p:nvCxnSpPr>
          <p:cNvPr id="8" name="Straight Arrow Connector 7"/>
          <p:cNvCxnSpPr/>
          <p:nvPr/>
        </p:nvCxnSpPr>
        <p:spPr>
          <a:xfrm>
            <a:off x="758536" y="2150918"/>
            <a:ext cx="10391" cy="1288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47524" y="3439391"/>
            <a:ext cx="1120167" cy="592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canoe</a:t>
            </a:r>
          </a:p>
        </p:txBody>
      </p:sp>
      <p:sp>
        <p:nvSpPr>
          <p:cNvPr id="10" name="Rectangle 9"/>
          <p:cNvSpPr/>
          <p:nvPr/>
        </p:nvSpPr>
        <p:spPr>
          <a:xfrm>
            <a:off x="7350382" y="4473286"/>
            <a:ext cx="1679318" cy="49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Repairing : fixing  </a:t>
            </a:r>
          </a:p>
        </p:txBody>
      </p:sp>
      <p:sp>
        <p:nvSpPr>
          <p:cNvPr id="11" name="Rectangle 10"/>
          <p:cNvSpPr/>
          <p:nvPr/>
        </p:nvSpPr>
        <p:spPr>
          <a:xfrm>
            <a:off x="7335982" y="3230092"/>
            <a:ext cx="1808018" cy="987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rPr>
              <a:t>Warm :become more friendly and develop a positive connection</a:t>
            </a:r>
          </a:p>
        </p:txBody>
      </p:sp>
    </p:spTree>
    <p:extLst>
      <p:ext uri="{BB962C8B-B14F-4D97-AF65-F5344CB8AC3E}">
        <p14:creationId xmlns:p14="http://schemas.microsoft.com/office/powerpoint/2010/main" val="367334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80142" y="492156"/>
            <a:ext cx="995333" cy="803218"/>
          </a:xfrm>
          <a:prstGeom prst="rect">
            <a:avLst/>
          </a:prstGeom>
          <a:noFill/>
          <a:ln>
            <a:noFill/>
          </a:ln>
        </p:spPr>
      </p:pic>
      <p:sp>
        <p:nvSpPr>
          <p:cNvPr id="349" name="Google Shape;349;p53"/>
          <p:cNvSpPr txBox="1">
            <a:spLocks noGrp="1"/>
          </p:cNvSpPr>
          <p:nvPr>
            <p:ph type="title" idx="2"/>
          </p:nvPr>
        </p:nvSpPr>
        <p:spPr>
          <a:xfrm>
            <a:off x="2886828" y="799637"/>
            <a:ext cx="718817" cy="2290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03</a:t>
            </a:r>
            <a:endParaRPr sz="4000" dirty="0"/>
          </a:p>
        </p:txBody>
      </p:sp>
      <p:sp>
        <p:nvSpPr>
          <p:cNvPr id="352" name="Google Shape;352;p53"/>
          <p:cNvSpPr txBox="1">
            <a:spLocks noGrp="1"/>
          </p:cNvSpPr>
          <p:nvPr>
            <p:ph type="title"/>
          </p:nvPr>
        </p:nvSpPr>
        <p:spPr>
          <a:xfrm>
            <a:off x="2112546" y="1028700"/>
            <a:ext cx="5223436" cy="3556672"/>
          </a:xfrm>
          <a:prstGeom prst="rect">
            <a:avLst/>
          </a:prstGeom>
        </p:spPr>
        <p:txBody>
          <a:bodyPr spcFirstLastPara="1" wrap="square" lIns="91425" tIns="91425" rIns="91425" bIns="91425" anchor="t" anchorCtr="0">
            <a:noAutofit/>
          </a:bodyPr>
          <a:lstStyle/>
          <a:p>
            <a:pPr lvl="0" algn="l"/>
            <a:r>
              <a:rPr lang="en-US" sz="2400" b="0" dirty="0">
                <a:solidFill>
                  <a:schemeClr val="bg2">
                    <a:lumMod val="50000"/>
                  </a:schemeClr>
                </a:solidFill>
              </a:rPr>
              <a:t>However, Adam believes there is family treasure hidden near the river, which would allow his family to keep their home. Touched by Adam's story, David offers to help. Adam is grateful for David's companionship; especially as other people also know about the treasure. Will the boys find it first?</a:t>
            </a:r>
            <a:endParaRPr sz="2400" b="0" dirty="0">
              <a:solidFill>
                <a:schemeClr val="bg2">
                  <a:lumMod val="50000"/>
                </a:schemeClr>
              </a:solidFill>
            </a:endParaRPr>
          </a:p>
        </p:txBody>
      </p:sp>
      <p:pic>
        <p:nvPicPr>
          <p:cNvPr id="13" name="Picture 12"/>
          <p:cNvPicPr>
            <a:picLocks noChangeAspect="1"/>
          </p:cNvPicPr>
          <p:nvPr/>
        </p:nvPicPr>
        <p:blipFill>
          <a:blip r:embed="rId4"/>
          <a:stretch>
            <a:fillRect/>
          </a:stretch>
        </p:blipFill>
        <p:spPr>
          <a:xfrm>
            <a:off x="147524" y="155064"/>
            <a:ext cx="1760393" cy="2678859"/>
          </a:xfrm>
          <a:prstGeom prst="rect">
            <a:avLst/>
          </a:prstGeom>
        </p:spPr>
      </p:pic>
    </p:spTree>
    <p:extLst>
      <p:ext uri="{BB962C8B-B14F-4D97-AF65-F5344CB8AC3E}">
        <p14:creationId xmlns:p14="http://schemas.microsoft.com/office/powerpoint/2010/main" val="165079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63" y="-767477"/>
            <a:ext cx="6063655" cy="2698104"/>
          </a:xfrm>
        </p:spPr>
        <p:txBody>
          <a:bodyPr/>
          <a:lstStyle/>
          <a:p>
            <a:pPr algn="l"/>
            <a:r>
              <a:rPr lang="en-US" sz="3200" dirty="0"/>
              <a:t>4. How was the first meeting between David and Adam?</a:t>
            </a:r>
            <a:endParaRPr lang="en-US" sz="40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119098" y="2102828"/>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Their first meeting was not pleasant — Adam accused David of stealing his canoe, and David almost drowned while returning it. </a:t>
            </a:r>
          </a:p>
        </p:txBody>
      </p:sp>
    </p:spTree>
    <p:extLst>
      <p:ext uri="{BB962C8B-B14F-4D97-AF65-F5344CB8AC3E}">
        <p14:creationId xmlns:p14="http://schemas.microsoft.com/office/powerpoint/2010/main" val="3677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DEE079-C5CD-461E-B34A-32FB3344A3C0}"/>
              </a:ext>
            </a:extLst>
          </p:cNvPr>
          <p:cNvGraphicFramePr>
            <a:graphicFrameLocks noGrp="1"/>
          </p:cNvGraphicFramePr>
          <p:nvPr>
            <p:extLst>
              <p:ext uri="{D42A27DB-BD31-4B8C-83A1-F6EECF244321}">
                <p14:modId xmlns:p14="http://schemas.microsoft.com/office/powerpoint/2010/main" val="683317690"/>
              </p:ext>
            </p:extLst>
          </p:nvPr>
        </p:nvGraphicFramePr>
        <p:xfrm>
          <a:off x="206563" y="88251"/>
          <a:ext cx="8730875" cy="4892007"/>
        </p:xfrm>
        <a:graphic>
          <a:graphicData uri="http://schemas.openxmlformats.org/drawingml/2006/table">
            <a:tbl>
              <a:tblPr>
                <a:tableStyleId>{35758FB7-9AC5-4552-8A53-C91805E547FA}</a:tableStyleId>
              </a:tblPr>
              <a:tblGrid>
                <a:gridCol w="1455146">
                  <a:extLst>
                    <a:ext uri="{9D8B030D-6E8A-4147-A177-3AD203B41FA5}">
                      <a16:colId xmlns:a16="http://schemas.microsoft.com/office/drawing/2014/main" val="2943461727"/>
                    </a:ext>
                  </a:extLst>
                </a:gridCol>
                <a:gridCol w="1425164">
                  <a:extLst>
                    <a:ext uri="{9D8B030D-6E8A-4147-A177-3AD203B41FA5}">
                      <a16:colId xmlns:a16="http://schemas.microsoft.com/office/drawing/2014/main" val="2333376036"/>
                    </a:ext>
                  </a:extLst>
                </a:gridCol>
                <a:gridCol w="1293163">
                  <a:extLst>
                    <a:ext uri="{9D8B030D-6E8A-4147-A177-3AD203B41FA5}">
                      <a16:colId xmlns:a16="http://schemas.microsoft.com/office/drawing/2014/main" val="66801412"/>
                    </a:ext>
                  </a:extLst>
                </a:gridCol>
                <a:gridCol w="1523279">
                  <a:extLst>
                    <a:ext uri="{9D8B030D-6E8A-4147-A177-3AD203B41FA5}">
                      <a16:colId xmlns:a16="http://schemas.microsoft.com/office/drawing/2014/main" val="223026188"/>
                    </a:ext>
                  </a:extLst>
                </a:gridCol>
                <a:gridCol w="1581230">
                  <a:extLst>
                    <a:ext uri="{9D8B030D-6E8A-4147-A177-3AD203B41FA5}">
                      <a16:colId xmlns:a16="http://schemas.microsoft.com/office/drawing/2014/main" val="428121804"/>
                    </a:ext>
                  </a:extLst>
                </a:gridCol>
                <a:gridCol w="1452893">
                  <a:extLst>
                    <a:ext uri="{9D8B030D-6E8A-4147-A177-3AD203B41FA5}">
                      <a16:colId xmlns:a16="http://schemas.microsoft.com/office/drawing/2014/main" val="2982279873"/>
                    </a:ext>
                  </a:extLst>
                </a:gridCol>
              </a:tblGrid>
              <a:tr h="1605330">
                <a:tc>
                  <a:txBody>
                    <a:bodyPr/>
                    <a:lstStyle/>
                    <a:p>
                      <a:r>
                        <a:rPr lang="en-US" sz="1400" b="1"/>
                        <a:t>Selection / Story</a:t>
                      </a:r>
                      <a:endParaRPr lang="en-US" sz="1400"/>
                    </a:p>
                  </a:txBody>
                  <a:tcPr marL="68580" marR="68580" marT="34290" marB="34290" anchor="ctr">
                    <a:solidFill>
                      <a:schemeClr val="accent2">
                        <a:lumMod val="20000"/>
                        <a:lumOff val="80000"/>
                      </a:schemeClr>
                    </a:solidFill>
                  </a:tcPr>
                </a:tc>
                <a:tc>
                  <a:txBody>
                    <a:bodyPr/>
                    <a:lstStyle/>
                    <a:p>
                      <a:r>
                        <a:rPr lang="en-US" sz="1400" b="1" dirty="0"/>
                        <a:t>Main Characters</a:t>
                      </a:r>
                      <a:endParaRPr lang="en-US" sz="1400" dirty="0"/>
                    </a:p>
                  </a:txBody>
                  <a:tcPr marL="68580" marR="68580" marT="34290" marB="34290" anchor="ctr">
                    <a:solidFill>
                      <a:schemeClr val="accent2">
                        <a:lumMod val="20000"/>
                        <a:lumOff val="80000"/>
                      </a:schemeClr>
                    </a:solidFill>
                  </a:tcPr>
                </a:tc>
                <a:tc>
                  <a:txBody>
                    <a:bodyPr/>
                    <a:lstStyle/>
                    <a:p>
                      <a:r>
                        <a:rPr lang="en-US" sz="1400" b="1" dirty="0"/>
                        <a:t>Background / Situation</a:t>
                      </a:r>
                      <a:endParaRPr lang="en-US" sz="1400" dirty="0"/>
                    </a:p>
                  </a:txBody>
                  <a:tcPr marL="68580" marR="68580" marT="34290" marB="34290" anchor="ctr">
                    <a:solidFill>
                      <a:schemeClr val="accent2">
                        <a:lumMod val="20000"/>
                        <a:lumOff val="80000"/>
                      </a:schemeClr>
                    </a:solidFill>
                  </a:tcPr>
                </a:tc>
                <a:tc>
                  <a:txBody>
                    <a:bodyPr/>
                    <a:lstStyle/>
                    <a:p>
                      <a:r>
                        <a:rPr lang="en-US" sz="1400" b="1" dirty="0"/>
                        <a:t>How They Become Friends</a:t>
                      </a:r>
                      <a:endParaRPr lang="en-US" sz="1400" dirty="0"/>
                    </a:p>
                  </a:txBody>
                  <a:tcPr marL="68580" marR="68580" marT="34290" marB="34290" anchor="ctr">
                    <a:solidFill>
                      <a:schemeClr val="accent2">
                        <a:lumMod val="20000"/>
                        <a:lumOff val="80000"/>
                      </a:schemeClr>
                    </a:solidFill>
                  </a:tcPr>
                </a:tc>
                <a:tc>
                  <a:txBody>
                    <a:bodyPr/>
                    <a:lstStyle/>
                    <a:p>
                      <a:r>
                        <a:rPr lang="en-US" sz="1400" b="1" dirty="0"/>
                        <a:t>Actions Showing Friendship</a:t>
                      </a:r>
                      <a:endParaRPr lang="en-US" sz="1400" dirty="0"/>
                    </a:p>
                  </a:txBody>
                  <a:tcPr marL="68580" marR="68580" marT="34290" marB="34290" anchor="ctr">
                    <a:solidFill>
                      <a:schemeClr val="accent2">
                        <a:lumMod val="20000"/>
                        <a:lumOff val="80000"/>
                      </a:schemeClr>
                    </a:solidFill>
                  </a:tcPr>
                </a:tc>
                <a:tc>
                  <a:txBody>
                    <a:bodyPr/>
                    <a:lstStyle/>
                    <a:p>
                      <a:r>
                        <a:rPr lang="en-US" sz="1400" b="1" dirty="0"/>
                        <a:t>Qualities of Friendship</a:t>
                      </a:r>
                      <a:endParaRPr lang="en-US" sz="14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170259869"/>
                  </a:ext>
                </a:extLst>
              </a:tr>
              <a:tr h="1015917">
                <a:tc>
                  <a:txBody>
                    <a:bodyPr/>
                    <a:lstStyle/>
                    <a:p>
                      <a:r>
                        <a:rPr lang="en-US" sz="1400" b="1" dirty="0"/>
                        <a:t>Huck and Tom</a:t>
                      </a:r>
                      <a:r>
                        <a:rPr lang="en-US" sz="1400" dirty="0"/>
                        <a:t> (</a:t>
                      </a:r>
                      <a:r>
                        <a:rPr lang="en-US" sz="1400" i="1" dirty="0"/>
                        <a:t>The Adventures of Tom Sawyer</a:t>
                      </a:r>
                      <a:r>
                        <a:rPr lang="en-US" sz="1400" dirty="0"/>
                        <a:t>)</a:t>
                      </a:r>
                    </a:p>
                    <a:p>
                      <a:endParaRPr lang="en-US" sz="1400" dirty="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411437980"/>
                  </a:ext>
                </a:extLst>
              </a:tr>
              <a:tr h="1015917">
                <a:tc>
                  <a:txBody>
                    <a:bodyPr/>
                    <a:lstStyle/>
                    <a:p>
                      <a:r>
                        <a:rPr lang="en-US" sz="1400" b="1" dirty="0"/>
                        <a:t>Anne Shirley and Diana Barry</a:t>
                      </a:r>
                      <a:r>
                        <a:rPr lang="en-US" sz="1400" dirty="0"/>
                        <a:t> (</a:t>
                      </a:r>
                      <a:r>
                        <a:rPr lang="en-US" sz="1400" i="1" dirty="0"/>
                        <a:t>Anne of Green Gables</a:t>
                      </a:r>
                      <a:r>
                        <a:rPr lang="en-US" sz="1400" dirty="0"/>
                        <a:t>)</a:t>
                      </a:r>
                    </a:p>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964457800"/>
                  </a:ext>
                </a:extLst>
              </a:tr>
              <a:tr h="1015917">
                <a:tc>
                  <a:txBody>
                    <a:bodyPr/>
                    <a:lstStyle/>
                    <a:p>
                      <a:r>
                        <a:rPr lang="en-US" sz="1400" b="1" dirty="0"/>
                        <a:t>David Moss and Adam Codling</a:t>
                      </a:r>
                      <a:r>
                        <a:rPr lang="en-US" sz="1400" dirty="0"/>
                        <a:t> (</a:t>
                      </a:r>
                      <a:r>
                        <a:rPr lang="en-US" sz="1400" i="1" dirty="0"/>
                        <a:t>Minnow on the Say</a:t>
                      </a:r>
                      <a:r>
                        <a:rPr lang="en-US" sz="1400" dirty="0"/>
                        <a:t>)</a:t>
                      </a:r>
                    </a:p>
                    <a:p>
                      <a:endParaRPr lang="en-US" sz="1400" dirty="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a:p>
                  </a:txBody>
                  <a:tcPr marL="68580" marR="68580" marT="34290" marB="34290" anchor="ctr">
                    <a:solidFill>
                      <a:schemeClr val="accent2">
                        <a:lumMod val="20000"/>
                        <a:lumOff val="80000"/>
                      </a:schemeClr>
                    </a:solidFill>
                  </a:tcPr>
                </a:tc>
                <a:tc>
                  <a:txBody>
                    <a:bodyPr/>
                    <a:lstStyle/>
                    <a:p>
                      <a:endParaRPr lang="en-US" sz="14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895386242"/>
                  </a:ext>
                </a:extLst>
              </a:tr>
            </a:tbl>
          </a:graphicData>
        </a:graphic>
      </p:graphicFrame>
      <p:pic>
        <p:nvPicPr>
          <p:cNvPr id="2050" name="Picture 2" descr="Cooperative Learning-Timed Pair Share. | Cathy's M. Ed. Educational Blog">
            <a:extLst>
              <a:ext uri="{FF2B5EF4-FFF2-40B4-BE49-F238E27FC236}">
                <a16:creationId xmlns:a16="http://schemas.microsoft.com/office/drawing/2014/main" id="{2E50F459-1575-F664-8E5E-3D0E3581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21932"/>
            <a:ext cx="18573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4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1B0070-6E3D-100B-7F79-01A914555197}"/>
              </a:ext>
            </a:extLst>
          </p:cNvPr>
          <p:cNvGraphicFramePr>
            <a:graphicFrameLocks noGrp="1"/>
          </p:cNvGraphicFramePr>
          <p:nvPr>
            <p:extLst>
              <p:ext uri="{D42A27DB-BD31-4B8C-83A1-F6EECF244321}">
                <p14:modId xmlns:p14="http://schemas.microsoft.com/office/powerpoint/2010/main" val="3365021953"/>
              </p:ext>
            </p:extLst>
          </p:nvPr>
        </p:nvGraphicFramePr>
        <p:xfrm>
          <a:off x="493183" y="386654"/>
          <a:ext cx="7883172" cy="4370192"/>
        </p:xfrm>
        <a:graphic>
          <a:graphicData uri="http://schemas.openxmlformats.org/drawingml/2006/table">
            <a:tbl>
              <a:tblPr/>
              <a:tblGrid>
                <a:gridCol w="1313862">
                  <a:extLst>
                    <a:ext uri="{9D8B030D-6E8A-4147-A177-3AD203B41FA5}">
                      <a16:colId xmlns:a16="http://schemas.microsoft.com/office/drawing/2014/main" val="3765911234"/>
                    </a:ext>
                  </a:extLst>
                </a:gridCol>
                <a:gridCol w="1313862">
                  <a:extLst>
                    <a:ext uri="{9D8B030D-6E8A-4147-A177-3AD203B41FA5}">
                      <a16:colId xmlns:a16="http://schemas.microsoft.com/office/drawing/2014/main" val="3522490228"/>
                    </a:ext>
                  </a:extLst>
                </a:gridCol>
                <a:gridCol w="1313862">
                  <a:extLst>
                    <a:ext uri="{9D8B030D-6E8A-4147-A177-3AD203B41FA5}">
                      <a16:colId xmlns:a16="http://schemas.microsoft.com/office/drawing/2014/main" val="2537562121"/>
                    </a:ext>
                  </a:extLst>
                </a:gridCol>
                <a:gridCol w="1313862">
                  <a:extLst>
                    <a:ext uri="{9D8B030D-6E8A-4147-A177-3AD203B41FA5}">
                      <a16:colId xmlns:a16="http://schemas.microsoft.com/office/drawing/2014/main" val="369712743"/>
                    </a:ext>
                  </a:extLst>
                </a:gridCol>
                <a:gridCol w="1313862">
                  <a:extLst>
                    <a:ext uri="{9D8B030D-6E8A-4147-A177-3AD203B41FA5}">
                      <a16:colId xmlns:a16="http://schemas.microsoft.com/office/drawing/2014/main" val="1234250699"/>
                    </a:ext>
                  </a:extLst>
                </a:gridCol>
                <a:gridCol w="1313862">
                  <a:extLst>
                    <a:ext uri="{9D8B030D-6E8A-4147-A177-3AD203B41FA5}">
                      <a16:colId xmlns:a16="http://schemas.microsoft.com/office/drawing/2014/main" val="1688339290"/>
                    </a:ext>
                  </a:extLst>
                </a:gridCol>
              </a:tblGrid>
              <a:tr h="339475">
                <a:tc>
                  <a:txBody>
                    <a:bodyPr/>
                    <a:lstStyle/>
                    <a:p>
                      <a:r>
                        <a:rPr lang="en-US" sz="1400" b="1" dirty="0"/>
                        <a:t>Selection / Story</a:t>
                      </a:r>
                      <a:endParaRPr lang="en-US" sz="1400" dirty="0"/>
                    </a:p>
                  </a:txBody>
                  <a:tcPr marL="25748" marR="25748" marT="12874" marB="12874" anchor="ctr">
                    <a:lnL>
                      <a:noFill/>
                    </a:lnL>
                    <a:lnR>
                      <a:noFill/>
                    </a:lnR>
                    <a:lnT>
                      <a:noFill/>
                    </a:lnT>
                    <a:lnB>
                      <a:noFill/>
                    </a:lnB>
                  </a:tcPr>
                </a:tc>
                <a:tc>
                  <a:txBody>
                    <a:bodyPr/>
                    <a:lstStyle/>
                    <a:p>
                      <a:r>
                        <a:rPr lang="en-US" sz="1400" b="1"/>
                        <a:t>Main Characters</a:t>
                      </a:r>
                      <a:endParaRPr lang="en-US" sz="1400"/>
                    </a:p>
                  </a:txBody>
                  <a:tcPr marL="25748" marR="25748" marT="12874" marB="12874" anchor="ctr">
                    <a:lnL>
                      <a:noFill/>
                    </a:lnL>
                    <a:lnR>
                      <a:noFill/>
                    </a:lnR>
                    <a:lnT>
                      <a:noFill/>
                    </a:lnT>
                    <a:lnB>
                      <a:noFill/>
                    </a:lnB>
                  </a:tcPr>
                </a:tc>
                <a:tc>
                  <a:txBody>
                    <a:bodyPr/>
                    <a:lstStyle/>
                    <a:p>
                      <a:r>
                        <a:rPr lang="en-US" sz="1400" b="1"/>
                        <a:t>Background / Situation</a:t>
                      </a:r>
                      <a:endParaRPr lang="en-US" sz="1400"/>
                    </a:p>
                  </a:txBody>
                  <a:tcPr marL="25748" marR="25748" marT="12874" marB="12874" anchor="ctr">
                    <a:lnL>
                      <a:noFill/>
                    </a:lnL>
                    <a:lnR>
                      <a:noFill/>
                    </a:lnR>
                    <a:lnT>
                      <a:noFill/>
                    </a:lnT>
                    <a:lnB>
                      <a:noFill/>
                    </a:lnB>
                  </a:tcPr>
                </a:tc>
                <a:tc>
                  <a:txBody>
                    <a:bodyPr/>
                    <a:lstStyle/>
                    <a:p>
                      <a:r>
                        <a:rPr lang="en-US" sz="1400" b="1"/>
                        <a:t>How They Become Friends</a:t>
                      </a:r>
                      <a:endParaRPr lang="en-US" sz="1400"/>
                    </a:p>
                  </a:txBody>
                  <a:tcPr marL="25748" marR="25748" marT="12874" marB="12874" anchor="ctr">
                    <a:lnL>
                      <a:noFill/>
                    </a:lnL>
                    <a:lnR>
                      <a:noFill/>
                    </a:lnR>
                    <a:lnT>
                      <a:noFill/>
                    </a:lnT>
                    <a:lnB>
                      <a:noFill/>
                    </a:lnB>
                  </a:tcPr>
                </a:tc>
                <a:tc>
                  <a:txBody>
                    <a:bodyPr/>
                    <a:lstStyle/>
                    <a:p>
                      <a:r>
                        <a:rPr lang="en-US" sz="1400" b="1"/>
                        <a:t>Actions Showing Friendship</a:t>
                      </a:r>
                      <a:endParaRPr lang="en-US" sz="1400"/>
                    </a:p>
                  </a:txBody>
                  <a:tcPr marL="25748" marR="25748" marT="12874" marB="12874" anchor="ctr">
                    <a:lnL>
                      <a:noFill/>
                    </a:lnL>
                    <a:lnR>
                      <a:noFill/>
                    </a:lnR>
                    <a:lnT>
                      <a:noFill/>
                    </a:lnT>
                    <a:lnB>
                      <a:noFill/>
                    </a:lnB>
                  </a:tcPr>
                </a:tc>
                <a:tc>
                  <a:txBody>
                    <a:bodyPr/>
                    <a:lstStyle/>
                    <a:p>
                      <a:r>
                        <a:rPr lang="en-US" sz="1400" b="1"/>
                        <a:t>Qualities of Friendship</a:t>
                      </a:r>
                      <a:endParaRPr lang="en-US" sz="1400"/>
                    </a:p>
                  </a:txBody>
                  <a:tcPr marL="25748" marR="25748" marT="12874" marB="12874" anchor="ctr">
                    <a:lnL>
                      <a:noFill/>
                    </a:lnL>
                    <a:lnR>
                      <a:noFill/>
                    </a:lnR>
                    <a:lnT>
                      <a:noFill/>
                    </a:lnT>
                    <a:lnB>
                      <a:noFill/>
                    </a:lnB>
                  </a:tcPr>
                </a:tc>
                <a:extLst>
                  <a:ext uri="{0D108BD9-81ED-4DB2-BD59-A6C34878D82A}">
                    <a16:rowId xmlns:a16="http://schemas.microsoft.com/office/drawing/2014/main" val="3703773919"/>
                  </a:ext>
                </a:extLst>
              </a:tr>
              <a:tr h="1052371">
                <a:tc>
                  <a:txBody>
                    <a:bodyPr/>
                    <a:lstStyle/>
                    <a:p>
                      <a:r>
                        <a:rPr lang="en-US" sz="1400" b="1" dirty="0"/>
                        <a:t>Huck and Tom</a:t>
                      </a:r>
                      <a:r>
                        <a:rPr lang="en-US" sz="1400" dirty="0"/>
                        <a:t> (</a:t>
                      </a:r>
                      <a:r>
                        <a:rPr lang="en-US" sz="1400" i="1" dirty="0"/>
                        <a:t>The Adventures of Tom Sawyer</a:t>
                      </a:r>
                      <a:r>
                        <a:rPr lang="en-US" sz="1400" dirty="0"/>
                        <a:t>)</a:t>
                      </a:r>
                    </a:p>
                  </a:txBody>
                  <a:tcPr marL="25748" marR="25748" marT="12874" marB="12874" anchor="ctr">
                    <a:lnL>
                      <a:noFill/>
                    </a:lnL>
                    <a:lnR>
                      <a:noFill/>
                    </a:lnR>
                    <a:lnT>
                      <a:noFill/>
                    </a:lnT>
                    <a:lnB>
                      <a:noFill/>
                    </a:lnB>
                  </a:tcPr>
                </a:tc>
                <a:tc>
                  <a:txBody>
                    <a:bodyPr/>
                    <a:lstStyle/>
                    <a:p>
                      <a:r>
                        <a:rPr lang="en-US" sz="1400" dirty="0"/>
                        <a:t>Huck Finn, Tom Sawyer</a:t>
                      </a:r>
                    </a:p>
                  </a:txBody>
                  <a:tcPr marL="25748" marR="25748" marT="12874" marB="12874" anchor="ctr">
                    <a:lnL>
                      <a:noFill/>
                    </a:lnL>
                    <a:lnR>
                      <a:noFill/>
                    </a:lnR>
                    <a:lnT>
                      <a:noFill/>
                    </a:lnT>
                    <a:lnB>
                      <a:noFill/>
                    </a:lnB>
                  </a:tcPr>
                </a:tc>
                <a:tc>
                  <a:txBody>
                    <a:bodyPr/>
                    <a:lstStyle/>
                    <a:p>
                      <a:r>
                        <a:rPr lang="en-US" sz="1400" dirty="0"/>
                        <a:t>Huck: homeless, carefree, disliked by adults; Tom: local boy</a:t>
                      </a:r>
                    </a:p>
                  </a:txBody>
                  <a:tcPr marL="25748" marR="25748" marT="12874" marB="12874" anchor="ctr">
                    <a:lnL>
                      <a:noFill/>
                    </a:lnL>
                    <a:lnR>
                      <a:noFill/>
                    </a:lnR>
                    <a:lnT>
                      <a:noFill/>
                    </a:lnT>
                    <a:lnB>
                      <a:noFill/>
                    </a:lnB>
                  </a:tcPr>
                </a:tc>
                <a:tc>
                  <a:txBody>
                    <a:bodyPr/>
                    <a:lstStyle/>
                    <a:p>
                      <a:r>
                        <a:rPr lang="en-US" sz="1400" dirty="0"/>
                        <a:t>Huck strikes up friendship with Tom; they become inseparable</a:t>
                      </a:r>
                    </a:p>
                  </a:txBody>
                  <a:tcPr marL="25748" marR="25748" marT="12874" marB="12874" anchor="ctr">
                    <a:lnL>
                      <a:noFill/>
                    </a:lnL>
                    <a:lnR>
                      <a:noFill/>
                    </a:lnR>
                    <a:lnT>
                      <a:noFill/>
                    </a:lnT>
                    <a:lnB>
                      <a:noFill/>
                    </a:lnB>
                  </a:tcPr>
                </a:tc>
                <a:tc>
                  <a:txBody>
                    <a:bodyPr/>
                    <a:lstStyle/>
                    <a:p>
                      <a:r>
                        <a:rPr lang="en-US" sz="1400"/>
                        <a:t>Spend time together, go on adventures, stick with each other despite flaws</a:t>
                      </a:r>
                    </a:p>
                  </a:txBody>
                  <a:tcPr marL="25748" marR="25748" marT="12874" marB="12874" anchor="ctr">
                    <a:lnL>
                      <a:noFill/>
                    </a:lnL>
                    <a:lnR>
                      <a:noFill/>
                    </a:lnR>
                    <a:lnT>
                      <a:noFill/>
                    </a:lnT>
                    <a:lnB>
                      <a:noFill/>
                    </a:lnB>
                  </a:tcPr>
                </a:tc>
                <a:tc>
                  <a:txBody>
                    <a:bodyPr/>
                    <a:lstStyle/>
                    <a:p>
                      <a:r>
                        <a:rPr lang="en-US" sz="1400"/>
                        <a:t>Loyalty, acceptance of shortcomings</a:t>
                      </a:r>
                    </a:p>
                  </a:txBody>
                  <a:tcPr marL="25748" marR="25748" marT="12874" marB="12874" anchor="ctr">
                    <a:lnL>
                      <a:noFill/>
                    </a:lnL>
                    <a:lnR>
                      <a:noFill/>
                    </a:lnR>
                    <a:lnT>
                      <a:noFill/>
                    </a:lnT>
                    <a:lnB>
                      <a:noFill/>
                    </a:lnB>
                  </a:tcPr>
                </a:tc>
                <a:extLst>
                  <a:ext uri="{0D108BD9-81ED-4DB2-BD59-A6C34878D82A}">
                    <a16:rowId xmlns:a16="http://schemas.microsoft.com/office/drawing/2014/main" val="2624439321"/>
                  </a:ext>
                </a:extLst>
              </a:tr>
              <a:tr h="950530">
                <a:tc>
                  <a:txBody>
                    <a:bodyPr/>
                    <a:lstStyle/>
                    <a:p>
                      <a:r>
                        <a:rPr lang="en-US" sz="1400" b="1"/>
                        <a:t>Anne Shirley and Diana Barry</a:t>
                      </a:r>
                      <a:r>
                        <a:rPr lang="en-US" sz="1400"/>
                        <a:t> (</a:t>
                      </a:r>
                      <a:r>
                        <a:rPr lang="en-US" sz="1400" i="1"/>
                        <a:t>Anne of Green Gables</a:t>
                      </a:r>
                      <a:r>
                        <a:rPr lang="en-US" sz="1400"/>
                        <a:t>)</a:t>
                      </a:r>
                    </a:p>
                  </a:txBody>
                  <a:tcPr marL="25748" marR="25748" marT="12874" marB="12874" anchor="ctr">
                    <a:lnL>
                      <a:noFill/>
                    </a:lnL>
                    <a:lnR>
                      <a:noFill/>
                    </a:lnR>
                    <a:lnT>
                      <a:noFill/>
                    </a:lnT>
                    <a:lnB>
                      <a:noFill/>
                    </a:lnB>
                  </a:tcPr>
                </a:tc>
                <a:tc>
                  <a:txBody>
                    <a:bodyPr/>
                    <a:lstStyle/>
                    <a:p>
                      <a:r>
                        <a:rPr lang="en-US" sz="1400"/>
                        <a:t>Anne Shirley, Diana Barry</a:t>
                      </a:r>
                    </a:p>
                  </a:txBody>
                  <a:tcPr marL="25748" marR="25748" marT="12874" marB="12874" anchor="ctr">
                    <a:lnL>
                      <a:noFill/>
                    </a:lnL>
                    <a:lnR>
                      <a:noFill/>
                    </a:lnR>
                    <a:lnT>
                      <a:noFill/>
                    </a:lnT>
                    <a:lnB>
                      <a:noFill/>
                    </a:lnB>
                  </a:tcPr>
                </a:tc>
                <a:tc>
                  <a:txBody>
                    <a:bodyPr/>
                    <a:lstStyle/>
                    <a:p>
                      <a:r>
                        <a:rPr lang="en-US" sz="1400"/>
                        <a:t>Anne: orphan, lively, optimistic; Diana: kind, loyal</a:t>
                      </a:r>
                    </a:p>
                  </a:txBody>
                  <a:tcPr marL="25748" marR="25748" marT="12874" marB="12874" anchor="ctr">
                    <a:lnL>
                      <a:noFill/>
                    </a:lnL>
                    <a:lnR>
                      <a:noFill/>
                    </a:lnR>
                    <a:lnT>
                      <a:noFill/>
                    </a:lnT>
                    <a:lnB>
                      <a:noFill/>
                    </a:lnB>
                  </a:tcPr>
                </a:tc>
                <a:tc>
                  <a:txBody>
                    <a:bodyPr/>
                    <a:lstStyle/>
                    <a:p>
                      <a:r>
                        <a:rPr lang="en-US" sz="1400" dirty="0"/>
                        <a:t>Meet as young girls; bond through kindness and support</a:t>
                      </a:r>
                    </a:p>
                  </a:txBody>
                  <a:tcPr marL="25748" marR="25748" marT="12874" marB="12874" anchor="ctr">
                    <a:lnL>
                      <a:noFill/>
                    </a:lnL>
                    <a:lnR>
                      <a:noFill/>
                    </a:lnR>
                    <a:lnT>
                      <a:noFill/>
                    </a:lnT>
                    <a:lnB>
                      <a:noFill/>
                    </a:lnB>
                  </a:tcPr>
                </a:tc>
                <a:tc>
                  <a:txBody>
                    <a:bodyPr/>
                    <a:lstStyle/>
                    <a:p>
                      <a:r>
                        <a:rPr lang="en-US" sz="1400" dirty="0"/>
                        <a:t>Celebrate each other’s successes, support emotionally, long-lasting friendship</a:t>
                      </a:r>
                    </a:p>
                  </a:txBody>
                  <a:tcPr marL="25748" marR="25748" marT="12874" marB="12874" anchor="ctr">
                    <a:lnL>
                      <a:noFill/>
                    </a:lnL>
                    <a:lnR>
                      <a:noFill/>
                    </a:lnR>
                    <a:lnT>
                      <a:noFill/>
                    </a:lnT>
                    <a:lnB>
                      <a:noFill/>
                    </a:lnB>
                  </a:tcPr>
                </a:tc>
                <a:tc>
                  <a:txBody>
                    <a:bodyPr/>
                    <a:lstStyle/>
                    <a:p>
                      <a:r>
                        <a:rPr lang="en-US" sz="1400" dirty="0"/>
                        <a:t>Loyalty, kindness, support, seeing the best in each other</a:t>
                      </a:r>
                    </a:p>
                  </a:txBody>
                  <a:tcPr marL="25748" marR="25748" marT="12874" marB="12874" anchor="ctr">
                    <a:lnL>
                      <a:noFill/>
                    </a:lnL>
                    <a:lnR>
                      <a:noFill/>
                    </a:lnR>
                    <a:lnT>
                      <a:noFill/>
                    </a:lnT>
                    <a:lnB>
                      <a:noFill/>
                    </a:lnB>
                  </a:tcPr>
                </a:tc>
                <a:extLst>
                  <a:ext uri="{0D108BD9-81ED-4DB2-BD59-A6C34878D82A}">
                    <a16:rowId xmlns:a16="http://schemas.microsoft.com/office/drawing/2014/main" val="1459934355"/>
                  </a:ext>
                </a:extLst>
              </a:tr>
              <a:tr h="848687">
                <a:tc>
                  <a:txBody>
                    <a:bodyPr/>
                    <a:lstStyle/>
                    <a:p>
                      <a:r>
                        <a:rPr lang="en-US" sz="1400" b="1"/>
                        <a:t>David Moss and Adam Codling</a:t>
                      </a:r>
                      <a:r>
                        <a:rPr lang="en-US" sz="1400"/>
                        <a:t> (</a:t>
                      </a:r>
                      <a:r>
                        <a:rPr lang="en-US" sz="1400" i="1"/>
                        <a:t>Minnow on the Say</a:t>
                      </a:r>
                      <a:r>
                        <a:rPr lang="en-US" sz="1400"/>
                        <a:t>)</a:t>
                      </a:r>
                    </a:p>
                  </a:txBody>
                  <a:tcPr marL="25748" marR="25748" marT="12874" marB="12874" anchor="ctr">
                    <a:lnL>
                      <a:noFill/>
                    </a:lnL>
                    <a:lnR>
                      <a:noFill/>
                    </a:lnR>
                    <a:lnT>
                      <a:noFill/>
                    </a:lnT>
                    <a:lnB>
                      <a:noFill/>
                    </a:lnB>
                  </a:tcPr>
                </a:tc>
                <a:tc>
                  <a:txBody>
                    <a:bodyPr/>
                    <a:lstStyle/>
                    <a:p>
                      <a:r>
                        <a:rPr lang="en-US" sz="1400"/>
                        <a:t>David Moss, Adam Codling</a:t>
                      </a:r>
                    </a:p>
                  </a:txBody>
                  <a:tcPr marL="25748" marR="25748" marT="12874" marB="12874" anchor="ctr">
                    <a:lnL>
                      <a:noFill/>
                    </a:lnL>
                    <a:lnR>
                      <a:noFill/>
                    </a:lnR>
                    <a:lnT>
                      <a:noFill/>
                    </a:lnT>
                    <a:lnB>
                      <a:noFill/>
                    </a:lnB>
                  </a:tcPr>
                </a:tc>
                <a:tc>
                  <a:txBody>
                    <a:bodyPr/>
                    <a:lstStyle/>
                    <a:p>
                      <a:r>
                        <a:rPr lang="en-US" sz="1400"/>
                        <a:t>David: honest, helpful; Adam: hot-headed, family home at risk</a:t>
                      </a:r>
                    </a:p>
                  </a:txBody>
                  <a:tcPr marL="25748" marR="25748" marT="12874" marB="12874" anchor="ctr">
                    <a:lnL>
                      <a:noFill/>
                    </a:lnL>
                    <a:lnR>
                      <a:noFill/>
                    </a:lnR>
                    <a:lnT>
                      <a:noFill/>
                    </a:lnT>
                    <a:lnB>
                      <a:noFill/>
                    </a:lnB>
                  </a:tcPr>
                </a:tc>
                <a:tc>
                  <a:txBody>
                    <a:bodyPr/>
                    <a:lstStyle/>
                    <a:p>
                      <a:r>
                        <a:rPr lang="en-US" sz="1400"/>
                        <a:t>Meet after Adam accuses David of stealing canoe; bond while repairing it</a:t>
                      </a:r>
                    </a:p>
                  </a:txBody>
                  <a:tcPr marL="25748" marR="25748" marT="12874" marB="12874" anchor="ctr">
                    <a:lnL>
                      <a:noFill/>
                    </a:lnL>
                    <a:lnR>
                      <a:noFill/>
                    </a:lnR>
                    <a:lnT>
                      <a:noFill/>
                    </a:lnT>
                    <a:lnB>
                      <a:noFill/>
                    </a:lnB>
                  </a:tcPr>
                </a:tc>
                <a:tc>
                  <a:txBody>
                    <a:bodyPr/>
                    <a:lstStyle/>
                    <a:p>
                      <a:r>
                        <a:rPr lang="en-US" sz="1400" dirty="0"/>
                        <a:t>Adam lends clothes; David helps find treasure; trust and companionship</a:t>
                      </a:r>
                    </a:p>
                  </a:txBody>
                  <a:tcPr marL="25748" marR="25748" marT="12874" marB="12874" anchor="ctr">
                    <a:lnL>
                      <a:noFill/>
                    </a:lnL>
                    <a:lnR>
                      <a:noFill/>
                    </a:lnR>
                    <a:lnT>
                      <a:noFill/>
                    </a:lnT>
                    <a:lnB>
                      <a:noFill/>
                    </a:lnB>
                  </a:tcPr>
                </a:tc>
                <a:tc>
                  <a:txBody>
                    <a:bodyPr/>
                    <a:lstStyle/>
                    <a:p>
                      <a:r>
                        <a:rPr lang="en-US" sz="1400" dirty="0"/>
                        <a:t>Trust, forgiveness, support, shared adventures</a:t>
                      </a:r>
                    </a:p>
                  </a:txBody>
                  <a:tcPr marL="25748" marR="25748" marT="12874" marB="12874" anchor="ctr">
                    <a:lnL>
                      <a:noFill/>
                    </a:lnL>
                    <a:lnR>
                      <a:noFill/>
                    </a:lnR>
                    <a:lnT>
                      <a:noFill/>
                    </a:lnT>
                    <a:lnB>
                      <a:noFill/>
                    </a:lnB>
                  </a:tcPr>
                </a:tc>
                <a:extLst>
                  <a:ext uri="{0D108BD9-81ED-4DB2-BD59-A6C34878D82A}">
                    <a16:rowId xmlns:a16="http://schemas.microsoft.com/office/drawing/2014/main" val="2133102347"/>
                  </a:ext>
                </a:extLst>
              </a:tr>
            </a:tbl>
          </a:graphicData>
        </a:graphic>
      </p:graphicFrame>
    </p:spTree>
    <p:extLst>
      <p:ext uri="{BB962C8B-B14F-4D97-AF65-F5344CB8AC3E}">
        <p14:creationId xmlns:p14="http://schemas.microsoft.com/office/powerpoint/2010/main" val="917237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Application </a:t>
            </a:r>
          </a:p>
        </p:txBody>
      </p:sp>
      <p:sp>
        <p:nvSpPr>
          <p:cNvPr id="3" name="Text Placeholder 2"/>
          <p:cNvSpPr>
            <a:spLocks noGrp="1"/>
          </p:cNvSpPr>
          <p:nvPr>
            <p:ph type="body" idx="1"/>
          </p:nvPr>
        </p:nvSpPr>
        <p:spPr/>
        <p:txBody>
          <a:bodyPr/>
          <a:lstStyle/>
          <a:p>
            <a:r>
              <a:rPr lang="en-US" sz="2000" b="1" dirty="0"/>
              <a:t>First Impressions and Forgiveness:</a:t>
            </a:r>
          </a:p>
          <a:p>
            <a:pPr marL="149225" indent="0">
              <a:buNone/>
            </a:pPr>
            <a:r>
              <a:rPr lang="en-US" sz="2300" b="1" dirty="0">
                <a:solidFill>
                  <a:srgbClr val="0B0901"/>
                </a:solidFill>
              </a:rPr>
              <a:t>Adam and David start their friendship with a misunderstanding, but they quickly become friends. Have you ever had a bad first impression of someone that later turned into a friendship? How did you resolve the initial misunderstanding?</a:t>
            </a:r>
          </a:p>
        </p:txBody>
      </p:sp>
    </p:spTree>
    <p:extLst>
      <p:ext uri="{BB962C8B-B14F-4D97-AF65-F5344CB8AC3E}">
        <p14:creationId xmlns:p14="http://schemas.microsoft.com/office/powerpoint/2010/main" val="3970535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70164"/>
            <a:ext cx="2774373" cy="820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latin typeface="Times New Roman" panose="02020603050405020304" pitchFamily="18" charset="0"/>
                <a:cs typeface="Times New Roman" panose="02020603050405020304" pitchFamily="18" charset="0"/>
              </a:rPr>
              <a:t>Exit Ticket </a:t>
            </a:r>
          </a:p>
        </p:txBody>
      </p:sp>
      <p:pic>
        <p:nvPicPr>
          <p:cNvPr id="3" name="Picture 2">
            <a:extLst>
              <a:ext uri="{FF2B5EF4-FFF2-40B4-BE49-F238E27FC236}">
                <a16:creationId xmlns:a16="http://schemas.microsoft.com/office/drawing/2014/main" id="{F8F99E53-DD0D-9FF4-C34A-75C5A0B9A6F3}"/>
              </a:ext>
            </a:extLst>
          </p:cNvPr>
          <p:cNvPicPr>
            <a:picLocks noChangeAspect="1"/>
          </p:cNvPicPr>
          <p:nvPr/>
        </p:nvPicPr>
        <p:blipFill>
          <a:blip r:embed="rId2"/>
          <a:stretch>
            <a:fillRect/>
          </a:stretch>
        </p:blipFill>
        <p:spPr>
          <a:xfrm>
            <a:off x="3313090" y="270164"/>
            <a:ext cx="3671553" cy="4644736"/>
          </a:xfrm>
          <a:prstGeom prst="rect">
            <a:avLst/>
          </a:prstGeom>
        </p:spPr>
      </p:pic>
    </p:spTree>
    <p:extLst>
      <p:ext uri="{BB962C8B-B14F-4D97-AF65-F5344CB8AC3E}">
        <p14:creationId xmlns:p14="http://schemas.microsoft.com/office/powerpoint/2010/main" val="4016748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46228" y="513635"/>
            <a:ext cx="1137717" cy="953001"/>
          </a:xfrm>
          <a:prstGeom prst="rect">
            <a:avLst/>
          </a:prstGeom>
          <a:noFill/>
          <a:ln>
            <a:noFill/>
          </a:ln>
        </p:spPr>
      </p:pic>
      <p:sp>
        <p:nvSpPr>
          <p:cNvPr id="349" name="Google Shape;349;p53"/>
          <p:cNvSpPr txBox="1">
            <a:spLocks noGrp="1"/>
          </p:cNvSpPr>
          <p:nvPr>
            <p:ph type="title" idx="2"/>
          </p:nvPr>
        </p:nvSpPr>
        <p:spPr>
          <a:xfrm>
            <a:off x="2886828" y="799637"/>
            <a:ext cx="866536" cy="4873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04</a:t>
            </a:r>
            <a:endParaRPr sz="4000" dirty="0"/>
          </a:p>
        </p:txBody>
      </p:sp>
      <p:sp>
        <p:nvSpPr>
          <p:cNvPr id="352" name="Google Shape;352;p53"/>
          <p:cNvSpPr txBox="1">
            <a:spLocks noGrp="1"/>
          </p:cNvSpPr>
          <p:nvPr>
            <p:ph type="title"/>
          </p:nvPr>
        </p:nvSpPr>
        <p:spPr>
          <a:xfrm>
            <a:off x="2119746" y="1286982"/>
            <a:ext cx="5018807" cy="3274627"/>
          </a:xfrm>
          <a:prstGeom prst="rect">
            <a:avLst/>
          </a:prstGeom>
        </p:spPr>
        <p:txBody>
          <a:bodyPr spcFirstLastPara="1" wrap="square" lIns="91425" tIns="91425" rIns="91425" bIns="91425" anchor="t" anchorCtr="0">
            <a:noAutofit/>
          </a:bodyPr>
          <a:lstStyle/>
          <a:p>
            <a:pPr lvl="0" algn="l"/>
            <a:r>
              <a:rPr lang="en-US" sz="1800" b="0" dirty="0"/>
              <a:t>Little Women proves that your blood relations, however different they are from you, can establish an unbreakable tie with you and become your most intimate friends who you can always count on .The novel is the story of a nuclear family consisting of four sisters, aged from twelve to sixteen, and their mother .At this time both the family and the country face difficulties – the father is away in the American Civil War. </a:t>
            </a:r>
            <a:endParaRPr sz="1800" b="0" dirty="0"/>
          </a:p>
        </p:txBody>
      </p:sp>
      <p:sp>
        <p:nvSpPr>
          <p:cNvPr id="5" name="Rectangle 4"/>
          <p:cNvSpPr/>
          <p:nvPr/>
        </p:nvSpPr>
        <p:spPr>
          <a:xfrm>
            <a:off x="7335982" y="602673"/>
            <a:ext cx="1693718" cy="68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bg2">
                    <a:lumMod val="50000"/>
                  </a:schemeClr>
                </a:solidFill>
              </a:rPr>
              <a:t>Intimate : close </a:t>
            </a:r>
          </a:p>
        </p:txBody>
      </p:sp>
      <p:sp>
        <p:nvSpPr>
          <p:cNvPr id="12" name="Rectangle 11"/>
          <p:cNvSpPr/>
          <p:nvPr/>
        </p:nvSpPr>
        <p:spPr>
          <a:xfrm>
            <a:off x="7350382" y="1631372"/>
            <a:ext cx="1808018" cy="519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6">
                    <a:lumMod val="50000"/>
                  </a:schemeClr>
                </a:solidFill>
              </a:rPr>
              <a:t>Count on : rely on  </a:t>
            </a:r>
            <a:r>
              <a:rPr lang="en-US" sz="1200" dirty="0">
                <a:solidFill>
                  <a:schemeClr val="accent6">
                    <a:lumMod val="50000"/>
                  </a:schemeClr>
                </a:solidFill>
              </a:rPr>
              <a:t>.</a:t>
            </a:r>
            <a:endParaRPr lang="en-US" sz="1200" b="1" dirty="0">
              <a:solidFill>
                <a:schemeClr val="accent6">
                  <a:lumMod val="50000"/>
                </a:schemeClr>
              </a:solidFill>
            </a:endParaRPr>
          </a:p>
        </p:txBody>
      </p:sp>
      <p:sp>
        <p:nvSpPr>
          <p:cNvPr id="6" name="Rectangle 5"/>
          <p:cNvSpPr/>
          <p:nvPr/>
        </p:nvSpPr>
        <p:spPr>
          <a:xfrm>
            <a:off x="7335982" y="2462979"/>
            <a:ext cx="1793618" cy="156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Nuclear family : a family structure that consists of two parents living with their children, also known as an immediate family</a:t>
            </a:r>
          </a:p>
        </p:txBody>
      </p:sp>
      <p:pic>
        <p:nvPicPr>
          <p:cNvPr id="3" name="Picture 2"/>
          <p:cNvPicPr>
            <a:picLocks noChangeAspect="1"/>
          </p:cNvPicPr>
          <p:nvPr/>
        </p:nvPicPr>
        <p:blipFill>
          <a:blip r:embed="rId4"/>
          <a:stretch>
            <a:fillRect/>
          </a:stretch>
        </p:blipFill>
        <p:spPr>
          <a:xfrm>
            <a:off x="73567" y="101395"/>
            <a:ext cx="1672105" cy="2484040"/>
          </a:xfrm>
          <a:prstGeom prst="rect">
            <a:avLst/>
          </a:prstGeom>
        </p:spPr>
      </p:pic>
    </p:spTree>
    <p:extLst>
      <p:ext uri="{BB962C8B-B14F-4D97-AF65-F5344CB8AC3E}">
        <p14:creationId xmlns:p14="http://schemas.microsoft.com/office/powerpoint/2010/main" val="27114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Warming up </a:t>
            </a:r>
          </a:p>
        </p:txBody>
      </p:sp>
      <p:sp>
        <p:nvSpPr>
          <p:cNvPr id="3" name="Text Placeholder 2"/>
          <p:cNvSpPr>
            <a:spLocks noGrp="1"/>
          </p:cNvSpPr>
          <p:nvPr>
            <p:ph type="body" idx="1"/>
          </p:nvPr>
        </p:nvSpPr>
        <p:spPr>
          <a:xfrm>
            <a:off x="1398275" y="1609643"/>
            <a:ext cx="6963300" cy="946520"/>
          </a:xfrm>
        </p:spPr>
        <p:txBody>
          <a:bodyPr/>
          <a:lstStyle/>
          <a:p>
            <a:r>
              <a:rPr lang="en-US" dirty="0">
                <a:hlinkClick r:id="rId2"/>
              </a:rPr>
              <a:t>https://learnenglish.britishcouncil.org/skills/listening/b1-listening/meeting-old-friend</a:t>
            </a:r>
            <a:endParaRPr lang="en-US" dirty="0"/>
          </a:p>
        </p:txBody>
      </p:sp>
    </p:spTree>
    <p:extLst>
      <p:ext uri="{BB962C8B-B14F-4D97-AF65-F5344CB8AC3E}">
        <p14:creationId xmlns:p14="http://schemas.microsoft.com/office/powerpoint/2010/main" val="3276351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2780142" y="492156"/>
            <a:ext cx="995333" cy="803218"/>
          </a:xfrm>
          <a:prstGeom prst="rect">
            <a:avLst/>
          </a:prstGeom>
          <a:noFill/>
          <a:ln>
            <a:noFill/>
          </a:ln>
        </p:spPr>
      </p:pic>
      <p:sp>
        <p:nvSpPr>
          <p:cNvPr id="349" name="Google Shape;349;p53"/>
          <p:cNvSpPr txBox="1">
            <a:spLocks noGrp="1"/>
          </p:cNvSpPr>
          <p:nvPr>
            <p:ph type="title" idx="2"/>
          </p:nvPr>
        </p:nvSpPr>
        <p:spPr>
          <a:xfrm>
            <a:off x="2886828" y="799637"/>
            <a:ext cx="718817" cy="2290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04</a:t>
            </a:r>
            <a:endParaRPr sz="4000" dirty="0"/>
          </a:p>
        </p:txBody>
      </p:sp>
      <p:sp>
        <p:nvSpPr>
          <p:cNvPr id="352" name="Google Shape;352;p53"/>
          <p:cNvSpPr txBox="1">
            <a:spLocks noGrp="1"/>
          </p:cNvSpPr>
          <p:nvPr>
            <p:ph type="title"/>
          </p:nvPr>
        </p:nvSpPr>
        <p:spPr>
          <a:xfrm>
            <a:off x="2112546" y="1028700"/>
            <a:ext cx="5077963" cy="3556672"/>
          </a:xfrm>
          <a:prstGeom prst="rect">
            <a:avLst/>
          </a:prstGeom>
        </p:spPr>
        <p:txBody>
          <a:bodyPr spcFirstLastPara="1" wrap="square" lIns="91425" tIns="91425" rIns="91425" bIns="91425" anchor="t" anchorCtr="0">
            <a:noAutofit/>
          </a:bodyPr>
          <a:lstStyle/>
          <a:p>
            <a:pPr lvl="0" algn="l"/>
            <a:r>
              <a:rPr lang="en-US" sz="2000" b="0" dirty="0">
                <a:solidFill>
                  <a:schemeClr val="bg2">
                    <a:lumMod val="50000"/>
                  </a:schemeClr>
                </a:solidFill>
              </a:rPr>
              <a:t>The second oldest, Jo , doesn’t condone the idea of any of them ever getting married because she feels this would destroy the emotional bond between them .But as they pass from girlhood to womanhood ,Meg, Jo, Beth and Amy continue to stand by each other , remain devoted friends and back one another unconditionally against all the odds. </a:t>
            </a:r>
            <a:br>
              <a:rPr lang="en-US" sz="2400" b="0" dirty="0">
                <a:solidFill>
                  <a:schemeClr val="bg2">
                    <a:lumMod val="50000"/>
                  </a:schemeClr>
                </a:solidFill>
              </a:rPr>
            </a:br>
            <a:endParaRPr sz="2400" b="0" dirty="0">
              <a:solidFill>
                <a:schemeClr val="bg2">
                  <a:lumMod val="50000"/>
                </a:schemeClr>
              </a:solidFill>
            </a:endParaRPr>
          </a:p>
        </p:txBody>
      </p:sp>
      <p:pic>
        <p:nvPicPr>
          <p:cNvPr id="2" name="Picture 1"/>
          <p:cNvPicPr>
            <a:picLocks noChangeAspect="1"/>
          </p:cNvPicPr>
          <p:nvPr/>
        </p:nvPicPr>
        <p:blipFill>
          <a:blip r:embed="rId4"/>
          <a:stretch>
            <a:fillRect/>
          </a:stretch>
        </p:blipFill>
        <p:spPr>
          <a:xfrm>
            <a:off x="47880" y="0"/>
            <a:ext cx="1670449" cy="2481287"/>
          </a:xfrm>
          <a:prstGeom prst="rect">
            <a:avLst/>
          </a:prstGeom>
        </p:spPr>
      </p:pic>
      <p:sp>
        <p:nvSpPr>
          <p:cNvPr id="3" name="Rectangle 2"/>
          <p:cNvSpPr/>
          <p:nvPr/>
        </p:nvSpPr>
        <p:spPr>
          <a:xfrm>
            <a:off x="7429500" y="613064"/>
            <a:ext cx="1569027" cy="71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Condone : excuse  </a:t>
            </a:r>
          </a:p>
        </p:txBody>
      </p:sp>
      <p:sp>
        <p:nvSpPr>
          <p:cNvPr id="4" name="Rectangle 3">
            <a:hlinkClick r:id="rId5"/>
          </p:cNvPr>
          <p:cNvSpPr/>
          <p:nvPr/>
        </p:nvSpPr>
        <p:spPr>
          <a:xfrm>
            <a:off x="1444336" y="4585372"/>
            <a:ext cx="6182591" cy="55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8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675" y="-361077"/>
            <a:ext cx="6206881" cy="2698104"/>
          </a:xfrm>
        </p:spPr>
        <p:txBody>
          <a:bodyPr/>
          <a:lstStyle/>
          <a:p>
            <a:pPr algn="l"/>
            <a:r>
              <a:rPr lang="en-US" sz="2800" dirty="0"/>
              <a:t>5. Little Women gives a portrayal of the relationship and of the bond between the members of a family. Give evidence according to the text.</a:t>
            </a:r>
            <a:endParaRPr lang="en-US" sz="36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099863" y="2464073"/>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 novel shows how Meg, Jo, Beth, and Amy continue to stand by each other, remaining devoted friends and sisters who love one another unconditionally despite hardships.</a:t>
            </a:r>
          </a:p>
        </p:txBody>
      </p:sp>
    </p:spTree>
    <p:extLst>
      <p:ext uri="{BB962C8B-B14F-4D97-AF65-F5344CB8AC3E}">
        <p14:creationId xmlns:p14="http://schemas.microsoft.com/office/powerpoint/2010/main" val="9128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300" y="488372"/>
            <a:ext cx="3958935" cy="4197927"/>
          </a:xfrm>
        </p:spPr>
        <p:txBody>
          <a:bodyPr/>
          <a:lstStyle/>
          <a:p>
            <a:pPr algn="l"/>
            <a:r>
              <a:rPr lang="en-US" sz="2300" dirty="0">
                <a:solidFill>
                  <a:schemeClr val="bg1">
                    <a:lumMod val="75000"/>
                  </a:schemeClr>
                </a:solidFill>
              </a:rPr>
              <a:t>Task 1: Personal Reflection </a:t>
            </a:r>
            <a:r>
              <a:rPr lang="en-US" sz="2300" dirty="0"/>
              <a:t>Discuss with your partner  whether you agree or disagree with Jo’s belief that marriage would damage the bond between sisters. Use examples from your own experiences or real-life situations to support your opinion.</a:t>
            </a:r>
          </a:p>
        </p:txBody>
      </p:sp>
      <p:sp>
        <p:nvSpPr>
          <p:cNvPr id="3" name="Subtitle 2"/>
          <p:cNvSpPr>
            <a:spLocks noGrp="1"/>
          </p:cNvSpPr>
          <p:nvPr>
            <p:ph type="subTitle" idx="1"/>
          </p:nvPr>
        </p:nvSpPr>
        <p:spPr>
          <a:xfrm>
            <a:off x="680299" y="709032"/>
            <a:ext cx="3746228" cy="3842186"/>
          </a:xfrm>
        </p:spPr>
        <p:txBody>
          <a:bodyPr/>
          <a:lstStyle/>
          <a:p>
            <a:r>
              <a:rPr lang="en-US" sz="4400" dirty="0"/>
              <a:t>Pair work</a:t>
            </a:r>
          </a:p>
          <a:p>
            <a:r>
              <a:rPr lang="en-US" sz="4400" dirty="0"/>
              <a:t>2 minutes  </a:t>
            </a:r>
          </a:p>
        </p:txBody>
      </p:sp>
    </p:spTree>
    <p:extLst>
      <p:ext uri="{BB962C8B-B14F-4D97-AF65-F5344CB8AC3E}">
        <p14:creationId xmlns:p14="http://schemas.microsoft.com/office/powerpoint/2010/main" val="2803039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56"/>
          <p:cNvSpPr txBox="1">
            <a:spLocks noGrp="1"/>
          </p:cNvSpPr>
          <p:nvPr>
            <p:ph type="subTitle" idx="1"/>
          </p:nvPr>
        </p:nvSpPr>
        <p:spPr>
          <a:xfrm>
            <a:off x="1329456" y="601313"/>
            <a:ext cx="7076948" cy="4066971"/>
          </a:xfrm>
          <a:prstGeom prst="rect">
            <a:avLst/>
          </a:prstGeom>
        </p:spPr>
        <p:txBody>
          <a:bodyPr spcFirstLastPara="1" wrap="square" lIns="91425" tIns="91425" rIns="91425" bIns="91425" anchor="t" anchorCtr="0">
            <a:noAutofit/>
          </a:bodyPr>
          <a:lstStyle/>
          <a:p>
            <a:pPr marL="342900" lvl="0">
              <a:lnSpc>
                <a:spcPct val="115000"/>
              </a:lnSpc>
              <a:buFont typeface="Symbol" panose="05050102010706020507" pitchFamily="18" charset="2"/>
              <a:buChar char=""/>
              <a:tabLst>
                <a:tab pos="201295" algn="l"/>
                <a:tab pos="589280" algn="l"/>
              </a:tabLst>
            </a:pPr>
            <a:r>
              <a:rPr lang="en-US" dirty="0">
                <a:solidFill>
                  <a:schemeClr val="accent4">
                    <a:lumMod val="75000"/>
                  </a:schemeClr>
                </a:solidFill>
              </a:rPr>
              <a:t>Discuss as a class how the bond between siblings or close family members in Little Women reflects the bonds we share in our own families. What lessons can we apply to our relationships with siblings or close </a:t>
            </a:r>
            <a:r>
              <a:rPr lang="en-US" dirty="0" err="1">
                <a:solidFill>
                  <a:schemeClr val="accent4">
                    <a:lumMod val="75000"/>
                  </a:schemeClr>
                </a:solidFill>
              </a:rPr>
              <a:t>friends?To</a:t>
            </a:r>
            <a:r>
              <a:rPr lang="en-US" dirty="0">
                <a:solidFill>
                  <a:schemeClr val="accent4">
                    <a:lumMod val="75000"/>
                  </a:schemeClr>
                </a:solidFill>
              </a:rPr>
              <a:t> talk about events in the future that have already been </a:t>
            </a:r>
            <a:r>
              <a:rPr lang="en-US" u="sng" dirty="0">
                <a:solidFill>
                  <a:schemeClr val="accent4">
                    <a:lumMod val="75000"/>
                  </a:schemeClr>
                </a:solidFill>
              </a:rPr>
              <a:t>planned.</a:t>
            </a:r>
            <a:endParaRPr lang="en-US" sz="1800" dirty="0">
              <a:solidFill>
                <a:schemeClr val="accent4">
                  <a:lumMod val="75000"/>
                </a:schemeClr>
              </a:solidFill>
            </a:endParaRPr>
          </a:p>
        </p:txBody>
      </p:sp>
      <p:pic>
        <p:nvPicPr>
          <p:cNvPr id="382" name="Google Shape;382;p56"/>
          <p:cNvPicPr preferRelativeResize="0"/>
          <p:nvPr/>
        </p:nvPicPr>
        <p:blipFill>
          <a:blip r:embed="rId3">
            <a:alphaModFix/>
          </a:blip>
          <a:stretch>
            <a:fillRect/>
          </a:stretch>
        </p:blipFill>
        <p:spPr>
          <a:xfrm rot="-695460">
            <a:off x="7433845" y="3165615"/>
            <a:ext cx="1796100" cy="2099898"/>
          </a:xfrm>
          <a:prstGeom prst="rect">
            <a:avLst/>
          </a:prstGeom>
          <a:noFill/>
          <a:ln>
            <a:noFill/>
          </a:ln>
          <a:effectLst>
            <a:outerShdw blurRad="57150" dist="19050" dir="5400000" algn="bl" rotWithShape="0">
              <a:srgbClr val="000000">
                <a:alpha val="50000"/>
              </a:srgbClr>
            </a:outerShdw>
          </a:effectLst>
        </p:spPr>
      </p:pic>
      <p:grpSp>
        <p:nvGrpSpPr>
          <p:cNvPr id="383" name="Google Shape;383;p56"/>
          <p:cNvGrpSpPr/>
          <p:nvPr/>
        </p:nvGrpSpPr>
        <p:grpSpPr>
          <a:xfrm>
            <a:off x="8152803" y="4117903"/>
            <a:ext cx="824184" cy="712067"/>
            <a:chOff x="2341425" y="238100"/>
            <a:chExt cx="1328900" cy="1148125"/>
          </a:xfrm>
        </p:grpSpPr>
        <p:sp>
          <p:nvSpPr>
            <p:cNvPr id="384" name="Google Shape;384;p56"/>
            <p:cNvSpPr/>
            <p:nvPr/>
          </p:nvSpPr>
          <p:spPr>
            <a:xfrm>
              <a:off x="2341425" y="238100"/>
              <a:ext cx="1328900" cy="1148125"/>
            </a:xfrm>
            <a:custGeom>
              <a:avLst/>
              <a:gdLst/>
              <a:ahLst/>
              <a:cxnLst/>
              <a:rect l="l" t="t" r="r" b="b"/>
              <a:pathLst>
                <a:path w="53156" h="45925" extrusionOk="0">
                  <a:moveTo>
                    <a:pt x="49853" y="24103"/>
                  </a:moveTo>
                  <a:cubicBezTo>
                    <a:pt x="50212" y="24609"/>
                    <a:pt x="50681" y="25003"/>
                    <a:pt x="51172" y="25380"/>
                  </a:cubicBezTo>
                  <a:cubicBezTo>
                    <a:pt x="48199" y="26540"/>
                    <a:pt x="45438" y="28144"/>
                    <a:pt x="42987" y="30206"/>
                  </a:cubicBezTo>
                  <a:cubicBezTo>
                    <a:pt x="41727" y="31264"/>
                    <a:pt x="40396" y="32510"/>
                    <a:pt x="39238" y="33887"/>
                  </a:cubicBezTo>
                  <a:cubicBezTo>
                    <a:pt x="39347" y="33688"/>
                    <a:pt x="39460" y="33491"/>
                    <a:pt x="39578" y="33301"/>
                  </a:cubicBezTo>
                  <a:cubicBezTo>
                    <a:pt x="40490" y="31831"/>
                    <a:pt x="41539" y="30449"/>
                    <a:pt x="42711" y="29176"/>
                  </a:cubicBezTo>
                  <a:cubicBezTo>
                    <a:pt x="44775" y="26932"/>
                    <a:pt x="47091" y="25229"/>
                    <a:pt x="49853" y="24103"/>
                  </a:cubicBezTo>
                  <a:close/>
                  <a:moveTo>
                    <a:pt x="35117" y="1053"/>
                  </a:moveTo>
                  <a:lnTo>
                    <a:pt x="35117" y="1053"/>
                  </a:lnTo>
                  <a:cubicBezTo>
                    <a:pt x="36710" y="1715"/>
                    <a:pt x="38294" y="4814"/>
                    <a:pt x="38992" y="5799"/>
                  </a:cubicBezTo>
                  <a:cubicBezTo>
                    <a:pt x="40312" y="7660"/>
                    <a:pt x="41633" y="9523"/>
                    <a:pt x="42954" y="11383"/>
                  </a:cubicBezTo>
                  <a:cubicBezTo>
                    <a:pt x="44182" y="13110"/>
                    <a:pt x="45421" y="14827"/>
                    <a:pt x="46633" y="16564"/>
                  </a:cubicBezTo>
                  <a:cubicBezTo>
                    <a:pt x="46650" y="16588"/>
                    <a:pt x="46667" y="16613"/>
                    <a:pt x="46685" y="16638"/>
                  </a:cubicBezTo>
                  <a:cubicBezTo>
                    <a:pt x="47623" y="18397"/>
                    <a:pt x="48600" y="20134"/>
                    <a:pt x="49618" y="21849"/>
                  </a:cubicBezTo>
                  <a:cubicBezTo>
                    <a:pt x="48693" y="22281"/>
                    <a:pt x="47744" y="23007"/>
                    <a:pt x="47214" y="23343"/>
                  </a:cubicBezTo>
                  <a:cubicBezTo>
                    <a:pt x="45320" y="24544"/>
                    <a:pt x="43587" y="25982"/>
                    <a:pt x="42057" y="27622"/>
                  </a:cubicBezTo>
                  <a:cubicBezTo>
                    <a:pt x="40592" y="29191"/>
                    <a:pt x="39304" y="30938"/>
                    <a:pt x="38281" y="32827"/>
                  </a:cubicBezTo>
                  <a:cubicBezTo>
                    <a:pt x="37877" y="33573"/>
                    <a:pt x="37271" y="34533"/>
                    <a:pt x="36981" y="35496"/>
                  </a:cubicBezTo>
                  <a:cubicBezTo>
                    <a:pt x="36328" y="34434"/>
                    <a:pt x="35635" y="33395"/>
                    <a:pt x="34953" y="32353"/>
                  </a:cubicBezTo>
                  <a:cubicBezTo>
                    <a:pt x="33450" y="30055"/>
                    <a:pt x="31915" y="27777"/>
                    <a:pt x="30347" y="25524"/>
                  </a:cubicBezTo>
                  <a:cubicBezTo>
                    <a:pt x="28841" y="23359"/>
                    <a:pt x="27306" y="21217"/>
                    <a:pt x="25741" y="19095"/>
                  </a:cubicBezTo>
                  <a:cubicBezTo>
                    <a:pt x="24508" y="17421"/>
                    <a:pt x="23256" y="15382"/>
                    <a:pt x="21757" y="13843"/>
                  </a:cubicBezTo>
                  <a:cubicBezTo>
                    <a:pt x="22758" y="10753"/>
                    <a:pt x="24747" y="8361"/>
                    <a:pt x="26903" y="5992"/>
                  </a:cubicBezTo>
                  <a:cubicBezTo>
                    <a:pt x="27357" y="5493"/>
                    <a:pt x="27826" y="4981"/>
                    <a:pt x="28315" y="4481"/>
                  </a:cubicBezTo>
                  <a:cubicBezTo>
                    <a:pt x="29626" y="3498"/>
                    <a:pt x="31045" y="2668"/>
                    <a:pt x="32551" y="2018"/>
                  </a:cubicBezTo>
                  <a:cubicBezTo>
                    <a:pt x="33121" y="1772"/>
                    <a:pt x="33780" y="1496"/>
                    <a:pt x="34476" y="1255"/>
                  </a:cubicBezTo>
                  <a:cubicBezTo>
                    <a:pt x="34702" y="1206"/>
                    <a:pt x="34932" y="1166"/>
                    <a:pt x="35161" y="1125"/>
                  </a:cubicBezTo>
                  <a:cubicBezTo>
                    <a:pt x="35147" y="1101"/>
                    <a:pt x="35132" y="1076"/>
                    <a:pt x="35117" y="1053"/>
                  </a:cubicBezTo>
                  <a:close/>
                  <a:moveTo>
                    <a:pt x="49886" y="22296"/>
                  </a:moveTo>
                  <a:cubicBezTo>
                    <a:pt x="50069" y="22601"/>
                    <a:pt x="50253" y="22905"/>
                    <a:pt x="50437" y="23208"/>
                  </a:cubicBezTo>
                  <a:cubicBezTo>
                    <a:pt x="50328" y="23239"/>
                    <a:pt x="50219" y="23270"/>
                    <a:pt x="50110" y="23305"/>
                  </a:cubicBezTo>
                  <a:cubicBezTo>
                    <a:pt x="50098" y="23304"/>
                    <a:pt x="50086" y="23303"/>
                    <a:pt x="50074" y="23303"/>
                  </a:cubicBezTo>
                  <a:cubicBezTo>
                    <a:pt x="49989" y="23303"/>
                    <a:pt x="49905" y="23334"/>
                    <a:pt x="49839" y="23390"/>
                  </a:cubicBezTo>
                  <a:cubicBezTo>
                    <a:pt x="46983" y="24343"/>
                    <a:pt x="44499" y="26352"/>
                    <a:pt x="42469" y="28520"/>
                  </a:cubicBezTo>
                  <a:cubicBezTo>
                    <a:pt x="40592" y="30525"/>
                    <a:pt x="38254" y="33305"/>
                    <a:pt x="37357" y="36095"/>
                  </a:cubicBezTo>
                  <a:cubicBezTo>
                    <a:pt x="37306" y="36011"/>
                    <a:pt x="37249" y="35923"/>
                    <a:pt x="37190" y="35830"/>
                  </a:cubicBezTo>
                  <a:cubicBezTo>
                    <a:pt x="37565" y="34416"/>
                    <a:pt x="38696" y="32821"/>
                    <a:pt x="39296" y="31878"/>
                  </a:cubicBezTo>
                  <a:cubicBezTo>
                    <a:pt x="40239" y="30393"/>
                    <a:pt x="41330" y="29005"/>
                    <a:pt x="42550" y="27739"/>
                  </a:cubicBezTo>
                  <a:cubicBezTo>
                    <a:pt x="43708" y="26537"/>
                    <a:pt x="44980" y="25451"/>
                    <a:pt x="46348" y="24494"/>
                  </a:cubicBezTo>
                  <a:cubicBezTo>
                    <a:pt x="47234" y="23875"/>
                    <a:pt x="48600" y="22828"/>
                    <a:pt x="49886" y="22296"/>
                  </a:cubicBezTo>
                  <a:close/>
                  <a:moveTo>
                    <a:pt x="20475" y="13918"/>
                  </a:moveTo>
                  <a:cubicBezTo>
                    <a:pt x="20720" y="13985"/>
                    <a:pt x="20968" y="14054"/>
                    <a:pt x="21218" y="14127"/>
                  </a:cubicBezTo>
                  <a:lnTo>
                    <a:pt x="21219" y="14127"/>
                  </a:lnTo>
                  <a:cubicBezTo>
                    <a:pt x="22265" y="15897"/>
                    <a:pt x="23782" y="17534"/>
                    <a:pt x="24979" y="19160"/>
                  </a:cubicBezTo>
                  <a:cubicBezTo>
                    <a:pt x="26409" y="21107"/>
                    <a:pt x="27816" y="23071"/>
                    <a:pt x="29199" y="25052"/>
                  </a:cubicBezTo>
                  <a:cubicBezTo>
                    <a:pt x="30581" y="27035"/>
                    <a:pt x="31937" y="29034"/>
                    <a:pt x="33269" y="31050"/>
                  </a:cubicBezTo>
                  <a:cubicBezTo>
                    <a:pt x="33874" y="31967"/>
                    <a:pt x="34473" y="32886"/>
                    <a:pt x="35069" y="33809"/>
                  </a:cubicBezTo>
                  <a:cubicBezTo>
                    <a:pt x="35425" y="34364"/>
                    <a:pt x="35780" y="34920"/>
                    <a:pt x="36133" y="35475"/>
                  </a:cubicBezTo>
                  <a:lnTo>
                    <a:pt x="36486" y="36032"/>
                  </a:lnTo>
                  <a:cubicBezTo>
                    <a:pt x="36496" y="36074"/>
                    <a:pt x="36508" y="36115"/>
                    <a:pt x="36522" y="36155"/>
                  </a:cubicBezTo>
                  <a:cubicBezTo>
                    <a:pt x="33879" y="32306"/>
                    <a:pt x="31050" y="28568"/>
                    <a:pt x="28325" y="24779"/>
                  </a:cubicBezTo>
                  <a:cubicBezTo>
                    <a:pt x="25722" y="21160"/>
                    <a:pt x="23203" y="17449"/>
                    <a:pt x="20475" y="13918"/>
                  </a:cubicBezTo>
                  <a:close/>
                  <a:moveTo>
                    <a:pt x="37953" y="37630"/>
                  </a:moveTo>
                  <a:cubicBezTo>
                    <a:pt x="37851" y="37834"/>
                    <a:pt x="37753" y="38038"/>
                    <a:pt x="37661" y="38245"/>
                  </a:cubicBezTo>
                  <a:cubicBezTo>
                    <a:pt x="37630" y="38236"/>
                    <a:pt x="37597" y="38231"/>
                    <a:pt x="37565" y="38231"/>
                  </a:cubicBezTo>
                  <a:cubicBezTo>
                    <a:pt x="37533" y="38231"/>
                    <a:pt x="37500" y="38236"/>
                    <a:pt x="37470" y="38245"/>
                  </a:cubicBezTo>
                  <a:cubicBezTo>
                    <a:pt x="37633" y="38041"/>
                    <a:pt x="37793" y="37835"/>
                    <a:pt x="37953" y="37630"/>
                  </a:cubicBezTo>
                  <a:close/>
                  <a:moveTo>
                    <a:pt x="36509" y="38717"/>
                  </a:moveTo>
                  <a:cubicBezTo>
                    <a:pt x="36518" y="38717"/>
                    <a:pt x="36527" y="38717"/>
                    <a:pt x="36536" y="38717"/>
                  </a:cubicBezTo>
                  <a:cubicBezTo>
                    <a:pt x="36609" y="38809"/>
                    <a:pt x="36720" y="38864"/>
                    <a:pt x="36837" y="38865"/>
                  </a:cubicBezTo>
                  <a:cubicBezTo>
                    <a:pt x="36596" y="38971"/>
                    <a:pt x="36282" y="39011"/>
                    <a:pt x="35935" y="39011"/>
                  </a:cubicBezTo>
                  <a:cubicBezTo>
                    <a:pt x="35451" y="39011"/>
                    <a:pt x="34904" y="38934"/>
                    <a:pt x="34409" y="38856"/>
                  </a:cubicBezTo>
                  <a:cubicBezTo>
                    <a:pt x="35105" y="38764"/>
                    <a:pt x="35807" y="38717"/>
                    <a:pt x="36509" y="38717"/>
                  </a:cubicBezTo>
                  <a:close/>
                  <a:moveTo>
                    <a:pt x="15183" y="13113"/>
                  </a:moveTo>
                  <a:cubicBezTo>
                    <a:pt x="16769" y="13113"/>
                    <a:pt x="18319" y="13366"/>
                    <a:pt x="19934" y="13775"/>
                  </a:cubicBezTo>
                  <a:cubicBezTo>
                    <a:pt x="22531" y="17699"/>
                    <a:pt x="25404" y="21460"/>
                    <a:pt x="28149" y="25276"/>
                  </a:cubicBezTo>
                  <a:cubicBezTo>
                    <a:pt x="30879" y="29073"/>
                    <a:pt x="33528" y="32953"/>
                    <a:pt x="36351" y="36684"/>
                  </a:cubicBezTo>
                  <a:cubicBezTo>
                    <a:pt x="34542" y="35843"/>
                    <a:pt x="32568" y="35460"/>
                    <a:pt x="30570" y="35460"/>
                  </a:cubicBezTo>
                  <a:cubicBezTo>
                    <a:pt x="26406" y="35460"/>
                    <a:pt x="22142" y="37123"/>
                    <a:pt x="19074" y="39757"/>
                  </a:cubicBezTo>
                  <a:cubicBezTo>
                    <a:pt x="13793" y="32214"/>
                    <a:pt x="8154" y="24943"/>
                    <a:pt x="2157" y="17945"/>
                  </a:cubicBezTo>
                  <a:lnTo>
                    <a:pt x="2159" y="17945"/>
                  </a:lnTo>
                  <a:cubicBezTo>
                    <a:pt x="5055" y="16227"/>
                    <a:pt x="8015" y="14530"/>
                    <a:pt x="11283" y="13642"/>
                  </a:cubicBezTo>
                  <a:cubicBezTo>
                    <a:pt x="12638" y="13273"/>
                    <a:pt x="13922" y="13113"/>
                    <a:pt x="15183" y="13113"/>
                  </a:cubicBezTo>
                  <a:close/>
                  <a:moveTo>
                    <a:pt x="2578" y="20435"/>
                  </a:moveTo>
                  <a:cubicBezTo>
                    <a:pt x="8168" y="27062"/>
                    <a:pt x="13443" y="33937"/>
                    <a:pt x="18402" y="41058"/>
                  </a:cubicBezTo>
                  <a:cubicBezTo>
                    <a:pt x="18543" y="41262"/>
                    <a:pt x="18758" y="41377"/>
                    <a:pt x="18977" y="41377"/>
                  </a:cubicBezTo>
                  <a:cubicBezTo>
                    <a:pt x="19133" y="41377"/>
                    <a:pt x="19292" y="41318"/>
                    <a:pt x="19427" y="41190"/>
                  </a:cubicBezTo>
                  <a:cubicBezTo>
                    <a:pt x="21632" y="39103"/>
                    <a:pt x="24333" y="37693"/>
                    <a:pt x="27314" y="37090"/>
                  </a:cubicBezTo>
                  <a:cubicBezTo>
                    <a:pt x="28284" y="36894"/>
                    <a:pt x="29226" y="36809"/>
                    <a:pt x="30154" y="36809"/>
                  </a:cubicBezTo>
                  <a:cubicBezTo>
                    <a:pt x="30890" y="36809"/>
                    <a:pt x="31618" y="36863"/>
                    <a:pt x="32345" y="36959"/>
                  </a:cubicBezTo>
                  <a:cubicBezTo>
                    <a:pt x="32139" y="36996"/>
                    <a:pt x="31934" y="37038"/>
                    <a:pt x="31726" y="37085"/>
                  </a:cubicBezTo>
                  <a:cubicBezTo>
                    <a:pt x="29702" y="37535"/>
                    <a:pt x="27672" y="38191"/>
                    <a:pt x="25741" y="38939"/>
                  </a:cubicBezTo>
                  <a:cubicBezTo>
                    <a:pt x="24060" y="39590"/>
                    <a:pt x="22425" y="40379"/>
                    <a:pt x="20975" y="41459"/>
                  </a:cubicBezTo>
                  <a:cubicBezTo>
                    <a:pt x="20335" y="41934"/>
                    <a:pt x="18892" y="42836"/>
                    <a:pt x="18616" y="43758"/>
                  </a:cubicBezTo>
                  <a:cubicBezTo>
                    <a:pt x="15797" y="39642"/>
                    <a:pt x="12269" y="35871"/>
                    <a:pt x="9131" y="31993"/>
                  </a:cubicBezTo>
                  <a:cubicBezTo>
                    <a:pt x="7537" y="30022"/>
                    <a:pt x="5941" y="28055"/>
                    <a:pt x="4343" y="26088"/>
                  </a:cubicBezTo>
                  <a:cubicBezTo>
                    <a:pt x="3509" y="25063"/>
                    <a:pt x="2360" y="24025"/>
                    <a:pt x="1726" y="22872"/>
                  </a:cubicBezTo>
                  <a:lnTo>
                    <a:pt x="1290" y="22336"/>
                  </a:lnTo>
                  <a:cubicBezTo>
                    <a:pt x="1365" y="21812"/>
                    <a:pt x="1612" y="21399"/>
                    <a:pt x="2027" y="21097"/>
                  </a:cubicBezTo>
                  <a:cubicBezTo>
                    <a:pt x="2191" y="20870"/>
                    <a:pt x="2390" y="20654"/>
                    <a:pt x="2578" y="20435"/>
                  </a:cubicBezTo>
                  <a:close/>
                  <a:moveTo>
                    <a:pt x="34214" y="37438"/>
                  </a:moveTo>
                  <a:cubicBezTo>
                    <a:pt x="34480" y="37438"/>
                    <a:pt x="34745" y="37450"/>
                    <a:pt x="35009" y="37476"/>
                  </a:cubicBezTo>
                  <a:cubicBezTo>
                    <a:pt x="35056" y="37488"/>
                    <a:pt x="35104" y="37502"/>
                    <a:pt x="35153" y="37514"/>
                  </a:cubicBezTo>
                  <a:cubicBezTo>
                    <a:pt x="32341" y="37733"/>
                    <a:pt x="29659" y="38637"/>
                    <a:pt x="27141" y="39965"/>
                  </a:cubicBezTo>
                  <a:cubicBezTo>
                    <a:pt x="25564" y="40797"/>
                    <a:pt x="24060" y="41771"/>
                    <a:pt x="22625" y="42823"/>
                  </a:cubicBezTo>
                  <a:cubicBezTo>
                    <a:pt x="22053" y="43241"/>
                    <a:pt x="21266" y="44080"/>
                    <a:pt x="20621" y="44360"/>
                  </a:cubicBezTo>
                  <a:cubicBezTo>
                    <a:pt x="20405" y="44454"/>
                    <a:pt x="20198" y="44493"/>
                    <a:pt x="19997" y="44493"/>
                  </a:cubicBezTo>
                  <a:cubicBezTo>
                    <a:pt x="19802" y="44493"/>
                    <a:pt x="19613" y="44456"/>
                    <a:pt x="19427" y="44400"/>
                  </a:cubicBezTo>
                  <a:cubicBezTo>
                    <a:pt x="19434" y="44391"/>
                    <a:pt x="19440" y="44386"/>
                    <a:pt x="19448" y="44377"/>
                  </a:cubicBezTo>
                  <a:cubicBezTo>
                    <a:pt x="19593" y="44198"/>
                    <a:pt x="19599" y="43995"/>
                    <a:pt x="19448" y="43814"/>
                  </a:cubicBezTo>
                  <a:lnTo>
                    <a:pt x="19430" y="43792"/>
                  </a:lnTo>
                  <a:cubicBezTo>
                    <a:pt x="19697" y="43721"/>
                    <a:pt x="19911" y="43553"/>
                    <a:pt x="20074" y="43287"/>
                  </a:cubicBezTo>
                  <a:cubicBezTo>
                    <a:pt x="20320" y="43038"/>
                    <a:pt x="20576" y="42801"/>
                    <a:pt x="20843" y="42573"/>
                  </a:cubicBezTo>
                  <a:cubicBezTo>
                    <a:pt x="21485" y="42027"/>
                    <a:pt x="22180" y="41552"/>
                    <a:pt x="22907" y="41126"/>
                  </a:cubicBezTo>
                  <a:cubicBezTo>
                    <a:pt x="24188" y="40374"/>
                    <a:pt x="25559" y="39793"/>
                    <a:pt x="26955" y="39291"/>
                  </a:cubicBezTo>
                  <a:cubicBezTo>
                    <a:pt x="29199" y="38484"/>
                    <a:pt x="31750" y="37438"/>
                    <a:pt x="34214" y="37438"/>
                  </a:cubicBezTo>
                  <a:close/>
                  <a:moveTo>
                    <a:pt x="34842" y="0"/>
                  </a:moveTo>
                  <a:cubicBezTo>
                    <a:pt x="34343" y="0"/>
                    <a:pt x="33867" y="188"/>
                    <a:pt x="33507" y="630"/>
                  </a:cubicBezTo>
                  <a:cubicBezTo>
                    <a:pt x="31447" y="1151"/>
                    <a:pt x="29512" y="2015"/>
                    <a:pt x="27862" y="3526"/>
                  </a:cubicBezTo>
                  <a:cubicBezTo>
                    <a:pt x="27217" y="4115"/>
                    <a:pt x="26496" y="4800"/>
                    <a:pt x="25773" y="5555"/>
                  </a:cubicBezTo>
                  <a:cubicBezTo>
                    <a:pt x="23620" y="7604"/>
                    <a:pt x="21769" y="10148"/>
                    <a:pt x="20875" y="12916"/>
                  </a:cubicBezTo>
                  <a:cubicBezTo>
                    <a:pt x="19359" y="12052"/>
                    <a:pt x="17538" y="11727"/>
                    <a:pt x="15721" y="11727"/>
                  </a:cubicBezTo>
                  <a:cubicBezTo>
                    <a:pt x="14356" y="11727"/>
                    <a:pt x="12994" y="11911"/>
                    <a:pt x="11766" y="12185"/>
                  </a:cubicBezTo>
                  <a:cubicBezTo>
                    <a:pt x="7819" y="13067"/>
                    <a:pt x="4277" y="15176"/>
                    <a:pt x="838" y="17217"/>
                  </a:cubicBezTo>
                  <a:cubicBezTo>
                    <a:pt x="458" y="17444"/>
                    <a:pt x="436" y="17923"/>
                    <a:pt x="707" y="18237"/>
                  </a:cubicBezTo>
                  <a:cubicBezTo>
                    <a:pt x="1244" y="18859"/>
                    <a:pt x="1774" y="19488"/>
                    <a:pt x="2305" y="20116"/>
                  </a:cubicBezTo>
                  <a:cubicBezTo>
                    <a:pt x="1441" y="20484"/>
                    <a:pt x="862" y="21064"/>
                    <a:pt x="197" y="21811"/>
                  </a:cubicBezTo>
                  <a:cubicBezTo>
                    <a:pt x="77" y="21947"/>
                    <a:pt x="0" y="22200"/>
                    <a:pt x="127" y="22363"/>
                  </a:cubicBezTo>
                  <a:cubicBezTo>
                    <a:pt x="2951" y="26054"/>
                    <a:pt x="5928" y="29634"/>
                    <a:pt x="8843" y="33254"/>
                  </a:cubicBezTo>
                  <a:cubicBezTo>
                    <a:pt x="11749" y="36861"/>
                    <a:pt x="14485" y="40794"/>
                    <a:pt x="17652" y="44182"/>
                  </a:cubicBezTo>
                  <a:cubicBezTo>
                    <a:pt x="17664" y="44208"/>
                    <a:pt x="17679" y="44232"/>
                    <a:pt x="17699" y="44255"/>
                  </a:cubicBezTo>
                  <a:cubicBezTo>
                    <a:pt x="18282" y="44908"/>
                    <a:pt x="19219" y="45924"/>
                    <a:pt x="20167" y="45924"/>
                  </a:cubicBezTo>
                  <a:cubicBezTo>
                    <a:pt x="20277" y="45924"/>
                    <a:pt x="20387" y="45910"/>
                    <a:pt x="20497" y="45881"/>
                  </a:cubicBezTo>
                  <a:cubicBezTo>
                    <a:pt x="21148" y="45708"/>
                    <a:pt x="21757" y="44978"/>
                    <a:pt x="22286" y="44585"/>
                  </a:cubicBezTo>
                  <a:cubicBezTo>
                    <a:pt x="23162" y="43935"/>
                    <a:pt x="24053" y="43304"/>
                    <a:pt x="24965" y="42705"/>
                  </a:cubicBezTo>
                  <a:cubicBezTo>
                    <a:pt x="27366" y="41130"/>
                    <a:pt x="29934" y="39829"/>
                    <a:pt x="32678" y="39174"/>
                  </a:cubicBezTo>
                  <a:cubicBezTo>
                    <a:pt x="32752" y="39177"/>
                    <a:pt x="32826" y="39174"/>
                    <a:pt x="32900" y="39178"/>
                  </a:cubicBezTo>
                  <a:cubicBezTo>
                    <a:pt x="34054" y="39233"/>
                    <a:pt x="35153" y="39648"/>
                    <a:pt x="36288" y="39715"/>
                  </a:cubicBezTo>
                  <a:cubicBezTo>
                    <a:pt x="36337" y="39718"/>
                    <a:pt x="36385" y="39720"/>
                    <a:pt x="36433" y="39720"/>
                  </a:cubicBezTo>
                  <a:cubicBezTo>
                    <a:pt x="37209" y="39720"/>
                    <a:pt x="37750" y="39337"/>
                    <a:pt x="37827" y="38540"/>
                  </a:cubicBezTo>
                  <a:cubicBezTo>
                    <a:pt x="39593" y="36201"/>
                    <a:pt x="41115" y="33792"/>
                    <a:pt x="43273" y="31744"/>
                  </a:cubicBezTo>
                  <a:cubicBezTo>
                    <a:pt x="44449" y="30626"/>
                    <a:pt x="45716" y="29608"/>
                    <a:pt x="47060" y="28698"/>
                  </a:cubicBezTo>
                  <a:cubicBezTo>
                    <a:pt x="47079" y="28686"/>
                    <a:pt x="47099" y="28675"/>
                    <a:pt x="47118" y="28662"/>
                  </a:cubicBezTo>
                  <a:cubicBezTo>
                    <a:pt x="48826" y="27633"/>
                    <a:pt x="50637" y="26785"/>
                    <a:pt x="52524" y="26133"/>
                  </a:cubicBezTo>
                  <a:cubicBezTo>
                    <a:pt x="52902" y="26003"/>
                    <a:pt x="53156" y="25447"/>
                    <a:pt x="52785" y="25145"/>
                  </a:cubicBezTo>
                  <a:cubicBezTo>
                    <a:pt x="52171" y="24648"/>
                    <a:pt x="51613" y="24099"/>
                    <a:pt x="50959" y="23696"/>
                  </a:cubicBezTo>
                  <a:cubicBezTo>
                    <a:pt x="51006" y="23680"/>
                    <a:pt x="51050" y="23660"/>
                    <a:pt x="51097" y="23645"/>
                  </a:cubicBezTo>
                  <a:cubicBezTo>
                    <a:pt x="51251" y="23594"/>
                    <a:pt x="51309" y="23468"/>
                    <a:pt x="51300" y="23347"/>
                  </a:cubicBezTo>
                  <a:cubicBezTo>
                    <a:pt x="51345" y="23292"/>
                    <a:pt x="51376" y="23227"/>
                    <a:pt x="51391" y="23158"/>
                  </a:cubicBezTo>
                  <a:cubicBezTo>
                    <a:pt x="51657" y="23086"/>
                    <a:pt x="51868" y="22805"/>
                    <a:pt x="51676" y="22507"/>
                  </a:cubicBezTo>
                  <a:cubicBezTo>
                    <a:pt x="51561" y="22326"/>
                    <a:pt x="51447" y="22144"/>
                    <a:pt x="51333" y="21962"/>
                  </a:cubicBezTo>
                  <a:cubicBezTo>
                    <a:pt x="51345" y="21962"/>
                    <a:pt x="51359" y="21961"/>
                    <a:pt x="51371" y="21961"/>
                  </a:cubicBezTo>
                  <a:cubicBezTo>
                    <a:pt x="51374" y="21961"/>
                    <a:pt x="51377" y="21961"/>
                    <a:pt x="51379" y="21961"/>
                  </a:cubicBezTo>
                  <a:cubicBezTo>
                    <a:pt x="51539" y="21961"/>
                    <a:pt x="51585" y="21737"/>
                    <a:pt x="51453" y="21658"/>
                  </a:cubicBezTo>
                  <a:cubicBezTo>
                    <a:pt x="51333" y="21585"/>
                    <a:pt x="51198" y="21544"/>
                    <a:pt x="51056" y="21524"/>
                  </a:cubicBezTo>
                  <a:cubicBezTo>
                    <a:pt x="50796" y="21108"/>
                    <a:pt x="50546" y="20689"/>
                    <a:pt x="50290" y="20269"/>
                  </a:cubicBezTo>
                  <a:cubicBezTo>
                    <a:pt x="50030" y="19581"/>
                    <a:pt x="49589" y="18953"/>
                    <a:pt x="49191" y="18312"/>
                  </a:cubicBezTo>
                  <a:cubicBezTo>
                    <a:pt x="48421" y="17077"/>
                    <a:pt x="47572" y="15893"/>
                    <a:pt x="46728" y="14709"/>
                  </a:cubicBezTo>
                  <a:cubicBezTo>
                    <a:pt x="45005" y="12292"/>
                    <a:pt x="43280" y="9876"/>
                    <a:pt x="41551" y="7464"/>
                  </a:cubicBezTo>
                  <a:cubicBezTo>
                    <a:pt x="40019" y="5325"/>
                    <a:pt x="38618" y="2783"/>
                    <a:pt x="36781" y="897"/>
                  </a:cubicBezTo>
                  <a:cubicBezTo>
                    <a:pt x="36255" y="356"/>
                    <a:pt x="35527" y="0"/>
                    <a:pt x="34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6"/>
            <p:cNvSpPr/>
            <p:nvPr/>
          </p:nvSpPr>
          <p:spPr>
            <a:xfrm>
              <a:off x="2990175" y="381350"/>
              <a:ext cx="254450" cy="209600"/>
            </a:xfrm>
            <a:custGeom>
              <a:avLst/>
              <a:gdLst/>
              <a:ahLst/>
              <a:cxnLst/>
              <a:rect l="l" t="t" r="r" b="b"/>
              <a:pathLst>
                <a:path w="10178" h="8384" extrusionOk="0">
                  <a:moveTo>
                    <a:pt x="9489" y="1"/>
                  </a:moveTo>
                  <a:cubicBezTo>
                    <a:pt x="9460" y="1"/>
                    <a:pt x="9430" y="3"/>
                    <a:pt x="9398" y="7"/>
                  </a:cubicBezTo>
                  <a:cubicBezTo>
                    <a:pt x="5315" y="589"/>
                    <a:pt x="1324" y="4315"/>
                    <a:pt x="48" y="8144"/>
                  </a:cubicBezTo>
                  <a:cubicBezTo>
                    <a:pt x="1" y="8286"/>
                    <a:pt x="119" y="8384"/>
                    <a:pt x="239" y="8384"/>
                  </a:cubicBezTo>
                  <a:cubicBezTo>
                    <a:pt x="302" y="8384"/>
                    <a:pt x="366" y="8357"/>
                    <a:pt x="406" y="8294"/>
                  </a:cubicBezTo>
                  <a:cubicBezTo>
                    <a:pt x="1475" y="6637"/>
                    <a:pt x="2632" y="5068"/>
                    <a:pt x="4157" y="3799"/>
                  </a:cubicBezTo>
                  <a:cubicBezTo>
                    <a:pt x="5839" y="2399"/>
                    <a:pt x="7661" y="1727"/>
                    <a:pt x="9647" y="909"/>
                  </a:cubicBezTo>
                  <a:cubicBezTo>
                    <a:pt x="10177" y="691"/>
                    <a:pt x="10017" y="1"/>
                    <a:pt x="9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6"/>
            <p:cNvSpPr/>
            <p:nvPr/>
          </p:nvSpPr>
          <p:spPr>
            <a:xfrm>
              <a:off x="3026350" y="441550"/>
              <a:ext cx="247225" cy="201350"/>
            </a:xfrm>
            <a:custGeom>
              <a:avLst/>
              <a:gdLst/>
              <a:ahLst/>
              <a:cxnLst/>
              <a:rect l="l" t="t" r="r" b="b"/>
              <a:pathLst>
                <a:path w="9889" h="8054" extrusionOk="0">
                  <a:moveTo>
                    <a:pt x="9472" y="1"/>
                  </a:moveTo>
                  <a:cubicBezTo>
                    <a:pt x="9466" y="1"/>
                    <a:pt x="9460" y="1"/>
                    <a:pt x="9454" y="1"/>
                  </a:cubicBezTo>
                  <a:cubicBezTo>
                    <a:pt x="5735" y="204"/>
                    <a:pt x="1142" y="4281"/>
                    <a:pt x="59" y="7752"/>
                  </a:cubicBezTo>
                  <a:cubicBezTo>
                    <a:pt x="0" y="7941"/>
                    <a:pt x="141" y="8053"/>
                    <a:pt x="292" y="8053"/>
                  </a:cubicBezTo>
                  <a:cubicBezTo>
                    <a:pt x="375" y="8053"/>
                    <a:pt x="460" y="8019"/>
                    <a:pt x="517" y="7945"/>
                  </a:cubicBezTo>
                  <a:cubicBezTo>
                    <a:pt x="1756" y="6329"/>
                    <a:pt x="2771" y="4701"/>
                    <a:pt x="4382" y="3401"/>
                  </a:cubicBezTo>
                  <a:cubicBezTo>
                    <a:pt x="6005" y="2092"/>
                    <a:pt x="7844" y="1590"/>
                    <a:pt x="9618" y="609"/>
                  </a:cubicBezTo>
                  <a:cubicBezTo>
                    <a:pt x="9889" y="460"/>
                    <a:pt x="9783" y="1"/>
                    <a:pt x="94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6"/>
            <p:cNvSpPr/>
            <p:nvPr/>
          </p:nvSpPr>
          <p:spPr>
            <a:xfrm>
              <a:off x="3172850" y="661350"/>
              <a:ext cx="224850" cy="198300"/>
            </a:xfrm>
            <a:custGeom>
              <a:avLst/>
              <a:gdLst/>
              <a:ahLst/>
              <a:cxnLst/>
              <a:rect l="l" t="t" r="r" b="b"/>
              <a:pathLst>
                <a:path w="8994" h="7932" extrusionOk="0">
                  <a:moveTo>
                    <a:pt x="8456" y="0"/>
                  </a:moveTo>
                  <a:cubicBezTo>
                    <a:pt x="8425" y="0"/>
                    <a:pt x="8392" y="4"/>
                    <a:pt x="8358" y="11"/>
                  </a:cubicBezTo>
                  <a:cubicBezTo>
                    <a:pt x="5106" y="738"/>
                    <a:pt x="1076" y="4402"/>
                    <a:pt x="60" y="7579"/>
                  </a:cubicBezTo>
                  <a:cubicBezTo>
                    <a:pt x="1" y="7765"/>
                    <a:pt x="174" y="7931"/>
                    <a:pt x="343" y="7931"/>
                  </a:cubicBezTo>
                  <a:cubicBezTo>
                    <a:pt x="409" y="7931"/>
                    <a:pt x="474" y="7907"/>
                    <a:pt x="524" y="7849"/>
                  </a:cubicBezTo>
                  <a:cubicBezTo>
                    <a:pt x="1689" y="6518"/>
                    <a:pt x="2590" y="5030"/>
                    <a:pt x="3913" y="3818"/>
                  </a:cubicBezTo>
                  <a:cubicBezTo>
                    <a:pt x="5371" y="2483"/>
                    <a:pt x="7047" y="1783"/>
                    <a:pt x="8657" y="718"/>
                  </a:cubicBezTo>
                  <a:cubicBezTo>
                    <a:pt x="8993" y="494"/>
                    <a:pt x="8826" y="0"/>
                    <a:pt x="8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6"/>
            <p:cNvSpPr/>
            <p:nvPr/>
          </p:nvSpPr>
          <p:spPr>
            <a:xfrm>
              <a:off x="3219000" y="725650"/>
              <a:ext cx="226500" cy="215375"/>
            </a:xfrm>
            <a:custGeom>
              <a:avLst/>
              <a:gdLst/>
              <a:ahLst/>
              <a:cxnLst/>
              <a:rect l="l" t="t" r="r" b="b"/>
              <a:pathLst>
                <a:path w="9060" h="8615" extrusionOk="0">
                  <a:moveTo>
                    <a:pt x="8466" y="1"/>
                  </a:moveTo>
                  <a:cubicBezTo>
                    <a:pt x="8403" y="1"/>
                    <a:pt x="8336" y="16"/>
                    <a:pt x="8267" y="50"/>
                  </a:cubicBezTo>
                  <a:cubicBezTo>
                    <a:pt x="6348" y="1017"/>
                    <a:pt x="4571" y="2396"/>
                    <a:pt x="3025" y="3882"/>
                  </a:cubicBezTo>
                  <a:cubicBezTo>
                    <a:pt x="1836" y="5024"/>
                    <a:pt x="0" y="6568"/>
                    <a:pt x="62" y="8367"/>
                  </a:cubicBezTo>
                  <a:cubicBezTo>
                    <a:pt x="66" y="8507"/>
                    <a:pt x="206" y="8614"/>
                    <a:pt x="335" y="8614"/>
                  </a:cubicBezTo>
                  <a:cubicBezTo>
                    <a:pt x="409" y="8614"/>
                    <a:pt x="480" y="8578"/>
                    <a:pt x="518" y="8491"/>
                  </a:cubicBezTo>
                  <a:cubicBezTo>
                    <a:pt x="2016" y="5007"/>
                    <a:pt x="5594" y="2708"/>
                    <a:pt x="8679" y="755"/>
                  </a:cubicBezTo>
                  <a:cubicBezTo>
                    <a:pt x="9059" y="514"/>
                    <a:pt x="8832" y="1"/>
                    <a:pt x="8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6"/>
            <p:cNvSpPr/>
            <p:nvPr/>
          </p:nvSpPr>
          <p:spPr>
            <a:xfrm>
              <a:off x="2528200" y="658025"/>
              <a:ext cx="405900" cy="260600"/>
            </a:xfrm>
            <a:custGeom>
              <a:avLst/>
              <a:gdLst/>
              <a:ahLst/>
              <a:cxnLst/>
              <a:rect l="l" t="t" r="r" b="b"/>
              <a:pathLst>
                <a:path w="16236" h="10424" extrusionOk="0">
                  <a:moveTo>
                    <a:pt x="1382" y="2708"/>
                  </a:moveTo>
                  <a:cubicBezTo>
                    <a:pt x="2705" y="4465"/>
                    <a:pt x="4361" y="5818"/>
                    <a:pt x="5564" y="7549"/>
                  </a:cubicBezTo>
                  <a:cubicBezTo>
                    <a:pt x="5049" y="7000"/>
                    <a:pt x="4518" y="6467"/>
                    <a:pt x="3972" y="5947"/>
                  </a:cubicBezTo>
                  <a:cubicBezTo>
                    <a:pt x="3369" y="5370"/>
                    <a:pt x="2751" y="4825"/>
                    <a:pt x="2113" y="4299"/>
                  </a:cubicBezTo>
                  <a:cubicBezTo>
                    <a:pt x="2286" y="4264"/>
                    <a:pt x="2405" y="4031"/>
                    <a:pt x="2251" y="3877"/>
                  </a:cubicBezTo>
                  <a:cubicBezTo>
                    <a:pt x="1869" y="3498"/>
                    <a:pt x="1454" y="3168"/>
                    <a:pt x="1030" y="2840"/>
                  </a:cubicBezTo>
                  <a:lnTo>
                    <a:pt x="1382" y="2708"/>
                  </a:lnTo>
                  <a:close/>
                  <a:moveTo>
                    <a:pt x="9295" y="739"/>
                  </a:moveTo>
                  <a:cubicBezTo>
                    <a:pt x="10900" y="739"/>
                    <a:pt x="11714" y="2042"/>
                    <a:pt x="12738" y="3153"/>
                  </a:cubicBezTo>
                  <a:cubicBezTo>
                    <a:pt x="13607" y="4096"/>
                    <a:pt x="14464" y="5049"/>
                    <a:pt x="15310" y="6013"/>
                  </a:cubicBezTo>
                  <a:cubicBezTo>
                    <a:pt x="13936" y="6363"/>
                    <a:pt x="12589" y="6790"/>
                    <a:pt x="11275" y="7331"/>
                  </a:cubicBezTo>
                  <a:cubicBezTo>
                    <a:pt x="10703" y="7567"/>
                    <a:pt x="10139" y="7820"/>
                    <a:pt x="9583" y="8091"/>
                  </a:cubicBezTo>
                  <a:cubicBezTo>
                    <a:pt x="9104" y="8323"/>
                    <a:pt x="7997" y="9216"/>
                    <a:pt x="7494" y="9216"/>
                  </a:cubicBezTo>
                  <a:cubicBezTo>
                    <a:pt x="7280" y="9214"/>
                    <a:pt x="7087" y="9143"/>
                    <a:pt x="6911" y="9028"/>
                  </a:cubicBezTo>
                  <a:cubicBezTo>
                    <a:pt x="5976" y="6497"/>
                    <a:pt x="3660" y="4237"/>
                    <a:pt x="1564" y="2642"/>
                  </a:cubicBezTo>
                  <a:cubicBezTo>
                    <a:pt x="3992" y="1737"/>
                    <a:pt x="6804" y="749"/>
                    <a:pt x="9284" y="739"/>
                  </a:cubicBezTo>
                  <a:cubicBezTo>
                    <a:pt x="9288" y="739"/>
                    <a:pt x="9291" y="739"/>
                    <a:pt x="9295" y="739"/>
                  </a:cubicBezTo>
                  <a:close/>
                  <a:moveTo>
                    <a:pt x="9522" y="0"/>
                  </a:moveTo>
                  <a:cubicBezTo>
                    <a:pt x="8353" y="0"/>
                    <a:pt x="6970" y="475"/>
                    <a:pt x="5977" y="700"/>
                  </a:cubicBezTo>
                  <a:cubicBezTo>
                    <a:pt x="4041" y="1140"/>
                    <a:pt x="2155" y="1729"/>
                    <a:pt x="300" y="2432"/>
                  </a:cubicBezTo>
                  <a:cubicBezTo>
                    <a:pt x="25" y="2536"/>
                    <a:pt x="1" y="2846"/>
                    <a:pt x="223" y="3018"/>
                  </a:cubicBezTo>
                  <a:cubicBezTo>
                    <a:pt x="702" y="3388"/>
                    <a:pt x="1169" y="3763"/>
                    <a:pt x="1673" y="4093"/>
                  </a:cubicBezTo>
                  <a:cubicBezTo>
                    <a:pt x="3491" y="5760"/>
                    <a:pt x="5144" y="7550"/>
                    <a:pt x="6623" y="9541"/>
                  </a:cubicBezTo>
                  <a:cubicBezTo>
                    <a:pt x="6713" y="9781"/>
                    <a:pt x="6797" y="10028"/>
                    <a:pt x="6867" y="10287"/>
                  </a:cubicBezTo>
                  <a:cubicBezTo>
                    <a:pt x="6892" y="10382"/>
                    <a:pt x="6963" y="10423"/>
                    <a:pt x="7035" y="10423"/>
                  </a:cubicBezTo>
                  <a:cubicBezTo>
                    <a:pt x="7146" y="10423"/>
                    <a:pt x="7261" y="10329"/>
                    <a:pt x="7234" y="10186"/>
                  </a:cubicBezTo>
                  <a:cubicBezTo>
                    <a:pt x="7224" y="10130"/>
                    <a:pt x="7207" y="10076"/>
                    <a:pt x="7196" y="10021"/>
                  </a:cubicBezTo>
                  <a:cubicBezTo>
                    <a:pt x="7219" y="10016"/>
                    <a:pt x="7243" y="10009"/>
                    <a:pt x="7264" y="9998"/>
                  </a:cubicBezTo>
                  <a:cubicBezTo>
                    <a:pt x="9998" y="8390"/>
                    <a:pt x="12869" y="7216"/>
                    <a:pt x="15954" y="6481"/>
                  </a:cubicBezTo>
                  <a:cubicBezTo>
                    <a:pt x="16193" y="6424"/>
                    <a:pt x="16235" y="6133"/>
                    <a:pt x="16091" y="5967"/>
                  </a:cubicBezTo>
                  <a:cubicBezTo>
                    <a:pt x="14926" y="4637"/>
                    <a:pt x="13744" y="3322"/>
                    <a:pt x="12545" y="2023"/>
                  </a:cubicBezTo>
                  <a:cubicBezTo>
                    <a:pt x="11928" y="1357"/>
                    <a:pt x="11266" y="350"/>
                    <a:pt x="10341" y="98"/>
                  </a:cubicBezTo>
                  <a:cubicBezTo>
                    <a:pt x="10087" y="29"/>
                    <a:pt x="9811" y="0"/>
                    <a:pt x="9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6"/>
            <p:cNvSpPr/>
            <p:nvPr/>
          </p:nvSpPr>
          <p:spPr>
            <a:xfrm>
              <a:off x="2739725" y="878000"/>
              <a:ext cx="265375" cy="114400"/>
            </a:xfrm>
            <a:custGeom>
              <a:avLst/>
              <a:gdLst/>
              <a:ahLst/>
              <a:cxnLst/>
              <a:rect l="l" t="t" r="r" b="b"/>
              <a:pathLst>
                <a:path w="10615" h="4576" extrusionOk="0">
                  <a:moveTo>
                    <a:pt x="8807" y="0"/>
                  </a:moveTo>
                  <a:cubicBezTo>
                    <a:pt x="5620" y="0"/>
                    <a:pt x="1581" y="1966"/>
                    <a:pt x="54" y="4386"/>
                  </a:cubicBezTo>
                  <a:cubicBezTo>
                    <a:pt x="1" y="4471"/>
                    <a:pt x="79" y="4576"/>
                    <a:pt x="166" y="4576"/>
                  </a:cubicBezTo>
                  <a:cubicBezTo>
                    <a:pt x="186" y="4576"/>
                    <a:pt x="207" y="4570"/>
                    <a:pt x="226" y="4558"/>
                  </a:cubicBezTo>
                  <a:cubicBezTo>
                    <a:pt x="1875" y="3508"/>
                    <a:pt x="3258" y="2278"/>
                    <a:pt x="5131" y="1591"/>
                  </a:cubicBezTo>
                  <a:cubicBezTo>
                    <a:pt x="6861" y="957"/>
                    <a:pt x="8587" y="1026"/>
                    <a:pt x="10351" y="694"/>
                  </a:cubicBezTo>
                  <a:cubicBezTo>
                    <a:pt x="10615" y="644"/>
                    <a:pt x="10595" y="242"/>
                    <a:pt x="10351" y="180"/>
                  </a:cubicBezTo>
                  <a:cubicBezTo>
                    <a:pt x="9872" y="58"/>
                    <a:pt x="9352" y="0"/>
                    <a:pt x="8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6"/>
            <p:cNvSpPr/>
            <p:nvPr/>
          </p:nvSpPr>
          <p:spPr>
            <a:xfrm>
              <a:off x="2783475" y="946275"/>
              <a:ext cx="254775" cy="113000"/>
            </a:xfrm>
            <a:custGeom>
              <a:avLst/>
              <a:gdLst/>
              <a:ahLst/>
              <a:cxnLst/>
              <a:rect l="l" t="t" r="r" b="b"/>
              <a:pathLst>
                <a:path w="10191" h="4520" extrusionOk="0">
                  <a:moveTo>
                    <a:pt x="9024" y="1"/>
                  </a:moveTo>
                  <a:cubicBezTo>
                    <a:pt x="7296" y="1"/>
                    <a:pt x="5453" y="625"/>
                    <a:pt x="3919" y="1282"/>
                  </a:cubicBezTo>
                  <a:cubicBezTo>
                    <a:pt x="2789" y="1765"/>
                    <a:pt x="261" y="2658"/>
                    <a:pt x="23" y="4060"/>
                  </a:cubicBezTo>
                  <a:cubicBezTo>
                    <a:pt x="1" y="4188"/>
                    <a:pt x="41" y="4285"/>
                    <a:pt x="145" y="4359"/>
                  </a:cubicBezTo>
                  <a:lnTo>
                    <a:pt x="328" y="4490"/>
                  </a:lnTo>
                  <a:cubicBezTo>
                    <a:pt x="356" y="4510"/>
                    <a:pt x="386" y="4519"/>
                    <a:pt x="416" y="4519"/>
                  </a:cubicBezTo>
                  <a:cubicBezTo>
                    <a:pt x="528" y="4519"/>
                    <a:pt x="634" y="4397"/>
                    <a:pt x="599" y="4281"/>
                  </a:cubicBezTo>
                  <a:cubicBezTo>
                    <a:pt x="310" y="3333"/>
                    <a:pt x="4773" y="1735"/>
                    <a:pt x="5289" y="1569"/>
                  </a:cubicBezTo>
                  <a:cubicBezTo>
                    <a:pt x="6773" y="1093"/>
                    <a:pt x="8295" y="1027"/>
                    <a:pt x="9799" y="688"/>
                  </a:cubicBezTo>
                  <a:cubicBezTo>
                    <a:pt x="10190" y="600"/>
                    <a:pt x="10059" y="73"/>
                    <a:pt x="9711" y="36"/>
                  </a:cubicBezTo>
                  <a:cubicBezTo>
                    <a:pt x="9485" y="12"/>
                    <a:pt x="9255" y="1"/>
                    <a:pt x="9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6"/>
            <p:cNvSpPr/>
            <p:nvPr/>
          </p:nvSpPr>
          <p:spPr>
            <a:xfrm>
              <a:off x="2839925" y="1007825"/>
              <a:ext cx="259925" cy="117700"/>
            </a:xfrm>
            <a:custGeom>
              <a:avLst/>
              <a:gdLst/>
              <a:ahLst/>
              <a:cxnLst/>
              <a:rect l="l" t="t" r="r" b="b"/>
              <a:pathLst>
                <a:path w="10397" h="4708" extrusionOk="0">
                  <a:moveTo>
                    <a:pt x="9045" y="1"/>
                  </a:moveTo>
                  <a:cubicBezTo>
                    <a:pt x="5729" y="1"/>
                    <a:pt x="2019" y="2104"/>
                    <a:pt x="58" y="4551"/>
                  </a:cubicBezTo>
                  <a:cubicBezTo>
                    <a:pt x="0" y="4623"/>
                    <a:pt x="54" y="4707"/>
                    <a:pt x="124" y="4707"/>
                  </a:cubicBezTo>
                  <a:cubicBezTo>
                    <a:pt x="145" y="4707"/>
                    <a:pt x="167" y="4700"/>
                    <a:pt x="188" y="4683"/>
                  </a:cubicBezTo>
                  <a:cubicBezTo>
                    <a:pt x="1738" y="3418"/>
                    <a:pt x="3324" y="2289"/>
                    <a:pt x="5224" y="1613"/>
                  </a:cubicBezTo>
                  <a:cubicBezTo>
                    <a:pt x="6821" y="1047"/>
                    <a:pt x="8433" y="1014"/>
                    <a:pt x="10074" y="712"/>
                  </a:cubicBezTo>
                  <a:cubicBezTo>
                    <a:pt x="10385" y="655"/>
                    <a:pt x="10396" y="120"/>
                    <a:pt x="10074" y="73"/>
                  </a:cubicBezTo>
                  <a:cubicBezTo>
                    <a:pt x="9737" y="24"/>
                    <a:pt x="9393" y="1"/>
                    <a:pt x="9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81"/>
                                        </p:tgtEl>
                                        <p:attrNameLst>
                                          <p:attrName>style.visibility</p:attrName>
                                        </p:attrNameLst>
                                      </p:cBhvr>
                                      <p:to>
                                        <p:strVal val="visible"/>
                                      </p:to>
                                    </p:set>
                                    <p:anim calcmode="lin" valueType="num">
                                      <p:cBhvr additive="base">
                                        <p:cTn id="7" dur="1000"/>
                                        <p:tgtEl>
                                          <p:spTgt spid="3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C5749DC-378F-435A-FF6F-52DFF6F9577E}"/>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BFCB520F-10EC-4689-24C2-F5D36566A2AD}"/>
              </a:ext>
            </a:extLst>
          </p:cNvPr>
          <p:cNvPicPr>
            <a:picLocks noChangeAspect="1"/>
          </p:cNvPicPr>
          <p:nvPr/>
        </p:nvPicPr>
        <p:blipFill>
          <a:blip r:embed="rId2"/>
          <a:stretch>
            <a:fillRect/>
          </a:stretch>
        </p:blipFill>
        <p:spPr>
          <a:xfrm>
            <a:off x="1301862" y="326492"/>
            <a:ext cx="4906354" cy="4142826"/>
          </a:xfrm>
          <a:prstGeom prst="rect">
            <a:avLst/>
          </a:prstGeom>
        </p:spPr>
      </p:pic>
      <p:sp>
        <p:nvSpPr>
          <p:cNvPr id="9" name="Rectangle 1">
            <a:extLst>
              <a:ext uri="{FF2B5EF4-FFF2-40B4-BE49-F238E27FC236}">
                <a16:creationId xmlns:a16="http://schemas.microsoft.com/office/drawing/2014/main" id="{96CB3673-EA6D-6155-156E-84187F838FC3}"/>
              </a:ext>
            </a:extLst>
          </p:cNvPr>
          <p:cNvSpPr>
            <a:spLocks noChangeArrowheads="1"/>
          </p:cNvSpPr>
          <p:nvPr/>
        </p:nvSpPr>
        <p:spPr bwMode="auto">
          <a:xfrm>
            <a:off x="6309816" y="520468"/>
            <a:ext cx="2111695" cy="3754874"/>
          </a:xfrm>
          <a:prstGeom prst="rect">
            <a:avLst/>
          </a:prstGeom>
          <a:solidFill>
            <a:schemeClr val="bg1"/>
          </a:solid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Orphan (line 65): A child whose parents are dead.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Manor (line 65): A large country house with lands; an estate.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err="1">
                <a:ln>
                  <a:noFill/>
                </a:ln>
                <a:solidFill>
                  <a:srgbClr val="0B0901"/>
                </a:solidFill>
                <a:effectLst/>
                <a:latin typeface="+mj-lt"/>
              </a:rPr>
              <a:t>Reaccounts</a:t>
            </a:r>
            <a:r>
              <a:rPr kumimoji="0" lang="en-US" altLang="en-US" b="1" i="0" u="none" strike="noStrike" cap="none" normalizeH="0" baseline="0" dirty="0">
                <a:ln>
                  <a:noFill/>
                </a:ln>
                <a:solidFill>
                  <a:srgbClr val="0B0901"/>
                </a:solidFill>
                <a:effectLst/>
                <a:latin typeface="+mj-lt"/>
              </a:rPr>
              <a:t> (line 67): Relates or tells a story or series of events.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Spine condition (line 71): A medical problem or disease affecting the backbone.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0B0901"/>
                </a:solidFill>
                <a:effectLst/>
                <a:latin typeface="+mj-lt"/>
              </a:rPr>
              <a:t>Appreciation (line 76): Recognition and enjoyment of the good qualities of something.</a:t>
            </a:r>
          </a:p>
        </p:txBody>
      </p:sp>
    </p:spTree>
    <p:extLst>
      <p:ext uri="{BB962C8B-B14F-4D97-AF65-F5344CB8AC3E}">
        <p14:creationId xmlns:p14="http://schemas.microsoft.com/office/powerpoint/2010/main" val="1902088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675" y="-361077"/>
            <a:ext cx="6206881" cy="2698104"/>
          </a:xfrm>
        </p:spPr>
        <p:txBody>
          <a:bodyPr/>
          <a:lstStyle/>
          <a:p>
            <a:pPr algn="l"/>
            <a:r>
              <a:rPr lang="en-US" sz="2800" dirty="0"/>
              <a:t>6. The Secret Garden is considered a good example that highlights the importance of nature and friendship. Justify.</a:t>
            </a:r>
            <a:endParaRPr lang="en-US" sz="36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099863" y="2464073"/>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Mary’s friendship with Colin and Dickon helps her heal emotionally and brings new life to the neglected garden, showing how nature and companionship can restore both health and happiness.</a:t>
            </a:r>
          </a:p>
        </p:txBody>
      </p:sp>
    </p:spTree>
    <p:extLst>
      <p:ext uri="{BB962C8B-B14F-4D97-AF65-F5344CB8AC3E}">
        <p14:creationId xmlns:p14="http://schemas.microsoft.com/office/powerpoint/2010/main" val="28495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29AF-24E8-DABB-6A2F-6D7772ECB10E}"/>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FFB251D-F144-6652-568C-1D936B0641B5}"/>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95BB831A-1852-5CCD-AA9A-CF1B7434114A}"/>
              </a:ext>
            </a:extLst>
          </p:cNvPr>
          <p:cNvPicPr>
            <a:picLocks noChangeAspect="1"/>
          </p:cNvPicPr>
          <p:nvPr/>
        </p:nvPicPr>
        <p:blipFill>
          <a:blip r:embed="rId2"/>
          <a:stretch>
            <a:fillRect/>
          </a:stretch>
        </p:blipFill>
        <p:spPr>
          <a:xfrm>
            <a:off x="1181964" y="485361"/>
            <a:ext cx="5297858" cy="3541669"/>
          </a:xfrm>
          <a:prstGeom prst="rect">
            <a:avLst/>
          </a:prstGeom>
        </p:spPr>
      </p:pic>
      <p:sp>
        <p:nvSpPr>
          <p:cNvPr id="6" name="Rectangle 1">
            <a:extLst>
              <a:ext uri="{FF2B5EF4-FFF2-40B4-BE49-F238E27FC236}">
                <a16:creationId xmlns:a16="http://schemas.microsoft.com/office/drawing/2014/main" id="{B20AC5F0-179B-78BF-CFC5-CD39AE0440DA}"/>
              </a:ext>
            </a:extLst>
          </p:cNvPr>
          <p:cNvSpPr>
            <a:spLocks noChangeArrowheads="1"/>
          </p:cNvSpPr>
          <p:nvPr/>
        </p:nvSpPr>
        <p:spPr bwMode="auto">
          <a:xfrm>
            <a:off x="6479822" y="485361"/>
            <a:ext cx="2272449" cy="452431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Artistically gifted</a:t>
            </a:r>
            <a:r>
              <a:rPr kumimoji="0" lang="en-US" altLang="en-US" sz="1200" b="0" i="0" u="none" strike="noStrike" cap="none" normalizeH="0" baseline="0" dirty="0">
                <a:ln>
                  <a:noFill/>
                </a:ln>
                <a:solidFill>
                  <a:srgbClr val="0B0901"/>
                </a:solidFill>
                <a:effectLst/>
                <a:latin typeface="+mj-lt"/>
              </a:rPr>
              <a:t> (line 79): Having a natural talent for creative arts like painting, music, or writing.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Bond</a:t>
            </a:r>
            <a:r>
              <a:rPr kumimoji="0" lang="en-US" altLang="en-US" sz="1200" b="0" i="0" u="none" strike="noStrike" cap="none" normalizeH="0" baseline="0" dirty="0">
                <a:ln>
                  <a:noFill/>
                </a:ln>
                <a:solidFill>
                  <a:srgbClr val="0B0901"/>
                </a:solidFill>
                <a:effectLst/>
                <a:latin typeface="+mj-lt"/>
              </a:rPr>
              <a:t> (line 82): A strong feeling of connection or friendship between people.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Complex</a:t>
            </a:r>
            <a:r>
              <a:rPr kumimoji="0" lang="en-US" altLang="en-US" sz="1200" b="0" i="0" u="none" strike="noStrike" cap="none" normalizeH="0" baseline="0" dirty="0">
                <a:ln>
                  <a:noFill/>
                </a:ln>
                <a:solidFill>
                  <a:srgbClr val="0B0901"/>
                </a:solidFill>
                <a:effectLst/>
                <a:latin typeface="+mj-lt"/>
              </a:rPr>
              <a:t> (line 85): Made up of many interrelated parts; complicated.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Resentment</a:t>
            </a:r>
            <a:r>
              <a:rPr kumimoji="0" lang="en-US" altLang="en-US" sz="1200" b="0" i="0" u="none" strike="noStrike" cap="none" normalizeH="0" baseline="0" dirty="0">
                <a:ln>
                  <a:noFill/>
                </a:ln>
                <a:solidFill>
                  <a:srgbClr val="0B0901"/>
                </a:solidFill>
                <a:effectLst/>
                <a:latin typeface="+mj-lt"/>
              </a:rPr>
              <a:t> (line 87): Bitter indignation or ill will at having been treated unfairly.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Equanimity</a:t>
            </a:r>
            <a:r>
              <a:rPr kumimoji="0" lang="en-US" altLang="en-US" sz="1200" b="0" i="0" u="none" strike="noStrike" cap="none" normalizeH="0" baseline="0" dirty="0">
                <a:ln>
                  <a:noFill/>
                </a:ln>
                <a:solidFill>
                  <a:srgbClr val="0B0901"/>
                </a:solidFill>
                <a:effectLst/>
                <a:latin typeface="+mj-lt"/>
              </a:rPr>
              <a:t> (line 87): Mental calmness, composure, and evenness of temper, especially in a difficult situation.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Jealousy</a:t>
            </a:r>
            <a:r>
              <a:rPr kumimoji="0" lang="en-US" altLang="en-US" sz="1200" b="0" i="0" u="none" strike="noStrike" cap="none" normalizeH="0" baseline="0" dirty="0">
                <a:ln>
                  <a:noFill/>
                </a:ln>
                <a:solidFill>
                  <a:srgbClr val="0B0901"/>
                </a:solidFill>
                <a:effectLst/>
                <a:latin typeface="+mj-lt"/>
              </a:rPr>
              <a:t> (line 87): A feeling of envy toward someone else's achievements, possessions, or advantages.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0B0901"/>
                </a:solidFill>
                <a:effectLst/>
                <a:latin typeface="+mj-lt"/>
              </a:rPr>
              <a:t>Envious</a:t>
            </a:r>
            <a:r>
              <a:rPr kumimoji="0" lang="en-US" altLang="en-US" sz="1200" b="0" i="0" u="none" strike="noStrike" cap="none" normalizeH="0" baseline="0" dirty="0">
                <a:ln>
                  <a:noFill/>
                </a:ln>
                <a:solidFill>
                  <a:srgbClr val="0B0901"/>
                </a:solidFill>
                <a:effectLst/>
                <a:latin typeface="+mj-lt"/>
              </a:rPr>
              <a:t> (line 89): Feeling or showing a desire to have what someone else has.</a:t>
            </a:r>
          </a:p>
        </p:txBody>
      </p:sp>
    </p:spTree>
    <p:extLst>
      <p:ext uri="{BB962C8B-B14F-4D97-AF65-F5344CB8AC3E}">
        <p14:creationId xmlns:p14="http://schemas.microsoft.com/office/powerpoint/2010/main" val="1283086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675" y="-361077"/>
            <a:ext cx="6206881" cy="2698104"/>
          </a:xfrm>
        </p:spPr>
        <p:txBody>
          <a:bodyPr/>
          <a:lstStyle/>
          <a:p>
            <a:pPr algn="l"/>
            <a:r>
              <a:rPr lang="en-US" sz="2800" dirty="0"/>
              <a:t>7. In The </a:t>
            </a:r>
            <a:r>
              <a:rPr lang="en-US" sz="2800" dirty="0" err="1"/>
              <a:t>Interestings</a:t>
            </a:r>
            <a:r>
              <a:rPr lang="en-US" sz="2800" dirty="0"/>
              <a:t>, a friendship endures despite contradictory feelings among the individuals. Explain.</a:t>
            </a:r>
            <a:endParaRPr lang="en-US" sz="3600" dirty="0"/>
          </a:p>
        </p:txBody>
      </p:sp>
      <p:sp>
        <p:nvSpPr>
          <p:cNvPr id="3" name="Subtitle 2"/>
          <p:cNvSpPr>
            <a:spLocks noGrp="1"/>
          </p:cNvSpPr>
          <p:nvPr>
            <p:ph type="subTitle" idx="1"/>
          </p:nvPr>
        </p:nvSpPr>
        <p:spPr/>
        <p:txBody>
          <a:bodyPr/>
          <a:lstStyle/>
          <a:p>
            <a:r>
              <a:rPr lang="en-US" dirty="0"/>
              <a:t>Pair Work </a:t>
            </a:r>
          </a:p>
          <a:p>
            <a:r>
              <a:rPr lang="en-US" dirty="0"/>
              <a:t>1:30 minute </a:t>
            </a:r>
          </a:p>
        </p:txBody>
      </p:sp>
      <p:sp>
        <p:nvSpPr>
          <p:cNvPr id="4" name="Rectangle 3"/>
          <p:cNvSpPr/>
          <p:nvPr/>
        </p:nvSpPr>
        <p:spPr>
          <a:xfrm>
            <a:off x="3099863" y="2464073"/>
            <a:ext cx="5850082" cy="195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chemeClr val="accent6">
                    <a:lumMod val="50000"/>
                  </a:schemeClr>
                </a:solidFill>
                <a:latin typeface="Times New Roman" panose="02020603050405020304" pitchFamily="18" charset="0"/>
                <a:cs typeface="Times New Roman" panose="02020603050405020304" pitchFamily="18" charset="0"/>
              </a:rPr>
              <a:t>Their friendship lasts through love, envy, ambition, and jealousy, proving that even though they experience conflicting emotions, their long-term bond remains strong over the years</a:t>
            </a:r>
          </a:p>
        </p:txBody>
      </p:sp>
    </p:spTree>
    <p:extLst>
      <p:ext uri="{BB962C8B-B14F-4D97-AF65-F5344CB8AC3E}">
        <p14:creationId xmlns:p14="http://schemas.microsoft.com/office/powerpoint/2010/main" val="36755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81FEC3-A356-4A3A-A5CB-16C7092880B0}"/>
              </a:ext>
            </a:extLst>
          </p:cNvPr>
          <p:cNvGraphicFramePr>
            <a:graphicFrameLocks noGrp="1"/>
          </p:cNvGraphicFramePr>
          <p:nvPr/>
        </p:nvGraphicFramePr>
        <p:xfrm>
          <a:off x="206563" y="88251"/>
          <a:ext cx="8730875" cy="3561224"/>
        </p:xfrm>
        <a:graphic>
          <a:graphicData uri="http://schemas.openxmlformats.org/drawingml/2006/table">
            <a:tbl>
              <a:tblPr>
                <a:tableStyleId>{35758FB7-9AC5-4552-8A53-C91805E547FA}</a:tableStyleId>
              </a:tblPr>
              <a:tblGrid>
                <a:gridCol w="1455146">
                  <a:extLst>
                    <a:ext uri="{9D8B030D-6E8A-4147-A177-3AD203B41FA5}">
                      <a16:colId xmlns:a16="http://schemas.microsoft.com/office/drawing/2014/main" val="2943461727"/>
                    </a:ext>
                  </a:extLst>
                </a:gridCol>
                <a:gridCol w="1425164">
                  <a:extLst>
                    <a:ext uri="{9D8B030D-6E8A-4147-A177-3AD203B41FA5}">
                      <a16:colId xmlns:a16="http://schemas.microsoft.com/office/drawing/2014/main" val="2333376036"/>
                    </a:ext>
                  </a:extLst>
                </a:gridCol>
                <a:gridCol w="1293163">
                  <a:extLst>
                    <a:ext uri="{9D8B030D-6E8A-4147-A177-3AD203B41FA5}">
                      <a16:colId xmlns:a16="http://schemas.microsoft.com/office/drawing/2014/main" val="66801412"/>
                    </a:ext>
                  </a:extLst>
                </a:gridCol>
                <a:gridCol w="1523279">
                  <a:extLst>
                    <a:ext uri="{9D8B030D-6E8A-4147-A177-3AD203B41FA5}">
                      <a16:colId xmlns:a16="http://schemas.microsoft.com/office/drawing/2014/main" val="223026188"/>
                    </a:ext>
                  </a:extLst>
                </a:gridCol>
                <a:gridCol w="1581230">
                  <a:extLst>
                    <a:ext uri="{9D8B030D-6E8A-4147-A177-3AD203B41FA5}">
                      <a16:colId xmlns:a16="http://schemas.microsoft.com/office/drawing/2014/main" val="428121804"/>
                    </a:ext>
                  </a:extLst>
                </a:gridCol>
                <a:gridCol w="1452893">
                  <a:extLst>
                    <a:ext uri="{9D8B030D-6E8A-4147-A177-3AD203B41FA5}">
                      <a16:colId xmlns:a16="http://schemas.microsoft.com/office/drawing/2014/main" val="2982279873"/>
                    </a:ext>
                  </a:extLst>
                </a:gridCol>
              </a:tblGrid>
              <a:tr h="840884">
                <a:tc>
                  <a:txBody>
                    <a:bodyPr/>
                    <a:lstStyle/>
                    <a:p>
                      <a:r>
                        <a:rPr lang="en-US" sz="1100" b="1" dirty="0"/>
                        <a:t>Selection / Story</a:t>
                      </a:r>
                      <a:endParaRPr lang="en-US" sz="1100" dirty="0"/>
                    </a:p>
                  </a:txBody>
                  <a:tcPr marL="68580" marR="68580" marT="34290" marB="34290" anchor="ctr">
                    <a:solidFill>
                      <a:schemeClr val="accent2">
                        <a:lumMod val="20000"/>
                        <a:lumOff val="80000"/>
                      </a:schemeClr>
                    </a:solidFill>
                  </a:tcPr>
                </a:tc>
                <a:tc>
                  <a:txBody>
                    <a:bodyPr/>
                    <a:lstStyle/>
                    <a:p>
                      <a:r>
                        <a:rPr lang="en-US" sz="1100" b="1" dirty="0"/>
                        <a:t>Main Characters</a:t>
                      </a:r>
                      <a:endParaRPr lang="en-US" sz="1100" dirty="0"/>
                    </a:p>
                  </a:txBody>
                  <a:tcPr marL="68580" marR="68580" marT="34290" marB="34290" anchor="ctr">
                    <a:solidFill>
                      <a:schemeClr val="accent2">
                        <a:lumMod val="20000"/>
                        <a:lumOff val="80000"/>
                      </a:schemeClr>
                    </a:solidFill>
                  </a:tcPr>
                </a:tc>
                <a:tc>
                  <a:txBody>
                    <a:bodyPr/>
                    <a:lstStyle/>
                    <a:p>
                      <a:r>
                        <a:rPr lang="en-US" sz="1100" b="1" dirty="0"/>
                        <a:t>Background / Situation</a:t>
                      </a:r>
                      <a:endParaRPr lang="en-US" sz="1100" dirty="0"/>
                    </a:p>
                  </a:txBody>
                  <a:tcPr marL="68580" marR="68580" marT="34290" marB="34290" anchor="ctr">
                    <a:solidFill>
                      <a:schemeClr val="accent2">
                        <a:lumMod val="20000"/>
                        <a:lumOff val="80000"/>
                      </a:schemeClr>
                    </a:solidFill>
                  </a:tcPr>
                </a:tc>
                <a:tc>
                  <a:txBody>
                    <a:bodyPr/>
                    <a:lstStyle/>
                    <a:p>
                      <a:r>
                        <a:rPr lang="en-US" sz="1100" b="1" dirty="0"/>
                        <a:t>How They Become Friends</a:t>
                      </a:r>
                      <a:endParaRPr lang="en-US" sz="1100" dirty="0"/>
                    </a:p>
                  </a:txBody>
                  <a:tcPr marL="68580" marR="68580" marT="34290" marB="34290" anchor="ctr">
                    <a:solidFill>
                      <a:schemeClr val="accent2">
                        <a:lumMod val="20000"/>
                        <a:lumOff val="80000"/>
                      </a:schemeClr>
                    </a:solidFill>
                  </a:tcPr>
                </a:tc>
                <a:tc>
                  <a:txBody>
                    <a:bodyPr/>
                    <a:lstStyle/>
                    <a:p>
                      <a:r>
                        <a:rPr lang="en-US" sz="1100" b="1" dirty="0"/>
                        <a:t>Actions Showing Friendship</a:t>
                      </a:r>
                      <a:endParaRPr lang="en-US" sz="1100" dirty="0"/>
                    </a:p>
                  </a:txBody>
                  <a:tcPr marL="68580" marR="68580" marT="34290" marB="34290" anchor="ctr">
                    <a:solidFill>
                      <a:schemeClr val="accent2">
                        <a:lumMod val="20000"/>
                        <a:lumOff val="80000"/>
                      </a:schemeClr>
                    </a:solidFill>
                  </a:tcPr>
                </a:tc>
                <a:tc>
                  <a:txBody>
                    <a:bodyPr/>
                    <a:lstStyle/>
                    <a:p>
                      <a:r>
                        <a:rPr lang="en-US" sz="1100" b="1" dirty="0"/>
                        <a:t>Qualities of Friendship</a:t>
                      </a:r>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170259869"/>
                  </a:ext>
                </a:extLst>
              </a:tr>
              <a:tr h="708660">
                <a:tc>
                  <a:txBody>
                    <a:bodyPr/>
                    <a:lstStyle/>
                    <a:p>
                      <a:r>
                        <a:rPr lang="en-US" sz="1100" b="1" dirty="0"/>
                        <a:t>Meg, Jo, Beth, and Amy</a:t>
                      </a:r>
                      <a:r>
                        <a:rPr lang="en-US" sz="1100" dirty="0"/>
                        <a:t> (</a:t>
                      </a:r>
                      <a:r>
                        <a:rPr lang="en-US" sz="1100" i="1" dirty="0"/>
                        <a:t>Little Women</a:t>
                      </a:r>
                      <a:r>
                        <a:rPr lang="en-US" sz="1100" dirty="0"/>
                        <a:t>)</a:t>
                      </a:r>
                    </a:p>
                    <a:p>
                      <a:endParaRPr lang="en-US" sz="1100" dirty="0"/>
                    </a:p>
                    <a:p>
                      <a:endParaRPr lang="en-US" sz="1100" dirty="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1699757374"/>
                  </a:ext>
                </a:extLst>
              </a:tr>
              <a:tr h="868680">
                <a:tc>
                  <a:txBody>
                    <a:bodyPr/>
                    <a:lstStyle/>
                    <a:p>
                      <a:r>
                        <a:rPr lang="en-US" sz="1100" b="1" dirty="0"/>
                        <a:t>Mary, Colin, Martha, and Dickon</a:t>
                      </a:r>
                      <a:r>
                        <a:rPr lang="en-US" sz="1100" dirty="0"/>
                        <a:t> (</a:t>
                      </a:r>
                      <a:r>
                        <a:rPr lang="en-US" sz="1100" i="1" dirty="0"/>
                        <a:t>The Secret Garden</a:t>
                      </a:r>
                      <a:r>
                        <a:rPr lang="en-US" sz="1100" dirty="0"/>
                        <a:t>)</a:t>
                      </a:r>
                    </a:p>
                    <a:p>
                      <a:endParaRPr lang="en-US" sz="1100" dirty="0"/>
                    </a:p>
                    <a:p>
                      <a:endParaRPr lang="en-US" sz="1100" dirty="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395544283"/>
                  </a:ext>
                </a:extLst>
              </a:tr>
              <a:tr h="1028700">
                <a:tc>
                  <a:txBody>
                    <a:bodyPr/>
                    <a:lstStyle/>
                    <a:p>
                      <a:r>
                        <a:rPr lang="en-US" sz="1100" b="1" dirty="0"/>
                        <a:t>Jules, Ethan, Jonah, Cathy, Goodman, Ash</a:t>
                      </a:r>
                      <a:r>
                        <a:rPr lang="en-US" sz="1100" dirty="0"/>
                        <a:t> (</a:t>
                      </a:r>
                      <a:r>
                        <a:rPr lang="en-US" sz="1100" i="1" dirty="0"/>
                        <a:t>The </a:t>
                      </a:r>
                      <a:r>
                        <a:rPr lang="en-US" sz="1100" i="1" dirty="0" err="1"/>
                        <a:t>Interestings</a:t>
                      </a:r>
                      <a:r>
                        <a:rPr lang="en-US" sz="1100" dirty="0"/>
                        <a:t>)</a:t>
                      </a:r>
                    </a:p>
                    <a:p>
                      <a:endParaRPr lang="en-US" sz="1100" dirty="0"/>
                    </a:p>
                    <a:p>
                      <a:endParaRPr lang="en-US" sz="1100" dirty="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a:p>
                  </a:txBody>
                  <a:tcPr marL="68580" marR="68580" marT="34290" marB="34290" anchor="ctr">
                    <a:solidFill>
                      <a:schemeClr val="accent2">
                        <a:lumMod val="20000"/>
                        <a:lumOff val="80000"/>
                      </a:schemeClr>
                    </a:solidFill>
                  </a:tcPr>
                </a:tc>
                <a:tc>
                  <a:txBody>
                    <a:bodyPr/>
                    <a:lstStyle/>
                    <a:p>
                      <a:endParaRPr lang="en-US" sz="1100" dirty="0"/>
                    </a:p>
                  </a:txBody>
                  <a:tcPr marL="68580" marR="68580" marT="34290" marB="34290" anchor="ctr">
                    <a:solidFill>
                      <a:schemeClr val="accent2">
                        <a:lumMod val="20000"/>
                        <a:lumOff val="80000"/>
                      </a:schemeClr>
                    </a:solidFill>
                  </a:tcPr>
                </a:tc>
                <a:extLst>
                  <a:ext uri="{0D108BD9-81ED-4DB2-BD59-A6C34878D82A}">
                    <a16:rowId xmlns:a16="http://schemas.microsoft.com/office/drawing/2014/main" val="2554997573"/>
                  </a:ext>
                </a:extLst>
              </a:tr>
            </a:tbl>
          </a:graphicData>
        </a:graphic>
      </p:graphicFrame>
      <p:pic>
        <p:nvPicPr>
          <p:cNvPr id="1026" name="Picture 2" descr="Cooperative Learning-Timed Pair Share. | Cathy's M. Ed. Educational Blog">
            <a:extLst>
              <a:ext uri="{FF2B5EF4-FFF2-40B4-BE49-F238E27FC236}">
                <a16:creationId xmlns:a16="http://schemas.microsoft.com/office/drawing/2014/main" id="{C476D369-EE1D-047E-E1F8-540BB0FB1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002" y="3513844"/>
            <a:ext cx="18573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608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A6A959-931C-AABA-7132-4674038EB8CA}"/>
              </a:ext>
            </a:extLst>
          </p:cNvPr>
          <p:cNvGraphicFramePr>
            <a:graphicFrameLocks noGrp="1"/>
          </p:cNvGraphicFramePr>
          <p:nvPr>
            <p:extLst>
              <p:ext uri="{D42A27DB-BD31-4B8C-83A1-F6EECF244321}">
                <p14:modId xmlns:p14="http://schemas.microsoft.com/office/powerpoint/2010/main" val="3372607043"/>
              </p:ext>
            </p:extLst>
          </p:nvPr>
        </p:nvGraphicFramePr>
        <p:xfrm>
          <a:off x="322439" y="186168"/>
          <a:ext cx="8290986" cy="4217771"/>
        </p:xfrm>
        <a:graphic>
          <a:graphicData uri="http://schemas.openxmlformats.org/drawingml/2006/table">
            <a:tbl>
              <a:tblPr>
                <a:tableStyleId>{69C7853C-536D-4A76-A0AE-DD22124D55A5}</a:tableStyleId>
              </a:tblPr>
              <a:tblGrid>
                <a:gridCol w="1381831">
                  <a:extLst>
                    <a:ext uri="{9D8B030D-6E8A-4147-A177-3AD203B41FA5}">
                      <a16:colId xmlns:a16="http://schemas.microsoft.com/office/drawing/2014/main" val="2405106234"/>
                    </a:ext>
                  </a:extLst>
                </a:gridCol>
                <a:gridCol w="1381831">
                  <a:extLst>
                    <a:ext uri="{9D8B030D-6E8A-4147-A177-3AD203B41FA5}">
                      <a16:colId xmlns:a16="http://schemas.microsoft.com/office/drawing/2014/main" val="3480347827"/>
                    </a:ext>
                  </a:extLst>
                </a:gridCol>
                <a:gridCol w="1381831">
                  <a:extLst>
                    <a:ext uri="{9D8B030D-6E8A-4147-A177-3AD203B41FA5}">
                      <a16:colId xmlns:a16="http://schemas.microsoft.com/office/drawing/2014/main" val="1225882848"/>
                    </a:ext>
                  </a:extLst>
                </a:gridCol>
                <a:gridCol w="1381831">
                  <a:extLst>
                    <a:ext uri="{9D8B030D-6E8A-4147-A177-3AD203B41FA5}">
                      <a16:colId xmlns:a16="http://schemas.microsoft.com/office/drawing/2014/main" val="90391089"/>
                    </a:ext>
                  </a:extLst>
                </a:gridCol>
                <a:gridCol w="1381831">
                  <a:extLst>
                    <a:ext uri="{9D8B030D-6E8A-4147-A177-3AD203B41FA5}">
                      <a16:colId xmlns:a16="http://schemas.microsoft.com/office/drawing/2014/main" val="1318036721"/>
                    </a:ext>
                  </a:extLst>
                </a:gridCol>
                <a:gridCol w="1381831">
                  <a:extLst>
                    <a:ext uri="{9D8B030D-6E8A-4147-A177-3AD203B41FA5}">
                      <a16:colId xmlns:a16="http://schemas.microsoft.com/office/drawing/2014/main" val="3708156679"/>
                    </a:ext>
                  </a:extLst>
                </a:gridCol>
              </a:tblGrid>
              <a:tr h="848687">
                <a:tc>
                  <a:txBody>
                    <a:bodyPr/>
                    <a:lstStyle/>
                    <a:p>
                      <a:r>
                        <a:rPr lang="en-US" sz="1050" b="1" dirty="0"/>
                        <a:t>Selection / Story</a:t>
                      </a:r>
                      <a:endParaRPr lang="en-US" sz="1050" dirty="0"/>
                    </a:p>
                  </a:txBody>
                  <a:tcPr marL="68580" marR="68580" marT="34290" marB="34290" anchor="ctr">
                    <a:solidFill>
                      <a:schemeClr val="bg1">
                        <a:lumMod val="20000"/>
                        <a:lumOff val="80000"/>
                      </a:schemeClr>
                    </a:solidFill>
                  </a:tcPr>
                </a:tc>
                <a:tc>
                  <a:txBody>
                    <a:bodyPr/>
                    <a:lstStyle/>
                    <a:p>
                      <a:r>
                        <a:rPr lang="en-US" sz="1050" b="1" dirty="0"/>
                        <a:t>Main Characters</a:t>
                      </a:r>
                      <a:endParaRPr lang="en-US" sz="1050" dirty="0"/>
                    </a:p>
                  </a:txBody>
                  <a:tcPr marL="68580" marR="68580" marT="34290" marB="34290" anchor="ctr">
                    <a:solidFill>
                      <a:schemeClr val="bg1">
                        <a:lumMod val="20000"/>
                        <a:lumOff val="80000"/>
                      </a:schemeClr>
                    </a:solidFill>
                  </a:tcPr>
                </a:tc>
                <a:tc>
                  <a:txBody>
                    <a:bodyPr/>
                    <a:lstStyle/>
                    <a:p>
                      <a:r>
                        <a:rPr lang="en-US" sz="1050" b="1" dirty="0"/>
                        <a:t>Background / Situation</a:t>
                      </a:r>
                      <a:endParaRPr lang="en-US" sz="1050" dirty="0"/>
                    </a:p>
                  </a:txBody>
                  <a:tcPr marL="68580" marR="68580" marT="34290" marB="34290" anchor="ctr">
                    <a:solidFill>
                      <a:schemeClr val="bg1">
                        <a:lumMod val="20000"/>
                        <a:lumOff val="80000"/>
                      </a:schemeClr>
                    </a:solidFill>
                  </a:tcPr>
                </a:tc>
                <a:tc>
                  <a:txBody>
                    <a:bodyPr/>
                    <a:lstStyle/>
                    <a:p>
                      <a:r>
                        <a:rPr lang="en-US" sz="1050" b="1" dirty="0"/>
                        <a:t>How They Become Friends</a:t>
                      </a:r>
                      <a:endParaRPr lang="en-US" sz="1050" dirty="0"/>
                    </a:p>
                  </a:txBody>
                  <a:tcPr marL="68580" marR="68580" marT="34290" marB="34290" anchor="ctr">
                    <a:solidFill>
                      <a:schemeClr val="bg1">
                        <a:lumMod val="20000"/>
                        <a:lumOff val="80000"/>
                      </a:schemeClr>
                    </a:solidFill>
                  </a:tcPr>
                </a:tc>
                <a:tc>
                  <a:txBody>
                    <a:bodyPr/>
                    <a:lstStyle/>
                    <a:p>
                      <a:r>
                        <a:rPr lang="en-US" sz="1050" b="1" dirty="0"/>
                        <a:t>Actions Showing Friendship</a:t>
                      </a:r>
                      <a:endParaRPr lang="en-US" sz="1050" dirty="0"/>
                    </a:p>
                  </a:txBody>
                  <a:tcPr marL="68580" marR="68580" marT="34290" marB="34290" anchor="ctr">
                    <a:solidFill>
                      <a:schemeClr val="bg1">
                        <a:lumMod val="20000"/>
                        <a:lumOff val="80000"/>
                      </a:schemeClr>
                    </a:solidFill>
                  </a:tcPr>
                </a:tc>
                <a:tc>
                  <a:txBody>
                    <a:bodyPr/>
                    <a:lstStyle/>
                    <a:p>
                      <a:r>
                        <a:rPr lang="en-US" sz="1050" b="1" dirty="0"/>
                        <a:t>Qualities of Friendship</a:t>
                      </a:r>
                      <a:endParaRPr lang="en-US" sz="1050" dirty="0"/>
                    </a:p>
                  </a:txBody>
                  <a:tcPr marL="68580" marR="68580" marT="34290" marB="34290" anchor="ctr">
                    <a:solidFill>
                      <a:schemeClr val="bg1">
                        <a:lumMod val="20000"/>
                        <a:lumOff val="80000"/>
                      </a:schemeClr>
                    </a:solidFill>
                  </a:tcPr>
                </a:tc>
                <a:extLst>
                  <a:ext uri="{0D108BD9-81ED-4DB2-BD59-A6C34878D82A}">
                    <a16:rowId xmlns:a16="http://schemas.microsoft.com/office/drawing/2014/main" val="69775623"/>
                  </a:ext>
                </a:extLst>
              </a:tr>
              <a:tr h="848687">
                <a:tc>
                  <a:txBody>
                    <a:bodyPr/>
                    <a:lstStyle/>
                    <a:p>
                      <a:r>
                        <a:rPr lang="en-US" sz="1200" b="1"/>
                        <a:t>Meg, Jo, Beth, and Amy</a:t>
                      </a:r>
                      <a:r>
                        <a:rPr lang="en-US" sz="1200"/>
                        <a:t> (Little Women)</a:t>
                      </a:r>
                    </a:p>
                  </a:txBody>
                  <a:tcPr marL="25748" marR="25748" marT="12874" marB="12874" anchor="ctr">
                    <a:solidFill>
                      <a:schemeClr val="bg1">
                        <a:lumMod val="20000"/>
                        <a:lumOff val="80000"/>
                      </a:schemeClr>
                    </a:solidFill>
                  </a:tcPr>
                </a:tc>
                <a:tc>
                  <a:txBody>
                    <a:bodyPr/>
                    <a:lstStyle/>
                    <a:p>
                      <a:r>
                        <a:rPr lang="en-US" sz="1200"/>
                        <a:t>Meg, Jo, Beth, Amy March</a:t>
                      </a:r>
                    </a:p>
                  </a:txBody>
                  <a:tcPr marL="25748" marR="25748" marT="12874" marB="12874" anchor="ctr">
                    <a:solidFill>
                      <a:schemeClr val="bg1">
                        <a:lumMod val="20000"/>
                        <a:lumOff val="80000"/>
                      </a:schemeClr>
                    </a:solidFill>
                  </a:tcPr>
                </a:tc>
                <a:tc>
                  <a:txBody>
                    <a:bodyPr/>
                    <a:lstStyle/>
                    <a:p>
                      <a:r>
                        <a:rPr lang="en-US" sz="1200" dirty="0"/>
                        <a:t>Sisters aged 12–16; father away in Civil War; face family and societal challenges</a:t>
                      </a:r>
                    </a:p>
                  </a:txBody>
                  <a:tcPr marL="25748" marR="25748" marT="12874" marB="12874" anchor="ctr">
                    <a:solidFill>
                      <a:schemeClr val="bg1">
                        <a:lumMod val="20000"/>
                        <a:lumOff val="80000"/>
                      </a:schemeClr>
                    </a:solidFill>
                  </a:tcPr>
                </a:tc>
                <a:tc>
                  <a:txBody>
                    <a:bodyPr/>
                    <a:lstStyle/>
                    <a:p>
                      <a:r>
                        <a:rPr lang="en-US" sz="1200"/>
                        <a:t>Friendship grows naturally as sisters</a:t>
                      </a:r>
                    </a:p>
                  </a:txBody>
                  <a:tcPr marL="25748" marR="25748" marT="12874" marB="12874" anchor="ctr">
                    <a:solidFill>
                      <a:schemeClr val="bg1">
                        <a:lumMod val="20000"/>
                        <a:lumOff val="80000"/>
                      </a:schemeClr>
                    </a:solidFill>
                  </a:tcPr>
                </a:tc>
                <a:tc>
                  <a:txBody>
                    <a:bodyPr/>
                    <a:lstStyle/>
                    <a:p>
                      <a:r>
                        <a:rPr lang="en-US" sz="1200"/>
                        <a:t>Stand by each other, remain devoted, support unconditionally</a:t>
                      </a:r>
                    </a:p>
                  </a:txBody>
                  <a:tcPr marL="25748" marR="25748" marT="12874" marB="12874" anchor="ctr">
                    <a:solidFill>
                      <a:schemeClr val="bg1">
                        <a:lumMod val="20000"/>
                        <a:lumOff val="80000"/>
                      </a:schemeClr>
                    </a:solidFill>
                  </a:tcPr>
                </a:tc>
                <a:tc>
                  <a:txBody>
                    <a:bodyPr/>
                    <a:lstStyle/>
                    <a:p>
                      <a:r>
                        <a:rPr lang="en-US" sz="1200"/>
                        <a:t>Loyalty, devotion, unconditional support</a:t>
                      </a:r>
                    </a:p>
                  </a:txBody>
                  <a:tcPr marL="25748" marR="25748" marT="12874" marB="12874" anchor="ctr">
                    <a:solidFill>
                      <a:schemeClr val="bg1">
                        <a:lumMod val="20000"/>
                        <a:lumOff val="80000"/>
                      </a:schemeClr>
                    </a:solidFill>
                  </a:tcPr>
                </a:tc>
                <a:extLst>
                  <a:ext uri="{0D108BD9-81ED-4DB2-BD59-A6C34878D82A}">
                    <a16:rowId xmlns:a16="http://schemas.microsoft.com/office/drawing/2014/main" val="2128923297"/>
                  </a:ext>
                </a:extLst>
              </a:tr>
              <a:tr h="848687">
                <a:tc>
                  <a:txBody>
                    <a:bodyPr/>
                    <a:lstStyle/>
                    <a:p>
                      <a:r>
                        <a:rPr lang="en-US" sz="1200" b="1"/>
                        <a:t>Mary, Colin, Martha, and Dickon</a:t>
                      </a:r>
                      <a:r>
                        <a:rPr lang="en-US" sz="1200"/>
                        <a:t> (The Secret Garden)</a:t>
                      </a:r>
                    </a:p>
                  </a:txBody>
                  <a:tcPr marL="25748" marR="25748" marT="12874" marB="12874" anchor="ctr">
                    <a:solidFill>
                      <a:schemeClr val="bg1">
                        <a:lumMod val="20000"/>
                        <a:lumOff val="80000"/>
                      </a:schemeClr>
                    </a:solidFill>
                  </a:tcPr>
                </a:tc>
                <a:tc>
                  <a:txBody>
                    <a:bodyPr/>
                    <a:lstStyle/>
                    <a:p>
                      <a:r>
                        <a:rPr lang="en-US" sz="1200"/>
                        <a:t>Mary Lennox, Colin Craven, Martha, Dickon</a:t>
                      </a:r>
                    </a:p>
                  </a:txBody>
                  <a:tcPr marL="25748" marR="25748" marT="12874" marB="12874" anchor="ctr">
                    <a:solidFill>
                      <a:schemeClr val="bg1">
                        <a:lumMod val="20000"/>
                        <a:lumOff val="80000"/>
                      </a:schemeClr>
                    </a:solidFill>
                  </a:tcPr>
                </a:tc>
                <a:tc>
                  <a:txBody>
                    <a:bodyPr/>
                    <a:lstStyle/>
                    <a:p>
                      <a:r>
                        <a:rPr lang="en-US" sz="1200"/>
                        <a:t>Mary: orphan; Colin: sick, neglected; Martha: maid; Dickon: helpful brother</a:t>
                      </a:r>
                    </a:p>
                  </a:txBody>
                  <a:tcPr marL="25748" marR="25748" marT="12874" marB="12874" anchor="ctr">
                    <a:solidFill>
                      <a:schemeClr val="bg1">
                        <a:lumMod val="20000"/>
                        <a:lumOff val="80000"/>
                      </a:schemeClr>
                    </a:solidFill>
                  </a:tcPr>
                </a:tc>
                <a:tc>
                  <a:txBody>
                    <a:bodyPr/>
                    <a:lstStyle/>
                    <a:p>
                      <a:r>
                        <a:rPr lang="en-US" sz="1200" dirty="0"/>
                        <a:t>Mary </a:t>
                      </a:r>
                      <a:r>
                        <a:rPr lang="en-US" sz="1200"/>
                        <a:t>and Colin</a:t>
                      </a:r>
                      <a:r>
                        <a:rPr lang="en-US" sz="1200" dirty="0"/>
                        <a:t>(she hers his screams at night) became friends after meeting through Martha and Dickon while working on the secret garden</a:t>
                      </a:r>
                    </a:p>
                  </a:txBody>
                  <a:tcPr marL="25748" marR="25748" marT="12874" marB="12874" anchor="ctr">
                    <a:solidFill>
                      <a:schemeClr val="bg1">
                        <a:lumMod val="20000"/>
                        <a:lumOff val="80000"/>
                      </a:schemeClr>
                    </a:solidFill>
                  </a:tcPr>
                </a:tc>
                <a:tc>
                  <a:txBody>
                    <a:bodyPr/>
                    <a:lstStyle/>
                    <a:p>
                      <a:r>
                        <a:rPr lang="en-US" sz="1200"/>
                        <a:t>Help each other, restore garden, build trust, encourage growth</a:t>
                      </a:r>
                    </a:p>
                  </a:txBody>
                  <a:tcPr marL="25748" marR="25748" marT="12874" marB="12874" anchor="ctr">
                    <a:solidFill>
                      <a:schemeClr val="bg1">
                        <a:lumMod val="20000"/>
                        <a:lumOff val="80000"/>
                      </a:schemeClr>
                    </a:solidFill>
                  </a:tcPr>
                </a:tc>
                <a:tc>
                  <a:txBody>
                    <a:bodyPr/>
                    <a:lstStyle/>
                    <a:p>
                      <a:r>
                        <a:rPr lang="en-US" sz="1200"/>
                        <a:t>Trust, support, honesty, encouragement</a:t>
                      </a:r>
                    </a:p>
                  </a:txBody>
                  <a:tcPr marL="25748" marR="25748" marT="12874" marB="12874" anchor="ctr">
                    <a:solidFill>
                      <a:schemeClr val="bg1">
                        <a:lumMod val="20000"/>
                        <a:lumOff val="80000"/>
                      </a:schemeClr>
                    </a:solidFill>
                  </a:tcPr>
                </a:tc>
                <a:extLst>
                  <a:ext uri="{0D108BD9-81ED-4DB2-BD59-A6C34878D82A}">
                    <a16:rowId xmlns:a16="http://schemas.microsoft.com/office/drawing/2014/main" val="2628492301"/>
                  </a:ext>
                </a:extLst>
              </a:tr>
              <a:tr h="848687">
                <a:tc>
                  <a:txBody>
                    <a:bodyPr/>
                    <a:lstStyle/>
                    <a:p>
                      <a:r>
                        <a:rPr lang="en-US" sz="1200" b="1"/>
                        <a:t>Jules, Ethan, Jonah, Cathy, Goodman, Ash</a:t>
                      </a:r>
                      <a:r>
                        <a:rPr lang="en-US" sz="1200"/>
                        <a:t> (The Interestings)</a:t>
                      </a:r>
                    </a:p>
                  </a:txBody>
                  <a:tcPr marL="25748" marR="25748" marT="12874" marB="12874" anchor="ctr">
                    <a:solidFill>
                      <a:schemeClr val="bg1">
                        <a:lumMod val="20000"/>
                        <a:lumOff val="80000"/>
                      </a:schemeClr>
                    </a:solidFill>
                  </a:tcPr>
                </a:tc>
                <a:tc>
                  <a:txBody>
                    <a:bodyPr/>
                    <a:lstStyle/>
                    <a:p>
                      <a:r>
                        <a:rPr lang="en-US" sz="1200"/>
                        <a:t>Jules, Ethan, Jonah, Cathy, Goodman, Ash</a:t>
                      </a:r>
                    </a:p>
                  </a:txBody>
                  <a:tcPr marL="25748" marR="25748" marT="12874" marB="12874" anchor="ctr">
                    <a:solidFill>
                      <a:schemeClr val="bg1">
                        <a:lumMod val="20000"/>
                        <a:lumOff val="80000"/>
                      </a:schemeClr>
                    </a:solidFill>
                  </a:tcPr>
                </a:tc>
                <a:tc>
                  <a:txBody>
                    <a:bodyPr/>
                    <a:lstStyle/>
                    <a:p>
                      <a:r>
                        <a:rPr lang="en-US" sz="1200"/>
                        <a:t>Artistically gifted teenagers; meet at summer camp 1974</a:t>
                      </a:r>
                    </a:p>
                  </a:txBody>
                  <a:tcPr marL="25748" marR="25748" marT="12874" marB="12874" anchor="ctr">
                    <a:solidFill>
                      <a:schemeClr val="bg1">
                        <a:lumMod val="20000"/>
                        <a:lumOff val="80000"/>
                      </a:schemeClr>
                    </a:solidFill>
                  </a:tcPr>
                </a:tc>
                <a:tc>
                  <a:txBody>
                    <a:bodyPr/>
                    <a:lstStyle/>
                    <a:p>
                      <a:r>
                        <a:rPr lang="en-US" sz="1200"/>
                        <a:t>Form group “The Interestings,” lifelong bond</a:t>
                      </a:r>
                    </a:p>
                  </a:txBody>
                  <a:tcPr marL="25748" marR="25748" marT="12874" marB="12874" anchor="ctr">
                    <a:solidFill>
                      <a:schemeClr val="bg1">
                        <a:lumMod val="20000"/>
                        <a:lumOff val="80000"/>
                      </a:schemeClr>
                    </a:solidFill>
                  </a:tcPr>
                </a:tc>
                <a:tc>
                  <a:txBody>
                    <a:bodyPr/>
                    <a:lstStyle/>
                    <a:p>
                      <a:r>
                        <a:rPr lang="en-US" sz="1200"/>
                        <a:t>Maintain connection, support each other, navigate complex emotions</a:t>
                      </a:r>
                    </a:p>
                  </a:txBody>
                  <a:tcPr marL="25748" marR="25748" marT="12874" marB="12874" anchor="ctr">
                    <a:solidFill>
                      <a:schemeClr val="bg1">
                        <a:lumMod val="20000"/>
                        <a:lumOff val="80000"/>
                      </a:schemeClr>
                    </a:solidFill>
                  </a:tcPr>
                </a:tc>
                <a:tc>
                  <a:txBody>
                    <a:bodyPr/>
                    <a:lstStyle/>
                    <a:p>
                      <a:r>
                        <a:rPr lang="en-US" sz="1200" dirty="0"/>
                        <a:t>Loyalty, patience, adaptability, understanding</a:t>
                      </a:r>
                    </a:p>
                  </a:txBody>
                  <a:tcPr marL="25748" marR="25748" marT="12874" marB="12874" anchor="ctr">
                    <a:solidFill>
                      <a:schemeClr val="bg1">
                        <a:lumMod val="20000"/>
                        <a:lumOff val="80000"/>
                      </a:schemeClr>
                    </a:solidFill>
                  </a:tcPr>
                </a:tc>
                <a:extLst>
                  <a:ext uri="{0D108BD9-81ED-4DB2-BD59-A6C34878D82A}">
                    <a16:rowId xmlns:a16="http://schemas.microsoft.com/office/drawing/2014/main" val="2838211934"/>
                  </a:ext>
                </a:extLst>
              </a:tr>
            </a:tbl>
          </a:graphicData>
        </a:graphic>
      </p:graphicFrame>
    </p:spTree>
    <p:extLst>
      <p:ext uri="{BB962C8B-B14F-4D97-AF65-F5344CB8AC3E}">
        <p14:creationId xmlns:p14="http://schemas.microsoft.com/office/powerpoint/2010/main" val="246724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54469" y="2571750"/>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6140" y="2928827"/>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53621" y="4043031"/>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46140" y="366226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6407" y="1778336"/>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8267" y="2157575"/>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74093" y="4436949"/>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0019" y="466122"/>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8213" y="473017"/>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 name="Picture 3"/>
          <p:cNvPicPr>
            <a:picLocks noChangeAspect="1"/>
          </p:cNvPicPr>
          <p:nvPr/>
        </p:nvPicPr>
        <p:blipFill>
          <a:blip r:embed="rId4"/>
          <a:stretch>
            <a:fillRect/>
          </a:stretch>
        </p:blipFill>
        <p:spPr>
          <a:xfrm>
            <a:off x="6497968" y="4057863"/>
            <a:ext cx="1819365" cy="1097174"/>
          </a:xfrm>
          <a:prstGeom prst="rect">
            <a:avLst/>
          </a:prstGeom>
        </p:spPr>
      </p:pic>
      <p:pic>
        <p:nvPicPr>
          <p:cNvPr id="33" name="Picture 32"/>
          <p:cNvPicPr>
            <a:picLocks noChangeAspect="1"/>
          </p:cNvPicPr>
          <p:nvPr/>
        </p:nvPicPr>
        <p:blipFill>
          <a:blip r:embed="rId5"/>
          <a:stretch>
            <a:fillRect/>
          </a:stretch>
        </p:blipFill>
        <p:spPr>
          <a:xfrm>
            <a:off x="6979241" y="2256759"/>
            <a:ext cx="1276718" cy="1271044"/>
          </a:xfrm>
          <a:prstGeom prst="rect">
            <a:avLst/>
          </a:prstGeom>
        </p:spPr>
      </p:pic>
      <p:sp>
        <p:nvSpPr>
          <p:cNvPr id="36" name="Title 1"/>
          <p:cNvSpPr txBox="1">
            <a:spLocks/>
          </p:cNvSpPr>
          <p:nvPr/>
        </p:nvSpPr>
        <p:spPr>
          <a:xfrm>
            <a:off x="1853200" y="1000110"/>
            <a:ext cx="6552938" cy="1124818"/>
          </a:xfrm>
          <a:prstGeom prst="rect">
            <a:avLst/>
          </a:prstGeom>
          <a:solidFill>
            <a:schemeClr val="tx2">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0B0901"/>
                </a:solidFill>
                <a:latin typeface="Times New Roman" panose="02020603050405020304" pitchFamily="18" charset="0"/>
                <a:cs typeface="Times New Roman" panose="02020603050405020304" pitchFamily="18" charset="0"/>
              </a:rPr>
              <a:t>Pre assessment </a:t>
            </a:r>
          </a:p>
        </p:txBody>
      </p:sp>
      <p:grpSp>
        <p:nvGrpSpPr>
          <p:cNvPr id="38" name="Group 37">
            <a:extLst>
              <a:ext uri="{FF2B5EF4-FFF2-40B4-BE49-F238E27FC236}">
                <a16:creationId xmlns:a16="http://schemas.microsoft.com/office/drawing/2014/main" id="{5C01697A-3FE7-4E22-A506-B1C47B38693F}"/>
              </a:ext>
            </a:extLst>
          </p:cNvPr>
          <p:cNvGrpSpPr/>
          <p:nvPr/>
        </p:nvGrpSpPr>
        <p:grpSpPr>
          <a:xfrm>
            <a:off x="7981115" y="884837"/>
            <a:ext cx="945953" cy="537326"/>
            <a:chOff x="7446246" y="205862"/>
            <a:chExt cx="1544854" cy="691058"/>
          </a:xfrm>
        </p:grpSpPr>
        <p:sp>
          <p:nvSpPr>
            <p:cNvPr id="39" name="Rounded Rectangle 10">
              <a:extLst>
                <a:ext uri="{FF2B5EF4-FFF2-40B4-BE49-F238E27FC236}">
                  <a16:creationId xmlns:a16="http://schemas.microsoft.com/office/drawing/2014/main" id="{7560D0A5-2983-4505-A5EB-EFFEC2A331FF}"/>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ounded Rectangle 22">
              <a:extLst>
                <a:ext uri="{FF2B5EF4-FFF2-40B4-BE49-F238E27FC236}">
                  <a16:creationId xmlns:a16="http://schemas.microsoft.com/office/drawing/2014/main" id="{1EA83663-0423-4BF5-BD41-902FD89F64EC}"/>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1:30 minute</a:t>
              </a:r>
            </a:p>
          </p:txBody>
        </p:sp>
      </p:grpSp>
      <p:sp>
        <p:nvSpPr>
          <p:cNvPr id="3" name="TextBox 2">
            <a:extLst>
              <a:ext uri="{FF2B5EF4-FFF2-40B4-BE49-F238E27FC236}">
                <a16:creationId xmlns:a16="http://schemas.microsoft.com/office/drawing/2014/main" id="{777A6E01-38EE-4C9C-B8B4-0D1E8D664CF1}"/>
              </a:ext>
            </a:extLst>
          </p:cNvPr>
          <p:cNvSpPr txBox="1"/>
          <p:nvPr/>
        </p:nvSpPr>
        <p:spPr>
          <a:xfrm>
            <a:off x="2117719" y="2217474"/>
            <a:ext cx="5250116" cy="2462213"/>
          </a:xfrm>
          <a:prstGeom prst="rect">
            <a:avLst/>
          </a:prstGeom>
          <a:noFill/>
        </p:spPr>
        <p:txBody>
          <a:bodyPr wrap="square" rtlCol="0">
            <a:spAutoFit/>
          </a:bodyPr>
          <a:lstStyle/>
          <a:p>
            <a:r>
              <a:rPr lang="en-US" dirty="0"/>
              <a:t>What does the phrase “ties that bind” most likely mean?</a:t>
            </a:r>
          </a:p>
          <a:p>
            <a:pPr marL="257175" indent="-257175">
              <a:buAutoNum type="alphaLcParenR"/>
            </a:pPr>
            <a:r>
              <a:rPr lang="en-US" dirty="0"/>
              <a:t>Shoes and clothes</a:t>
            </a:r>
          </a:p>
          <a:p>
            <a:pPr marL="257175" indent="-257175">
              <a:buAutoNum type="alphaLcParenR"/>
            </a:pPr>
            <a:r>
              <a:rPr lang="en-US" dirty="0"/>
              <a:t>Relationships and connections</a:t>
            </a:r>
          </a:p>
          <a:p>
            <a:pPr marL="257175" indent="-257175">
              <a:buAutoNum type="alphaLcParenR"/>
            </a:pPr>
            <a:r>
              <a:rPr lang="en-US" dirty="0"/>
              <a:t>Knots in a rope </a:t>
            </a:r>
          </a:p>
          <a:p>
            <a:pPr marL="257175" indent="-257175">
              <a:buAutoNum type="alphaLcParenR"/>
            </a:pPr>
            <a:r>
              <a:rPr lang="en-US" dirty="0"/>
              <a:t>Rules and laws</a:t>
            </a:r>
          </a:p>
          <a:p>
            <a:pPr marL="257175" indent="-257175">
              <a:buAutoNum type="alphaLcParenR"/>
            </a:pPr>
            <a:endParaRPr lang="en-US" dirty="0"/>
          </a:p>
          <a:p>
            <a:r>
              <a:rPr lang="en-US" dirty="0"/>
              <a:t>Which of these is an example of a strong friendship?</a:t>
            </a:r>
          </a:p>
          <a:p>
            <a:pPr marL="257175" indent="-257175">
              <a:buAutoNum type="alphaLcParenR"/>
            </a:pPr>
            <a:r>
              <a:rPr lang="en-US" dirty="0"/>
              <a:t>Ignoring someone when they need help</a:t>
            </a:r>
          </a:p>
          <a:p>
            <a:pPr marL="257175" indent="-257175">
              <a:buAutoNum type="alphaLcParenR"/>
            </a:pPr>
            <a:r>
              <a:rPr lang="en-US" dirty="0"/>
              <a:t>Sharing secrets and supporting each other</a:t>
            </a:r>
          </a:p>
          <a:p>
            <a:pPr marL="257175" indent="-257175">
              <a:buAutoNum type="alphaLcParenR"/>
            </a:pPr>
            <a:r>
              <a:rPr lang="en-US" dirty="0"/>
              <a:t>Only talking to someone when you need something</a:t>
            </a:r>
          </a:p>
          <a:p>
            <a:pPr marL="257175" indent="-257175">
              <a:buAutoNum type="alphaLcParenR"/>
            </a:pPr>
            <a:r>
              <a:rPr lang="en-US" dirty="0"/>
              <a:t>Competing to see who is better</a:t>
            </a:r>
          </a:p>
        </p:txBody>
      </p:sp>
    </p:spTree>
    <p:extLst>
      <p:ext uri="{BB962C8B-B14F-4D97-AF65-F5344CB8AC3E}">
        <p14:creationId xmlns:p14="http://schemas.microsoft.com/office/powerpoint/2010/main" val="13283797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12AFA-574A-39BB-FD36-19458CF095B4}"/>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44339689-EA43-87AD-60C4-11B66EAAE3E5}"/>
              </a:ext>
            </a:extLst>
          </p:cNvPr>
          <p:cNvSpPr/>
          <p:nvPr/>
        </p:nvSpPr>
        <p:spPr>
          <a:xfrm>
            <a:off x="79532" y="826776"/>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a:extLst>
              <a:ext uri="{FF2B5EF4-FFF2-40B4-BE49-F238E27FC236}">
                <a16:creationId xmlns:a16="http://schemas.microsoft.com/office/drawing/2014/main" id="{07F1FF61-316F-6A40-EB9A-93C98D23ACF0}"/>
              </a:ext>
            </a:extLst>
          </p:cNvPr>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465CBC12-843F-CD4E-5EC7-5069E14686A9}"/>
              </a:ext>
            </a:extLst>
          </p:cNvPr>
          <p:cNvSpPr/>
          <p:nvPr/>
        </p:nvSpPr>
        <p:spPr>
          <a:xfrm>
            <a:off x="32953" y="2510360"/>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4FE16838-F5B3-39EE-614A-E91ED7DEAC5F}"/>
              </a:ext>
            </a:extLst>
          </p:cNvPr>
          <p:cNvSpPr/>
          <p:nvPr/>
        </p:nvSpPr>
        <p:spPr>
          <a:xfrm>
            <a:off x="74093" y="3715053"/>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1052BCC3-D407-6F09-EFA4-1F566516B530}"/>
              </a:ext>
            </a:extLst>
          </p:cNvPr>
          <p:cNvSpPr/>
          <p:nvPr/>
        </p:nvSpPr>
        <p:spPr>
          <a:xfrm>
            <a:off x="53621" y="293657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45191F8B-35BA-D672-1537-29519FE50A12}"/>
              </a:ext>
            </a:extLst>
          </p:cNvPr>
          <p:cNvSpPr/>
          <p:nvPr/>
        </p:nvSpPr>
        <p:spPr>
          <a:xfrm>
            <a:off x="79531" y="332581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ED0880CC-0806-8E80-8B89-23E5DE07322F}"/>
              </a:ext>
            </a:extLst>
          </p:cNvPr>
          <p:cNvSpPr/>
          <p:nvPr/>
        </p:nvSpPr>
        <p:spPr>
          <a:xfrm>
            <a:off x="125811" y="40546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5044C804-D6AB-BDB8-3387-6F5F8AC9FD94}"/>
              </a:ext>
            </a:extLst>
          </p:cNvPr>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a:extLst>
              <a:ext uri="{FF2B5EF4-FFF2-40B4-BE49-F238E27FC236}">
                <a16:creationId xmlns:a16="http://schemas.microsoft.com/office/drawing/2014/main" id="{3659B593-524B-7BDB-2834-350D1E25F467}"/>
              </a:ext>
            </a:extLst>
          </p:cNvPr>
          <p:cNvSpPr/>
          <p:nvPr/>
        </p:nvSpPr>
        <p:spPr>
          <a:xfrm>
            <a:off x="1776165" y="858208"/>
            <a:ext cx="6707011" cy="40190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a:extLst>
              <a:ext uri="{FF2B5EF4-FFF2-40B4-BE49-F238E27FC236}">
                <a16:creationId xmlns:a16="http://schemas.microsoft.com/office/drawing/2014/main" id="{FB231E24-32FF-37B5-8E8B-5F770C304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a:extLst>
              <a:ext uri="{FF2B5EF4-FFF2-40B4-BE49-F238E27FC236}">
                <a16:creationId xmlns:a16="http://schemas.microsoft.com/office/drawing/2014/main" id="{6B1308AE-8FEC-57DE-FEF8-873E7CBCCB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a:extLst>
              <a:ext uri="{FF2B5EF4-FFF2-40B4-BE49-F238E27FC236}">
                <a16:creationId xmlns:a16="http://schemas.microsoft.com/office/drawing/2014/main" id="{DC93179D-D8AC-7D2D-D8D6-F6498AC23D25}"/>
              </a:ext>
            </a:extLst>
          </p:cNvPr>
          <p:cNvSpPr/>
          <p:nvPr/>
        </p:nvSpPr>
        <p:spPr>
          <a:xfrm>
            <a:off x="51351" y="1811423"/>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a:extLst>
              <a:ext uri="{FF2B5EF4-FFF2-40B4-BE49-F238E27FC236}">
                <a16:creationId xmlns:a16="http://schemas.microsoft.com/office/drawing/2014/main" id="{54BA98EB-4DD2-D9BA-FCB4-A613EDE372D0}"/>
              </a:ext>
            </a:extLst>
          </p:cNvPr>
          <p:cNvSpPr/>
          <p:nvPr/>
        </p:nvSpPr>
        <p:spPr>
          <a:xfrm>
            <a:off x="32953" y="2161483"/>
            <a:ext cx="1670288" cy="270030"/>
          </a:xfrm>
          <a:prstGeom prst="roundRect">
            <a:avLst/>
          </a:prstGeom>
          <a:solidFill>
            <a:srgbClr val="A5002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F6C91705-67BF-C4E6-CE67-53FA0109D9CB}"/>
              </a:ext>
            </a:extLst>
          </p:cNvPr>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3"/>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2025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4" name="TextBox 3">
            <a:extLst>
              <a:ext uri="{FF2B5EF4-FFF2-40B4-BE49-F238E27FC236}">
                <a16:creationId xmlns:a16="http://schemas.microsoft.com/office/drawing/2014/main" id="{D379BBB1-F425-BE13-09B3-7E2DF366A74A}"/>
              </a:ext>
            </a:extLst>
          </p:cNvPr>
          <p:cNvSpPr txBox="1"/>
          <p:nvPr/>
        </p:nvSpPr>
        <p:spPr>
          <a:xfrm>
            <a:off x="1927830" y="974049"/>
            <a:ext cx="3744091" cy="41549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THINKING</a:t>
            </a:r>
            <a:endParaRPr lang="ar-JO" sz="2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122" name="Picture 2" descr="Buzz In - App on Amazon Appstore">
            <a:extLst>
              <a:ext uri="{FF2B5EF4-FFF2-40B4-BE49-F238E27FC236}">
                <a16:creationId xmlns:a16="http://schemas.microsoft.com/office/drawing/2014/main" id="{2066683D-4D87-4291-A0A9-48ED5F800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383" y="4177818"/>
            <a:ext cx="2293144" cy="112156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D6DB9F85-18F4-42A4-BB00-23576B6E82D0}"/>
              </a:ext>
            </a:extLst>
          </p:cNvPr>
          <p:cNvGrpSpPr/>
          <p:nvPr/>
        </p:nvGrpSpPr>
        <p:grpSpPr>
          <a:xfrm>
            <a:off x="7981115" y="884837"/>
            <a:ext cx="945953" cy="537326"/>
            <a:chOff x="7446246" y="205862"/>
            <a:chExt cx="1544854" cy="691058"/>
          </a:xfrm>
        </p:grpSpPr>
        <p:sp>
          <p:nvSpPr>
            <p:cNvPr id="36" name="Rounded Rectangle 10">
              <a:extLst>
                <a:ext uri="{FF2B5EF4-FFF2-40B4-BE49-F238E27FC236}">
                  <a16:creationId xmlns:a16="http://schemas.microsoft.com/office/drawing/2014/main" id="{98F58AEC-146C-4EC2-9FA2-D3484CDACD61}"/>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Rounded Rectangle 22">
              <a:extLst>
                <a:ext uri="{FF2B5EF4-FFF2-40B4-BE49-F238E27FC236}">
                  <a16:creationId xmlns:a16="http://schemas.microsoft.com/office/drawing/2014/main" id="{530197DD-D688-4D5E-90AB-FE63D1C72B3E}"/>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2:00 minutes</a:t>
              </a:r>
            </a:p>
          </p:txBody>
        </p:sp>
      </p:grpSp>
      <p:sp>
        <p:nvSpPr>
          <p:cNvPr id="38" name="TextBox 37">
            <a:extLst>
              <a:ext uri="{FF2B5EF4-FFF2-40B4-BE49-F238E27FC236}">
                <a16:creationId xmlns:a16="http://schemas.microsoft.com/office/drawing/2014/main" id="{8574C2AA-0395-4774-B6ED-1D47CAF596F3}"/>
              </a:ext>
            </a:extLst>
          </p:cNvPr>
          <p:cNvSpPr txBox="1"/>
          <p:nvPr/>
        </p:nvSpPr>
        <p:spPr>
          <a:xfrm>
            <a:off x="2183466" y="1811423"/>
            <a:ext cx="5279651" cy="738664"/>
          </a:xfrm>
          <a:prstGeom prst="rect">
            <a:avLst/>
          </a:prstGeom>
          <a:noFill/>
        </p:spPr>
        <p:txBody>
          <a:bodyPr wrap="square">
            <a:spAutoFit/>
          </a:bodyPr>
          <a:lstStyle/>
          <a:p>
            <a:r>
              <a:rPr lang="en-US" sz="2100" dirty="0"/>
              <a:t>Which story’s friendship do you think would be hardest to keep in real life? Why?</a:t>
            </a:r>
          </a:p>
        </p:txBody>
      </p:sp>
      <p:pic>
        <p:nvPicPr>
          <p:cNvPr id="39" name="Picture 2" descr="Think-Pair-Share - Demonstration - YouTube">
            <a:extLst>
              <a:ext uri="{FF2B5EF4-FFF2-40B4-BE49-F238E27FC236}">
                <a16:creationId xmlns:a16="http://schemas.microsoft.com/office/drawing/2014/main" id="{0AFD1041-7198-45E7-937B-50816ADEF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966" y="2867885"/>
            <a:ext cx="2143125"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55608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24447" y="779294"/>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3:00 minutes</a:t>
              </a:r>
            </a:p>
          </p:txBody>
        </p:sp>
      </p:grpSp>
      <p:pic>
        <p:nvPicPr>
          <p:cNvPr id="37" name="Picture 36">
            <a:extLst>
              <a:ext uri="{FF2B5EF4-FFF2-40B4-BE49-F238E27FC236}">
                <a16:creationId xmlns:a16="http://schemas.microsoft.com/office/drawing/2014/main" id="{EB44237E-BCD7-4E5A-B86A-8F362CE82E2D}"/>
              </a:ext>
            </a:extLst>
          </p:cNvPr>
          <p:cNvPicPr>
            <a:picLocks noChangeAspect="1"/>
          </p:cNvPicPr>
          <p:nvPr/>
        </p:nvPicPr>
        <p:blipFill>
          <a:blip r:embed="rId4"/>
          <a:stretch>
            <a:fillRect/>
          </a:stretch>
        </p:blipFill>
        <p:spPr>
          <a:xfrm>
            <a:off x="1903385" y="930920"/>
            <a:ext cx="5108629" cy="3639351"/>
          </a:xfrm>
          <a:prstGeom prst="rect">
            <a:avLst/>
          </a:prstGeom>
        </p:spPr>
      </p:pic>
      <p:pic>
        <p:nvPicPr>
          <p:cNvPr id="38" name="Picture 2" descr="Buzz In - App on Amazon Appstore">
            <a:extLst>
              <a:ext uri="{FF2B5EF4-FFF2-40B4-BE49-F238E27FC236}">
                <a16:creationId xmlns:a16="http://schemas.microsoft.com/office/drawing/2014/main" id="{A5E2B572-74A1-4BCF-B8F7-84D550B61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69" y="3773783"/>
            <a:ext cx="2293144" cy="112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0319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26642" y="452674"/>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1:00 minutes</a:t>
              </a:r>
            </a:p>
          </p:txBody>
        </p:sp>
      </p:grpSp>
      <p:pic>
        <p:nvPicPr>
          <p:cNvPr id="7" name="Picture 6">
            <a:extLst>
              <a:ext uri="{FF2B5EF4-FFF2-40B4-BE49-F238E27FC236}">
                <a16:creationId xmlns:a16="http://schemas.microsoft.com/office/drawing/2014/main" id="{F8152547-1AB5-4CE1-92A2-6A8D6F4F7F1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7000"/>
                    </a14:imgEffect>
                  </a14:imgLayer>
                </a14:imgProps>
              </a:ext>
            </a:extLst>
          </a:blip>
          <a:stretch>
            <a:fillRect/>
          </a:stretch>
        </p:blipFill>
        <p:spPr>
          <a:xfrm>
            <a:off x="2582466" y="971550"/>
            <a:ext cx="4688177" cy="3770742"/>
          </a:xfrm>
          <a:prstGeom prst="rect">
            <a:avLst/>
          </a:prstGeom>
        </p:spPr>
      </p:pic>
    </p:spTree>
    <p:extLst>
      <p:ext uri="{BB962C8B-B14F-4D97-AF65-F5344CB8AC3E}">
        <p14:creationId xmlns:p14="http://schemas.microsoft.com/office/powerpoint/2010/main" val="395185142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5:00 minutes</a:t>
              </a:r>
            </a:p>
          </p:txBody>
        </p:sp>
      </p:grpSp>
      <p:pic>
        <p:nvPicPr>
          <p:cNvPr id="6" name="Picture 5">
            <a:extLst>
              <a:ext uri="{FF2B5EF4-FFF2-40B4-BE49-F238E27FC236}">
                <a16:creationId xmlns:a16="http://schemas.microsoft.com/office/drawing/2014/main" id="{931A582D-B207-4C94-9605-E0E63DFBCC7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2000"/>
                    </a14:imgEffect>
                  </a14:imgLayer>
                </a14:imgProps>
              </a:ext>
            </a:extLst>
          </a:blip>
          <a:stretch>
            <a:fillRect/>
          </a:stretch>
        </p:blipFill>
        <p:spPr>
          <a:xfrm>
            <a:off x="3214688" y="1289447"/>
            <a:ext cx="3615651" cy="3415839"/>
          </a:xfrm>
          <a:prstGeom prst="rect">
            <a:avLst/>
          </a:prstGeom>
        </p:spPr>
      </p:pic>
      <p:pic>
        <p:nvPicPr>
          <p:cNvPr id="9" name="Picture 8">
            <a:extLst>
              <a:ext uri="{FF2B5EF4-FFF2-40B4-BE49-F238E27FC236}">
                <a16:creationId xmlns:a16="http://schemas.microsoft.com/office/drawing/2014/main" id="{CDAB42CF-1C2E-4E90-8190-D738F5FC8EDC}"/>
              </a:ext>
            </a:extLst>
          </p:cNvPr>
          <p:cNvPicPr>
            <a:picLocks noChangeAspect="1"/>
          </p:cNvPicPr>
          <p:nvPr/>
        </p:nvPicPr>
        <p:blipFill>
          <a:blip r:embed="rId6"/>
          <a:stretch>
            <a:fillRect/>
          </a:stretch>
        </p:blipFill>
        <p:spPr>
          <a:xfrm>
            <a:off x="7743121" y="2912015"/>
            <a:ext cx="981559" cy="1784357"/>
          </a:xfrm>
          <a:prstGeom prst="rect">
            <a:avLst/>
          </a:prstGeom>
        </p:spPr>
      </p:pic>
    </p:spTree>
    <p:extLst>
      <p:ext uri="{BB962C8B-B14F-4D97-AF65-F5344CB8AC3E}">
        <p14:creationId xmlns:p14="http://schemas.microsoft.com/office/powerpoint/2010/main" val="26433385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71953"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1:00 minutes</a:t>
              </a:r>
            </a:p>
          </p:txBody>
        </p:sp>
      </p:grpSp>
      <p:pic>
        <p:nvPicPr>
          <p:cNvPr id="4" name="Picture 3">
            <a:extLst>
              <a:ext uri="{FF2B5EF4-FFF2-40B4-BE49-F238E27FC236}">
                <a16:creationId xmlns:a16="http://schemas.microsoft.com/office/drawing/2014/main" id="{5EF5C49A-6B26-49DF-B018-E448ED17DB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4000"/>
                    </a14:imgEffect>
                  </a14:imgLayer>
                </a14:imgProps>
              </a:ext>
            </a:extLst>
          </a:blip>
          <a:stretch>
            <a:fillRect/>
          </a:stretch>
        </p:blipFill>
        <p:spPr>
          <a:xfrm>
            <a:off x="2897552" y="1277097"/>
            <a:ext cx="3600450" cy="3507581"/>
          </a:xfrm>
          <a:prstGeom prst="rect">
            <a:avLst/>
          </a:prstGeom>
        </p:spPr>
      </p:pic>
    </p:spTree>
    <p:extLst>
      <p:ext uri="{BB962C8B-B14F-4D97-AF65-F5344CB8AC3E}">
        <p14:creationId xmlns:p14="http://schemas.microsoft.com/office/powerpoint/2010/main" val="423611951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74093" y="1761260"/>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63857" y="2155037"/>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53621" y="293657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53621" y="2535124"/>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3857" y="3660536"/>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74093" y="4048760"/>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35491" y="452675"/>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 name="Rectangle 2"/>
          <p:cNvSpPr/>
          <p:nvPr/>
        </p:nvSpPr>
        <p:spPr>
          <a:xfrm>
            <a:off x="1908211" y="891837"/>
            <a:ext cx="5459625" cy="553998"/>
          </a:xfrm>
          <a:prstGeom prst="rect">
            <a:avLst/>
          </a:prstGeom>
        </p:spPr>
        <p:txBody>
          <a:bodyPr wrap="square">
            <a:spAutoFit/>
          </a:bodyPr>
          <a:lstStyle/>
          <a:p>
            <a:r>
              <a:rPr lang="en-US" sz="3000" b="1" dirty="0"/>
              <a:t>Formative assessment </a:t>
            </a:r>
            <a:endParaRPr lang="en-US" sz="3000" dirty="0"/>
          </a:p>
        </p:txBody>
      </p:sp>
      <p:sp>
        <p:nvSpPr>
          <p:cNvPr id="4" name="Rectangle 3"/>
          <p:cNvSpPr/>
          <p:nvPr/>
        </p:nvSpPr>
        <p:spPr>
          <a:xfrm>
            <a:off x="1908211" y="1380309"/>
            <a:ext cx="6197175" cy="923330"/>
          </a:xfrm>
          <a:prstGeom prst="rect">
            <a:avLst/>
          </a:prstGeom>
        </p:spPr>
        <p:txBody>
          <a:bodyPr wrap="square">
            <a:spAutoFit/>
          </a:bodyPr>
          <a:lstStyle/>
          <a:p>
            <a:r>
              <a:rPr lang="en-US" sz="2700" b="1" dirty="0">
                <a:solidFill>
                  <a:schemeClr val="accent2">
                    <a:lumMod val="75000"/>
                  </a:schemeClr>
                </a:solidFill>
              </a:rPr>
              <a:t>Performance</a:t>
            </a:r>
            <a:r>
              <a:rPr lang="en-US" sz="2700" b="1" dirty="0"/>
              <a:t> : Pair Work . </a:t>
            </a:r>
          </a:p>
          <a:p>
            <a:r>
              <a:rPr lang="en-US" sz="2700" b="1" dirty="0">
                <a:solidFill>
                  <a:schemeClr val="accent2">
                    <a:lumMod val="75000"/>
                  </a:schemeClr>
                </a:solidFill>
              </a:rPr>
              <a:t>Time </a:t>
            </a:r>
            <a:r>
              <a:rPr lang="en-US" sz="2700" b="1" dirty="0"/>
              <a:t>: 5 Minutes. </a:t>
            </a:r>
          </a:p>
        </p:txBody>
      </p:sp>
      <p:pic>
        <p:nvPicPr>
          <p:cNvPr id="38" name="Picture 37">
            <a:extLst>
              <a:ext uri="{FF2B5EF4-FFF2-40B4-BE49-F238E27FC236}">
                <a16:creationId xmlns:a16="http://schemas.microsoft.com/office/drawing/2014/main" id="{D2E45630-21E7-4A4D-9104-9988A3B7ED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Layer>
                </a14:imgProps>
              </a:ext>
            </a:extLst>
          </a:blip>
          <a:stretch>
            <a:fillRect/>
          </a:stretch>
        </p:blipFill>
        <p:spPr>
          <a:xfrm>
            <a:off x="3735516" y="2229517"/>
            <a:ext cx="3493550" cy="2812556"/>
          </a:xfrm>
          <a:prstGeom prst="rect">
            <a:avLst/>
          </a:prstGeom>
        </p:spPr>
      </p:pic>
      <p:sp>
        <p:nvSpPr>
          <p:cNvPr id="39" name="Rounded Rectangle 22">
            <a:extLst>
              <a:ext uri="{FF2B5EF4-FFF2-40B4-BE49-F238E27FC236}">
                <a16:creationId xmlns:a16="http://schemas.microsoft.com/office/drawing/2014/main" id="{B37A0E38-2451-451E-B398-E36535F257E0}"/>
              </a:ext>
            </a:extLst>
          </p:cNvPr>
          <p:cNvSpPr/>
          <p:nvPr/>
        </p:nvSpPr>
        <p:spPr>
          <a:xfrm>
            <a:off x="8056360" y="940536"/>
            <a:ext cx="795461" cy="4259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5:00 minute</a:t>
            </a:r>
          </a:p>
        </p:txBody>
      </p:sp>
    </p:spTree>
    <p:extLst>
      <p:ext uri="{BB962C8B-B14F-4D97-AF65-F5344CB8AC3E}">
        <p14:creationId xmlns:p14="http://schemas.microsoft.com/office/powerpoint/2010/main" val="253706729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3831" y="405374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1:00 minutes</a:t>
              </a:r>
            </a:p>
          </p:txBody>
        </p:sp>
      </p:grpSp>
      <p:pic>
        <p:nvPicPr>
          <p:cNvPr id="37" name="Picture 36">
            <a:extLst>
              <a:ext uri="{FF2B5EF4-FFF2-40B4-BE49-F238E27FC236}">
                <a16:creationId xmlns:a16="http://schemas.microsoft.com/office/drawing/2014/main" id="{014650FA-F5FE-4EB9-BB1F-EAAE37A56F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840156" y="940535"/>
            <a:ext cx="4317000" cy="4046969"/>
          </a:xfrm>
          <a:prstGeom prst="rect">
            <a:avLst/>
          </a:prstGeom>
        </p:spPr>
      </p:pic>
    </p:spTree>
    <p:extLst>
      <p:ext uri="{BB962C8B-B14F-4D97-AF65-F5344CB8AC3E}">
        <p14:creationId xmlns:p14="http://schemas.microsoft.com/office/powerpoint/2010/main" val="10033479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63857" y="1800352"/>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 </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8380" y="404789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53621" y="293657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53621" y="2535124"/>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3857" y="3660536"/>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7200" y="2197655"/>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p:cNvSpPr/>
          <p:nvPr/>
        </p:nvSpPr>
        <p:spPr>
          <a:xfrm>
            <a:off x="5432308"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 </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 name="TextBox 2">
            <a:extLst>
              <a:ext uri="{FF2B5EF4-FFF2-40B4-BE49-F238E27FC236}">
                <a16:creationId xmlns:a16="http://schemas.microsoft.com/office/drawing/2014/main" id="{8B563330-99E5-148D-7561-68C7902890CA}"/>
              </a:ext>
            </a:extLst>
          </p:cNvPr>
          <p:cNvSpPr txBox="1"/>
          <p:nvPr/>
        </p:nvSpPr>
        <p:spPr>
          <a:xfrm>
            <a:off x="1885012" y="1059643"/>
            <a:ext cx="3052748" cy="41549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100" b="1" dirty="0">
                <a:solidFill>
                  <a:srgbClr val="0B090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 Life Application </a:t>
            </a:r>
            <a:endParaRPr lang="ar-JO" sz="2100" b="1" dirty="0">
              <a:solidFill>
                <a:srgbClr val="0B090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2" name="Picture 4" descr="Random Pick - Apps on Google Play">
            <a:extLst>
              <a:ext uri="{FF2B5EF4-FFF2-40B4-BE49-F238E27FC236}">
                <a16:creationId xmlns:a16="http://schemas.microsoft.com/office/drawing/2014/main" id="{22FD5A0E-8476-4105-A915-A41326783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505" y="4420352"/>
            <a:ext cx="728400" cy="7284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A2BD5A1-D98C-4CDA-AA4E-8FB187B37FD7}"/>
              </a:ext>
            </a:extLst>
          </p:cNvPr>
          <p:cNvGrpSpPr/>
          <p:nvPr/>
        </p:nvGrpSpPr>
        <p:grpSpPr>
          <a:xfrm>
            <a:off x="7981115" y="884837"/>
            <a:ext cx="945953" cy="537326"/>
            <a:chOff x="7446246" y="205862"/>
            <a:chExt cx="1544854" cy="691058"/>
          </a:xfrm>
        </p:grpSpPr>
        <p:sp>
          <p:nvSpPr>
            <p:cNvPr id="37" name="Rounded Rectangle 10">
              <a:extLst>
                <a:ext uri="{FF2B5EF4-FFF2-40B4-BE49-F238E27FC236}">
                  <a16:creationId xmlns:a16="http://schemas.microsoft.com/office/drawing/2014/main" id="{7683CEF1-8973-4EF6-92D1-CE7E42BB945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Rounded Rectangle 22">
              <a:extLst>
                <a:ext uri="{FF2B5EF4-FFF2-40B4-BE49-F238E27FC236}">
                  <a16:creationId xmlns:a16="http://schemas.microsoft.com/office/drawing/2014/main" id="{2761C2C3-26B4-42AC-AEC9-E7E54F7E30ED}"/>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02:00</a:t>
              </a:r>
            </a:p>
            <a:p>
              <a:pPr algn="ctr"/>
              <a:r>
                <a:rPr lang="en-US" sz="1050" b="1" dirty="0">
                  <a:latin typeface="Calibri" panose="020F0502020204030204" pitchFamily="34" charset="0"/>
                  <a:cs typeface="Calibri" panose="020F0502020204030204" pitchFamily="34" charset="0"/>
                </a:rPr>
                <a:t>minute</a:t>
              </a:r>
            </a:p>
          </p:txBody>
        </p:sp>
      </p:grpSp>
      <p:sp>
        <p:nvSpPr>
          <p:cNvPr id="39" name="TextBox 38">
            <a:extLst>
              <a:ext uri="{FF2B5EF4-FFF2-40B4-BE49-F238E27FC236}">
                <a16:creationId xmlns:a16="http://schemas.microsoft.com/office/drawing/2014/main" id="{58DECC09-CFA9-4D8A-8969-1A2EC86FD75D}"/>
              </a:ext>
            </a:extLst>
          </p:cNvPr>
          <p:cNvSpPr txBox="1"/>
          <p:nvPr/>
        </p:nvSpPr>
        <p:spPr>
          <a:xfrm>
            <a:off x="1885012" y="2059188"/>
            <a:ext cx="3841743" cy="738664"/>
          </a:xfrm>
          <a:prstGeom prst="rect">
            <a:avLst/>
          </a:prstGeom>
          <a:noFill/>
        </p:spPr>
        <p:txBody>
          <a:bodyPr wrap="square">
            <a:spAutoFit/>
          </a:bodyPr>
          <a:lstStyle/>
          <a:p>
            <a:r>
              <a:rPr lang="en-US" sz="1050" dirty="0"/>
              <a:t> </a:t>
            </a:r>
            <a:r>
              <a:rPr lang="en-US" sz="2100" dirty="0"/>
              <a:t>How do these pictures relate to our lesson title?</a:t>
            </a:r>
            <a:endParaRPr lang="en-US" sz="1050" dirty="0"/>
          </a:p>
        </p:txBody>
      </p:sp>
      <p:pic>
        <p:nvPicPr>
          <p:cNvPr id="1026" name="Picture 2" descr="Strengthening Relationships Between ...">
            <a:extLst>
              <a:ext uri="{FF2B5EF4-FFF2-40B4-BE49-F238E27FC236}">
                <a16:creationId xmlns:a16="http://schemas.microsoft.com/office/drawing/2014/main" id="{D84D96AD-BCC9-49CF-81DE-A723D6648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830" y="1309599"/>
            <a:ext cx="1964531" cy="1307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aching kids how to make friends at school">
            <a:extLst>
              <a:ext uri="{FF2B5EF4-FFF2-40B4-BE49-F238E27FC236}">
                <a16:creationId xmlns:a16="http://schemas.microsoft.com/office/drawing/2014/main" id="{4AA026CF-171B-4BC4-899C-DC9FBC5EC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3236" y="2710693"/>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6 Ways To Support Your Work Colleagues">
            <a:extLst>
              <a:ext uri="{FF2B5EF4-FFF2-40B4-BE49-F238E27FC236}">
                <a16:creationId xmlns:a16="http://schemas.microsoft.com/office/drawing/2014/main" id="{CE64C7A9-06E2-45F4-AD4F-EECAD826F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100" y="3901581"/>
            <a:ext cx="1971675" cy="13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2595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128" y="126742"/>
            <a:ext cx="9060872" cy="5016758"/>
          </a:xfrm>
          <a:prstGeom prst="rect">
            <a:avLst/>
          </a:prstGeom>
        </p:spPr>
        <p:txBody>
          <a:bodyPr wrap="square">
            <a:spAutoFit/>
          </a:bodyPr>
          <a:lstStyle/>
          <a:p>
            <a:r>
              <a:rPr lang="en-US" sz="3200" b="1" dirty="0"/>
              <a:t>1- What qualities do you look for in a friend, and why?</a:t>
            </a:r>
          </a:p>
          <a:p>
            <a:r>
              <a:rPr lang="en-US" sz="3200" b="1" dirty="0"/>
              <a:t>2- How do you think trust is built in a friendship?</a:t>
            </a:r>
          </a:p>
          <a:p>
            <a:r>
              <a:rPr lang="en-US" sz="3200" b="1" dirty="0"/>
              <a:t>3- Can you describe a situation where a friend helped you overcome a challenge?</a:t>
            </a:r>
          </a:p>
          <a:p>
            <a:r>
              <a:rPr lang="en-US" sz="3200" b="1" dirty="0"/>
              <a:t>4- How do you handle disagreements with your friends?</a:t>
            </a:r>
          </a:p>
          <a:p>
            <a:r>
              <a:rPr lang="en-US" sz="3200" b="1" dirty="0"/>
              <a:t>5- What are the most important aspects of maintaining a long-lasting friendship?</a:t>
            </a:r>
          </a:p>
        </p:txBody>
      </p:sp>
    </p:spTree>
    <p:extLst>
      <p:ext uri="{BB962C8B-B14F-4D97-AF65-F5344CB8AC3E}">
        <p14:creationId xmlns:p14="http://schemas.microsoft.com/office/powerpoint/2010/main" val="389904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877333" flipH="1">
            <a:off x="381842" y="-22529"/>
            <a:ext cx="2155721" cy="1510808"/>
          </a:xfrm>
        </p:spPr>
        <p:txBody>
          <a:bodyPr/>
          <a:lstStyle/>
          <a:p>
            <a:r>
              <a:rPr lang="en-US" dirty="0"/>
              <a:t>Speaking: </a:t>
            </a:r>
          </a:p>
        </p:txBody>
      </p:sp>
      <p:sp>
        <p:nvSpPr>
          <p:cNvPr id="4" name="Rectangle 3"/>
          <p:cNvSpPr/>
          <p:nvPr/>
        </p:nvSpPr>
        <p:spPr>
          <a:xfrm>
            <a:off x="226054" y="525056"/>
            <a:ext cx="7652709" cy="4339650"/>
          </a:xfrm>
          <a:prstGeom prst="rect">
            <a:avLst/>
          </a:prstGeom>
        </p:spPr>
        <p:txBody>
          <a:bodyPr wrap="square">
            <a:spAutoFit/>
          </a:bodyPr>
          <a:lstStyle/>
          <a:p>
            <a:r>
              <a:rPr lang="en-US" sz="1800" b="1" dirty="0"/>
              <a:t>Read the short text with quotes from famous people about friendship. Which quote do you like the most?</a:t>
            </a:r>
          </a:p>
          <a:p>
            <a:r>
              <a:rPr lang="en-US" sz="2000" b="1" dirty="0"/>
              <a:t>The Ancient Greek philosopher Aristotle wrote that “  </a:t>
            </a:r>
            <a:r>
              <a:rPr lang="en-US" sz="2000" b="1" dirty="0">
                <a:solidFill>
                  <a:schemeClr val="bg2">
                    <a:lumMod val="50000"/>
                  </a:schemeClr>
                </a:solidFill>
              </a:rPr>
              <a:t>friendship takes time: </a:t>
            </a:r>
            <a:r>
              <a:rPr lang="en-US" sz="2000" b="1" dirty="0">
                <a:solidFill>
                  <a:schemeClr val="accent4">
                    <a:lumMod val="75000"/>
                  </a:schemeClr>
                </a:solidFill>
              </a:rPr>
              <a:t>'Wishing to be friends is quick work, but friendship is a slow ripening fruit. </a:t>
            </a:r>
          </a:p>
          <a:p>
            <a:endParaRPr lang="en-US" sz="2000" b="1" dirty="0"/>
          </a:p>
          <a:p>
            <a:r>
              <a:rPr lang="en-US" sz="2000" b="1" dirty="0"/>
              <a:t> Fast forward to the 1900's, and the American car manufacturer Henry Ford said: </a:t>
            </a:r>
            <a:r>
              <a:rPr lang="en-US" sz="2000" b="1" dirty="0">
                <a:solidFill>
                  <a:schemeClr val="accent4">
                    <a:lumMod val="75000"/>
                  </a:schemeClr>
                </a:solidFill>
              </a:rPr>
              <a:t>'My best friend is the one who brings out the best in me.</a:t>
            </a:r>
          </a:p>
          <a:p>
            <a:endParaRPr lang="en-US" sz="2000" b="1" dirty="0"/>
          </a:p>
          <a:p>
            <a:r>
              <a:rPr lang="en-US" sz="2000" b="1" dirty="0"/>
              <a:t>'Now, social media allows us to 'friend' - or 'unfriend' - people online. We can easily compare how many friends we have on our social media profiles. However, as writer </a:t>
            </a:r>
            <a:r>
              <a:rPr lang="en-US" sz="2000" b="1" dirty="0" err="1"/>
              <a:t>Malorie</a:t>
            </a:r>
            <a:r>
              <a:rPr lang="en-US" sz="2000" b="1" dirty="0"/>
              <a:t> Blackman says: </a:t>
            </a:r>
            <a:r>
              <a:rPr lang="en-US" sz="2000" b="1" dirty="0">
                <a:solidFill>
                  <a:schemeClr val="accent4">
                    <a:lumMod val="75000"/>
                  </a:schemeClr>
                </a:solidFill>
              </a:rPr>
              <a:t>'Life isn't about quantity, it's about quality.'</a:t>
            </a:r>
          </a:p>
        </p:txBody>
      </p:sp>
      <p:pic>
        <p:nvPicPr>
          <p:cNvPr id="1026" name="Picture 2" descr="Kagan Structure: RallyRobin – Fountain Middle School ...">
            <a:extLst>
              <a:ext uri="{FF2B5EF4-FFF2-40B4-BE49-F238E27FC236}">
                <a16:creationId xmlns:a16="http://schemas.microsoft.com/office/drawing/2014/main" id="{C3A76F09-E97C-7B1E-A701-98D5677AC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941" y="179457"/>
            <a:ext cx="1514475"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7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844901"/>
            <a:ext cx="1323693" cy="405045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sz="1050"/>
          </a:p>
        </p:txBody>
      </p:sp>
      <p:sp>
        <p:nvSpPr>
          <p:cNvPr id="27" name="Rounded Rectangle 26"/>
          <p:cNvSpPr/>
          <p:nvPr/>
        </p:nvSpPr>
        <p:spPr>
          <a:xfrm>
            <a:off x="74093" y="896436"/>
            <a:ext cx="1598636" cy="32682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6129" y="2503538"/>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41797" y="2851756"/>
            <a:ext cx="1619108" cy="27003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5339" y="3719582"/>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4733" y="4073405"/>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825"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63857" y="3321051"/>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74093" y="1324738"/>
            <a:ext cx="1619108" cy="34787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2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1776165" y="858208"/>
            <a:ext cx="6707011" cy="418386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19" y="343747"/>
            <a:ext cx="487625" cy="483029"/>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8271290" y="3175"/>
            <a:ext cx="906780" cy="34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74093" y="1728468"/>
            <a:ext cx="1608872"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9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33149" y="2119061"/>
            <a:ext cx="167028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98380" y="4435256"/>
            <a:ext cx="1619108" cy="27003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28" name="Double Wave 27"/>
          <p:cNvSpPr/>
          <p:nvPr/>
        </p:nvSpPr>
        <p:spPr>
          <a:xfrm>
            <a:off x="5418569" y="452674"/>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3965229" y="452675"/>
            <a:ext cx="1611266"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10</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1601489" y="452674"/>
            <a:ext cx="2477335" cy="265177"/>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05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6871909" y="447129"/>
            <a:ext cx="2045078" cy="265177"/>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2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2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351660" y="34042"/>
            <a:ext cx="8692233" cy="3571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5" name="Group 24">
            <a:extLst>
              <a:ext uri="{FF2B5EF4-FFF2-40B4-BE49-F238E27FC236}">
                <a16:creationId xmlns:a16="http://schemas.microsoft.com/office/drawing/2014/main" id="{CE0B6374-A321-43B6-8E4B-311DF121FF7E}"/>
              </a:ext>
            </a:extLst>
          </p:cNvPr>
          <p:cNvGrpSpPr/>
          <p:nvPr/>
        </p:nvGrpSpPr>
        <p:grpSpPr>
          <a:xfrm>
            <a:off x="7981115" y="884837"/>
            <a:ext cx="945953" cy="537326"/>
            <a:chOff x="7446246" y="205862"/>
            <a:chExt cx="1544854" cy="691058"/>
          </a:xfrm>
        </p:grpSpPr>
        <p:sp>
          <p:nvSpPr>
            <p:cNvPr id="33" name="Rounded Rectangle 10">
              <a:extLst>
                <a:ext uri="{FF2B5EF4-FFF2-40B4-BE49-F238E27FC236}">
                  <a16:creationId xmlns:a16="http://schemas.microsoft.com/office/drawing/2014/main" id="{116F891E-0EF7-4DBF-85AA-97368522BE8A}"/>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22">
              <a:extLst>
                <a:ext uri="{FF2B5EF4-FFF2-40B4-BE49-F238E27FC236}">
                  <a16:creationId xmlns:a16="http://schemas.microsoft.com/office/drawing/2014/main" id="{F073BDDD-0612-44D1-8D66-D003E2C2179B}"/>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Calibri" panose="020F0502020204030204" pitchFamily="34" charset="0"/>
                  <a:cs typeface="Calibri" panose="020F0502020204030204" pitchFamily="34" charset="0"/>
                </a:rPr>
                <a:t>3:00 minutes</a:t>
              </a:r>
            </a:p>
          </p:txBody>
        </p:sp>
      </p:grpSp>
      <p:pic>
        <p:nvPicPr>
          <p:cNvPr id="6" name="Picture 5">
            <a:extLst>
              <a:ext uri="{FF2B5EF4-FFF2-40B4-BE49-F238E27FC236}">
                <a16:creationId xmlns:a16="http://schemas.microsoft.com/office/drawing/2014/main" id="{E2A207F0-B51B-47EC-9466-2B447C867E93}"/>
              </a:ext>
            </a:extLst>
          </p:cNvPr>
          <p:cNvPicPr>
            <a:picLocks noChangeAspect="1"/>
          </p:cNvPicPr>
          <p:nvPr/>
        </p:nvPicPr>
        <p:blipFill>
          <a:blip r:embed="rId6"/>
          <a:stretch>
            <a:fillRect/>
          </a:stretch>
        </p:blipFill>
        <p:spPr>
          <a:xfrm>
            <a:off x="0" y="785"/>
            <a:ext cx="9144000" cy="5204654"/>
          </a:xfrm>
          <a:prstGeom prst="rect">
            <a:avLst/>
          </a:prstGeom>
        </p:spPr>
      </p:pic>
      <p:pic>
        <p:nvPicPr>
          <p:cNvPr id="3" name="FocusGLB52eCLCD1Tr06">
            <a:hlinkClick r:id="" action="ppaction://media"/>
            <a:extLst>
              <a:ext uri="{FF2B5EF4-FFF2-40B4-BE49-F238E27FC236}">
                <a16:creationId xmlns:a16="http://schemas.microsoft.com/office/drawing/2014/main" id="{83BB2CB6-061F-845B-06D2-9553723E9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3469" y="-92164"/>
            <a:ext cx="487625" cy="487625"/>
          </a:xfrm>
          <a:prstGeom prst="rect">
            <a:avLst/>
          </a:prstGeom>
        </p:spPr>
      </p:pic>
    </p:spTree>
    <p:extLst>
      <p:ext uri="{BB962C8B-B14F-4D97-AF65-F5344CB8AC3E}">
        <p14:creationId xmlns:p14="http://schemas.microsoft.com/office/powerpoint/2010/main" val="213929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3"/>
          <p:cNvPicPr preferRelativeResize="0"/>
          <p:nvPr/>
        </p:nvPicPr>
        <p:blipFill>
          <a:blip r:embed="rId3">
            <a:alphaModFix amt="86000"/>
          </a:blip>
          <a:stretch>
            <a:fillRect/>
          </a:stretch>
        </p:blipFill>
        <p:spPr>
          <a:xfrm rot="1344117">
            <a:off x="3516765" y="762332"/>
            <a:ext cx="1135998" cy="962314"/>
          </a:xfrm>
          <a:prstGeom prst="rect">
            <a:avLst/>
          </a:prstGeom>
          <a:noFill/>
          <a:ln>
            <a:noFill/>
          </a:ln>
        </p:spPr>
      </p:pic>
      <p:sp>
        <p:nvSpPr>
          <p:cNvPr id="349" name="Google Shape;349;p53"/>
          <p:cNvSpPr txBox="1">
            <a:spLocks noGrp="1"/>
          </p:cNvSpPr>
          <p:nvPr>
            <p:ph type="title" idx="2"/>
          </p:nvPr>
        </p:nvSpPr>
        <p:spPr>
          <a:xfrm>
            <a:off x="3419655" y="902800"/>
            <a:ext cx="1048436" cy="5934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pic>
        <p:nvPicPr>
          <p:cNvPr id="350" name="Google Shape;350;p53"/>
          <p:cNvPicPr preferRelativeResize="0"/>
          <p:nvPr/>
        </p:nvPicPr>
        <p:blipFill rotWithShape="1">
          <a:blip r:embed="rId4">
            <a:alphaModFix/>
          </a:blip>
          <a:srcRect t="16970" r="8892" b="21025"/>
          <a:stretch/>
        </p:blipFill>
        <p:spPr>
          <a:xfrm rot="10800000">
            <a:off x="833700" y="1225600"/>
            <a:ext cx="2036850" cy="810276"/>
          </a:xfrm>
          <a:prstGeom prst="rect">
            <a:avLst/>
          </a:prstGeom>
          <a:noFill/>
          <a:ln>
            <a:noFill/>
          </a:ln>
        </p:spPr>
      </p:pic>
      <p:pic>
        <p:nvPicPr>
          <p:cNvPr id="351" name="Google Shape;351;p53"/>
          <p:cNvPicPr preferRelativeResize="0"/>
          <p:nvPr/>
        </p:nvPicPr>
        <p:blipFill rotWithShape="1">
          <a:blip r:embed="rId5">
            <a:alphaModFix/>
          </a:blip>
          <a:srcRect t="16734" r="8892" b="18300"/>
          <a:stretch/>
        </p:blipFill>
        <p:spPr>
          <a:xfrm rot="10800000">
            <a:off x="-374073" y="1737957"/>
            <a:ext cx="3244623" cy="846042"/>
          </a:xfrm>
          <a:prstGeom prst="rect">
            <a:avLst/>
          </a:prstGeom>
          <a:noFill/>
          <a:ln>
            <a:noFill/>
          </a:ln>
        </p:spPr>
      </p:pic>
      <p:sp>
        <p:nvSpPr>
          <p:cNvPr id="352" name="Google Shape;352;p53"/>
          <p:cNvSpPr txBox="1">
            <a:spLocks noGrp="1"/>
          </p:cNvSpPr>
          <p:nvPr>
            <p:ph type="title"/>
          </p:nvPr>
        </p:nvSpPr>
        <p:spPr>
          <a:xfrm>
            <a:off x="2535879" y="1359892"/>
            <a:ext cx="4574592" cy="2865424"/>
          </a:xfrm>
          <a:prstGeom prst="rect">
            <a:avLst/>
          </a:prstGeom>
        </p:spPr>
        <p:txBody>
          <a:bodyPr spcFirstLastPara="1" wrap="square" lIns="91425" tIns="91425" rIns="91425" bIns="91425" anchor="t" anchorCtr="0">
            <a:noAutofit/>
          </a:bodyPr>
          <a:lstStyle/>
          <a:p>
            <a:pPr lvl="0" algn="l"/>
            <a:r>
              <a:rPr lang="en-US" sz="2400" dirty="0"/>
              <a:t>Huck and Tom </a:t>
            </a:r>
            <a:br>
              <a:rPr lang="en-US" sz="2400" dirty="0"/>
            </a:br>
            <a:r>
              <a:rPr lang="en-US" sz="2000" dirty="0"/>
              <a:t>  </a:t>
            </a:r>
            <a:r>
              <a:rPr lang="en-US" sz="2000" dirty="0">
                <a:solidFill>
                  <a:schemeClr val="accent6">
                    <a:lumMod val="50000"/>
                  </a:schemeClr>
                </a:solidFill>
              </a:rPr>
              <a:t>in The </a:t>
            </a:r>
            <a:r>
              <a:rPr lang="en-US" sz="2000" i="1" dirty="0">
                <a:solidFill>
                  <a:schemeClr val="accent6">
                    <a:lumMod val="50000"/>
                  </a:schemeClr>
                </a:solidFill>
              </a:rPr>
              <a:t>Adventures of Tom Sawyer </a:t>
            </a:r>
            <a:r>
              <a:rPr lang="en-US" sz="2000" dirty="0">
                <a:solidFill>
                  <a:schemeClr val="accent6">
                    <a:lumMod val="50000"/>
                  </a:schemeClr>
                </a:solidFill>
              </a:rPr>
              <a:t>by Mark Twain. It is only in chapter six of The Adventures of Tom Sawyer that we are introduced to Huckleberry Finn. Homeless and carefree, his father a vagabond, the teenage boy is admired by the local children and detested by their parents. </a:t>
            </a:r>
            <a:endParaRPr sz="2000" dirty="0">
              <a:solidFill>
                <a:schemeClr val="accent6">
                  <a:lumMod val="50000"/>
                </a:schemeClr>
              </a:solidFill>
            </a:endParaRPr>
          </a:p>
        </p:txBody>
      </p:sp>
      <p:pic>
        <p:nvPicPr>
          <p:cNvPr id="2" name="Picture 1"/>
          <p:cNvPicPr>
            <a:picLocks noChangeAspect="1"/>
          </p:cNvPicPr>
          <p:nvPr/>
        </p:nvPicPr>
        <p:blipFill>
          <a:blip r:embed="rId6"/>
          <a:stretch>
            <a:fillRect/>
          </a:stretch>
        </p:blipFill>
        <p:spPr>
          <a:xfrm>
            <a:off x="45033" y="78926"/>
            <a:ext cx="2087661" cy="1563731"/>
          </a:xfrm>
          <a:prstGeom prst="rect">
            <a:avLst/>
          </a:prstGeom>
        </p:spPr>
      </p:pic>
      <p:sp>
        <p:nvSpPr>
          <p:cNvPr id="3" name="Rectangle 2"/>
          <p:cNvSpPr/>
          <p:nvPr/>
        </p:nvSpPr>
        <p:spPr>
          <a:xfrm>
            <a:off x="0" y="1651383"/>
            <a:ext cx="2466976" cy="768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lumMod val="50000"/>
                  </a:schemeClr>
                </a:solidFill>
              </a:rPr>
              <a:t>The Adventure of Tom Sawyer . By “ Mark Twain”  </a:t>
            </a:r>
          </a:p>
        </p:txBody>
      </p:sp>
      <p:sp>
        <p:nvSpPr>
          <p:cNvPr id="4" name="Rectangle 3"/>
          <p:cNvSpPr/>
          <p:nvPr/>
        </p:nvSpPr>
        <p:spPr>
          <a:xfrm>
            <a:off x="7334450" y="1359892"/>
            <a:ext cx="1797627" cy="106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2">
                    <a:lumMod val="50000"/>
                  </a:schemeClr>
                </a:solidFill>
                <a:latin typeface="Times New Roman" panose="02020603050405020304" pitchFamily="18" charset="0"/>
                <a:cs typeface="Times New Roman" panose="02020603050405020304" pitchFamily="18" charset="0"/>
              </a:rPr>
              <a:t>Homeless : without a home </a:t>
            </a:r>
          </a:p>
          <a:p>
            <a:r>
              <a:rPr lang="en-US" b="1" dirty="0">
                <a:solidFill>
                  <a:schemeClr val="bg2">
                    <a:lumMod val="50000"/>
                  </a:schemeClr>
                </a:solidFill>
                <a:latin typeface="Times New Roman" panose="02020603050405020304" pitchFamily="18" charset="0"/>
                <a:cs typeface="Times New Roman" panose="02020603050405020304" pitchFamily="18" charset="0"/>
              </a:rPr>
              <a:t>Carefree : free from anxiety  </a:t>
            </a:r>
          </a:p>
        </p:txBody>
      </p:sp>
      <p:sp>
        <p:nvSpPr>
          <p:cNvPr id="11" name="Rectangle 10"/>
          <p:cNvSpPr/>
          <p:nvPr/>
        </p:nvSpPr>
        <p:spPr>
          <a:xfrm>
            <a:off x="7334449" y="2616615"/>
            <a:ext cx="1797628" cy="116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Vagabond  : </a:t>
            </a:r>
            <a:r>
              <a:rPr lang="en-US" dirty="0">
                <a:solidFill>
                  <a:schemeClr val="accent6">
                    <a:lumMod val="50000"/>
                  </a:schemeClr>
                </a:solidFill>
                <a:latin typeface="Times New Roman" panose="02020603050405020304" pitchFamily="18" charset="0"/>
                <a:cs typeface="Times New Roman" panose="02020603050405020304" pitchFamily="18" charset="0"/>
              </a:rPr>
              <a:t>a person who </a:t>
            </a:r>
            <a:r>
              <a:rPr lang="en-US" dirty="0">
                <a:solidFill>
                  <a:schemeClr val="accent6">
                    <a:lumMod val="50000"/>
                  </a:schemeClr>
                </a:solidFill>
                <a:latin typeface="Times New Roman" panose="02020603050405020304" pitchFamily="18" charset="0"/>
                <a:cs typeface="Times New Roman" panose="02020603050405020304" pitchFamily="18" charset="0"/>
                <a:hlinkClick r:id="rId7"/>
              </a:rPr>
              <a:t>wanders</a:t>
            </a:r>
            <a:r>
              <a:rPr lang="en-US" dirty="0">
                <a:solidFill>
                  <a:schemeClr val="accent6">
                    <a:lumMod val="50000"/>
                  </a:schemeClr>
                </a:solidFill>
                <a:latin typeface="Times New Roman" panose="02020603050405020304" pitchFamily="18" charset="0"/>
                <a:cs typeface="Times New Roman" panose="02020603050405020304" pitchFamily="18" charset="0"/>
              </a:rPr>
              <a:t> from place to place without a home or job.</a:t>
            </a: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334449" y="3891233"/>
            <a:ext cx="1797628" cy="1162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Detested  : hated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2" presetClass="entr" presetSubtype="4" fill="hold" nodeType="withEffect">
                                  <p:stCondLst>
                                    <p:cond delay="0"/>
                                  </p:stCondLst>
                                  <p:childTnLst>
                                    <p:set>
                                      <p:cBhvr>
                                        <p:cTn id="9" dur="1" fill="hold">
                                          <p:stCondLst>
                                            <p:cond delay="0"/>
                                          </p:stCondLst>
                                        </p:cTn>
                                        <p:tgtEl>
                                          <p:spTgt spid="352"/>
                                        </p:tgtEl>
                                        <p:attrNameLst>
                                          <p:attrName>style.visibility</p:attrName>
                                        </p:attrNameLst>
                                      </p:cBhvr>
                                      <p:to>
                                        <p:strVal val="visible"/>
                                      </p:to>
                                    </p:set>
                                    <p:anim calcmode="lin" valueType="num">
                                      <p:cBhvr additive="base">
                                        <p:cTn id="10" dur="1000"/>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9B95B027461647B263878C07E4DF2E" ma:contentTypeVersion="7" ma:contentTypeDescription="Create a new document." ma:contentTypeScope="" ma:versionID="da84ad75f76219835f9568b684b2cad5">
  <xsd:schema xmlns:xsd="http://www.w3.org/2001/XMLSchema" xmlns:xs="http://www.w3.org/2001/XMLSchema" xmlns:p="http://schemas.microsoft.com/office/2006/metadata/properties" xmlns:ns2="ebf33951-7f2c-4da6-86ea-5b9228999527" targetNamespace="http://schemas.microsoft.com/office/2006/metadata/properties" ma:root="true" ma:fieldsID="8e88cb01397e0bb1cdd06c07db29e535" ns2:_="">
    <xsd:import namespace="ebf33951-7f2c-4da6-86ea-5b92289995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33951-7f2c-4da6-86ea-5b92289995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A2C7F0-3114-43CA-A08C-3B9C0B42D91E}">
  <ds:schemaRefs>
    <ds:schemaRef ds:uri="http://schemas.microsoft.com/office/2006/metadata/properties"/>
    <ds:schemaRef ds:uri="http://purl.org/dc/terms/"/>
    <ds:schemaRef ds:uri="http://www.w3.org/XML/1998/namespace"/>
    <ds:schemaRef ds:uri="ebf33951-7f2c-4da6-86ea-5b9228999527"/>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755B808D-1A02-4E83-AA47-D64FA2EDB2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33951-7f2c-4da6-86ea-5b9228999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898D0F-7091-4903-A61C-26F25EC831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907</TotalTime>
  <Words>3046</Words>
  <Application>Microsoft Office PowerPoint</Application>
  <PresentationFormat>On-screen Show (16:9)</PresentationFormat>
  <Paragraphs>383</Paragraphs>
  <Slides>46</Slides>
  <Notes>14</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46</vt:i4>
      </vt:variant>
    </vt:vector>
  </HeadingPairs>
  <TitlesOfParts>
    <vt:vector size="62" baseType="lpstr">
      <vt:lpstr>HelveticaNeueLT Arabic 55 Roman</vt:lpstr>
      <vt:lpstr>Times New Roman</vt:lpstr>
      <vt:lpstr>Muli</vt:lpstr>
      <vt:lpstr>Calibri Light</vt:lpstr>
      <vt:lpstr>Adobe Arabic</vt:lpstr>
      <vt:lpstr>Anonymous Pro</vt:lpstr>
      <vt:lpstr>Calibri</vt:lpstr>
      <vt:lpstr>HelveticaNeueLT Arabic 45 Light</vt:lpstr>
      <vt:lpstr>Concert One</vt:lpstr>
      <vt:lpstr>Symbol</vt:lpstr>
      <vt:lpstr>Coming Soon</vt:lpstr>
      <vt:lpstr>Arial</vt:lpstr>
      <vt:lpstr>Roboto Mono Medium</vt:lpstr>
      <vt:lpstr>Roboto Mono</vt:lpstr>
      <vt:lpstr>Notebook Lesson by Slidesgo</vt:lpstr>
      <vt:lpstr>Office Theme</vt:lpstr>
      <vt:lpstr>Being Friends  Unit 1 </vt:lpstr>
      <vt:lpstr>Lesson’s Objectives </vt:lpstr>
      <vt:lpstr>Warming up </vt:lpstr>
      <vt:lpstr>PowerPoint Presentation</vt:lpstr>
      <vt:lpstr>PowerPoint Presentation</vt:lpstr>
      <vt:lpstr>PowerPoint Presentation</vt:lpstr>
      <vt:lpstr>Speaking: </vt:lpstr>
      <vt:lpstr>PowerPoint Presentation</vt:lpstr>
      <vt:lpstr>01</vt:lpstr>
      <vt:lpstr>01</vt:lpstr>
      <vt:lpstr>1. Based on The Adventures of Tom Sawyer, Huck was detested by the children’s parents. Illustrate Huck’s personality.  </vt:lpstr>
      <vt:lpstr>Differentiation </vt:lpstr>
      <vt:lpstr>Real Life Application </vt:lpstr>
      <vt:lpstr>PowerPoint Presentation</vt:lpstr>
      <vt:lpstr>PowerPoint Presentation</vt:lpstr>
      <vt:lpstr>02</vt:lpstr>
      <vt:lpstr>02</vt:lpstr>
      <vt:lpstr>2. Quote the sentence that indicates that Anne overcame her circumstances and pursued her dream.</vt:lpstr>
      <vt:lpstr>3. Shirley and Diana have a key to their friendships. Justify.</vt:lpstr>
      <vt:lpstr>Differentiation </vt:lpstr>
      <vt:lpstr>PowerPoint Presentation</vt:lpstr>
      <vt:lpstr>03</vt:lpstr>
      <vt:lpstr>03</vt:lpstr>
      <vt:lpstr>4. How was the first meeting between David and Adam?</vt:lpstr>
      <vt:lpstr>PowerPoint Presentation</vt:lpstr>
      <vt:lpstr>PowerPoint Presentation</vt:lpstr>
      <vt:lpstr>Real life Application </vt:lpstr>
      <vt:lpstr>PowerPoint Presentation</vt:lpstr>
      <vt:lpstr>04</vt:lpstr>
      <vt:lpstr>04</vt:lpstr>
      <vt:lpstr>5. Little Women gives a portrayal of the relationship and of the bond between the members of a family. Give evidence according to the text.</vt:lpstr>
      <vt:lpstr>Task 1: Personal Reflection Discuss with your partner  whether you agree or disagree with Jo’s belief that marriage would damage the bond between sisters. Use examples from your own experiences or real-life situations to support your opinion.</vt:lpstr>
      <vt:lpstr>PowerPoint Presentation</vt:lpstr>
      <vt:lpstr>PowerPoint Presentation</vt:lpstr>
      <vt:lpstr>6. The Secret Garden is considered a good example that highlights the importance of nature and friendship. Justify.</vt:lpstr>
      <vt:lpstr>PowerPoint Presentation</vt:lpstr>
      <vt:lpstr>7. In The Interestings, a friendship endures despite contradictory feelings among the individuals. Explain.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Mais Awad</dc:creator>
  <cp:lastModifiedBy>Ahmad Ashour</cp:lastModifiedBy>
  <cp:revision>67</cp:revision>
  <dcterms:modified xsi:type="dcterms:W3CDTF">2025-10-13T05:55:38Z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0x010100399B95B027461647B263878C07E4DF2E</vt:lpwstr>
  </property>
</Properties>
</file>