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37" r:id="rId4"/>
    <p:sldId id="257" r:id="rId5"/>
    <p:sldId id="335" r:id="rId6"/>
    <p:sldId id="336" r:id="rId7"/>
    <p:sldId id="338" r:id="rId8"/>
    <p:sldId id="342" r:id="rId9"/>
    <p:sldId id="339" r:id="rId10"/>
    <p:sldId id="263" r:id="rId11"/>
    <p:sldId id="344" r:id="rId12"/>
    <p:sldId id="345" r:id="rId13"/>
    <p:sldId id="346" r:id="rId14"/>
    <p:sldId id="347" r:id="rId15"/>
    <p:sldId id="348" r:id="rId16"/>
    <p:sldId id="349" r:id="rId17"/>
    <p:sldId id="350" r:id="rId18"/>
    <p:sldId id="343" r:id="rId19"/>
    <p:sldId id="316" r:id="rId20"/>
    <p:sldId id="351" r:id="rId21"/>
    <p:sldId id="352" r:id="rId22"/>
    <p:sldId id="353" r:id="rId23"/>
    <p:sldId id="354" r:id="rId24"/>
    <p:sldId id="355" r:id="rId25"/>
    <p:sldId id="356" r:id="rId26"/>
    <p:sldId id="357" r:id="rId27"/>
    <p:sldId id="358" r:id="rId28"/>
    <p:sldId id="271" r:id="rId29"/>
    <p:sldId id="327" r:id="rId30"/>
    <p:sldId id="359" r:id="rId31"/>
    <p:sldId id="294" r:id="rId32"/>
    <p:sldId id="295" r:id="rId33"/>
    <p:sldId id="296" r:id="rId34"/>
    <p:sldId id="379" r:id="rId35"/>
    <p:sldId id="360" r:id="rId36"/>
    <p:sldId id="297" r:id="rId37"/>
    <p:sldId id="328" r:id="rId38"/>
    <p:sldId id="329" r:id="rId39"/>
    <p:sldId id="361" r:id="rId40"/>
    <p:sldId id="380" r:id="rId41"/>
    <p:sldId id="382" r:id="rId42"/>
    <p:sldId id="298" r:id="rId43"/>
    <p:sldId id="362" r:id="rId44"/>
    <p:sldId id="381" r:id="rId45"/>
    <p:sldId id="383" r:id="rId46"/>
    <p:sldId id="384" r:id="rId47"/>
    <p:sldId id="363" r:id="rId48"/>
    <p:sldId id="299" r:id="rId49"/>
    <p:sldId id="364" r:id="rId50"/>
    <p:sldId id="300" r:id="rId51"/>
    <p:sldId id="330" r:id="rId52"/>
    <p:sldId id="365" r:id="rId53"/>
    <p:sldId id="366" r:id="rId54"/>
    <p:sldId id="301" r:id="rId55"/>
    <p:sldId id="302" r:id="rId56"/>
    <p:sldId id="367" r:id="rId57"/>
    <p:sldId id="331" r:id="rId58"/>
    <p:sldId id="368" r:id="rId59"/>
    <p:sldId id="304" r:id="rId60"/>
    <p:sldId id="305" r:id="rId61"/>
    <p:sldId id="369" r:id="rId62"/>
    <p:sldId id="306" r:id="rId63"/>
    <p:sldId id="374" r:id="rId64"/>
    <p:sldId id="307" r:id="rId65"/>
    <p:sldId id="308" r:id="rId66"/>
    <p:sldId id="370" r:id="rId67"/>
    <p:sldId id="309" r:id="rId68"/>
    <p:sldId id="371" r:id="rId69"/>
    <p:sldId id="372" r:id="rId70"/>
    <p:sldId id="373" r:id="rId71"/>
    <p:sldId id="310" r:id="rId72"/>
    <p:sldId id="311" r:id="rId73"/>
    <p:sldId id="312" r:id="rId74"/>
    <p:sldId id="375" r:id="rId75"/>
    <p:sldId id="313" r:id="rId76"/>
    <p:sldId id="376" r:id="rId77"/>
    <p:sldId id="377" r:id="rId78"/>
    <p:sldId id="334" r:id="rId79"/>
    <p:sldId id="385" r:id="rId80"/>
    <p:sldId id="386" r:id="rId81"/>
    <p:sldId id="387" r:id="rId82"/>
    <p:sldId id="388" r:id="rId83"/>
    <p:sldId id="389" r:id="rId84"/>
    <p:sldId id="390" r:id="rId85"/>
    <p:sldId id="391" r:id="rId86"/>
    <p:sldId id="392" r:id="rId87"/>
    <p:sldId id="393" r:id="rId88"/>
    <p:sldId id="394" r:id="rId89"/>
    <p:sldId id="378"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4660"/>
  </p:normalViewPr>
  <p:slideViewPr>
    <p:cSldViewPr>
      <p:cViewPr varScale="1">
        <p:scale>
          <a:sx n="83" d="100"/>
          <a:sy n="83" d="100"/>
        </p:scale>
        <p:origin x="1498"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307150-94B1-4B05-962A-76623EC11A6A}"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07150-94B1-4B05-962A-76623EC11A6A}"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07150-94B1-4B05-962A-76623EC11A6A}"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07150-94B1-4B05-962A-76623EC11A6A}"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07150-94B1-4B05-962A-76623EC11A6A}"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307150-94B1-4B05-962A-76623EC11A6A}"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307150-94B1-4B05-962A-76623EC11A6A}" type="datetimeFigureOut">
              <a:rPr lang="en-US" smtClean="0"/>
              <a:pPr/>
              <a:t>9/27/2025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307150-94B1-4B05-962A-76623EC11A6A}" type="datetimeFigureOut">
              <a:rPr lang="en-US" smtClean="0"/>
              <a:pPr/>
              <a:t>9/27/2025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07150-94B1-4B05-962A-76623EC11A6A}" type="datetimeFigureOut">
              <a:rPr lang="en-US" smtClean="0"/>
              <a:pPr/>
              <a:t>9/27/2025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07150-94B1-4B05-962A-76623EC11A6A}"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07150-94B1-4B05-962A-76623EC11A6A}"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AB54E-8E82-4765-91EC-3555AF34B6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07150-94B1-4B05-962A-76623EC11A6A}" type="datetimeFigureOut">
              <a:rPr lang="en-US" smtClean="0"/>
              <a:pPr/>
              <a:t>9/27/2025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AB54E-8E82-4765-91EC-3555AF34B68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ow%20natural%20world%20affect%20us.mp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774825"/>
          </a:xfrm>
        </p:spPr>
        <p:txBody>
          <a:bodyPr>
            <a:normAutofit fontScale="90000"/>
          </a:bodyPr>
          <a:lstStyle/>
          <a:p>
            <a:r>
              <a:rPr lang="en-US" dirty="0"/>
              <a:t>How does the natural world affect us?</a:t>
            </a:r>
            <a:br>
              <a:rPr lang="en-US" dirty="0"/>
            </a:br>
            <a:endParaRPr lang="en-US" dirty="0"/>
          </a:p>
        </p:txBody>
      </p:sp>
      <p:pic>
        <p:nvPicPr>
          <p:cNvPr id="8" name="Picture 7" descr="nature.jpg"/>
          <p:cNvPicPr>
            <a:picLocks noChangeAspect="1"/>
          </p:cNvPicPr>
          <p:nvPr/>
        </p:nvPicPr>
        <p:blipFill>
          <a:blip r:embed="rId2" cstate="print"/>
          <a:stretch>
            <a:fillRect/>
          </a:stretch>
        </p:blipFill>
        <p:spPr>
          <a:xfrm>
            <a:off x="1447800" y="2057400"/>
            <a:ext cx="6553200" cy="3686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0181008_05070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767" y="524279"/>
            <a:ext cx="6577928" cy="1139269"/>
          </a:xfrm>
        </p:spPr>
        <p:txBody>
          <a:bodyPr/>
          <a:lstStyle/>
          <a:p>
            <a:r>
              <a:rPr lang="en-US" dirty="0">
                <a:solidFill>
                  <a:schemeClr val="tx1"/>
                </a:solidFill>
              </a:rPr>
              <a:t>Nonliving:(</a:t>
            </a:r>
            <a:r>
              <a:rPr lang="en-US" dirty="0" err="1">
                <a:solidFill>
                  <a:schemeClr val="tx1"/>
                </a:solidFill>
              </a:rPr>
              <a:t>adj</a:t>
            </a:r>
            <a:r>
              <a:rPr lang="en-US" dirty="0">
                <a:solidFill>
                  <a:schemeClr val="tx1"/>
                </a:solidFill>
              </a:rPr>
              <a:t>) not alive.</a:t>
            </a:r>
          </a:p>
        </p:txBody>
      </p:sp>
      <p:pic>
        <p:nvPicPr>
          <p:cNvPr id="6" name="Picture 2" descr="G:\grade 7\ecosystem\nonliving.png"/>
          <p:cNvPicPr>
            <a:picLocks noChangeAspect="1" noChangeArrowheads="1"/>
          </p:cNvPicPr>
          <p:nvPr/>
        </p:nvPicPr>
        <p:blipFill>
          <a:blip r:embed="rId2" cstate="print"/>
          <a:srcRect/>
          <a:stretch>
            <a:fillRect/>
          </a:stretch>
        </p:blipFill>
        <p:spPr bwMode="auto">
          <a:xfrm>
            <a:off x="1338550" y="2225407"/>
            <a:ext cx="6420080" cy="2985571"/>
          </a:xfrm>
          <a:prstGeom prst="rect">
            <a:avLst/>
          </a:prstGeom>
          <a:noFill/>
        </p:spPr>
      </p:pic>
      <p:sp>
        <p:nvSpPr>
          <p:cNvPr id="7" name="Title 1"/>
          <p:cNvSpPr txBox="1">
            <a:spLocks/>
          </p:cNvSpPr>
          <p:nvPr/>
        </p:nvSpPr>
        <p:spPr>
          <a:xfrm>
            <a:off x="1083440" y="5248679"/>
            <a:ext cx="6577928" cy="1139269"/>
          </a:xfrm>
          <a:prstGeom prst="rect">
            <a:avLst/>
          </a:prstGeom>
        </p:spPr>
        <p:txBody>
          <a:bodyPr vert="horz" lIns="91440" tIns="45720" rIns="91440" bIns="45720" rtlCol="0" anchor="t">
            <a:normAutofit fontScale="92500" lnSpcReduction="20000"/>
          </a:bodyPr>
          <a:lstStyle/>
          <a:p>
            <a:pPr marL="0" marR="0" lvl="0" indent="0" algn="l" defTabSz="914400" rtl="0" eaLnBrk="1" fontAlgn="auto" latinLnBrk="0" hangingPunct="1">
              <a:lnSpc>
                <a:spcPct val="99000"/>
              </a:lnSpc>
              <a:spcBef>
                <a:spcPct val="0"/>
              </a:spcBef>
              <a:spcAft>
                <a:spcPts val="0"/>
              </a:spcAft>
              <a:buClrTx/>
              <a:buSzTx/>
              <a:buFontTx/>
              <a:buNone/>
              <a:tabLst/>
              <a:defRPr/>
            </a:pPr>
            <a:r>
              <a:rPr kumimoji="0" lang="en-US" sz="4400" b="0" i="0" u="none" strike="noStrike" kern="1200" cap="none" spc="0" normalizeH="0" baseline="0" noProof="0" dirty="0">
                <a:ln>
                  <a:noFill/>
                </a:ln>
                <a:effectLst/>
                <a:uLnTx/>
                <a:uFillTx/>
                <a:latin typeface="+mj-lt"/>
                <a:ea typeface="+mj-ea"/>
                <a:cs typeface="+mj-cs"/>
              </a:rPr>
              <a:t>Nonliving</a:t>
            </a:r>
            <a:r>
              <a:rPr kumimoji="0" lang="en-US" sz="4400" b="0" i="0" u="none" strike="noStrike" kern="1200" cap="none" spc="0" normalizeH="0" noProof="0" dirty="0">
                <a:ln>
                  <a:noFill/>
                </a:ln>
                <a:effectLst/>
                <a:uLnTx/>
                <a:uFillTx/>
                <a:latin typeface="+mj-lt"/>
                <a:ea typeface="+mj-ea"/>
                <a:cs typeface="+mj-cs"/>
              </a:rPr>
              <a:t> things don’t breathe</a:t>
            </a:r>
            <a:r>
              <a:rPr kumimoji="0" lang="en-US" sz="4400" b="0" i="0" u="none" strike="noStrike" kern="1200" cap="none" spc="0" normalizeH="0" baseline="0" noProof="0" dirty="0">
                <a:ln>
                  <a:noFill/>
                </a:ln>
                <a:effectLst/>
                <a:uLnTx/>
                <a:uFillTx/>
                <a:latin typeface="+mj-lt"/>
                <a:ea typeface="+mj-ea"/>
                <a:cs typeface="+mj-cs"/>
              </a:rPr>
              <a:t>.</a:t>
            </a:r>
          </a:p>
        </p:txBody>
      </p:sp>
    </p:spTree>
    <p:extLst>
      <p:ext uri="{BB962C8B-B14F-4D97-AF65-F5344CB8AC3E}">
        <p14:creationId xmlns:p14="http://schemas.microsoft.com/office/powerpoint/2010/main" val="114202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5652" y="680744"/>
            <a:ext cx="8372736" cy="954107"/>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Nutrients:(n.) vitamins and minerals that help an organism stay healthy.</a:t>
            </a:r>
          </a:p>
        </p:txBody>
      </p:sp>
      <p:sp>
        <p:nvSpPr>
          <p:cNvPr id="5" name="TextBox 4"/>
          <p:cNvSpPr txBox="1"/>
          <p:nvPr/>
        </p:nvSpPr>
        <p:spPr>
          <a:xfrm>
            <a:off x="389127" y="1897039"/>
            <a:ext cx="8045189" cy="1446550"/>
          </a:xfrm>
          <a:prstGeom prst="rect">
            <a:avLst/>
          </a:prstGeom>
          <a:noFill/>
        </p:spPr>
        <p:txBody>
          <a:bodyPr wrap="square" rtlCol="0">
            <a:spAutoFit/>
          </a:bodyPr>
          <a:lstStyle/>
          <a:p>
            <a:pPr lvl="0"/>
            <a:endParaRPr lang="en-US" sz="3200" dirty="0"/>
          </a:p>
          <a:p>
            <a:pPr algn="ctr"/>
            <a:r>
              <a:rPr lang="en-US" sz="3200" dirty="0"/>
              <a:t>    </a:t>
            </a:r>
          </a:p>
          <a:p>
            <a:r>
              <a:rPr lang="en-US" sz="2400" dirty="0">
                <a:solidFill>
                  <a:schemeClr val="bg2">
                    <a:lumMod val="10000"/>
                  </a:schemeClr>
                </a:solidFill>
                <a:latin typeface="Times New Roman" panose="02020603050405020304" pitchFamily="18" charset="0"/>
                <a:cs typeface="Times New Roman" panose="02020603050405020304" pitchFamily="18" charset="0"/>
              </a:rPr>
              <a:t> </a:t>
            </a:r>
          </a:p>
        </p:txBody>
      </p:sp>
      <p:pic>
        <p:nvPicPr>
          <p:cNvPr id="2050"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470" y="214745"/>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nutrients_med.jpeg"/>
          <p:cNvPicPr>
            <a:picLocks noChangeAspect="1"/>
          </p:cNvPicPr>
          <p:nvPr/>
        </p:nvPicPr>
        <p:blipFill>
          <a:blip r:embed="rId3" cstate="print"/>
          <a:stretch>
            <a:fillRect/>
          </a:stretch>
        </p:blipFill>
        <p:spPr>
          <a:xfrm>
            <a:off x="619699" y="1586430"/>
            <a:ext cx="7031515" cy="3670453"/>
          </a:xfrm>
          <a:prstGeom prst="rect">
            <a:avLst/>
          </a:prstGeom>
        </p:spPr>
      </p:pic>
      <p:sp>
        <p:nvSpPr>
          <p:cNvPr id="7" name="TextBox 6"/>
          <p:cNvSpPr txBox="1"/>
          <p:nvPr/>
        </p:nvSpPr>
        <p:spPr>
          <a:xfrm>
            <a:off x="288597" y="5570398"/>
            <a:ext cx="8372736" cy="954107"/>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Nutrients:(n.) If you want to know the nutrients in a box of food, look on the side of the box.</a:t>
            </a:r>
          </a:p>
        </p:txBody>
      </p:sp>
    </p:spTree>
    <p:extLst>
      <p:ext uri="{BB962C8B-B14F-4D97-AF65-F5344CB8AC3E}">
        <p14:creationId xmlns:p14="http://schemas.microsoft.com/office/powerpoint/2010/main" val="135139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612" y="1288974"/>
            <a:ext cx="8580863" cy="5262979"/>
          </a:xfrm>
          <a:prstGeom prst="rect">
            <a:avLst/>
          </a:prstGeom>
        </p:spPr>
        <p:txBody>
          <a:bodyPr wrap="square">
            <a:spAutoFit/>
          </a:bodyPr>
          <a:lstStyle/>
          <a:p>
            <a:endParaRPr lang="en-US" sz="2400" b="1" dirty="0"/>
          </a:p>
          <a:p>
            <a:endParaRPr lang="en-US" sz="2400" dirty="0"/>
          </a:p>
          <a:p>
            <a:endParaRPr lang="en-US" sz="2400"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dirty="0"/>
          </a:p>
        </p:txBody>
      </p:sp>
      <p:sp>
        <p:nvSpPr>
          <p:cNvPr id="4" name="TextBox 3"/>
          <p:cNvSpPr txBox="1"/>
          <p:nvPr/>
        </p:nvSpPr>
        <p:spPr>
          <a:xfrm>
            <a:off x="603958" y="848298"/>
            <a:ext cx="7113359"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Organism</a:t>
            </a:r>
            <a:r>
              <a:rPr lang="en-US" sz="2800" dirty="0">
                <a:solidFill>
                  <a:srgbClr val="002060"/>
                </a:solidFill>
                <a:latin typeface="Times New Roman" panose="02020603050405020304" pitchFamily="18" charset="0"/>
                <a:cs typeface="Times New Roman" panose="02020603050405020304" pitchFamily="18" charset="0"/>
                <a:sym typeface="Wingdings" pitchFamily="2" charset="2"/>
              </a:rPr>
              <a:t>:(n.) a living thing.</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5982" y="346221"/>
            <a:ext cx="442913" cy="435977"/>
          </a:xfrm>
          <a:prstGeom prst="rect">
            <a:avLst/>
          </a:prstGeom>
          <a:noFill/>
          <a:ln>
            <a:noFill/>
          </a:ln>
        </p:spPr>
      </p:pic>
      <p:pic>
        <p:nvPicPr>
          <p:cNvPr id="5122" name="Picture 2" descr="Islamic colleg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7688" y="273120"/>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descr="organism.jpg"/>
          <p:cNvPicPr>
            <a:picLocks noChangeAspect="1"/>
          </p:cNvPicPr>
          <p:nvPr/>
        </p:nvPicPr>
        <p:blipFill>
          <a:blip r:embed="rId4" cstate="print"/>
          <a:stretch>
            <a:fillRect/>
          </a:stretch>
        </p:blipFill>
        <p:spPr>
          <a:xfrm>
            <a:off x="963975" y="1388125"/>
            <a:ext cx="6457950" cy="4319397"/>
          </a:xfrm>
          <a:prstGeom prst="rect">
            <a:avLst/>
          </a:prstGeom>
        </p:spPr>
      </p:pic>
      <p:sp>
        <p:nvSpPr>
          <p:cNvPr id="8" name="TextBox 7"/>
          <p:cNvSpPr txBox="1"/>
          <p:nvPr/>
        </p:nvSpPr>
        <p:spPr>
          <a:xfrm>
            <a:off x="718258" y="5804052"/>
            <a:ext cx="7113359"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Plants and animals are organisms</a:t>
            </a:r>
            <a:r>
              <a:rPr lang="en-US" sz="2800" dirty="0">
                <a:solidFill>
                  <a:srgbClr val="002060"/>
                </a:solidFill>
                <a:latin typeface="Times New Roman" panose="02020603050405020304" pitchFamily="18" charset="0"/>
                <a:cs typeface="Times New Roman" panose="02020603050405020304" pitchFamily="18" charset="0"/>
                <a:sym typeface="Wingdings" pitchFamily="2" charset="2"/>
              </a:rPr>
              <a:t>.</a:t>
            </a:r>
            <a:endParaRPr 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5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238" y="273120"/>
            <a:ext cx="8372736" cy="954107"/>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Grade: 7			 </a:t>
            </a:r>
          </a:p>
          <a:p>
            <a:r>
              <a:rPr lang="en-US" sz="2800" dirty="0">
                <a:solidFill>
                  <a:srgbClr val="002060"/>
                </a:solidFill>
                <a:latin typeface="Times New Roman" panose="02020603050405020304" pitchFamily="18" charset="0"/>
                <a:cs typeface="Times New Roman" panose="02020603050405020304" pitchFamily="18" charset="0"/>
              </a:rPr>
              <a:t>Page279				</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6025" y="582990"/>
            <a:ext cx="442913" cy="609600"/>
          </a:xfrm>
          <a:prstGeom prst="rect">
            <a:avLst/>
          </a:prstGeom>
          <a:noFill/>
          <a:ln>
            <a:noFill/>
          </a:ln>
        </p:spPr>
      </p:pic>
      <p:pic>
        <p:nvPicPr>
          <p:cNvPr id="6146" name="Picture 2" descr="Islamic colleg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211" y="351796"/>
            <a:ext cx="1871663" cy="347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5612" y="1288975"/>
            <a:ext cx="8580863" cy="4031873"/>
          </a:xfrm>
          <a:prstGeom prst="rect">
            <a:avLst/>
          </a:prstGeom>
        </p:spPr>
        <p:txBody>
          <a:bodyPr wrap="square">
            <a:spAutoFit/>
          </a:bodyPr>
          <a:lstStyle/>
          <a:p>
            <a:pPr lvl="0"/>
            <a:r>
              <a:rPr lang="en-US" sz="3200" b="1" dirty="0"/>
              <a:t>photosynthesis</a:t>
            </a:r>
            <a:r>
              <a:rPr lang="en-US" sz="3200" dirty="0"/>
              <a:t>: (</a:t>
            </a:r>
            <a:r>
              <a:rPr lang="en-US" sz="3200" b="1" dirty="0"/>
              <a:t>n.</a:t>
            </a:r>
            <a:r>
              <a:rPr lang="en-US" sz="3200" dirty="0"/>
              <a:t>) process which plants make food from water, light, and carbon dioxide.</a:t>
            </a:r>
          </a:p>
          <a:p>
            <a:pPr lvl="0"/>
            <a:endParaRPr lang="en-US" sz="3200" dirty="0"/>
          </a:p>
          <a:p>
            <a:pPr lvl="0"/>
            <a:endParaRPr lang="en-US" sz="3200" dirty="0"/>
          </a:p>
          <a:p>
            <a:pPr lvl="0"/>
            <a:endParaRPr lang="en-US" sz="3200" dirty="0"/>
          </a:p>
          <a:p>
            <a:pPr lvl="0"/>
            <a:endParaRPr lang="en-US" sz="3200" dirty="0"/>
          </a:p>
          <a:p>
            <a:pPr lvl="0"/>
            <a:endParaRPr lang="en-US" sz="3200" dirty="0"/>
          </a:p>
          <a:p>
            <a:pPr lvl="0"/>
            <a:r>
              <a:rPr lang="en-US" sz="3200" dirty="0"/>
              <a:t> </a:t>
            </a:r>
          </a:p>
        </p:txBody>
      </p:sp>
      <p:pic>
        <p:nvPicPr>
          <p:cNvPr id="8" name="Content Placeholder 3" descr="photosynthesis.gif"/>
          <p:cNvPicPr>
            <a:picLocks noChangeAspect="1"/>
          </p:cNvPicPr>
          <p:nvPr/>
        </p:nvPicPr>
        <p:blipFill>
          <a:blip r:embed="rId4" cstate="print"/>
          <a:stretch>
            <a:fillRect/>
          </a:stretch>
        </p:blipFill>
        <p:spPr>
          <a:xfrm>
            <a:off x="429658" y="2346593"/>
            <a:ext cx="7981721" cy="2622014"/>
          </a:xfrm>
          <a:prstGeom prst="rect">
            <a:avLst/>
          </a:prstGeom>
        </p:spPr>
      </p:pic>
      <p:sp>
        <p:nvSpPr>
          <p:cNvPr id="9" name="TextBox 8"/>
          <p:cNvSpPr txBox="1"/>
          <p:nvPr/>
        </p:nvSpPr>
        <p:spPr>
          <a:xfrm>
            <a:off x="718258" y="5804052"/>
            <a:ext cx="7113359"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Plants need sunlight for photosynthesis</a:t>
            </a:r>
            <a:r>
              <a:rPr lang="en-US" sz="2800" dirty="0">
                <a:solidFill>
                  <a:srgbClr val="002060"/>
                </a:solidFill>
                <a:latin typeface="Times New Roman" panose="02020603050405020304" pitchFamily="18" charset="0"/>
                <a:cs typeface="Times New Roman" panose="02020603050405020304" pitchFamily="18" charset="0"/>
                <a:sym typeface="Wingdings" pitchFamily="2" charset="2"/>
              </a:rPr>
              <a:t>.</a:t>
            </a:r>
            <a:endParaRPr 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1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0972" y="1178807"/>
            <a:ext cx="6519231" cy="461665"/>
          </a:xfrm>
          <a:prstGeom prst="rect">
            <a:avLst/>
          </a:prstGeom>
          <a:ln>
            <a:solidFill>
              <a:schemeClr val="bg2">
                <a:lumMod val="75000"/>
              </a:schemeClr>
            </a:solidFill>
          </a:ln>
        </p:spPr>
        <p:txBody>
          <a:bodyPr wrap="square">
            <a:spAutoFit/>
          </a:bodyPr>
          <a:lstStyle/>
          <a:p>
            <a:r>
              <a:rPr lang="en-US" sz="2400" b="1" dirty="0"/>
              <a:t>reproduce: (v) to produce new individuals.</a:t>
            </a:r>
            <a:endParaRPr lang="en-US" sz="2400" dirty="0"/>
          </a:p>
        </p:txBody>
      </p:sp>
      <p:sp>
        <p:nvSpPr>
          <p:cNvPr id="4" name="TextBox 3"/>
          <p:cNvSpPr txBox="1"/>
          <p:nvPr/>
        </p:nvSpPr>
        <p:spPr>
          <a:xfrm>
            <a:off x="298238" y="273120"/>
            <a:ext cx="8372736" cy="954107"/>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a:solidFill>
                  <a:srgbClr val="002060"/>
                </a:solidFill>
                <a:latin typeface="Times New Roman" panose="02020603050405020304" pitchFamily="18" charset="0"/>
                <a:cs typeface="Times New Roman" panose="02020603050405020304" pitchFamily="18" charset="0"/>
              </a:rPr>
              <a:t>			</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2280" y="617626"/>
            <a:ext cx="442913" cy="609600"/>
          </a:xfrm>
          <a:prstGeom prst="rect">
            <a:avLst/>
          </a:prstGeom>
          <a:noFill/>
          <a:ln>
            <a:noFill/>
          </a:ln>
        </p:spPr>
      </p:pic>
      <p:pic>
        <p:nvPicPr>
          <p:cNvPr id="7170" name="Picture 2" descr="Islamic colleg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8774" y="312375"/>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reproduce.jpg"/>
          <p:cNvPicPr>
            <a:picLocks noChangeAspect="1"/>
          </p:cNvPicPr>
          <p:nvPr/>
        </p:nvPicPr>
        <p:blipFill>
          <a:blip r:embed="rId4" cstate="print"/>
          <a:stretch>
            <a:fillRect/>
          </a:stretch>
        </p:blipFill>
        <p:spPr>
          <a:xfrm>
            <a:off x="793903" y="1817784"/>
            <a:ext cx="6972989" cy="2853370"/>
          </a:xfrm>
          <a:prstGeom prst="rect">
            <a:avLst/>
          </a:prstGeom>
        </p:spPr>
      </p:pic>
      <p:sp>
        <p:nvSpPr>
          <p:cNvPr id="7" name="Rectangle 6"/>
          <p:cNvSpPr/>
          <p:nvPr/>
        </p:nvSpPr>
        <p:spPr>
          <a:xfrm>
            <a:off x="519170" y="5264229"/>
            <a:ext cx="6519231" cy="830997"/>
          </a:xfrm>
          <a:prstGeom prst="rect">
            <a:avLst/>
          </a:prstGeom>
          <a:ln>
            <a:solidFill>
              <a:schemeClr val="bg2">
                <a:lumMod val="75000"/>
              </a:schemeClr>
            </a:solidFill>
          </a:ln>
        </p:spPr>
        <p:txBody>
          <a:bodyPr wrap="square">
            <a:spAutoFit/>
          </a:bodyPr>
          <a:lstStyle/>
          <a:p>
            <a:r>
              <a:rPr lang="en-US" sz="2400" b="1" dirty="0"/>
              <a:t>reproduce: (v) Some animals reproduce by having babies.</a:t>
            </a:r>
            <a:endParaRPr lang="en-US" sz="2400" dirty="0"/>
          </a:p>
        </p:txBody>
      </p:sp>
    </p:spTree>
    <p:extLst>
      <p:ext uri="{BB962C8B-B14F-4D97-AF65-F5344CB8AC3E}">
        <p14:creationId xmlns:p14="http://schemas.microsoft.com/office/powerpoint/2010/main" val="142206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063" y="2084526"/>
            <a:ext cx="3310192" cy="1200329"/>
          </a:xfrm>
          <a:prstGeom prst="rect">
            <a:avLst/>
          </a:prstGeom>
        </p:spPr>
        <p:txBody>
          <a:bodyPr wrap="square">
            <a:spAutoFit/>
          </a:bodyPr>
          <a:lstStyle/>
          <a:p>
            <a:endParaRPr lang="en-US" sz="3600" b="1" dirty="0"/>
          </a:p>
          <a:p>
            <a:endParaRPr lang="en-US" sz="3600" dirty="0"/>
          </a:p>
        </p:txBody>
      </p:sp>
      <p:sp>
        <p:nvSpPr>
          <p:cNvPr id="4" name="TextBox 3"/>
          <p:cNvSpPr txBox="1"/>
          <p:nvPr/>
        </p:nvSpPr>
        <p:spPr>
          <a:xfrm>
            <a:off x="463491" y="989217"/>
            <a:ext cx="8372736" cy="954107"/>
          </a:xfrm>
          <a:prstGeom prst="rect">
            <a:avLst/>
          </a:prstGeom>
          <a:noFill/>
        </p:spPr>
        <p:txBody>
          <a:bodyPr wrap="square" rtlCol="0">
            <a:spAutoFit/>
          </a:bodyPr>
          <a:lstStyle/>
          <a:p>
            <a:r>
              <a:rPr lang="en-US" sz="2800" b="1" dirty="0">
                <a:latin typeface="Times New Roman" pitchFamily="18" charset="0"/>
                <a:cs typeface="Times New Roman" pitchFamily="18" charset="0"/>
              </a:rPr>
              <a:t>Species: (n) a category of living things that can reproduce with each other.</a:t>
            </a:r>
            <a:endParaRPr lang="en-US" sz="2800" dirty="0">
              <a:latin typeface="Times New Roman" pitchFamily="18" charset="0"/>
              <a:cs typeface="Times New Roman" pitchFamily="18" charset="0"/>
            </a:endParaRPr>
          </a:p>
        </p:txBody>
      </p:sp>
      <p:pic>
        <p:nvPicPr>
          <p:cNvPr id="3074"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6341" y="384149"/>
            <a:ext cx="1871663" cy="347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0336" y="2827197"/>
            <a:ext cx="8372736"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endParaRPr lang="en-US" sz="3600" dirty="0">
              <a:solidFill>
                <a:srgbClr val="C00000"/>
              </a:solidFill>
            </a:endParaRPr>
          </a:p>
        </p:txBody>
      </p:sp>
      <p:pic>
        <p:nvPicPr>
          <p:cNvPr id="10" name="Content Placeholder 3" descr="dog-species.gif"/>
          <p:cNvPicPr>
            <a:picLocks noChangeAspect="1"/>
          </p:cNvPicPr>
          <p:nvPr/>
        </p:nvPicPr>
        <p:blipFill>
          <a:blip r:embed="rId3" cstate="print"/>
          <a:stretch>
            <a:fillRect/>
          </a:stretch>
        </p:blipFill>
        <p:spPr>
          <a:xfrm>
            <a:off x="906137" y="2247443"/>
            <a:ext cx="6781800" cy="2577947"/>
          </a:xfrm>
          <a:prstGeom prst="rect">
            <a:avLst/>
          </a:prstGeom>
        </p:spPr>
      </p:pic>
      <p:sp>
        <p:nvSpPr>
          <p:cNvPr id="11" name="TextBox 10"/>
          <p:cNvSpPr txBox="1"/>
          <p:nvPr/>
        </p:nvSpPr>
        <p:spPr>
          <a:xfrm>
            <a:off x="387750" y="5195823"/>
            <a:ext cx="8372736" cy="523220"/>
          </a:xfrm>
          <a:prstGeom prst="rect">
            <a:avLst/>
          </a:prstGeom>
          <a:noFill/>
        </p:spPr>
        <p:txBody>
          <a:bodyPr wrap="square" rtlCol="0">
            <a:spAutoFit/>
          </a:bodyPr>
          <a:lstStyle/>
          <a:p>
            <a:r>
              <a:rPr lang="en-US" sz="2800" b="1" dirty="0">
                <a:latin typeface="Times New Roman" pitchFamily="18" charset="0"/>
                <a:cs typeface="Times New Roman" pitchFamily="18" charset="0"/>
              </a:rPr>
              <a:t>Species: (n) All dogs are in the same species.</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16450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612" y="1288974"/>
            <a:ext cx="8580863" cy="6032421"/>
          </a:xfrm>
          <a:prstGeom prst="rect">
            <a:avLst/>
          </a:prstGeom>
        </p:spPr>
        <p:txBody>
          <a:bodyPr wrap="square">
            <a:spAutoFit/>
          </a:bodyPr>
          <a:lstStyle/>
          <a:p>
            <a:pPr lvl="0"/>
            <a:r>
              <a:rPr lang="en-US" sz="2800" dirty="0"/>
              <a:t>Choose the correct word from the box to complete each sentence.</a:t>
            </a:r>
          </a:p>
          <a:p>
            <a:pPr lvl="0"/>
            <a:r>
              <a:rPr lang="en-US" sz="2800" b="1" dirty="0"/>
              <a:t>     </a:t>
            </a:r>
            <a:r>
              <a:rPr lang="en-US" sz="2400" b="1" dirty="0"/>
              <a:t>( nonliving, nutrients, organism, photosynthesis, reproduce, species)</a:t>
            </a:r>
          </a:p>
          <a:p>
            <a:pPr lvl="0"/>
            <a:r>
              <a:rPr lang="en-US" sz="2200" dirty="0"/>
              <a:t>   1.  Dogs can have puppies together because they are the same -----------.</a:t>
            </a:r>
          </a:p>
          <a:p>
            <a:pPr lvl="0"/>
            <a:endParaRPr lang="en-US" sz="2200" dirty="0"/>
          </a:p>
          <a:p>
            <a:pPr lvl="0"/>
            <a:r>
              <a:rPr lang="en-US" sz="2200" dirty="0"/>
              <a:t>   2. The natural world is made up of both living and --------------------- things.</a:t>
            </a:r>
          </a:p>
          <a:p>
            <a:pPr lvl="0"/>
            <a:r>
              <a:rPr lang="en-US" sz="2200" dirty="0"/>
              <a:t>   3. A whale, like an ant, is an ---------------, or living thing.</a:t>
            </a:r>
          </a:p>
          <a:p>
            <a:pPr lvl="0"/>
            <a:endParaRPr lang="en-US" sz="2200" dirty="0"/>
          </a:p>
          <a:p>
            <a:pPr lvl="0"/>
            <a:r>
              <a:rPr lang="en-US" sz="2200" dirty="0"/>
              <a:t>   4. The -------------- in the soil help plants grow.</a:t>
            </a:r>
          </a:p>
          <a:p>
            <a:pPr lvl="0"/>
            <a:endParaRPr lang="en-US" sz="2200" dirty="0"/>
          </a:p>
          <a:p>
            <a:pPr lvl="0"/>
            <a:r>
              <a:rPr lang="en-US" sz="2200" dirty="0"/>
              <a:t>    5. Plants make food by a process called ---------------.</a:t>
            </a:r>
          </a:p>
          <a:p>
            <a:pPr lvl="0"/>
            <a:r>
              <a:rPr lang="en-US" sz="2200" dirty="0"/>
              <a:t>    6. Rabbits and squirrels cannot -------------- because they belong to different species.</a:t>
            </a:r>
          </a:p>
          <a:p>
            <a:pPr lvl="0"/>
            <a:endParaRPr lang="en-US" sz="3200" dirty="0"/>
          </a:p>
        </p:txBody>
      </p:sp>
      <p:sp>
        <p:nvSpPr>
          <p:cNvPr id="4" name="TextBox 3"/>
          <p:cNvSpPr txBox="1"/>
          <p:nvPr/>
        </p:nvSpPr>
        <p:spPr>
          <a:xfrm>
            <a:off x="298238" y="273120"/>
            <a:ext cx="8372736" cy="954107"/>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a:solidFill>
                  <a:srgbClr val="002060"/>
                </a:solidFill>
                <a:latin typeface="Times New Roman" panose="02020603050405020304" pitchFamily="18" charset="0"/>
                <a:cs typeface="Times New Roman" panose="02020603050405020304" pitchFamily="18" charset="0"/>
              </a:rPr>
              <a:t>Practice: S.B.P. 19</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5016" y="175208"/>
            <a:ext cx="442913" cy="609600"/>
          </a:xfrm>
          <a:prstGeom prst="rect">
            <a:avLst/>
          </a:prstGeom>
          <a:noFill/>
          <a:ln>
            <a:noFill/>
          </a:ln>
        </p:spPr>
      </p:pic>
      <p:pic>
        <p:nvPicPr>
          <p:cNvPr id="4098" name="Picture 2" descr="Islamic colleg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6516" y="320032"/>
            <a:ext cx="1871663" cy="34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52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collocation: is two or more words that often go together.</a:t>
            </a:r>
          </a:p>
        </p:txBody>
      </p:sp>
      <p:sp>
        <p:nvSpPr>
          <p:cNvPr id="3" name="Content Placeholder 2"/>
          <p:cNvSpPr>
            <a:spLocks noGrp="1"/>
          </p:cNvSpPr>
          <p:nvPr>
            <p:ph idx="1"/>
          </p:nvPr>
        </p:nvSpPr>
        <p:spPr/>
        <p:txBody>
          <a:bodyPr/>
          <a:lstStyle/>
          <a:p>
            <a:r>
              <a:rPr lang="en-US" dirty="0"/>
              <a:t>Radio          force               glass         file         labor           sauce            station         computer</a:t>
            </a:r>
          </a:p>
          <a:p>
            <a:pPr marL="0" indent="0">
              <a:buNone/>
            </a:pPr>
            <a:r>
              <a:rPr lang="en-US" dirty="0"/>
              <a:t>  door                school         have      ready</a:t>
            </a:r>
          </a:p>
          <a:p>
            <a:pPr marL="0" indent="0">
              <a:buNone/>
            </a:pPr>
            <a:r>
              <a:rPr lang="en-US" dirty="0"/>
              <a:t> force             tomato         high            make</a:t>
            </a:r>
          </a:p>
          <a:p>
            <a:pPr marL="0" indent="0">
              <a:buNone/>
            </a:pPr>
            <a:r>
              <a:rPr lang="en-US" dirty="0"/>
              <a:t>  get                   meal              noise</a:t>
            </a:r>
          </a:p>
        </p:txBody>
      </p:sp>
    </p:spTree>
    <p:extLst>
      <p:ext uri="{BB962C8B-B14F-4D97-AF65-F5344CB8AC3E}">
        <p14:creationId xmlns:p14="http://schemas.microsoft.com/office/powerpoint/2010/main" val="7065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Words in </a:t>
            </a:r>
            <a:r>
              <a:rPr lang="en-US" b="1" dirty="0"/>
              <a:t>Bold</a:t>
            </a:r>
            <a:r>
              <a:rPr lang="en-US" dirty="0"/>
              <a:t> are NOT English.</a:t>
            </a:r>
            <a:br>
              <a:rPr lang="en-US" dirty="0"/>
            </a:br>
            <a:r>
              <a:rPr lang="en-US" dirty="0"/>
              <a:t>Find Synonyms of the words in </a:t>
            </a:r>
            <a:r>
              <a:rPr lang="en-US" b="1" dirty="0"/>
              <a:t>bold</a:t>
            </a:r>
            <a:r>
              <a:rPr lang="en-US" dirty="0"/>
              <a:t>.</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a:t> </a:t>
            </a:r>
          </a:p>
          <a:p>
            <a:pPr lvl="0">
              <a:buNone/>
            </a:pPr>
            <a:r>
              <a:rPr lang="en-US" dirty="0"/>
              <a:t>1.  You need to </a:t>
            </a:r>
            <a:r>
              <a:rPr lang="en-US" b="1" dirty="0" err="1"/>
              <a:t>gft</a:t>
            </a:r>
            <a:r>
              <a:rPr lang="en-US" b="1" dirty="0"/>
              <a:t> </a:t>
            </a:r>
            <a:r>
              <a:rPr lang="en-US" dirty="0"/>
              <a:t>food to stay healthy.</a:t>
            </a:r>
          </a:p>
          <a:p>
            <a:pPr>
              <a:buNone/>
            </a:pPr>
            <a:r>
              <a:rPr lang="en-US" dirty="0"/>
              <a:t> </a:t>
            </a:r>
          </a:p>
          <a:p>
            <a:pPr>
              <a:buNone/>
            </a:pPr>
            <a:r>
              <a:rPr lang="en-US" dirty="0"/>
              <a:t>2. We can protect the </a:t>
            </a:r>
            <a:r>
              <a:rPr lang="en-US" b="1" dirty="0" err="1"/>
              <a:t>wkuyre</a:t>
            </a:r>
            <a:r>
              <a:rPr lang="en-US" dirty="0"/>
              <a:t> by recycling.</a:t>
            </a:r>
          </a:p>
          <a:p>
            <a:pPr>
              <a:buNone/>
            </a:pPr>
            <a:r>
              <a:rPr lang="en-US" dirty="0"/>
              <a:t> </a:t>
            </a:r>
          </a:p>
          <a:p>
            <a:pPr lvl="0">
              <a:buNone/>
            </a:pPr>
            <a:r>
              <a:rPr lang="en-US" dirty="0"/>
              <a:t>3. In the classroom, the teacher </a:t>
            </a:r>
            <a:r>
              <a:rPr lang="en-US" b="1" dirty="0" err="1"/>
              <a:t>retads</a:t>
            </a:r>
            <a:r>
              <a:rPr lang="en-US" dirty="0"/>
              <a:t> with students.</a:t>
            </a:r>
          </a:p>
          <a:p>
            <a:pPr>
              <a:buNone/>
            </a:pPr>
            <a:r>
              <a:rPr lang="en-US" dirty="0"/>
              <a:t> </a:t>
            </a:r>
          </a:p>
          <a:p>
            <a:pPr lvl="0">
              <a:buNone/>
            </a:pPr>
            <a:r>
              <a:rPr lang="en-US" dirty="0"/>
              <a:t>4. Camels can </a:t>
            </a:r>
            <a:r>
              <a:rPr lang="en-US" b="1" dirty="0" err="1"/>
              <a:t>kjdjhh</a:t>
            </a:r>
            <a:r>
              <a:rPr lang="en-US" dirty="0"/>
              <a:t> long period of time without water.</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3600" dirty="0">
                <a:latin typeface="Comic Sans MS" pitchFamily="66" charset="0"/>
                <a:cs typeface="Times New Roman" panose="02020603050405020304" pitchFamily="18" charset="0"/>
              </a:rPr>
              <a:t/>
            </a:r>
            <a:br>
              <a:rPr lang="en-US" sz="3600" dirty="0">
                <a:latin typeface="Comic Sans MS" pitchFamily="66" charset="0"/>
                <a:cs typeface="Times New Roman" panose="02020603050405020304" pitchFamily="18" charset="0"/>
              </a:rPr>
            </a:br>
            <a:r>
              <a:rPr lang="en-US" sz="3600" dirty="0">
                <a:latin typeface="Comic Sans MS" pitchFamily="66" charset="0"/>
                <a:cs typeface="Times New Roman" panose="02020603050405020304" pitchFamily="18" charset="0"/>
              </a:rPr>
              <a:t>Title: How Does the Natural World Affect Us?                                                      </a:t>
            </a:r>
            <a:r>
              <a:rPr lang="en-US" dirty="0">
                <a:latin typeface="Jokerman" panose="04090605060D06020702" pitchFamily="82" charset="0"/>
                <a:cs typeface="Times New Roman" panose="02020603050405020304" pitchFamily="18" charset="0"/>
              </a:rPr>
              <a:t/>
            </a:r>
            <a:br>
              <a:rPr lang="en-US" dirty="0">
                <a:latin typeface="Jokerman" panose="04090605060D06020702" pitchFamily="82" charset="0"/>
                <a:cs typeface="Times New Roman" panose="02020603050405020304" pitchFamily="18" charset="0"/>
              </a:rPr>
            </a:br>
            <a:endParaRPr lang="en-US" dirty="0"/>
          </a:p>
        </p:txBody>
      </p:sp>
      <p:sp>
        <p:nvSpPr>
          <p:cNvPr id="3" name="Content Placeholder 2"/>
          <p:cNvSpPr>
            <a:spLocks noGrp="1"/>
          </p:cNvSpPr>
          <p:nvPr>
            <p:ph idx="1"/>
          </p:nvPr>
        </p:nvSpPr>
        <p:spPr/>
        <p:txBody>
          <a:bodyPr>
            <a:normAutofit/>
          </a:bodyPr>
          <a:lstStyle/>
          <a:p>
            <a:pPr>
              <a:buNone/>
            </a:pPr>
            <a:r>
              <a:rPr lang="en-US" sz="3600" b="1" dirty="0">
                <a:solidFill>
                  <a:schemeClr val="accent1">
                    <a:lumMod val="75000"/>
                  </a:schemeClr>
                </a:solidFill>
              </a:rPr>
              <a:t>Outcomes:</a:t>
            </a:r>
            <a:endParaRPr lang="en-US" b="1" dirty="0">
              <a:solidFill>
                <a:schemeClr val="accent1">
                  <a:lumMod val="75000"/>
                </a:schemeClr>
              </a:solidFill>
            </a:endParaRPr>
          </a:p>
          <a:p>
            <a:r>
              <a:rPr lang="en-US" b="1" dirty="0">
                <a:solidFill>
                  <a:schemeClr val="accent1">
                    <a:lumMod val="75000"/>
                  </a:schemeClr>
                </a:solidFill>
              </a:rPr>
              <a:t>Answer the big question and relate ideas to what the students already know.</a:t>
            </a:r>
          </a:p>
          <a:p>
            <a:r>
              <a:rPr lang="en-US" b="1" dirty="0">
                <a:solidFill>
                  <a:schemeClr val="accent1">
                    <a:lumMod val="75000"/>
                  </a:schemeClr>
                </a:solidFill>
              </a:rPr>
              <a:t>Recognize the meanings of the new words </a:t>
            </a:r>
          </a:p>
          <a:p>
            <a:pPr marL="0" indent="0">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238" y="1966082"/>
            <a:ext cx="8580863" cy="4308872"/>
          </a:xfrm>
          <a:prstGeom prst="rect">
            <a:avLst/>
          </a:prstGeom>
          <a:ln>
            <a:solidFill>
              <a:srgbClr val="FFC000"/>
            </a:solidFill>
          </a:ln>
        </p:spPr>
        <p:txBody>
          <a:bodyPr wrap="square">
            <a:spAutoFit/>
          </a:bodyPr>
          <a:lstStyle/>
          <a:p>
            <a:pPr lvl="0"/>
            <a:r>
              <a:rPr lang="en-US" sz="2800" dirty="0"/>
              <a:t>Listen and repeat the words.</a:t>
            </a:r>
          </a:p>
          <a:p>
            <a:pPr lvl="0"/>
            <a:endParaRPr lang="en-US" sz="2800" dirty="0"/>
          </a:p>
          <a:p>
            <a:pPr lvl="0" algn="ctr"/>
            <a:r>
              <a:rPr lang="en-US" sz="2800" b="1" dirty="0"/>
              <a:t> consume</a:t>
            </a:r>
          </a:p>
          <a:p>
            <a:pPr lvl="0" algn="ctr"/>
            <a:endParaRPr lang="en-US" sz="2800" b="1" dirty="0"/>
          </a:p>
          <a:p>
            <a:pPr lvl="0" algn="ctr"/>
            <a:r>
              <a:rPr lang="en-US" sz="2800" b="1" dirty="0"/>
              <a:t> environment</a:t>
            </a:r>
          </a:p>
          <a:p>
            <a:pPr lvl="0" algn="ctr"/>
            <a:endParaRPr lang="en-US" sz="2800" b="1" dirty="0"/>
          </a:p>
          <a:p>
            <a:pPr lvl="0" algn="ctr"/>
            <a:r>
              <a:rPr lang="en-US" sz="2800" b="1" dirty="0"/>
              <a:t> interact</a:t>
            </a:r>
          </a:p>
          <a:p>
            <a:pPr lvl="0" algn="ctr"/>
            <a:endParaRPr lang="en-US" sz="2800" b="1" dirty="0"/>
          </a:p>
          <a:p>
            <a:pPr lvl="0" algn="ctr"/>
            <a:r>
              <a:rPr lang="en-US" sz="2800" b="1" dirty="0"/>
              <a:t> survive</a:t>
            </a:r>
          </a:p>
          <a:p>
            <a:pPr lvl="0" algn="ctr"/>
            <a:endParaRPr lang="en-US" sz="2200" dirty="0"/>
          </a:p>
        </p:txBody>
      </p:sp>
      <p:sp>
        <p:nvSpPr>
          <p:cNvPr id="4" name="TextBox 3"/>
          <p:cNvSpPr txBox="1"/>
          <p:nvPr/>
        </p:nvSpPr>
        <p:spPr>
          <a:xfrm>
            <a:off x="298238" y="273120"/>
            <a:ext cx="8372736" cy="1384995"/>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a:solidFill>
                  <a:srgbClr val="002060"/>
                </a:solidFill>
                <a:latin typeface="Times New Roman" panose="02020603050405020304" pitchFamily="18" charset="0"/>
                <a:cs typeface="Times New Roman" panose="02020603050405020304" pitchFamily="18" charset="0"/>
              </a:rPr>
              <a:t>Academic Words</a:t>
            </a:r>
          </a:p>
          <a:p>
            <a:r>
              <a:rPr lang="en-US" sz="2800" dirty="0">
                <a:solidFill>
                  <a:srgbClr val="002060"/>
                </a:solidFill>
                <a:latin typeface="Times New Roman" panose="02020603050405020304" pitchFamily="18" charset="0"/>
                <a:cs typeface="Times New Roman" panose="02020603050405020304" pitchFamily="18" charset="0"/>
              </a:rPr>
              <a:t>S. B. P. 20</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5016" y="175208"/>
            <a:ext cx="442913" cy="609600"/>
          </a:xfrm>
          <a:prstGeom prst="rect">
            <a:avLst/>
          </a:prstGeom>
          <a:noFill/>
          <a:ln>
            <a:noFill/>
          </a:ln>
        </p:spPr>
      </p:pic>
      <p:pic>
        <p:nvPicPr>
          <p:cNvPr id="4098" name="Picture 2" descr="Islamic colleg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6516" y="320032"/>
            <a:ext cx="1871663" cy="34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6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774" y="312375"/>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9045" y="312375"/>
            <a:ext cx="442913" cy="609600"/>
          </a:xfrm>
          <a:prstGeom prst="rect">
            <a:avLst/>
          </a:prstGeom>
          <a:noFill/>
          <a:ln>
            <a:noFill/>
          </a:ln>
        </p:spPr>
      </p:pic>
      <p:sp>
        <p:nvSpPr>
          <p:cNvPr id="5" name="Rectangle 4"/>
          <p:cNvSpPr/>
          <p:nvPr/>
        </p:nvSpPr>
        <p:spPr>
          <a:xfrm>
            <a:off x="311726" y="1787738"/>
            <a:ext cx="8580863" cy="1569660"/>
          </a:xfrm>
          <a:prstGeom prst="rect">
            <a:avLst/>
          </a:prstGeom>
        </p:spPr>
        <p:txBody>
          <a:bodyPr wrap="square">
            <a:spAutoFit/>
          </a:bodyPr>
          <a:lstStyle/>
          <a:p>
            <a:pPr lvl="0"/>
            <a:endParaRPr lang="en-US" sz="3200" dirty="0"/>
          </a:p>
          <a:p>
            <a:pPr lvl="0"/>
            <a:endParaRPr lang="en-US" sz="3200" dirty="0"/>
          </a:p>
          <a:p>
            <a:pPr lvl="0"/>
            <a:r>
              <a:rPr lang="en-US" sz="3200" dirty="0"/>
              <a:t> </a:t>
            </a:r>
          </a:p>
        </p:txBody>
      </p:sp>
      <p:sp>
        <p:nvSpPr>
          <p:cNvPr id="10" name="Rectangle 9"/>
          <p:cNvSpPr/>
          <p:nvPr/>
        </p:nvSpPr>
        <p:spPr>
          <a:xfrm>
            <a:off x="260700" y="4239146"/>
            <a:ext cx="8447810" cy="1138773"/>
          </a:xfrm>
          <a:prstGeom prst="rect">
            <a:avLst/>
          </a:prstGeom>
        </p:spPr>
        <p:txBody>
          <a:bodyPr wrap="square">
            <a:spAutoFit/>
          </a:bodyPr>
          <a:lstStyle/>
          <a:p>
            <a:pPr lvl="0"/>
            <a:r>
              <a:rPr lang="en-US" sz="3600" b="1" dirty="0"/>
              <a:t>consume:( v) </a:t>
            </a:r>
            <a:r>
              <a:rPr lang="en-US" sz="3600" dirty="0"/>
              <a:t>eat or use something.</a:t>
            </a:r>
          </a:p>
          <a:p>
            <a:pPr lvl="0" algn="ctr"/>
            <a:endParaRPr lang="en-US" sz="3200" dirty="0"/>
          </a:p>
        </p:txBody>
      </p:sp>
      <p:sp>
        <p:nvSpPr>
          <p:cNvPr id="11" name="Rectangle 10"/>
          <p:cNvSpPr/>
          <p:nvPr/>
        </p:nvSpPr>
        <p:spPr>
          <a:xfrm>
            <a:off x="375000" y="5530319"/>
            <a:ext cx="8447810" cy="1138773"/>
          </a:xfrm>
          <a:prstGeom prst="rect">
            <a:avLst/>
          </a:prstGeom>
        </p:spPr>
        <p:txBody>
          <a:bodyPr wrap="square">
            <a:spAutoFit/>
          </a:bodyPr>
          <a:lstStyle/>
          <a:p>
            <a:pPr lvl="0"/>
            <a:r>
              <a:rPr lang="en-US" sz="3600" dirty="0" err="1"/>
              <a:t>Sanad</a:t>
            </a:r>
            <a:r>
              <a:rPr lang="en-US" sz="3600" dirty="0"/>
              <a:t> likes to </a:t>
            </a:r>
            <a:r>
              <a:rPr lang="en-US" sz="3600" b="1" dirty="0"/>
              <a:t>consume</a:t>
            </a:r>
            <a:r>
              <a:rPr lang="en-US" sz="3600" dirty="0"/>
              <a:t> healthy food.</a:t>
            </a:r>
          </a:p>
          <a:p>
            <a:pPr lvl="0" algn="ctr"/>
            <a:endParaRPr lang="en-US" sz="3200" dirty="0"/>
          </a:p>
        </p:txBody>
      </p:sp>
      <p:pic>
        <p:nvPicPr>
          <p:cNvPr id="12" name="Picture 11" descr="consume.jpg"/>
          <p:cNvPicPr>
            <a:picLocks noChangeAspect="1"/>
          </p:cNvPicPr>
          <p:nvPr/>
        </p:nvPicPr>
        <p:blipFill>
          <a:blip r:embed="rId4" cstate="print"/>
          <a:stretch>
            <a:fillRect/>
          </a:stretch>
        </p:blipFill>
        <p:spPr>
          <a:xfrm>
            <a:off x="1501487" y="841491"/>
            <a:ext cx="5086350" cy="2996219"/>
          </a:xfrm>
          <a:prstGeom prst="rect">
            <a:avLst/>
          </a:prstGeom>
        </p:spPr>
      </p:pic>
    </p:spTree>
    <p:extLst>
      <p:ext uri="{BB962C8B-B14F-4D97-AF65-F5344CB8AC3E}">
        <p14:creationId xmlns:p14="http://schemas.microsoft.com/office/powerpoint/2010/main" val="354821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774" y="312375"/>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9045" y="312375"/>
            <a:ext cx="442913" cy="609600"/>
          </a:xfrm>
          <a:prstGeom prst="rect">
            <a:avLst/>
          </a:prstGeom>
          <a:noFill/>
          <a:ln>
            <a:noFill/>
          </a:ln>
        </p:spPr>
      </p:pic>
      <p:sp>
        <p:nvSpPr>
          <p:cNvPr id="5" name="Rectangle 4"/>
          <p:cNvSpPr/>
          <p:nvPr/>
        </p:nvSpPr>
        <p:spPr>
          <a:xfrm>
            <a:off x="405245" y="1787738"/>
            <a:ext cx="8487344" cy="2062103"/>
          </a:xfrm>
          <a:prstGeom prst="rect">
            <a:avLst/>
          </a:prstGeom>
        </p:spPr>
        <p:txBody>
          <a:bodyPr wrap="square">
            <a:spAutoFit/>
          </a:bodyPr>
          <a:lstStyle/>
          <a:p>
            <a:pPr lvl="0"/>
            <a:r>
              <a:rPr lang="en-US" sz="3200" b="1" dirty="0"/>
              <a:t>environment: ( n) </a:t>
            </a:r>
            <a:r>
              <a:rPr lang="en-US" sz="3200" dirty="0"/>
              <a:t>the world of land, sea, and air that we live in.</a:t>
            </a:r>
          </a:p>
          <a:p>
            <a:pPr lvl="0"/>
            <a:endParaRPr lang="en-US" sz="3200" dirty="0"/>
          </a:p>
          <a:p>
            <a:pPr lvl="0"/>
            <a:r>
              <a:rPr lang="en-US" sz="3200" dirty="0"/>
              <a:t>Can you describe your school </a:t>
            </a:r>
            <a:r>
              <a:rPr lang="en-US" sz="3200" b="1" dirty="0"/>
              <a:t>environment?</a:t>
            </a:r>
            <a:endParaRPr lang="en-US" sz="3200" dirty="0"/>
          </a:p>
        </p:txBody>
      </p:sp>
      <p:sp>
        <p:nvSpPr>
          <p:cNvPr id="2" name="Rectangle 1"/>
          <p:cNvSpPr/>
          <p:nvPr/>
        </p:nvSpPr>
        <p:spPr>
          <a:xfrm>
            <a:off x="311727" y="312375"/>
            <a:ext cx="5278582" cy="523220"/>
          </a:xfrm>
          <a:prstGeom prst="rect">
            <a:avLst/>
          </a:prstGeom>
        </p:spPr>
        <p:txBody>
          <a:bodyPr wrap="square">
            <a:spAutoFit/>
          </a:bodyPr>
          <a:lstStyle/>
          <a:p>
            <a:endParaRPr lang="en-US" sz="28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8332" y="3849841"/>
            <a:ext cx="5679281" cy="232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3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774" y="312375"/>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9045" y="312375"/>
            <a:ext cx="442913" cy="609600"/>
          </a:xfrm>
          <a:prstGeom prst="rect">
            <a:avLst/>
          </a:prstGeom>
          <a:noFill/>
          <a:ln>
            <a:noFill/>
          </a:ln>
        </p:spPr>
      </p:pic>
      <p:sp>
        <p:nvSpPr>
          <p:cNvPr id="5" name="Rectangle 4"/>
          <p:cNvSpPr/>
          <p:nvPr/>
        </p:nvSpPr>
        <p:spPr>
          <a:xfrm>
            <a:off x="311726" y="1787738"/>
            <a:ext cx="8580863" cy="1569660"/>
          </a:xfrm>
          <a:prstGeom prst="rect">
            <a:avLst/>
          </a:prstGeom>
        </p:spPr>
        <p:txBody>
          <a:bodyPr wrap="square">
            <a:spAutoFit/>
          </a:bodyPr>
          <a:lstStyle/>
          <a:p>
            <a:pPr lvl="0"/>
            <a:endParaRPr lang="en-US" sz="3200" dirty="0"/>
          </a:p>
          <a:p>
            <a:pPr lvl="0"/>
            <a:endParaRPr lang="en-US" sz="3200" dirty="0"/>
          </a:p>
          <a:p>
            <a:pPr lvl="0"/>
            <a:r>
              <a:rPr lang="en-US" sz="3200" dirty="0"/>
              <a:t> </a:t>
            </a:r>
          </a:p>
        </p:txBody>
      </p:sp>
      <p:sp>
        <p:nvSpPr>
          <p:cNvPr id="10" name="Rectangle 9"/>
          <p:cNvSpPr/>
          <p:nvPr/>
        </p:nvSpPr>
        <p:spPr>
          <a:xfrm>
            <a:off x="260701" y="4734748"/>
            <a:ext cx="8447810" cy="646331"/>
          </a:xfrm>
          <a:prstGeom prst="rect">
            <a:avLst/>
          </a:prstGeom>
        </p:spPr>
        <p:txBody>
          <a:bodyPr wrap="square">
            <a:spAutoFit/>
          </a:bodyPr>
          <a:lstStyle/>
          <a:p>
            <a:pPr lvl="0"/>
            <a:r>
              <a:rPr lang="en-US" sz="3600" b="1" dirty="0"/>
              <a:t>interact:( v) </a:t>
            </a:r>
            <a:r>
              <a:rPr lang="en-US" sz="3600" dirty="0"/>
              <a:t>have an effect on each other.</a:t>
            </a:r>
          </a:p>
        </p:txBody>
      </p:sp>
      <p:sp>
        <p:nvSpPr>
          <p:cNvPr id="11" name="Rectangle 10"/>
          <p:cNvSpPr/>
          <p:nvPr/>
        </p:nvSpPr>
        <p:spPr>
          <a:xfrm>
            <a:off x="311727" y="5718421"/>
            <a:ext cx="8447810" cy="646331"/>
          </a:xfrm>
          <a:prstGeom prst="rect">
            <a:avLst/>
          </a:prstGeom>
        </p:spPr>
        <p:txBody>
          <a:bodyPr wrap="square">
            <a:spAutoFit/>
          </a:bodyPr>
          <a:lstStyle/>
          <a:p>
            <a:pPr lvl="0"/>
            <a:r>
              <a:rPr lang="en-US" sz="3600" b="1" dirty="0"/>
              <a:t> </a:t>
            </a:r>
            <a:r>
              <a:rPr lang="en-US" sz="3600" dirty="0"/>
              <a:t>students </a:t>
            </a:r>
            <a:r>
              <a:rPr lang="en-US" sz="3600" b="1" dirty="0"/>
              <a:t>interact </a:t>
            </a:r>
            <a:r>
              <a:rPr lang="en-US" sz="3600" dirty="0"/>
              <a:t>in the classroom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322389"/>
            <a:ext cx="6858000" cy="257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2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774" y="312375"/>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9045" y="312375"/>
            <a:ext cx="442913" cy="609600"/>
          </a:xfrm>
          <a:prstGeom prst="rect">
            <a:avLst/>
          </a:prstGeom>
          <a:noFill/>
          <a:ln>
            <a:noFill/>
          </a:ln>
        </p:spPr>
      </p:pic>
      <p:sp>
        <p:nvSpPr>
          <p:cNvPr id="5" name="Rectangle 4"/>
          <p:cNvSpPr/>
          <p:nvPr/>
        </p:nvSpPr>
        <p:spPr>
          <a:xfrm>
            <a:off x="311726" y="1787738"/>
            <a:ext cx="8580863" cy="1569660"/>
          </a:xfrm>
          <a:prstGeom prst="rect">
            <a:avLst/>
          </a:prstGeom>
        </p:spPr>
        <p:txBody>
          <a:bodyPr wrap="square">
            <a:spAutoFit/>
          </a:bodyPr>
          <a:lstStyle/>
          <a:p>
            <a:pPr lvl="0"/>
            <a:endParaRPr lang="en-US" sz="3200" dirty="0"/>
          </a:p>
          <a:p>
            <a:pPr lvl="0"/>
            <a:endParaRPr lang="en-US" sz="3200" dirty="0"/>
          </a:p>
          <a:p>
            <a:pPr lvl="0"/>
            <a:r>
              <a:rPr lang="en-US" sz="3200" dirty="0"/>
              <a:t> </a:t>
            </a:r>
          </a:p>
        </p:txBody>
      </p:sp>
      <p:sp>
        <p:nvSpPr>
          <p:cNvPr id="10" name="Rectangle 9"/>
          <p:cNvSpPr/>
          <p:nvPr/>
        </p:nvSpPr>
        <p:spPr>
          <a:xfrm>
            <a:off x="260701" y="4734748"/>
            <a:ext cx="8447810" cy="646331"/>
          </a:xfrm>
          <a:prstGeom prst="rect">
            <a:avLst/>
          </a:prstGeom>
        </p:spPr>
        <p:txBody>
          <a:bodyPr wrap="square">
            <a:spAutoFit/>
          </a:bodyPr>
          <a:lstStyle/>
          <a:p>
            <a:pPr lvl="0"/>
            <a:r>
              <a:rPr lang="en-US" sz="3600" b="1" dirty="0"/>
              <a:t>survive:( v) </a:t>
            </a:r>
            <a:r>
              <a:rPr lang="en-US" sz="3600" dirty="0"/>
              <a:t>continue to live.</a:t>
            </a:r>
          </a:p>
        </p:txBody>
      </p:sp>
      <p:sp>
        <p:nvSpPr>
          <p:cNvPr id="11" name="Rectangle 10"/>
          <p:cNvSpPr/>
          <p:nvPr/>
        </p:nvSpPr>
        <p:spPr>
          <a:xfrm>
            <a:off x="311727" y="5718421"/>
            <a:ext cx="8447810" cy="646331"/>
          </a:xfrm>
          <a:prstGeom prst="rect">
            <a:avLst/>
          </a:prstGeom>
        </p:spPr>
        <p:txBody>
          <a:bodyPr wrap="square">
            <a:spAutoFit/>
          </a:bodyPr>
          <a:lstStyle/>
          <a:p>
            <a:pPr lvl="0"/>
            <a:r>
              <a:rPr lang="en-US" sz="3600" b="1" dirty="0"/>
              <a:t> </a:t>
            </a:r>
            <a:r>
              <a:rPr lang="en-US" sz="3600" dirty="0"/>
              <a:t>People need food to </a:t>
            </a:r>
            <a:r>
              <a:rPr lang="en-US" sz="3600" b="1" dirty="0"/>
              <a:t>survive</a:t>
            </a:r>
            <a:r>
              <a:rPr lang="en-US" sz="3600" dirty="0"/>
              <a:t>.</a:t>
            </a:r>
          </a:p>
        </p:txBody>
      </p:sp>
      <p:pic>
        <p:nvPicPr>
          <p:cNvPr id="8" name="Picture 7" descr="survive.jpg"/>
          <p:cNvPicPr>
            <a:picLocks noChangeAspect="1"/>
          </p:cNvPicPr>
          <p:nvPr/>
        </p:nvPicPr>
        <p:blipFill>
          <a:blip r:embed="rId4" cstate="print"/>
          <a:stretch>
            <a:fillRect/>
          </a:stretch>
        </p:blipFill>
        <p:spPr>
          <a:xfrm>
            <a:off x="2293335" y="1399310"/>
            <a:ext cx="4617643" cy="3075709"/>
          </a:xfrm>
          <a:prstGeom prst="rect">
            <a:avLst/>
          </a:prstGeom>
        </p:spPr>
      </p:pic>
    </p:spTree>
    <p:extLst>
      <p:ext uri="{BB962C8B-B14F-4D97-AF65-F5344CB8AC3E}">
        <p14:creationId xmlns:p14="http://schemas.microsoft.com/office/powerpoint/2010/main" val="98188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649" y="485218"/>
            <a:ext cx="6577928" cy="1560716"/>
          </a:xfrm>
        </p:spPr>
        <p:txBody>
          <a:bodyPr/>
          <a:lstStyle/>
          <a:p>
            <a:r>
              <a:rPr lang="en-US" dirty="0"/>
              <a:t>Practice:</a:t>
            </a:r>
            <a:br>
              <a:rPr lang="en-US" dirty="0"/>
            </a:br>
            <a:r>
              <a:rPr lang="en-US" dirty="0"/>
              <a:t>S.B. P. 20</a:t>
            </a:r>
          </a:p>
        </p:txBody>
      </p:sp>
      <p:sp>
        <p:nvSpPr>
          <p:cNvPr id="6" name="Title 1"/>
          <p:cNvSpPr txBox="1">
            <a:spLocks/>
          </p:cNvSpPr>
          <p:nvPr/>
        </p:nvSpPr>
        <p:spPr>
          <a:xfrm>
            <a:off x="641640" y="2632672"/>
            <a:ext cx="6577928" cy="1560716"/>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dirty="0">
                <a:solidFill>
                  <a:schemeClr val="tx1"/>
                </a:solidFill>
              </a:rPr>
              <a:t>Answer the following questions. Try to include the </a:t>
            </a:r>
            <a:r>
              <a:rPr lang="en-US" b="1" dirty="0">
                <a:solidFill>
                  <a:schemeClr val="tx1"/>
                </a:solidFill>
              </a:rPr>
              <a:t>bolded</a:t>
            </a:r>
            <a:r>
              <a:rPr lang="en-US" dirty="0">
                <a:solidFill>
                  <a:schemeClr val="tx1"/>
                </a:solidFill>
              </a:rPr>
              <a:t> words in your answers.</a:t>
            </a:r>
          </a:p>
        </p:txBody>
      </p:sp>
    </p:spTree>
    <p:extLst>
      <p:ext uri="{BB962C8B-B14F-4D97-AF65-F5344CB8AC3E}">
        <p14:creationId xmlns:p14="http://schemas.microsoft.com/office/powerpoint/2010/main" val="4219655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774" y="138544"/>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1825" y="312374"/>
            <a:ext cx="442913" cy="609600"/>
          </a:xfrm>
          <a:prstGeom prst="rect">
            <a:avLst/>
          </a:prstGeom>
          <a:noFill/>
          <a:ln>
            <a:noFill/>
          </a:ln>
        </p:spPr>
      </p:pic>
      <p:sp>
        <p:nvSpPr>
          <p:cNvPr id="5" name="Rectangle 4"/>
          <p:cNvSpPr/>
          <p:nvPr/>
        </p:nvSpPr>
        <p:spPr>
          <a:xfrm>
            <a:off x="1226127" y="921975"/>
            <a:ext cx="6546273" cy="5509200"/>
          </a:xfrm>
          <a:prstGeom prst="rect">
            <a:avLst/>
          </a:prstGeom>
        </p:spPr>
        <p:txBody>
          <a:bodyPr wrap="square">
            <a:spAutoFit/>
          </a:bodyPr>
          <a:lstStyle/>
          <a:p>
            <a:r>
              <a:rPr lang="en-US" sz="3200" dirty="0"/>
              <a:t>1. What kind of food does a bird </a:t>
            </a:r>
            <a:r>
              <a:rPr lang="en-US" sz="3200" b="1" dirty="0"/>
              <a:t>consume</a:t>
            </a:r>
            <a:r>
              <a:rPr lang="en-US" sz="3200" dirty="0"/>
              <a:t>?</a:t>
            </a:r>
            <a:br>
              <a:rPr lang="en-US" sz="3200" dirty="0"/>
            </a:br>
            <a:r>
              <a:rPr lang="en-US" sz="3200" dirty="0"/>
              <a:t/>
            </a:r>
            <a:br>
              <a:rPr lang="en-US" sz="3200" dirty="0"/>
            </a:br>
            <a:r>
              <a:rPr lang="en-US" sz="3200" dirty="0"/>
              <a:t>2. What can people do to protect the </a:t>
            </a:r>
            <a:r>
              <a:rPr lang="en-US" sz="3200" b="1" dirty="0"/>
              <a:t>environment</a:t>
            </a:r>
            <a:r>
              <a:rPr lang="en-US" sz="3200" dirty="0"/>
              <a:t>?</a:t>
            </a:r>
            <a:br>
              <a:rPr lang="en-US" sz="3200" dirty="0"/>
            </a:br>
            <a:r>
              <a:rPr lang="en-US" sz="3200" dirty="0"/>
              <a:t/>
            </a:r>
            <a:br>
              <a:rPr lang="en-US" sz="3200" dirty="0"/>
            </a:br>
            <a:r>
              <a:rPr lang="en-US" sz="3200" dirty="0"/>
              <a:t>3. How do dogs </a:t>
            </a:r>
            <a:r>
              <a:rPr lang="en-US" sz="3200" b="1" dirty="0"/>
              <a:t>interact</a:t>
            </a:r>
            <a:r>
              <a:rPr lang="en-US" sz="3200" dirty="0"/>
              <a:t> with humans?</a:t>
            </a:r>
            <a:br>
              <a:rPr lang="en-US" sz="3200" dirty="0"/>
            </a:br>
            <a:r>
              <a:rPr lang="en-US" sz="3200" dirty="0"/>
              <a:t/>
            </a:r>
            <a:br>
              <a:rPr lang="en-US" sz="3200" dirty="0"/>
            </a:br>
            <a:r>
              <a:rPr lang="en-US" sz="3200" dirty="0"/>
              <a:t>4. What does a plant or animal need to </a:t>
            </a:r>
            <a:r>
              <a:rPr lang="en-US" sz="3200" b="1" dirty="0"/>
              <a:t>survive</a:t>
            </a:r>
            <a:r>
              <a:rPr lang="en-US" sz="3200" dirty="0"/>
              <a:t> in the desert?</a:t>
            </a:r>
          </a:p>
        </p:txBody>
      </p:sp>
    </p:spTree>
    <p:extLst>
      <p:ext uri="{BB962C8B-B14F-4D97-AF65-F5344CB8AC3E}">
        <p14:creationId xmlns:p14="http://schemas.microsoft.com/office/powerpoint/2010/main" val="323775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lamic colleg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774" y="138544"/>
            <a:ext cx="1871663" cy="3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1825" y="312374"/>
            <a:ext cx="442913" cy="609600"/>
          </a:xfrm>
          <a:prstGeom prst="rect">
            <a:avLst/>
          </a:prstGeom>
          <a:noFill/>
          <a:ln>
            <a:noFill/>
          </a:ln>
        </p:spPr>
      </p:pic>
      <p:sp>
        <p:nvSpPr>
          <p:cNvPr id="5" name="Rectangle 4"/>
          <p:cNvSpPr/>
          <p:nvPr/>
        </p:nvSpPr>
        <p:spPr>
          <a:xfrm>
            <a:off x="1226127" y="921975"/>
            <a:ext cx="6546273" cy="584775"/>
          </a:xfrm>
          <a:prstGeom prst="rect">
            <a:avLst/>
          </a:prstGeom>
        </p:spPr>
        <p:txBody>
          <a:bodyPr wrap="square">
            <a:spAutoFit/>
          </a:bodyPr>
          <a:lstStyle/>
          <a:p>
            <a:r>
              <a:rPr lang="en-US" sz="3200" dirty="0"/>
              <a:t>Here are some suggested answers.</a:t>
            </a:r>
          </a:p>
        </p:txBody>
      </p:sp>
      <p:sp>
        <p:nvSpPr>
          <p:cNvPr id="8" name="Rectangle 7"/>
          <p:cNvSpPr/>
          <p:nvPr/>
        </p:nvSpPr>
        <p:spPr>
          <a:xfrm>
            <a:off x="145471" y="1485346"/>
            <a:ext cx="8447810" cy="5078313"/>
          </a:xfrm>
          <a:prstGeom prst="rect">
            <a:avLst/>
          </a:prstGeom>
        </p:spPr>
        <p:txBody>
          <a:bodyPr wrap="square">
            <a:spAutoFit/>
          </a:bodyPr>
          <a:lstStyle/>
          <a:p>
            <a:pPr marL="742950" lvl="0" indent="-742950">
              <a:buAutoNum type="arabicPeriod"/>
            </a:pPr>
            <a:r>
              <a:rPr lang="en-US" sz="3600" dirty="0"/>
              <a:t>A bird </a:t>
            </a:r>
            <a:r>
              <a:rPr lang="en-US" sz="3600" b="1" dirty="0"/>
              <a:t>consumes</a:t>
            </a:r>
            <a:r>
              <a:rPr lang="en-US" sz="3600" dirty="0"/>
              <a:t> seeds.</a:t>
            </a:r>
          </a:p>
          <a:p>
            <a:pPr marL="742950" lvl="0" indent="-742950">
              <a:buAutoNum type="arabicPeriod"/>
            </a:pPr>
            <a:r>
              <a:rPr lang="en-US" sz="3600" dirty="0"/>
              <a:t>People can protect the </a:t>
            </a:r>
            <a:r>
              <a:rPr lang="en-US" sz="3600" b="1" dirty="0"/>
              <a:t>environment</a:t>
            </a:r>
            <a:r>
              <a:rPr lang="en-US" sz="3600" dirty="0"/>
              <a:t> by recycling.</a:t>
            </a:r>
          </a:p>
          <a:p>
            <a:pPr marL="742950" lvl="0" indent="-742950">
              <a:buAutoNum type="arabicPeriod"/>
            </a:pPr>
            <a:r>
              <a:rPr lang="en-US" sz="3600" dirty="0"/>
              <a:t>Pet dogs </a:t>
            </a:r>
            <a:r>
              <a:rPr lang="en-US" sz="3600" b="1" dirty="0"/>
              <a:t>interact</a:t>
            </a:r>
            <a:r>
              <a:rPr lang="en-US" sz="3600" dirty="0"/>
              <a:t> with people by playing with them.</a:t>
            </a:r>
          </a:p>
          <a:p>
            <a:pPr marL="742950" lvl="0" indent="-742950">
              <a:buAutoNum type="arabicPeriod"/>
            </a:pPr>
            <a:r>
              <a:rPr lang="en-US" sz="3600" dirty="0"/>
              <a:t>Plants and animals that live in the desert need some way of retaining water and need to have skin that isn’t harmed by the sun.</a:t>
            </a:r>
          </a:p>
        </p:txBody>
      </p:sp>
    </p:spTree>
    <p:extLst>
      <p:ext uri="{BB962C8B-B14F-4D97-AF65-F5344CB8AC3E}">
        <p14:creationId xmlns:p14="http://schemas.microsoft.com/office/powerpoint/2010/main" val="42375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30480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365500" algn="l"/>
              </a:tabLst>
            </a:pP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1. </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Write complete sentences using the following words. </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1. interact (v.): ________________________________________________________</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2. species: (n.) ______________________________________________________</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2.</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Write a synonym of the underlined phrases below.</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My food contains </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lots of vitamins and minerals</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that help me remain healthy.</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sng"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My food contains ____________________that help me remain healthy.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2.  Camels </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eat</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cacti and other desert vegetation.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Camels _________________ cacti and other desert vegetation.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Comic Sans MS" pitchFamily="66" charset="0"/>
                <a:ea typeface="Times New Roman" pitchFamily="18" charset="0"/>
                <a:cs typeface="Arial" pitchFamily="34" charset="0"/>
              </a:rPr>
              <a:t>**********************************************************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3. </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Circle the suitable form of the word</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1. My students can easily    </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(interact / interaction) </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with different types of people.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2. Omar’s </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(interaction /interact) </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with</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people of different ages makes him sociable.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3. We can help save the </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(environment /environmental) </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by keeping it clean.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4. Mohammad and </a:t>
            </a:r>
            <a:r>
              <a:rPr kumimoji="0" lang="en-US"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Talal</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want to participate in many (</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environment / environmental)</a:t>
            </a: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activities that will be held in school.</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 4. </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Write the antonym of</a:t>
            </a: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1. nonliving ≠ ________________             2. survive ≠ __________________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0"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Jokerman" panose="04090605060D06020702" pitchFamily="82" charset="0"/>
                <a:cs typeface="Times New Roman" panose="02020603050405020304" pitchFamily="18" charset="0"/>
              </a:rPr>
              <a:t>/9         Title: Reading comprehension</a:t>
            </a:r>
            <a:endParaRPr lang="en-US" sz="3200" dirty="0"/>
          </a:p>
        </p:txBody>
      </p:sp>
      <p:sp>
        <p:nvSpPr>
          <p:cNvPr id="3" name="Rectangle 2"/>
          <p:cNvSpPr/>
          <p:nvPr/>
        </p:nvSpPr>
        <p:spPr>
          <a:xfrm>
            <a:off x="762000" y="1219200"/>
            <a:ext cx="7772400" cy="5447645"/>
          </a:xfrm>
          <a:prstGeom prst="rect">
            <a:avLst/>
          </a:prstGeom>
        </p:spPr>
        <p:txBody>
          <a:bodyPr wrap="square">
            <a:spAutoFit/>
          </a:bodyPr>
          <a:lstStyle/>
          <a:p>
            <a:endParaRPr lang="en-US" sz="2800" b="1" dirty="0">
              <a:solidFill>
                <a:schemeClr val="accent1">
                  <a:lumMod val="75000"/>
                </a:schemeClr>
              </a:solidFill>
            </a:endParaRPr>
          </a:p>
          <a:p>
            <a:r>
              <a:rPr lang="en-US" sz="4000" b="1" dirty="0">
                <a:solidFill>
                  <a:schemeClr val="accent1">
                    <a:lumMod val="75000"/>
                  </a:schemeClr>
                </a:solidFill>
              </a:rPr>
              <a:t>Outcomes:</a:t>
            </a:r>
          </a:p>
          <a:p>
            <a:endParaRPr lang="en-US" sz="4000" b="1" dirty="0">
              <a:solidFill>
                <a:schemeClr val="accent1">
                  <a:lumMod val="75000"/>
                </a:schemeClr>
              </a:solidFill>
            </a:endParaRPr>
          </a:p>
          <a:p>
            <a:r>
              <a:rPr lang="en-US" sz="4000" b="1" dirty="0">
                <a:solidFill>
                  <a:schemeClr val="accent1">
                    <a:lumMod val="75000"/>
                  </a:schemeClr>
                </a:solidFill>
              </a:rPr>
              <a:t>1. Read for specific information.</a:t>
            </a:r>
          </a:p>
          <a:p>
            <a:r>
              <a:rPr lang="en-US" sz="4000" b="1" dirty="0">
                <a:solidFill>
                  <a:schemeClr val="accent1">
                    <a:lumMod val="75000"/>
                  </a:schemeClr>
                </a:solidFill>
              </a:rPr>
              <a:t> 2. Recognize the meanings of the new words.</a:t>
            </a:r>
          </a:p>
          <a:p>
            <a:r>
              <a:rPr lang="en-US" sz="4000" b="1" dirty="0">
                <a:solidFill>
                  <a:schemeClr val="accent1">
                    <a:lumMod val="75000"/>
                  </a:schemeClr>
                </a:solidFill>
              </a:rPr>
              <a:t>3. Answer reading and critical thinking questions.</a:t>
            </a:r>
          </a:p>
          <a:p>
            <a:endParaRPr lang="en-US" sz="4000" b="1" dirty="0">
              <a:solidFill>
                <a:schemeClr val="accent1">
                  <a:lumMod val="7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these?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4400" y="1447801"/>
            <a:ext cx="3931444" cy="1905000"/>
          </a:xfrm>
        </p:spPr>
      </p:pic>
      <p:pic>
        <p:nvPicPr>
          <p:cNvPr id="1026" name="Picture 2" descr="C:\Users\Isra'a\Desktop\oce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371600"/>
            <a:ext cx="2743200" cy="24642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Isra'a\Desktop\tund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383583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Isra'a\Desktop\tropical-rainforest-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4011704"/>
            <a:ext cx="3048000" cy="227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794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Summary</a:t>
            </a:r>
          </a:p>
        </p:txBody>
      </p:sp>
      <p:sp>
        <p:nvSpPr>
          <p:cNvPr id="3" name="Title 1"/>
          <p:cNvSpPr txBox="1">
            <a:spLocks/>
          </p:cNvSpPr>
          <p:nvPr/>
        </p:nvSpPr>
        <p:spPr>
          <a:xfrm>
            <a:off x="304800" y="25146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t>The reading selection is about ecosystem. It focuses in animal habitat and communities and on the role each living thing plays in an ecosystem.</a:t>
            </a:r>
          </a:p>
        </p:txBody>
      </p:sp>
    </p:spTree>
    <p:extLst>
      <p:ext uri="{BB962C8B-B14F-4D97-AF65-F5344CB8AC3E}">
        <p14:creationId xmlns:p14="http://schemas.microsoft.com/office/powerpoint/2010/main" val="2261410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1470025"/>
          </a:xfrm>
        </p:spPr>
        <p:txBody>
          <a:bodyPr/>
          <a:lstStyle/>
          <a:p>
            <a:r>
              <a:rPr lang="en-US" dirty="0"/>
              <a:t>Ecosystem</a:t>
            </a:r>
            <a:br>
              <a:rPr lang="en-US" dirty="0"/>
            </a:br>
            <a:r>
              <a:rPr lang="en-US" dirty="0"/>
              <a:t>The systems of Nature</a:t>
            </a:r>
          </a:p>
        </p:txBody>
      </p:sp>
      <p:sp>
        <p:nvSpPr>
          <p:cNvPr id="3" name="Subtitle 2"/>
          <p:cNvSpPr>
            <a:spLocks noGrp="1"/>
          </p:cNvSpPr>
          <p:nvPr>
            <p:ph type="subTitle" idx="1"/>
          </p:nvPr>
        </p:nvSpPr>
        <p:spPr>
          <a:xfrm>
            <a:off x="533400" y="2667000"/>
            <a:ext cx="8001000" cy="3429000"/>
          </a:xfrm>
        </p:spPr>
        <p:txBody>
          <a:bodyPr>
            <a:normAutofit/>
          </a:bodyPr>
          <a:lstStyle/>
          <a:p>
            <a:pPr marL="514350" indent="-514350">
              <a:buAutoNum type="arabicPeriod"/>
            </a:pPr>
            <a:r>
              <a:rPr lang="en-US" b="1" dirty="0">
                <a:solidFill>
                  <a:schemeClr val="tx1"/>
                </a:solidFill>
              </a:rPr>
              <a:t>Purpose for reading:</a:t>
            </a:r>
          </a:p>
          <a:p>
            <a:pPr marL="514350" indent="-514350"/>
            <a:r>
              <a:rPr lang="en-US" dirty="0">
                <a:solidFill>
                  <a:schemeClr val="tx1"/>
                </a:solidFill>
              </a:rPr>
              <a:t>To recognize how do living things depend on their natural environment to survive.</a:t>
            </a:r>
          </a:p>
          <a:p>
            <a:pPr marL="514350" indent="-514350"/>
            <a:endParaRPr lang="en-US" dirty="0">
              <a:solidFill>
                <a:schemeClr val="tx1"/>
              </a:solidFill>
            </a:endParaRPr>
          </a:p>
          <a:p>
            <a:pPr marL="514350" indent="-514350"/>
            <a:r>
              <a:rPr lang="en-US" b="1" dirty="0">
                <a:solidFill>
                  <a:schemeClr val="tx1"/>
                </a:solidFill>
              </a:rPr>
              <a:t>2. What is the genre?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1"/>
            <a:ext cx="7772400" cy="1143000"/>
          </a:xfrm>
        </p:spPr>
        <p:txBody>
          <a:bodyPr/>
          <a:lstStyle/>
          <a:p>
            <a:pPr algn="l"/>
            <a:r>
              <a:rPr lang="en-US" dirty="0"/>
              <a:t>P. 22       Organisms and Species</a:t>
            </a:r>
          </a:p>
        </p:txBody>
      </p:sp>
      <p:sp>
        <p:nvSpPr>
          <p:cNvPr id="3" name="Subtitle 2"/>
          <p:cNvSpPr>
            <a:spLocks noGrp="1"/>
          </p:cNvSpPr>
          <p:nvPr>
            <p:ph type="subTitle" idx="1"/>
          </p:nvPr>
        </p:nvSpPr>
        <p:spPr>
          <a:xfrm>
            <a:off x="838200" y="1752600"/>
            <a:ext cx="7543800" cy="4038600"/>
          </a:xfrm>
        </p:spPr>
        <p:txBody>
          <a:bodyPr/>
          <a:lstStyle/>
          <a:p>
            <a:pPr marL="514350" indent="-514350">
              <a:buAutoNum type="arabicPeriod"/>
            </a:pPr>
            <a:r>
              <a:rPr lang="en-US" dirty="0">
                <a:solidFill>
                  <a:schemeClr val="tx1"/>
                </a:solidFill>
              </a:rPr>
              <a:t>Give examples of organisms?</a:t>
            </a:r>
          </a:p>
        </p:txBody>
      </p:sp>
      <p:pic>
        <p:nvPicPr>
          <p:cNvPr id="4" name="Picture 3" descr="bacteria.jpg"/>
          <p:cNvPicPr>
            <a:picLocks noChangeAspect="1"/>
          </p:cNvPicPr>
          <p:nvPr/>
        </p:nvPicPr>
        <p:blipFill>
          <a:blip r:embed="rId2" cstate="print"/>
          <a:stretch>
            <a:fillRect/>
          </a:stretch>
        </p:blipFill>
        <p:spPr>
          <a:xfrm>
            <a:off x="647700" y="3124200"/>
            <a:ext cx="3238500" cy="2919412"/>
          </a:xfrm>
          <a:prstGeom prst="rect">
            <a:avLst/>
          </a:prstGeom>
        </p:spPr>
      </p:pic>
      <p:pic>
        <p:nvPicPr>
          <p:cNvPr id="5" name="Picture 4" descr="redwood.jpg"/>
          <p:cNvPicPr>
            <a:picLocks noChangeAspect="1"/>
          </p:cNvPicPr>
          <p:nvPr/>
        </p:nvPicPr>
        <p:blipFill>
          <a:blip r:embed="rId3" cstate="print"/>
          <a:stretch>
            <a:fillRect/>
          </a:stretch>
        </p:blipFill>
        <p:spPr>
          <a:xfrm>
            <a:off x="3962400" y="2895600"/>
            <a:ext cx="2441448" cy="3733800"/>
          </a:xfrm>
          <a:prstGeom prst="rect">
            <a:avLst/>
          </a:prstGeom>
        </p:spPr>
      </p:pic>
      <p:pic>
        <p:nvPicPr>
          <p:cNvPr id="6" name="Picture 5" descr="insect.jpg"/>
          <p:cNvPicPr>
            <a:picLocks noChangeAspect="1"/>
          </p:cNvPicPr>
          <p:nvPr/>
        </p:nvPicPr>
        <p:blipFill>
          <a:blip r:embed="rId4" cstate="print"/>
          <a:stretch>
            <a:fillRect/>
          </a:stretch>
        </p:blipFill>
        <p:spPr>
          <a:xfrm>
            <a:off x="6629400" y="3048000"/>
            <a:ext cx="2171700" cy="3429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0"/>
            <a:ext cx="8534400" cy="4114800"/>
          </a:xfrm>
        </p:spPr>
        <p:txBody>
          <a:bodyPr>
            <a:normAutofit fontScale="90000"/>
          </a:bodyPr>
          <a:lstStyle/>
          <a:p>
            <a:pPr algn="l"/>
            <a:r>
              <a:rPr lang="en-US" sz="3600" dirty="0"/>
              <a:t>2. What is a species?</a:t>
            </a:r>
            <a:br>
              <a:rPr lang="en-US" sz="3600" dirty="0"/>
            </a:br>
            <a:r>
              <a:rPr lang="en-US" sz="3600" dirty="0"/>
              <a:t/>
            </a:r>
            <a:br>
              <a:rPr lang="en-US" sz="3600" dirty="0"/>
            </a:br>
            <a:r>
              <a:rPr lang="en-US" sz="3600" dirty="0"/>
              <a:t>2. What are the features of species?</a:t>
            </a:r>
            <a:br>
              <a:rPr lang="en-US" sz="3600" dirty="0"/>
            </a:br>
            <a:r>
              <a:rPr lang="en-US" sz="3600" dirty="0"/>
              <a:t/>
            </a:r>
            <a:br>
              <a:rPr lang="en-US" sz="3600" dirty="0"/>
            </a:br>
            <a:r>
              <a:rPr lang="en-US" sz="3600" dirty="0"/>
              <a:t>3. Can cows and horses have </a:t>
            </a:r>
            <a:r>
              <a:rPr lang="en-US" sz="3600" b="1" i="1" dirty="0"/>
              <a:t>offspring</a:t>
            </a:r>
            <a:r>
              <a:rPr lang="en-US" sz="3600" dirty="0"/>
              <a:t>? Why?</a:t>
            </a:r>
            <a:br>
              <a:rPr lang="en-US" sz="3600" dirty="0"/>
            </a:br>
            <a:r>
              <a:rPr lang="en-US" sz="3600" b="1" i="1" u="sng" dirty="0">
                <a:solidFill>
                  <a:srgbClr val="FF0000"/>
                </a:solidFill>
              </a:rPr>
              <a:t>Critical Thinking</a:t>
            </a:r>
            <a:br>
              <a:rPr lang="en-US" sz="3600" b="1" i="1" u="sng" dirty="0">
                <a:solidFill>
                  <a:srgbClr val="FF0000"/>
                </a:solidFill>
              </a:rPr>
            </a:br>
            <a:r>
              <a:rPr lang="en-US" sz="3600" dirty="0"/>
              <a:t>4. </a:t>
            </a:r>
            <a:r>
              <a:rPr lang="en-US" sz="3600" b="1" dirty="0">
                <a:solidFill>
                  <a:schemeClr val="tx2">
                    <a:lumMod val="50000"/>
                  </a:schemeClr>
                </a:solidFill>
              </a:rPr>
              <a:t>What would happen if a species can’t have offspring? </a:t>
            </a:r>
            <a:r>
              <a:rPr lang="en-US" sz="4000" dirty="0"/>
              <a:t/>
            </a:r>
            <a:br>
              <a:rPr lang="en-US" sz="4000" dirty="0"/>
            </a:br>
            <a:endParaRPr lang="en-US" dirty="0"/>
          </a:p>
        </p:txBody>
      </p:sp>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P. 22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609600"/>
            <a:ext cx="2743200" cy="250002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4000"/>
            <a:ext cx="3962400" cy="3962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143000"/>
            <a:ext cx="4359442" cy="4114800"/>
          </a:xfrm>
          <a:prstGeom prst="rect">
            <a:avLst/>
          </a:prstGeom>
        </p:spPr>
      </p:pic>
    </p:spTree>
    <p:extLst>
      <p:ext uri="{BB962C8B-B14F-4D97-AF65-F5344CB8AC3E}">
        <p14:creationId xmlns:p14="http://schemas.microsoft.com/office/powerpoint/2010/main" val="1103558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 23              Habitats</a:t>
            </a:r>
          </a:p>
        </p:txBody>
      </p:sp>
      <p:sp>
        <p:nvSpPr>
          <p:cNvPr id="3" name="Rectangle 2"/>
          <p:cNvSpPr/>
          <p:nvPr/>
        </p:nvSpPr>
        <p:spPr>
          <a:xfrm>
            <a:off x="519545" y="1905000"/>
            <a:ext cx="7848600" cy="4524315"/>
          </a:xfrm>
          <a:prstGeom prst="rect">
            <a:avLst/>
          </a:prstGeom>
        </p:spPr>
        <p:txBody>
          <a:bodyPr wrap="square">
            <a:spAutoFit/>
          </a:bodyPr>
          <a:lstStyle/>
          <a:p>
            <a:r>
              <a:rPr lang="en-US" sz="3200" b="1" dirty="0"/>
              <a:t>Where do ( camels/ fish/ lions) live? What do they need to live in their places?</a:t>
            </a:r>
          </a:p>
          <a:p>
            <a:pPr marL="514350" indent="-514350">
              <a:buAutoNum type="arabicPeriod"/>
            </a:pPr>
            <a:r>
              <a:rPr lang="en-US" sz="3200" dirty="0"/>
              <a:t>What is a habitat?</a:t>
            </a:r>
          </a:p>
          <a:p>
            <a:endParaRPr lang="en-US" sz="3200" dirty="0"/>
          </a:p>
          <a:p>
            <a:r>
              <a:rPr lang="en-US" sz="3200" dirty="0"/>
              <a:t/>
            </a:r>
            <a:br>
              <a:rPr lang="en-US" sz="3200" dirty="0"/>
            </a:br>
            <a:r>
              <a:rPr lang="en-US" sz="3200" dirty="0"/>
              <a:t>2. Why do you think a habitat is important for all organisms?</a:t>
            </a:r>
          </a:p>
          <a:p>
            <a:r>
              <a:rPr lang="en-US" sz="3200" dirty="0"/>
              <a:t/>
            </a:r>
            <a:br>
              <a:rPr lang="en-US" sz="3200" dirty="0"/>
            </a:br>
            <a:r>
              <a:rPr lang="en-US" sz="3200" dirty="0"/>
              <a:t>3. Give an  example of a big &amp; small habitat?</a:t>
            </a:r>
          </a:p>
        </p:txBody>
      </p:sp>
    </p:spTree>
    <p:extLst>
      <p:ext uri="{BB962C8B-B14F-4D97-AF65-F5344CB8AC3E}">
        <p14:creationId xmlns:p14="http://schemas.microsoft.com/office/powerpoint/2010/main" val="4192770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519"/>
            <a:ext cx="8229600" cy="5973762"/>
          </a:xfrm>
        </p:spPr>
        <p:txBody>
          <a:bodyPr>
            <a:normAutofit/>
          </a:bodyPr>
          <a:lstStyle/>
          <a:p>
            <a:pPr algn="l"/>
            <a:r>
              <a:rPr lang="en-US" sz="3200" dirty="0"/>
              <a:t/>
            </a:r>
            <a:br>
              <a:rPr lang="en-US" sz="3200" dirty="0"/>
            </a:br>
            <a:r>
              <a:rPr lang="en-US" sz="3200" dirty="0"/>
              <a:t>4. Why do different organisms live in different habitats? </a:t>
            </a:r>
            <a:r>
              <a:rPr lang="en-US" sz="3200" b="1" dirty="0">
                <a:solidFill>
                  <a:schemeClr val="tx2">
                    <a:lumMod val="50000"/>
                  </a:schemeClr>
                </a:solidFill>
              </a:rPr>
              <a:t/>
            </a:r>
            <a:br>
              <a:rPr lang="en-US" sz="3200" b="1" dirty="0">
                <a:solidFill>
                  <a:schemeClr val="tx2">
                    <a:lumMod val="50000"/>
                  </a:schemeClr>
                </a:solidFill>
              </a:rPr>
            </a:br>
            <a:r>
              <a:rPr lang="en-US" sz="3200" dirty="0"/>
              <a:t/>
            </a:r>
            <a:br>
              <a:rPr lang="en-US" sz="3200" dirty="0"/>
            </a:br>
            <a:r>
              <a:rPr lang="en-US" sz="3200" dirty="0"/>
              <a:t>5. What is the habitat of</a:t>
            </a:r>
            <a:br>
              <a:rPr lang="en-US" sz="3200" dirty="0"/>
            </a:br>
            <a:r>
              <a:rPr lang="en-US" sz="3200" dirty="0"/>
              <a:t>6. Give an example of an organism that lives in different habitat.</a:t>
            </a:r>
          </a:p>
        </p:txBody>
      </p:sp>
      <p:pic>
        <p:nvPicPr>
          <p:cNvPr id="3" name="Picture 2" descr="trout.jpg"/>
          <p:cNvPicPr>
            <a:picLocks noChangeAspect="1"/>
          </p:cNvPicPr>
          <p:nvPr/>
        </p:nvPicPr>
        <p:blipFill>
          <a:blip r:embed="rId2" cstate="print"/>
          <a:stretch>
            <a:fillRect/>
          </a:stretch>
        </p:blipFill>
        <p:spPr>
          <a:xfrm>
            <a:off x="5486400" y="2895600"/>
            <a:ext cx="2286000" cy="609600"/>
          </a:xfrm>
          <a:prstGeom prst="rect">
            <a:avLst/>
          </a:prstGeom>
        </p:spPr>
      </p:pic>
      <p:pic>
        <p:nvPicPr>
          <p:cNvPr id="4" name="Picture 3" descr="saguaro.jpg"/>
          <p:cNvPicPr>
            <a:picLocks noChangeAspect="1"/>
          </p:cNvPicPr>
          <p:nvPr/>
        </p:nvPicPr>
        <p:blipFill>
          <a:blip r:embed="rId3" cstate="print"/>
          <a:stretch>
            <a:fillRect/>
          </a:stretch>
        </p:blipFill>
        <p:spPr>
          <a:xfrm>
            <a:off x="6681355" y="4724400"/>
            <a:ext cx="1447800" cy="1295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equuirments.png"/>
          <p:cNvPicPr>
            <a:picLocks noGrp="1" noChangeAspect="1"/>
          </p:cNvPicPr>
          <p:nvPr>
            <p:ph idx="1"/>
          </p:nvPr>
        </p:nvPicPr>
        <p:blipFill>
          <a:blip r:embed="rId2" cstate="print"/>
          <a:stretch>
            <a:fillRect/>
          </a:stretch>
        </p:blipFill>
        <p:spPr>
          <a:xfrm>
            <a:off x="4267200" y="1754602"/>
            <a:ext cx="4419600" cy="4217158"/>
          </a:xfrm>
        </p:spPr>
      </p:pic>
      <p:pic>
        <p:nvPicPr>
          <p:cNvPr id="7" name="Picture 6" descr="shelter.jpg"/>
          <p:cNvPicPr>
            <a:picLocks noChangeAspect="1"/>
          </p:cNvPicPr>
          <p:nvPr/>
        </p:nvPicPr>
        <p:blipFill>
          <a:blip r:embed="rId3" cstate="print"/>
          <a:stretch>
            <a:fillRect/>
          </a:stretch>
        </p:blipFill>
        <p:spPr>
          <a:xfrm>
            <a:off x="304800" y="2667000"/>
            <a:ext cx="3838575" cy="2819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opical.jpeg"/>
          <p:cNvPicPr>
            <a:picLocks noChangeAspect="1"/>
          </p:cNvPicPr>
          <p:nvPr/>
        </p:nvPicPr>
        <p:blipFill>
          <a:blip r:embed="rId2" cstate="print"/>
          <a:stretch>
            <a:fillRect/>
          </a:stretch>
        </p:blipFill>
        <p:spPr>
          <a:xfrm>
            <a:off x="3505200" y="304800"/>
            <a:ext cx="4648200" cy="5715000"/>
          </a:xfrm>
          <a:prstGeom prst="rect">
            <a:avLst/>
          </a:prstGeom>
        </p:spPr>
      </p:pic>
      <p:pic>
        <p:nvPicPr>
          <p:cNvPr id="3" name="Picture 2" descr="Pond.jpg"/>
          <p:cNvPicPr>
            <a:picLocks noChangeAspect="1"/>
          </p:cNvPicPr>
          <p:nvPr/>
        </p:nvPicPr>
        <p:blipFill>
          <a:blip r:embed="rId3" cstate="print"/>
          <a:stretch>
            <a:fillRect/>
          </a:stretch>
        </p:blipFill>
        <p:spPr>
          <a:xfrm>
            <a:off x="304800" y="1143000"/>
            <a:ext cx="3048000" cy="4876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Words and </a:t>
            </a:r>
            <a:r>
              <a:rPr lang="en-US" dirty="0" smtClean="0"/>
              <a:t>Terms P. 23</a:t>
            </a:r>
            <a:endParaRPr lang="en-US" dirty="0"/>
          </a:p>
        </p:txBody>
      </p:sp>
      <p:sp>
        <p:nvSpPr>
          <p:cNvPr id="4" name="Title 1"/>
          <p:cNvSpPr txBox="1">
            <a:spLocks/>
          </p:cNvSpPr>
          <p:nvPr/>
        </p:nvSpPr>
        <p:spPr>
          <a:xfrm>
            <a:off x="533400" y="1905000"/>
            <a:ext cx="8229600" cy="3733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Find a word from the text that means </a:t>
            </a:r>
          </a:p>
          <a:p>
            <a:r>
              <a:rPr lang="en-US" sz="3200" dirty="0"/>
              <a:t>1. </a:t>
            </a:r>
            <a:r>
              <a:rPr lang="en-US" sz="3200" b="1" i="1" dirty="0">
                <a:solidFill>
                  <a:srgbClr val="C00000"/>
                </a:solidFill>
              </a:rPr>
              <a:t>give</a:t>
            </a:r>
            <a:r>
              <a:rPr lang="en-US" sz="3200" dirty="0"/>
              <a:t>--------------</a:t>
            </a:r>
          </a:p>
          <a:p>
            <a:endParaRPr lang="en-US" sz="3200" dirty="0"/>
          </a:p>
          <a:p>
            <a:r>
              <a:rPr lang="en-US" sz="3200" dirty="0"/>
              <a:t>2. </a:t>
            </a:r>
            <a:r>
              <a:rPr lang="en-US" sz="3200" b="1" i="1" dirty="0">
                <a:solidFill>
                  <a:srgbClr val="C00000"/>
                </a:solidFill>
              </a:rPr>
              <a:t>Suitable to live</a:t>
            </a:r>
            <a:r>
              <a:rPr lang="en-US" sz="3200" dirty="0"/>
              <a:t>:-----------------------------</a:t>
            </a:r>
          </a:p>
          <a:p>
            <a:endParaRPr lang="en-US" sz="3200" dirty="0"/>
          </a:p>
          <a:p>
            <a:r>
              <a:rPr lang="en-US" sz="3200" dirty="0"/>
              <a:t>3. </a:t>
            </a:r>
            <a:r>
              <a:rPr lang="en-US" sz="3200" b="1" i="1" dirty="0">
                <a:solidFill>
                  <a:srgbClr val="C00000"/>
                </a:solidFill>
              </a:rPr>
              <a:t>Water that is not salty</a:t>
            </a:r>
            <a:r>
              <a:rPr lang="en-US" sz="3200" dirty="0"/>
              <a:t>:-----------------------------------</a:t>
            </a:r>
          </a:p>
        </p:txBody>
      </p:sp>
    </p:spTree>
    <p:extLst>
      <p:ext uri="{BB962C8B-B14F-4D97-AF65-F5344CB8AC3E}">
        <p14:creationId xmlns:p14="http://schemas.microsoft.com/office/powerpoint/2010/main" val="138999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81000"/>
            <a:ext cx="8229600" cy="5745163"/>
          </a:xfrm>
        </p:spPr>
        <p:txBody>
          <a:bodyPr>
            <a:normAutofit lnSpcReduction="10000"/>
          </a:bodyPr>
          <a:lstStyle/>
          <a:p>
            <a:r>
              <a:rPr lang="en-US" sz="4000" b="1" dirty="0"/>
              <a:t>Circle the correct answer. </a:t>
            </a:r>
            <a:endParaRPr lang="en-US" sz="4000" dirty="0"/>
          </a:p>
          <a:p>
            <a:pPr marL="0" lvl="0" indent="0">
              <a:buNone/>
            </a:pPr>
            <a:r>
              <a:rPr lang="en-US" sz="4000" dirty="0"/>
              <a:t>1. A science article is a piece of -- work.   </a:t>
            </a:r>
          </a:p>
          <a:p>
            <a:pPr lvl="0">
              <a:buNone/>
            </a:pPr>
            <a:r>
              <a:rPr lang="en-US" sz="4000" dirty="0"/>
              <a:t>a. fiction                  b. nonfiction                  c. poem                      </a:t>
            </a:r>
          </a:p>
          <a:p>
            <a:pPr marL="0" lvl="0" indent="0">
              <a:buNone/>
            </a:pPr>
            <a:r>
              <a:rPr lang="en-US" sz="4000" dirty="0"/>
              <a:t>2. Ecosystem consists of -------------things.</a:t>
            </a:r>
          </a:p>
          <a:p>
            <a:pPr rtl="1"/>
            <a:r>
              <a:rPr lang="en-US" sz="4000" dirty="0"/>
              <a:t>a.  living</a:t>
            </a:r>
            <a:r>
              <a:rPr lang="en-US" sz="4000" b="1" dirty="0"/>
              <a:t>                      b. </a:t>
            </a:r>
            <a:r>
              <a:rPr lang="en-US" sz="4000" dirty="0"/>
              <a:t>nonliving                     c.  living and nonliving	</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9677400" cy="6858000"/>
          </a:xfrm>
          <a:prstGeom prst="rect">
            <a:avLst/>
          </a:prstGeom>
        </p:spPr>
      </p:pic>
    </p:spTree>
    <p:extLst>
      <p:ext uri="{BB962C8B-B14F-4D97-AF65-F5344CB8AC3E}">
        <p14:creationId xmlns:p14="http://schemas.microsoft.com/office/powerpoint/2010/main" val="3891135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610599" cy="6858000"/>
          </a:xfrm>
          <a:prstGeom prst="rect">
            <a:avLst/>
          </a:prstGeom>
        </p:spPr>
      </p:pic>
    </p:spTree>
    <p:extLst>
      <p:ext uri="{BB962C8B-B14F-4D97-AF65-F5344CB8AC3E}">
        <p14:creationId xmlns:p14="http://schemas.microsoft.com/office/powerpoint/2010/main" val="4218471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Go on S. B. P. 23</a:t>
            </a:r>
          </a:p>
        </p:txBody>
      </p:sp>
      <p:sp>
        <p:nvSpPr>
          <p:cNvPr id="3" name="Subtitle 2"/>
          <p:cNvSpPr>
            <a:spLocks noGrp="1"/>
          </p:cNvSpPr>
          <p:nvPr>
            <p:ph type="subTitle" idx="4294967295"/>
          </p:nvPr>
        </p:nvSpPr>
        <p:spPr>
          <a:xfrm>
            <a:off x="685800" y="2057400"/>
            <a:ext cx="7239000" cy="4038600"/>
          </a:xfrm>
        </p:spPr>
        <p:txBody>
          <a:bodyPr>
            <a:noAutofit/>
          </a:bodyPr>
          <a:lstStyle/>
          <a:p>
            <a:pPr marL="514350" indent="-514350">
              <a:buAutoNum type="arabicPeriod"/>
            </a:pPr>
            <a:r>
              <a:rPr lang="en-US" sz="4000" dirty="0">
                <a:solidFill>
                  <a:schemeClr val="tx1"/>
                </a:solidFill>
              </a:rPr>
              <a:t>An organism is a living thing. One example is a bird.</a:t>
            </a:r>
          </a:p>
          <a:p>
            <a:pPr marL="514350" indent="-514350"/>
            <a:endParaRPr lang="en-US" sz="4000" dirty="0">
              <a:solidFill>
                <a:schemeClr val="tx1"/>
              </a:solidFill>
            </a:endParaRPr>
          </a:p>
          <a:p>
            <a:pPr marL="0" indent="0">
              <a:buNone/>
            </a:pPr>
            <a:r>
              <a:rPr lang="en-US" sz="4000" dirty="0">
                <a:solidFill>
                  <a:schemeClr val="tx1"/>
                </a:solidFill>
              </a:rPr>
              <a:t>2. A species is a group of animals that are alike in many ways and can reproduce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normAutofit fontScale="90000"/>
          </a:bodyPr>
          <a:lstStyle/>
          <a:p>
            <a:r>
              <a:rPr lang="en-US" dirty="0"/>
              <a:t>On Your Own     P. 23</a:t>
            </a:r>
            <a:br>
              <a:rPr lang="en-US" dirty="0"/>
            </a:br>
            <a:r>
              <a:rPr lang="en-US" dirty="0"/>
              <a:t/>
            </a:r>
            <a:br>
              <a:rPr lang="en-US" dirty="0"/>
            </a:br>
            <a:r>
              <a:rPr lang="en-US" dirty="0"/>
              <a:t/>
            </a:r>
            <a:br>
              <a:rPr lang="en-US" dirty="0"/>
            </a:br>
            <a:r>
              <a:rPr lang="en-US" dirty="0"/>
              <a:t>What is your habitat?</a:t>
            </a:r>
            <a:br>
              <a:rPr lang="en-US" dirty="0"/>
            </a:br>
            <a:endParaRPr lang="en-US" dirty="0"/>
          </a:p>
        </p:txBody>
      </p:sp>
    </p:spTree>
    <p:extLst>
      <p:ext uri="{BB962C8B-B14F-4D97-AF65-F5344CB8AC3E}">
        <p14:creationId xmlns:p14="http://schemas.microsoft.com/office/powerpoint/2010/main" val="4076846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603194" cy="6858000"/>
          </a:xfrm>
          <a:prstGeom prst="rect">
            <a:avLst/>
          </a:prstGeom>
        </p:spPr>
      </p:pic>
    </p:spTree>
    <p:extLst>
      <p:ext uri="{BB962C8B-B14F-4D97-AF65-F5344CB8AC3E}">
        <p14:creationId xmlns:p14="http://schemas.microsoft.com/office/powerpoint/2010/main" val="1734744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3" y="0"/>
            <a:ext cx="7866294" cy="6858000"/>
          </a:xfrm>
          <a:prstGeom prst="rect">
            <a:avLst/>
          </a:prstGeom>
        </p:spPr>
      </p:pic>
    </p:spTree>
    <p:extLst>
      <p:ext uri="{BB962C8B-B14F-4D97-AF65-F5344CB8AC3E}">
        <p14:creationId xmlns:p14="http://schemas.microsoft.com/office/powerpoint/2010/main" val="3573596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392" y="0"/>
            <a:ext cx="6929215" cy="6858000"/>
          </a:xfrm>
          <a:prstGeom prst="rect">
            <a:avLst/>
          </a:prstGeom>
        </p:spPr>
      </p:pic>
    </p:spTree>
    <p:extLst>
      <p:ext uri="{BB962C8B-B14F-4D97-AF65-F5344CB8AC3E}">
        <p14:creationId xmlns:p14="http://schemas.microsoft.com/office/powerpoint/2010/main" val="1816922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P. 24        Populations and Communities</a:t>
            </a:r>
          </a:p>
        </p:txBody>
      </p:sp>
      <p:sp>
        <p:nvSpPr>
          <p:cNvPr id="3" name="Title 1"/>
          <p:cNvSpPr txBox="1">
            <a:spLocks/>
          </p:cNvSpPr>
          <p:nvPr/>
        </p:nvSpPr>
        <p:spPr>
          <a:xfrm>
            <a:off x="228600" y="1524000"/>
            <a:ext cx="8229600" cy="39624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How many people are there in Jordan?</a:t>
            </a:r>
          </a:p>
          <a:p>
            <a:pPr marL="742950" indent="-742950">
              <a:buAutoNum type="arabicPeriod"/>
            </a:pPr>
            <a:endParaRPr lang="en-US" dirty="0"/>
          </a:p>
          <a:p>
            <a:pPr marL="742950" indent="-742950">
              <a:buAutoNum type="arabicPeriod"/>
            </a:pPr>
            <a:r>
              <a:rPr lang="en-US" dirty="0"/>
              <a:t>What is a population? Do they stay in one place?</a:t>
            </a:r>
          </a:p>
          <a:p>
            <a:pPr algn="l"/>
            <a:r>
              <a:rPr lang="en-US" dirty="0"/>
              <a:t/>
            </a:r>
            <a:br>
              <a:rPr lang="en-US" dirty="0"/>
            </a:br>
            <a:r>
              <a:rPr lang="en-US" dirty="0"/>
              <a:t>2. Give examples of different populations.</a:t>
            </a:r>
          </a:p>
        </p:txBody>
      </p:sp>
      <p:pic>
        <p:nvPicPr>
          <p:cNvPr id="4" name="Picture 3" descr="populatin of tree.jpg"/>
          <p:cNvPicPr>
            <a:picLocks noChangeAspect="1"/>
          </p:cNvPicPr>
          <p:nvPr/>
        </p:nvPicPr>
        <p:blipFill>
          <a:blip r:embed="rId2" cstate="print"/>
          <a:stretch>
            <a:fillRect/>
          </a:stretch>
        </p:blipFill>
        <p:spPr>
          <a:xfrm>
            <a:off x="8382000" y="3048000"/>
            <a:ext cx="1905000" cy="3075709"/>
          </a:xfrm>
          <a:prstGeom prst="rect">
            <a:avLst/>
          </a:prstGeom>
        </p:spPr>
      </p:pic>
    </p:spTree>
    <p:extLst>
      <p:ext uri="{BB962C8B-B14F-4D97-AF65-F5344CB8AC3E}">
        <p14:creationId xmlns:p14="http://schemas.microsoft.com/office/powerpoint/2010/main" val="2764901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dirty="0"/>
              <a:t/>
            </a:r>
            <a:br>
              <a:rPr lang="en-US" dirty="0"/>
            </a:br>
            <a:r>
              <a:rPr lang="en-US" dirty="0"/>
              <a:t>3. What is a community?</a:t>
            </a:r>
            <a:br>
              <a:rPr lang="en-US" dirty="0"/>
            </a:br>
            <a:r>
              <a:rPr lang="en-US" dirty="0"/>
              <a:t>4. How do populations in any community interact? Give example.</a:t>
            </a:r>
            <a:br>
              <a:rPr lang="en-US" dirty="0"/>
            </a:br>
            <a:r>
              <a:rPr lang="en-US" b="1" i="1" u="sng" dirty="0">
                <a:solidFill>
                  <a:srgbClr val="C00000"/>
                </a:solidFill>
              </a:rPr>
              <a:t>Critical Thinking     </a:t>
            </a:r>
            <a:br>
              <a:rPr lang="en-US" b="1" i="1" u="sng" dirty="0">
                <a:solidFill>
                  <a:srgbClr val="C00000"/>
                </a:solidFill>
              </a:rPr>
            </a:br>
            <a:r>
              <a:rPr lang="en-US" dirty="0"/>
              <a:t>How can any population protect the community they live in?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dirty="0"/>
              <a:t>P. 24 Challenging Words and Terms</a:t>
            </a:r>
            <a:br>
              <a:rPr lang="en-US" dirty="0"/>
            </a:br>
            <a:r>
              <a:rPr lang="en-US" sz="2700" dirty="0"/>
              <a:t>1. Give the </a:t>
            </a:r>
            <a:r>
              <a:rPr lang="en-US" sz="2700" b="1" dirty="0"/>
              <a:t>antonym</a:t>
            </a:r>
            <a:r>
              <a:rPr lang="en-US" sz="2700" dirty="0"/>
              <a:t> of different---------------</a:t>
            </a:r>
            <a:br>
              <a:rPr lang="en-US" sz="2700" dirty="0"/>
            </a:br>
            <a:r>
              <a:rPr lang="en-US" sz="2700" dirty="0"/>
              <a:t>2. Give the synonym of </a:t>
            </a:r>
            <a:r>
              <a:rPr lang="en-US" sz="2700" b="1" dirty="0"/>
              <a:t>near, not far away-</a:t>
            </a:r>
            <a:r>
              <a:rPr lang="en-US" sz="2700" dirty="0"/>
              <a:t>-------</a:t>
            </a:r>
            <a:br>
              <a:rPr lang="en-US" sz="2700" dirty="0"/>
            </a:br>
            <a:r>
              <a:rPr lang="en-US" sz="2700" dirty="0"/>
              <a:t>3. Give 3 </a:t>
            </a:r>
            <a:r>
              <a:rPr lang="en-US" sz="2700" b="1" dirty="0"/>
              <a:t>verbs-</a:t>
            </a:r>
            <a:r>
              <a:rPr lang="en-US" sz="2700" dirty="0"/>
              <a:t>----------------</a:t>
            </a:r>
            <a:br>
              <a:rPr lang="en-US" sz="2700" dirty="0"/>
            </a:br>
            <a:r>
              <a:rPr lang="en-US" sz="2700" dirty="0"/>
              <a:t>4. The pronoun </a:t>
            </a:r>
            <a:r>
              <a:rPr lang="en-US" sz="2700" b="1" dirty="0"/>
              <a:t>their</a:t>
            </a:r>
            <a:r>
              <a:rPr lang="en-US" sz="2700" dirty="0"/>
              <a:t> in the last paragraph refer to------------- </a:t>
            </a:r>
            <a:br>
              <a:rPr lang="en-US" sz="2700" dirty="0"/>
            </a:br>
            <a:r>
              <a:rPr lang="en-US" sz="2700" dirty="0"/>
              <a:t>5. Give an example of 2 </a:t>
            </a:r>
            <a:r>
              <a:rPr lang="en-US" sz="2700" b="1" dirty="0"/>
              <a:t>prepositions-</a:t>
            </a:r>
            <a:r>
              <a:rPr lang="en-US" sz="2700" dirty="0"/>
              <a:t>----</a:t>
            </a:r>
            <a:br>
              <a:rPr lang="en-US" sz="2700" dirty="0"/>
            </a:br>
            <a:r>
              <a:rPr lang="en-US" sz="2700" dirty="0"/>
              <a:t>6. Find the meaning of (</a:t>
            </a:r>
            <a:r>
              <a:rPr lang="en-US" sz="2700" b="1" dirty="0"/>
              <a:t>to have an effect to each other)</a:t>
            </a:r>
            <a:r>
              <a:rPr lang="en-US" sz="2700" dirty="0"/>
              <a:t>----------------------</a:t>
            </a:r>
            <a:br>
              <a:rPr lang="en-US" sz="2700" dirty="0"/>
            </a:br>
            <a:r>
              <a:rPr lang="en-US" sz="2700" dirty="0"/>
              <a:t>7. Find the meaning of( A</a:t>
            </a:r>
            <a:r>
              <a:rPr lang="en-US" sz="2700" b="1" dirty="0"/>
              <a:t> place that protects you from danger or weather</a:t>
            </a:r>
            <a:r>
              <a:rPr lang="en-US" sz="2700" dirty="0"/>
              <a:t>)-------------------------</a:t>
            </a:r>
          </a:p>
        </p:txBody>
      </p:sp>
    </p:spTree>
    <p:extLst>
      <p:ext uri="{BB962C8B-B14F-4D97-AF65-F5344CB8AC3E}">
        <p14:creationId xmlns:p14="http://schemas.microsoft.com/office/powerpoint/2010/main" val="2038631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2286000"/>
          </a:xfrm>
        </p:spPr>
        <p:txBody>
          <a:bodyPr>
            <a:normAutofit/>
          </a:bodyPr>
          <a:lstStyle/>
          <a:p>
            <a:r>
              <a:rPr lang="en-US" dirty="0"/>
              <a:t>Have you ever been to a forest? A beach? What living and nonliving things did you see there?</a:t>
            </a:r>
          </a:p>
        </p:txBody>
      </p:sp>
    </p:spTree>
    <p:extLst>
      <p:ext uri="{BB962C8B-B14F-4D97-AF65-F5344CB8AC3E}">
        <p14:creationId xmlns:p14="http://schemas.microsoft.com/office/powerpoint/2010/main" val="755847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381000"/>
            <a:ext cx="7772400" cy="838200"/>
          </a:xfrm>
        </p:spPr>
        <p:txBody>
          <a:bodyPr/>
          <a:lstStyle/>
          <a:p>
            <a:pPr algn="l"/>
            <a:r>
              <a:rPr lang="en-US" dirty="0"/>
              <a:t>P. 25 Parts of the Ecosystem</a:t>
            </a:r>
          </a:p>
        </p:txBody>
      </p:sp>
      <p:sp>
        <p:nvSpPr>
          <p:cNvPr id="4" name="Subtitle 3"/>
          <p:cNvSpPr>
            <a:spLocks noGrp="1"/>
          </p:cNvSpPr>
          <p:nvPr>
            <p:ph type="subTitle" idx="1"/>
          </p:nvPr>
        </p:nvSpPr>
        <p:spPr>
          <a:xfrm>
            <a:off x="762000" y="1828800"/>
            <a:ext cx="7391400" cy="4114800"/>
          </a:xfrm>
        </p:spPr>
        <p:txBody>
          <a:bodyPr/>
          <a:lstStyle/>
          <a:p>
            <a:pPr marL="514350" indent="-514350" algn="l">
              <a:buAutoNum type="arabicPeriod"/>
            </a:pPr>
            <a:r>
              <a:rPr lang="en-US" dirty="0">
                <a:solidFill>
                  <a:schemeClr val="tx1"/>
                </a:solidFill>
              </a:rPr>
              <a:t>What is an ecosystem?</a:t>
            </a:r>
          </a:p>
          <a:p>
            <a:pPr marL="514350" indent="-514350" algn="l"/>
            <a:endParaRPr lang="en-US" dirty="0">
              <a:solidFill>
                <a:schemeClr val="tx1"/>
              </a:solidFill>
            </a:endParaRPr>
          </a:p>
          <a:p>
            <a:pPr marL="514350" indent="-514350" algn="l">
              <a:buAutoNum type="arabicPeriod"/>
            </a:pPr>
            <a:endParaRPr lang="en-US" dirty="0">
              <a:solidFill>
                <a:schemeClr val="tx1"/>
              </a:solidFill>
            </a:endParaRPr>
          </a:p>
          <a:p>
            <a:pPr marL="514350" indent="-514350" algn="l">
              <a:buAutoNum type="arabicPeriod"/>
            </a:pPr>
            <a:endParaRPr lang="en-US" dirty="0">
              <a:solidFill>
                <a:schemeClr val="tx1"/>
              </a:solidFill>
            </a:endParaRPr>
          </a:p>
          <a:p>
            <a:pPr marL="514350" indent="-514350" algn="l"/>
            <a:r>
              <a:rPr lang="en-US" dirty="0">
                <a:solidFill>
                  <a:schemeClr val="tx1"/>
                </a:solidFill>
              </a:rPr>
              <a:t>2. Give en example of interaction between living and nonliving thing in ecosystem?</a:t>
            </a:r>
          </a:p>
        </p:txBody>
      </p:sp>
      <p:pic>
        <p:nvPicPr>
          <p:cNvPr id="5" name="Picture 4" descr="soil.jpg"/>
          <p:cNvPicPr>
            <a:picLocks noChangeAspect="1"/>
          </p:cNvPicPr>
          <p:nvPr/>
        </p:nvPicPr>
        <p:blipFill>
          <a:blip r:embed="rId2" cstate="print"/>
          <a:stretch>
            <a:fillRect/>
          </a:stretch>
        </p:blipFill>
        <p:spPr>
          <a:xfrm>
            <a:off x="2514600" y="2362200"/>
            <a:ext cx="5181600" cy="18288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Breathe( v. )</a:t>
            </a:r>
          </a:p>
        </p:txBody>
      </p:sp>
      <p:pic>
        <p:nvPicPr>
          <p:cNvPr id="4" name="Content Placeholder 3" descr="breathe.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Go On P. 25</a:t>
            </a:r>
          </a:p>
        </p:txBody>
      </p:sp>
      <p:sp>
        <p:nvSpPr>
          <p:cNvPr id="3" name="Content Placeholder 2"/>
          <p:cNvSpPr>
            <a:spLocks noGrp="1"/>
          </p:cNvSpPr>
          <p:nvPr>
            <p:ph idx="1"/>
          </p:nvPr>
        </p:nvSpPr>
        <p:spPr/>
        <p:txBody>
          <a:bodyPr/>
          <a:lstStyle/>
          <a:p>
            <a:r>
              <a:rPr lang="en-US" dirty="0"/>
              <a:t>1. A population is made up of all the members of one species in the same area.</a:t>
            </a:r>
          </a:p>
          <a:p>
            <a:endParaRPr lang="en-US" dirty="0"/>
          </a:p>
          <a:p>
            <a:endParaRPr lang="en-US" dirty="0"/>
          </a:p>
          <a:p>
            <a:r>
              <a:rPr lang="en-US" dirty="0"/>
              <a:t>2. An ecosystem is made up of both the living and nonliving things in an area.</a:t>
            </a:r>
          </a:p>
        </p:txBody>
      </p:sp>
    </p:spTree>
    <p:extLst>
      <p:ext uri="{BB962C8B-B14F-4D97-AF65-F5344CB8AC3E}">
        <p14:creationId xmlns:p14="http://schemas.microsoft.com/office/powerpoint/2010/main" val="5250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Your Own</a:t>
            </a:r>
          </a:p>
        </p:txBody>
      </p:sp>
      <p:sp>
        <p:nvSpPr>
          <p:cNvPr id="3" name="Content Placeholder 2"/>
          <p:cNvSpPr>
            <a:spLocks noGrp="1"/>
          </p:cNvSpPr>
          <p:nvPr>
            <p:ph idx="1"/>
          </p:nvPr>
        </p:nvSpPr>
        <p:spPr>
          <a:xfrm>
            <a:off x="457200" y="1600201"/>
            <a:ext cx="8229600" cy="2667000"/>
          </a:xfrm>
        </p:spPr>
        <p:txBody>
          <a:bodyPr>
            <a:normAutofit/>
          </a:bodyPr>
          <a:lstStyle/>
          <a:p>
            <a:pPr marL="0" indent="0">
              <a:buNone/>
            </a:pPr>
            <a:r>
              <a:rPr lang="en-US" sz="4000" dirty="0"/>
              <a:t>Why do you think taking care of ecosystem is important? Explain.</a:t>
            </a:r>
          </a:p>
        </p:txBody>
      </p:sp>
    </p:spTree>
    <p:extLst>
      <p:ext uri="{BB962C8B-B14F-4D97-AF65-F5344CB8AC3E}">
        <p14:creationId xmlns:p14="http://schemas.microsoft.com/office/powerpoint/2010/main" val="4273060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26   Three Kinds Of Organisms</a:t>
            </a:r>
          </a:p>
        </p:txBody>
      </p:sp>
      <p:sp>
        <p:nvSpPr>
          <p:cNvPr id="3" name="Content Placeholder 2"/>
          <p:cNvSpPr>
            <a:spLocks noGrp="1"/>
          </p:cNvSpPr>
          <p:nvPr>
            <p:ph idx="1"/>
          </p:nvPr>
        </p:nvSpPr>
        <p:spPr/>
        <p:txBody>
          <a:bodyPr/>
          <a:lstStyle/>
          <a:p>
            <a:pPr marL="0" indent="0">
              <a:buNone/>
            </a:pPr>
            <a:r>
              <a:rPr lang="en-US" dirty="0"/>
              <a:t>1. What are the three parts of organisms?</a:t>
            </a:r>
          </a:p>
          <a:p>
            <a:pPr marL="0" indent="0">
              <a:buNone/>
            </a:pPr>
            <a:r>
              <a:rPr lang="en-US" dirty="0"/>
              <a:t>2. What  are producers? What do producers use to make their own food?</a:t>
            </a:r>
          </a:p>
          <a:p>
            <a:endParaRPr lang="en-US" dirty="0"/>
          </a:p>
        </p:txBody>
      </p:sp>
      <p:pic>
        <p:nvPicPr>
          <p:cNvPr id="4" name="Picture 3" descr="producer.jpg"/>
          <p:cNvPicPr>
            <a:picLocks noChangeAspect="1"/>
          </p:cNvPicPr>
          <p:nvPr/>
        </p:nvPicPr>
        <p:blipFill>
          <a:blip r:embed="rId2" cstate="print"/>
          <a:stretch>
            <a:fillRect/>
          </a:stretch>
        </p:blipFill>
        <p:spPr>
          <a:xfrm>
            <a:off x="1143000" y="3505200"/>
            <a:ext cx="6400800" cy="30861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inds of organisms.jpg"/>
          <p:cNvPicPr>
            <a:picLocks noChangeAspect="1"/>
          </p:cNvPicPr>
          <p:nvPr/>
        </p:nvPicPr>
        <p:blipFill>
          <a:blip r:embed="rId2" cstate="print"/>
          <a:stretch>
            <a:fillRect/>
          </a:stretch>
        </p:blipFill>
        <p:spPr>
          <a:xfrm>
            <a:off x="457200" y="838200"/>
            <a:ext cx="8153400" cy="48768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Photosynthesis</a:t>
            </a:r>
          </a:p>
        </p:txBody>
      </p:sp>
      <p:pic>
        <p:nvPicPr>
          <p:cNvPr id="4" name="Content Placeholder 3" descr="photosynthesis.gif"/>
          <p:cNvPicPr>
            <a:picLocks noGrp="1" noChangeAspect="1"/>
          </p:cNvPicPr>
          <p:nvPr>
            <p:ph idx="1"/>
          </p:nvPr>
        </p:nvPicPr>
        <p:blipFill>
          <a:blip r:embed="rId2" cstate="print"/>
          <a:stretch>
            <a:fillRect/>
          </a:stretch>
        </p:blipFill>
        <p:spPr>
          <a:xfrm>
            <a:off x="1714500" y="2196306"/>
            <a:ext cx="5715000" cy="3333750"/>
          </a:xfrm>
          <a:prstGeom prst="rect">
            <a:avLst/>
          </a:prstGeom>
        </p:spPr>
      </p:pic>
    </p:spTree>
    <p:extLst>
      <p:ext uri="{BB962C8B-B14F-4D97-AF65-F5344CB8AC3E}">
        <p14:creationId xmlns:p14="http://schemas.microsoft.com/office/powerpoint/2010/main" val="1779482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ergy.jpg"/>
          <p:cNvPicPr>
            <a:picLocks noChangeAspect="1"/>
          </p:cNvPicPr>
          <p:nvPr/>
        </p:nvPicPr>
        <p:blipFill>
          <a:blip r:embed="rId2" cstate="print"/>
          <a:stretch>
            <a:fillRect/>
          </a:stretch>
        </p:blipFill>
        <p:spPr>
          <a:xfrm>
            <a:off x="533400" y="1143000"/>
            <a:ext cx="3200400" cy="44958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154362"/>
          </a:xfrm>
        </p:spPr>
        <p:txBody>
          <a:bodyPr>
            <a:normAutofit fontScale="90000"/>
          </a:bodyPr>
          <a:lstStyle/>
          <a:p>
            <a:r>
              <a:rPr lang="en-US" dirty="0"/>
              <a:t>3. What is the difference between producers and consumers?</a:t>
            </a:r>
            <a:br>
              <a:rPr lang="en-US" dirty="0"/>
            </a:br>
            <a:r>
              <a:rPr lang="en-US" dirty="0"/>
              <a:t>4. How are consumers put into groups?</a:t>
            </a:r>
            <a:br>
              <a:rPr lang="en-US" dirty="0"/>
            </a:br>
            <a:endParaRPr lang="en-US" dirty="0"/>
          </a:p>
        </p:txBody>
      </p:sp>
      <p:pic>
        <p:nvPicPr>
          <p:cNvPr id="4" name="Content Placeholder 3" descr="classified.jpg"/>
          <p:cNvPicPr>
            <a:picLocks noGrp="1" noChangeAspect="1"/>
          </p:cNvPicPr>
          <p:nvPr>
            <p:ph idx="1"/>
          </p:nvPr>
        </p:nvPicPr>
        <p:blipFill>
          <a:blip r:embed="rId2" cstate="print"/>
          <a:stretch>
            <a:fillRect/>
          </a:stretch>
        </p:blipFill>
        <p:spPr>
          <a:xfrm>
            <a:off x="685800" y="3276600"/>
            <a:ext cx="7924800" cy="2895600"/>
          </a:xfrm>
        </p:spPr>
      </p:pic>
    </p:spTree>
    <p:extLst>
      <p:ext uri="{BB962C8B-B14F-4D97-AF65-F5344CB8AC3E}">
        <p14:creationId xmlns:p14="http://schemas.microsoft.com/office/powerpoint/2010/main" val="2651144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rbivores.jpg"/>
          <p:cNvPicPr>
            <a:picLocks noChangeAspect="1"/>
          </p:cNvPicPr>
          <p:nvPr/>
        </p:nvPicPr>
        <p:blipFill>
          <a:blip r:embed="rId2" cstate="print"/>
          <a:stretch>
            <a:fillRect/>
          </a:stretch>
        </p:blipFill>
        <p:spPr>
          <a:xfrm>
            <a:off x="304800" y="304800"/>
            <a:ext cx="4800600" cy="4562475"/>
          </a:xfrm>
          <a:prstGeom prst="rect">
            <a:avLst/>
          </a:prstGeom>
        </p:spPr>
      </p:pic>
      <p:pic>
        <p:nvPicPr>
          <p:cNvPr id="4" name="Picture 3" descr="carnivores.jpg"/>
          <p:cNvPicPr>
            <a:picLocks noChangeAspect="1"/>
          </p:cNvPicPr>
          <p:nvPr/>
        </p:nvPicPr>
        <p:blipFill>
          <a:blip r:embed="rId3" cstate="print"/>
          <a:stretch>
            <a:fillRect/>
          </a:stretch>
        </p:blipFill>
        <p:spPr>
          <a:xfrm>
            <a:off x="5181600" y="381001"/>
            <a:ext cx="4324350" cy="3429000"/>
          </a:xfrm>
          <a:prstGeom prst="rect">
            <a:avLst/>
          </a:prstGeom>
        </p:spPr>
      </p:pic>
      <p:pic>
        <p:nvPicPr>
          <p:cNvPr id="5" name="Picture 4" descr="omnivores.jpg"/>
          <p:cNvPicPr>
            <a:picLocks noChangeAspect="1"/>
          </p:cNvPicPr>
          <p:nvPr/>
        </p:nvPicPr>
        <p:blipFill>
          <a:blip r:embed="rId4" cstate="print"/>
          <a:stretch>
            <a:fillRect/>
          </a:stretch>
        </p:blipFill>
        <p:spPr>
          <a:xfrm>
            <a:off x="1447800" y="4343400"/>
            <a:ext cx="6076950" cy="27336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you already know about each place?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6573683"/>
              </p:ext>
            </p:extLst>
          </p:nvPr>
        </p:nvGraphicFramePr>
        <p:xfrm>
          <a:off x="457200" y="1600200"/>
          <a:ext cx="8229600" cy="30530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en-US" sz="2400" dirty="0"/>
                        <a:t>Forest</a:t>
                      </a:r>
                    </a:p>
                  </a:txBody>
                  <a:tcPr/>
                </a:tc>
                <a:tc>
                  <a:txBody>
                    <a:bodyPr/>
                    <a:lstStyle/>
                    <a:p>
                      <a:r>
                        <a:rPr lang="en-US" sz="2400" dirty="0"/>
                        <a:t>Desert</a:t>
                      </a:r>
                    </a:p>
                  </a:txBody>
                  <a:tcPr/>
                </a:tc>
                <a:tc>
                  <a:txBody>
                    <a:bodyPr/>
                    <a:lstStyle/>
                    <a:p>
                      <a:r>
                        <a:rPr lang="en-US" sz="2400" dirty="0"/>
                        <a:t>Beach</a:t>
                      </a:r>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595343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vengers1.jpg"/>
          <p:cNvPicPr>
            <a:picLocks noChangeAspect="1"/>
          </p:cNvPicPr>
          <p:nvPr/>
        </p:nvPicPr>
        <p:blipFill>
          <a:blip r:embed="rId2" cstate="print"/>
          <a:stretch>
            <a:fillRect/>
          </a:stretch>
        </p:blipFill>
        <p:spPr>
          <a:xfrm>
            <a:off x="381000" y="381000"/>
            <a:ext cx="4648200" cy="4762500"/>
          </a:xfrm>
          <a:prstGeom prst="rect">
            <a:avLst/>
          </a:prstGeom>
        </p:spPr>
      </p:pic>
      <p:pic>
        <p:nvPicPr>
          <p:cNvPr id="3" name="Picture 2" descr="scavengers2.jpg"/>
          <p:cNvPicPr>
            <a:picLocks noChangeAspect="1"/>
          </p:cNvPicPr>
          <p:nvPr/>
        </p:nvPicPr>
        <p:blipFill>
          <a:blip r:embed="rId3" cstate="print"/>
          <a:stretch>
            <a:fillRect/>
          </a:stretch>
        </p:blipFill>
        <p:spPr>
          <a:xfrm>
            <a:off x="5257800" y="914400"/>
            <a:ext cx="3486150" cy="371475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406876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5. What is the role of decomposers?</a:t>
            </a:r>
          </a:p>
          <a:p>
            <a:endParaRPr lang="en-US" dirty="0"/>
          </a:p>
          <a:p>
            <a:r>
              <a:rPr lang="en-US" dirty="0"/>
              <a:t>6. Why are decomposers important?</a:t>
            </a:r>
          </a:p>
          <a:p>
            <a:endParaRPr lang="en-US" dirty="0"/>
          </a:p>
          <a:p>
            <a:r>
              <a:rPr lang="en-US" dirty="0"/>
              <a:t>7. Give examples of decomposers. </a:t>
            </a:r>
          </a:p>
        </p:txBody>
      </p:sp>
    </p:spTree>
    <p:extLst>
      <p:ext uri="{BB962C8B-B14F-4D97-AF65-F5344CB8AC3E}">
        <p14:creationId xmlns:p14="http://schemas.microsoft.com/office/powerpoint/2010/main" val="3710484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omposers 2.jpg"/>
          <p:cNvPicPr>
            <a:picLocks noChangeAspect="1"/>
          </p:cNvPicPr>
          <p:nvPr/>
        </p:nvPicPr>
        <p:blipFill>
          <a:blip r:embed="rId2" cstate="print"/>
          <a:stretch>
            <a:fillRect/>
          </a:stretch>
        </p:blipFill>
        <p:spPr>
          <a:xfrm>
            <a:off x="304800" y="1066800"/>
            <a:ext cx="4191000" cy="5312535"/>
          </a:xfrm>
          <a:prstGeom prst="rect">
            <a:avLst/>
          </a:prstGeom>
        </p:spPr>
      </p:pic>
      <p:pic>
        <p:nvPicPr>
          <p:cNvPr id="4" name="Picture 3" descr="decomposer3.jpg"/>
          <p:cNvPicPr>
            <a:picLocks noChangeAspect="1"/>
          </p:cNvPicPr>
          <p:nvPr/>
        </p:nvPicPr>
        <p:blipFill>
          <a:blip r:embed="rId3" cstate="print"/>
          <a:stretch>
            <a:fillRect/>
          </a:stretch>
        </p:blipFill>
        <p:spPr>
          <a:xfrm>
            <a:off x="4759960" y="1219200"/>
            <a:ext cx="4079240" cy="4587948"/>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18/9           Outcomes</a:t>
            </a:r>
          </a:p>
        </p:txBody>
      </p:sp>
      <p:sp>
        <p:nvSpPr>
          <p:cNvPr id="3" name="Content Placeholder 2"/>
          <p:cNvSpPr>
            <a:spLocks noGrp="1"/>
          </p:cNvSpPr>
          <p:nvPr>
            <p:ph idx="1"/>
          </p:nvPr>
        </p:nvSpPr>
        <p:spPr/>
        <p:txBody>
          <a:bodyPr/>
          <a:lstStyle/>
          <a:p>
            <a:pPr marL="0" indent="0">
              <a:buNone/>
            </a:pPr>
            <a:r>
              <a:rPr lang="en-US" dirty="0"/>
              <a:t>Students should be able to:</a:t>
            </a:r>
          </a:p>
          <a:p>
            <a:pPr marL="0" indent="0">
              <a:buNone/>
            </a:pPr>
            <a:endParaRPr lang="en-US" dirty="0"/>
          </a:p>
          <a:p>
            <a:pPr marL="514350" indent="-514350">
              <a:buAutoNum type="arabicPeriod"/>
            </a:pPr>
            <a:r>
              <a:rPr lang="en-US" dirty="0"/>
              <a:t>Discuss the value of the lesson.</a:t>
            </a:r>
          </a:p>
          <a:p>
            <a:pPr marL="514350" indent="-514350">
              <a:buAutoNum type="arabicPeriod"/>
            </a:pPr>
            <a:r>
              <a:rPr lang="en-US" dirty="0"/>
              <a:t>Answer critical/ and reading questions.</a:t>
            </a:r>
          </a:p>
          <a:p>
            <a:pPr marL="514350" indent="-514350">
              <a:buAutoNum type="arabicPeriod"/>
            </a:pPr>
            <a:r>
              <a:rPr lang="en-US" dirty="0"/>
              <a:t>Practice the words of the lesson</a:t>
            </a:r>
          </a:p>
        </p:txBody>
      </p:sp>
    </p:spTree>
    <p:extLst>
      <p:ext uri="{BB962C8B-B14F-4D97-AF65-F5344CB8AC3E}">
        <p14:creationId xmlns:p14="http://schemas.microsoft.com/office/powerpoint/2010/main" val="4156019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P. 27   What is food Chain?</a:t>
            </a:r>
          </a:p>
        </p:txBody>
      </p:sp>
      <p:pic>
        <p:nvPicPr>
          <p:cNvPr id="4" name="Content Placeholder 3" descr="food chain.jpg"/>
          <p:cNvPicPr>
            <a:picLocks noGrp="1" noChangeAspect="1"/>
          </p:cNvPicPr>
          <p:nvPr>
            <p:ph idx="1"/>
          </p:nvPr>
        </p:nvPicPr>
        <p:blipFill>
          <a:blip r:embed="rId2" cstate="print"/>
          <a:stretch>
            <a:fillRect/>
          </a:stretch>
        </p:blipFill>
        <p:spPr>
          <a:xfrm>
            <a:off x="1857779" y="1600200"/>
            <a:ext cx="5428441" cy="4525963"/>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od chain in ocean.jpg"/>
          <p:cNvPicPr>
            <a:picLocks noChangeAspect="1"/>
          </p:cNvPicPr>
          <p:nvPr/>
        </p:nvPicPr>
        <p:blipFill>
          <a:blip r:embed="rId2" cstate="print"/>
          <a:stretch>
            <a:fillRect/>
          </a:stretch>
        </p:blipFill>
        <p:spPr>
          <a:xfrm>
            <a:off x="0" y="857250"/>
            <a:ext cx="9144000" cy="51435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mers.jpg"/>
          <p:cNvPicPr>
            <a:picLocks noChangeAspect="1"/>
          </p:cNvPicPr>
          <p:nvPr/>
        </p:nvPicPr>
        <p:blipFill>
          <a:blip r:embed="rId2" cstate="print"/>
          <a:stretch>
            <a:fillRect/>
          </a:stretch>
        </p:blipFill>
        <p:spPr>
          <a:xfrm>
            <a:off x="457200" y="1524000"/>
            <a:ext cx="7620000" cy="4191000"/>
          </a:xfrm>
          <a:prstGeom prst="rect">
            <a:avLst/>
          </a:prstGeom>
        </p:spPr>
      </p:pic>
    </p:spTree>
    <p:extLst>
      <p:ext uri="{BB962C8B-B14F-4D97-AF65-F5344CB8AC3E}">
        <p14:creationId xmlns:p14="http://schemas.microsoft.com/office/powerpoint/2010/main" val="990055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gae-01.jpg"/>
          <p:cNvPicPr>
            <a:picLocks noChangeAspect="1"/>
          </p:cNvPicPr>
          <p:nvPr/>
        </p:nvPicPr>
        <p:blipFill>
          <a:blip r:embed="rId2" cstate="print"/>
          <a:stretch>
            <a:fillRect/>
          </a:stretch>
        </p:blipFill>
        <p:spPr>
          <a:xfrm>
            <a:off x="228600" y="457200"/>
            <a:ext cx="8572500" cy="2286000"/>
          </a:xfrm>
          <a:prstGeom prst="rect">
            <a:avLst/>
          </a:prstGeom>
        </p:spPr>
      </p:pic>
      <p:pic>
        <p:nvPicPr>
          <p:cNvPr id="3" name="Picture 2" descr="algea.jpg"/>
          <p:cNvPicPr>
            <a:picLocks noChangeAspect="1"/>
          </p:cNvPicPr>
          <p:nvPr/>
        </p:nvPicPr>
        <p:blipFill>
          <a:blip r:embed="rId3" cstate="print"/>
          <a:stretch>
            <a:fillRect/>
          </a:stretch>
        </p:blipFill>
        <p:spPr>
          <a:xfrm>
            <a:off x="0" y="3124200"/>
            <a:ext cx="9144000" cy="37338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Go On   P. 27</a:t>
            </a:r>
          </a:p>
        </p:txBody>
      </p:sp>
      <p:sp>
        <p:nvSpPr>
          <p:cNvPr id="3" name="Content Placeholder 2"/>
          <p:cNvSpPr>
            <a:spLocks noGrp="1"/>
          </p:cNvSpPr>
          <p:nvPr>
            <p:ph idx="1"/>
          </p:nvPr>
        </p:nvSpPr>
        <p:spPr/>
        <p:txBody>
          <a:bodyPr>
            <a:normAutofit fontScale="62500" lnSpcReduction="20000"/>
          </a:bodyPr>
          <a:lstStyle/>
          <a:p>
            <a:pPr marL="514350" indent="-514350">
              <a:buAutoNum type="arabicPeriod"/>
            </a:pPr>
            <a:r>
              <a:rPr lang="en-US" sz="4000" dirty="0"/>
              <a:t>Name three kinds of organisms in an ecosystem?</a:t>
            </a:r>
          </a:p>
          <a:p>
            <a:pPr marL="514350" indent="-514350">
              <a:buAutoNum type="arabicPeriod"/>
            </a:pPr>
            <a:endParaRPr lang="en-US" sz="4000" dirty="0"/>
          </a:p>
          <a:p>
            <a:pPr marL="0" indent="0">
              <a:buNone/>
            </a:pPr>
            <a:r>
              <a:rPr lang="en-US" sz="4000" dirty="0"/>
              <a:t>Producers, consumers, decomposers.</a:t>
            </a:r>
          </a:p>
          <a:p>
            <a:pPr marL="0" indent="0">
              <a:buNone/>
            </a:pPr>
            <a:endParaRPr lang="en-US" sz="4000" dirty="0"/>
          </a:p>
          <a:p>
            <a:pPr marL="0" indent="0">
              <a:buNone/>
            </a:pPr>
            <a:endParaRPr lang="en-US" sz="4000" dirty="0"/>
          </a:p>
          <a:p>
            <a:pPr marL="514350" indent="-514350">
              <a:buAutoNum type="arabicPeriod"/>
            </a:pPr>
            <a:endParaRPr lang="en-US" sz="4000" dirty="0"/>
          </a:p>
          <a:p>
            <a:pPr marL="0" indent="0">
              <a:buNone/>
            </a:pPr>
            <a:r>
              <a:rPr lang="en-US" sz="4000" dirty="0"/>
              <a:t>2. What are three kinds of consumers?</a:t>
            </a:r>
          </a:p>
          <a:p>
            <a:pPr marL="0" indent="0">
              <a:buNone/>
            </a:pPr>
            <a:endParaRPr lang="en-US" sz="4000" dirty="0"/>
          </a:p>
          <a:p>
            <a:pPr marL="0" indent="0">
              <a:buNone/>
            </a:pPr>
            <a:endParaRPr lang="en-US" sz="4000" dirty="0"/>
          </a:p>
          <a:p>
            <a:pPr marL="0" indent="0">
              <a:buNone/>
            </a:pPr>
            <a:r>
              <a:rPr lang="en-US" sz="4000" dirty="0"/>
              <a:t> herbivores, carnivores and omnivores.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81010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1000"/>
                                        <p:tgtEl>
                                          <p:spTgt spid="3">
                                            <p:txEl>
                                              <p:pRg st="9" end="9"/>
                                            </p:txEl>
                                          </p:spTgt>
                                        </p:tgtEl>
                                      </p:cBhvr>
                                    </p:animEffect>
                                    <p:anim calcmode="lin" valueType="num">
                                      <p:cBhvr>
                                        <p:cTn id="1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r>
              <a:rPr lang="en-US" dirty="0"/>
              <a:t>If you could choose, what type of habitat would you prefer to live? Why?</a:t>
            </a:r>
          </a:p>
        </p:txBody>
      </p:sp>
    </p:spTree>
    <p:extLst>
      <p:ext uri="{BB962C8B-B14F-4D97-AF65-F5344CB8AC3E}">
        <p14:creationId xmlns:p14="http://schemas.microsoft.com/office/powerpoint/2010/main" val="374124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ecosystem?</a:t>
            </a:r>
          </a:p>
        </p:txBody>
      </p:sp>
      <p:sp>
        <p:nvSpPr>
          <p:cNvPr id="3" name="Content Placeholder 2"/>
          <p:cNvSpPr>
            <a:spLocks noGrp="1"/>
          </p:cNvSpPr>
          <p:nvPr>
            <p:ph idx="1"/>
          </p:nvPr>
        </p:nvSpPr>
        <p:spPr/>
        <p:txBody>
          <a:bodyPr>
            <a:normAutofit fontScale="92500" lnSpcReduction="10000"/>
          </a:bodyPr>
          <a:lstStyle/>
          <a:p>
            <a:r>
              <a:rPr lang="en-US" dirty="0"/>
              <a:t>Ecosystem is a group of living things and nonliving things in the environment they live in.</a:t>
            </a:r>
          </a:p>
          <a:p>
            <a:endParaRPr lang="en-US" dirty="0"/>
          </a:p>
          <a:p>
            <a:r>
              <a:rPr lang="en-US" dirty="0"/>
              <a:t>An informational text is a piece of nonfiction writing that might appear in a magazine, in an academic journal, or on the internet. Science articles concerned with facts that can be observed or proved. In this article, you will learn some basic facts about ecosystems and how they work.</a:t>
            </a:r>
          </a:p>
        </p:txBody>
      </p:sp>
    </p:spTree>
    <p:extLst>
      <p:ext uri="{BB962C8B-B14F-4D97-AF65-F5344CB8AC3E}">
        <p14:creationId xmlns:p14="http://schemas.microsoft.com/office/powerpoint/2010/main" val="1611783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r>
              <a:rPr lang="en-US" dirty="0"/>
              <a:t>What would happen to a forest ecosystem if someone cuts down all trees.</a:t>
            </a:r>
          </a:p>
        </p:txBody>
      </p:sp>
    </p:spTree>
    <p:extLst>
      <p:ext uri="{BB962C8B-B14F-4D97-AF65-F5344CB8AC3E}">
        <p14:creationId xmlns:p14="http://schemas.microsoft.com/office/powerpoint/2010/main" val="148756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Comprehension   P. 28 </a:t>
            </a:r>
          </a:p>
        </p:txBody>
      </p:sp>
      <p:sp>
        <p:nvSpPr>
          <p:cNvPr id="6" name="Content Placeholder 5"/>
          <p:cNvSpPr>
            <a:spLocks noGrp="1"/>
          </p:cNvSpPr>
          <p:nvPr>
            <p:ph idx="1"/>
          </p:nvPr>
        </p:nvSpPr>
        <p:spPr/>
        <p:txBody>
          <a:bodyPr>
            <a:normAutofit lnSpcReduction="10000"/>
          </a:bodyPr>
          <a:lstStyle/>
          <a:p>
            <a:pPr marL="514350" indent="-514350">
              <a:buAutoNum type="arabicPeriod"/>
            </a:pPr>
            <a:r>
              <a:rPr lang="en-US" dirty="0"/>
              <a:t>What does a habitat provide for living things?</a:t>
            </a:r>
          </a:p>
          <a:p>
            <a:pPr marL="0" indent="0">
              <a:buNone/>
            </a:pPr>
            <a:r>
              <a:rPr lang="en-US" dirty="0"/>
              <a:t/>
            </a:r>
            <a:br>
              <a:rPr lang="en-US" dirty="0"/>
            </a:br>
            <a:r>
              <a:rPr lang="en-US" dirty="0"/>
              <a:t>A habitat provides shelter and food for living things.</a:t>
            </a:r>
          </a:p>
          <a:p>
            <a:pPr marL="0" indent="0">
              <a:buNone/>
            </a:pPr>
            <a:r>
              <a:rPr lang="en-US" dirty="0"/>
              <a:t/>
            </a:r>
            <a:br>
              <a:rPr lang="en-US" dirty="0"/>
            </a:br>
            <a:r>
              <a:rPr lang="en-US" dirty="0"/>
              <a:t>2. Name two kinds of decomposers?</a:t>
            </a:r>
          </a:p>
          <a:p>
            <a:pPr marL="0" indent="0">
              <a:buNone/>
            </a:pPr>
            <a:r>
              <a:rPr lang="en-US" dirty="0"/>
              <a:t/>
            </a:r>
            <a:br>
              <a:rPr lang="en-US" dirty="0"/>
            </a:br>
            <a:r>
              <a:rPr lang="en-US" dirty="0"/>
              <a:t>Two kinds of decomposers are bacteria and fungi.</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2514601"/>
            <a:ext cx="8229600" cy="3276600"/>
          </a:xfrm>
        </p:spPr>
        <p:txBody>
          <a:bodyPr>
            <a:normAutofit/>
          </a:bodyPr>
          <a:lstStyle/>
          <a:p>
            <a:pPr marL="0" indent="0">
              <a:buNone/>
            </a:pPr>
            <a:r>
              <a:rPr lang="en-US" sz="4000" dirty="0"/>
              <a:t>A community is made up of only living things, and an ecosystem is made up of living and nonliving things. Both contain more than one kind of thing.</a:t>
            </a:r>
          </a:p>
        </p:txBody>
      </p:sp>
      <p:sp>
        <p:nvSpPr>
          <p:cNvPr id="5" name="Title 4"/>
          <p:cNvSpPr>
            <a:spLocks noGrp="1"/>
          </p:cNvSpPr>
          <p:nvPr>
            <p:ph type="title"/>
          </p:nvPr>
        </p:nvSpPr>
        <p:spPr/>
        <p:txBody>
          <a:bodyPr>
            <a:normAutofit fontScale="90000"/>
          </a:bodyPr>
          <a:lstStyle/>
          <a:p>
            <a:r>
              <a:rPr lang="en-US" dirty="0"/>
              <a:t>3. Compare and contrast a community and an ecosystem?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4. Describe how the different organisms interact in a food chain?</a:t>
            </a:r>
          </a:p>
        </p:txBody>
      </p:sp>
      <p:sp>
        <p:nvSpPr>
          <p:cNvPr id="4" name="Content Placeholder 3"/>
          <p:cNvSpPr>
            <a:spLocks noGrp="1"/>
          </p:cNvSpPr>
          <p:nvPr>
            <p:ph idx="1"/>
          </p:nvPr>
        </p:nvSpPr>
        <p:spPr>
          <a:xfrm>
            <a:off x="457200" y="2362200"/>
            <a:ext cx="8229600" cy="3763963"/>
          </a:xfrm>
        </p:spPr>
        <p:txBody>
          <a:bodyPr>
            <a:normAutofit lnSpcReduction="10000"/>
          </a:bodyPr>
          <a:lstStyle/>
          <a:p>
            <a:pPr marL="0" indent="0">
              <a:buNone/>
            </a:pPr>
            <a:r>
              <a:rPr lang="en-US" dirty="0"/>
              <a:t> Different organisms, such as producers, consumers, and decomposers, play different roles in a food chain. Some producers help to make oxygen. They produce their own food, using nutrients from the soil and light. Some consumers use producers for food, and some consumers are also decomposers. They give back nutrients to the soil.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5. Why should people learn about ecosystem?</a:t>
            </a:r>
          </a:p>
        </p:txBody>
      </p:sp>
      <p:sp>
        <p:nvSpPr>
          <p:cNvPr id="4" name="Content Placeholder 3"/>
          <p:cNvSpPr>
            <a:spLocks noGrp="1"/>
          </p:cNvSpPr>
          <p:nvPr>
            <p:ph idx="1"/>
          </p:nvPr>
        </p:nvSpPr>
        <p:spPr>
          <a:xfrm>
            <a:off x="457200" y="2362200"/>
            <a:ext cx="8229600" cy="3763963"/>
          </a:xfrm>
        </p:spPr>
        <p:txBody>
          <a:bodyPr>
            <a:normAutofit/>
          </a:bodyPr>
          <a:lstStyle/>
          <a:p>
            <a:pPr marL="0" indent="0">
              <a:buNone/>
            </a:pPr>
            <a:r>
              <a:rPr lang="en-US" dirty="0"/>
              <a:t> </a:t>
            </a:r>
            <a:r>
              <a:rPr lang="en-US" sz="4000" dirty="0"/>
              <a:t>People will understand how to take care of ecosystems if they learn about them.</a:t>
            </a:r>
          </a:p>
        </p:txBody>
      </p:sp>
    </p:spTree>
    <p:extLst>
      <p:ext uri="{BB962C8B-B14F-4D97-AF65-F5344CB8AC3E}">
        <p14:creationId xmlns:p14="http://schemas.microsoft.com/office/powerpoint/2010/main" val="214131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t>6. Do you think the author would agree with this statement: "All living things depend on nonliving things”? Why?</a:t>
            </a:r>
          </a:p>
        </p:txBody>
      </p:sp>
      <p:sp>
        <p:nvSpPr>
          <p:cNvPr id="4" name="Content Placeholder 3"/>
          <p:cNvSpPr>
            <a:spLocks noGrp="1"/>
          </p:cNvSpPr>
          <p:nvPr>
            <p:ph idx="1"/>
          </p:nvPr>
        </p:nvSpPr>
        <p:spPr>
          <a:xfrm>
            <a:off x="457200" y="2895600"/>
            <a:ext cx="8229600" cy="3230563"/>
          </a:xfrm>
        </p:spPr>
        <p:txBody>
          <a:bodyPr>
            <a:normAutofit/>
          </a:bodyPr>
          <a:lstStyle/>
          <a:p>
            <a:pPr marL="0" indent="0">
              <a:buNone/>
            </a:pPr>
            <a:r>
              <a:rPr lang="en-US" sz="4000" dirty="0"/>
              <a:t>Yes, the author would agree with the statement. The author’s main message is that there is interdependence in nature.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7. Why do you think humans can survive in many different environments?</a:t>
            </a:r>
          </a:p>
        </p:txBody>
      </p:sp>
      <p:sp>
        <p:nvSpPr>
          <p:cNvPr id="4" name="Content Placeholder 3"/>
          <p:cNvSpPr>
            <a:spLocks noGrp="1"/>
          </p:cNvSpPr>
          <p:nvPr>
            <p:ph idx="1"/>
          </p:nvPr>
        </p:nvSpPr>
        <p:spPr>
          <a:xfrm>
            <a:off x="457200" y="2895600"/>
            <a:ext cx="8229600" cy="3230563"/>
          </a:xfrm>
        </p:spPr>
        <p:txBody>
          <a:bodyPr>
            <a:normAutofit/>
          </a:bodyPr>
          <a:lstStyle/>
          <a:p>
            <a:pPr marL="0" indent="0">
              <a:buNone/>
            </a:pPr>
            <a:r>
              <a:rPr lang="en-US" sz="4000" dirty="0"/>
              <a:t>Humans can live in many different kinds of places because they are adaptable and can solve problems.</a:t>
            </a:r>
          </a:p>
        </p:txBody>
      </p:sp>
    </p:spTree>
    <p:extLst>
      <p:ext uri="{BB962C8B-B14F-4D97-AF65-F5344CB8AC3E}">
        <p14:creationId xmlns:p14="http://schemas.microsoft.com/office/powerpoint/2010/main" val="41735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8. Do you think it is important for humans to protect nature? Why?</a:t>
            </a:r>
          </a:p>
        </p:txBody>
      </p:sp>
      <p:sp>
        <p:nvSpPr>
          <p:cNvPr id="4" name="Content Placeholder 3"/>
          <p:cNvSpPr>
            <a:spLocks noGrp="1"/>
          </p:cNvSpPr>
          <p:nvPr>
            <p:ph idx="1"/>
          </p:nvPr>
        </p:nvSpPr>
        <p:spPr>
          <a:xfrm>
            <a:off x="457200" y="2895600"/>
            <a:ext cx="8229600" cy="3230563"/>
          </a:xfrm>
        </p:spPr>
        <p:txBody>
          <a:bodyPr>
            <a:normAutofit/>
          </a:bodyPr>
          <a:lstStyle/>
          <a:p>
            <a:pPr marL="0" indent="0">
              <a:buNone/>
            </a:pPr>
            <a:r>
              <a:rPr lang="en-US" sz="4000" dirty="0"/>
              <a:t>Yes, it’s important for humans to protect nature because humans are part of nature and we all rely on each other.</a:t>
            </a:r>
          </a:p>
        </p:txBody>
      </p:sp>
    </p:spTree>
    <p:extLst>
      <p:ext uri="{BB962C8B-B14F-4D97-AF65-F5344CB8AC3E}">
        <p14:creationId xmlns:p14="http://schemas.microsoft.com/office/powerpoint/2010/main" val="34299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371600"/>
            <a:ext cx="4799744" cy="4351867"/>
          </a:xfrm>
          <a:prstGeom prst="rect">
            <a:avLst/>
          </a:prstGeom>
        </p:spPr>
      </p:pic>
      <p:pic>
        <p:nvPicPr>
          <p:cNvPr id="3" name="Picture 2"/>
          <p:cNvPicPr>
            <a:picLocks noChangeAspect="1"/>
          </p:cNvPicPr>
          <p:nvPr/>
        </p:nvPicPr>
        <p:blipFill>
          <a:blip r:embed="rId3" cstate="print"/>
          <a:stretch>
            <a:fillRect/>
          </a:stretch>
        </p:blipFill>
        <p:spPr>
          <a:xfrm>
            <a:off x="4799745" y="1388533"/>
            <a:ext cx="4420456" cy="1457325"/>
          </a:xfrm>
          <a:prstGeom prst="rect">
            <a:avLst/>
          </a:prstGeom>
        </p:spPr>
      </p:pic>
      <p:pic>
        <p:nvPicPr>
          <p:cNvPr id="4" name="Picture 3"/>
          <p:cNvPicPr>
            <a:picLocks noChangeAspect="1"/>
          </p:cNvPicPr>
          <p:nvPr/>
        </p:nvPicPr>
        <p:blipFill>
          <a:blip r:embed="rId4" cstate="print"/>
          <a:stretch>
            <a:fillRect/>
          </a:stretch>
        </p:blipFill>
        <p:spPr>
          <a:xfrm>
            <a:off x="5004959" y="3641725"/>
            <a:ext cx="3705225" cy="128587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photosynthesis.gif"/>
          <p:cNvPicPr>
            <a:picLocks noChangeAspect="1"/>
          </p:cNvPicPr>
          <p:nvPr/>
        </p:nvPicPr>
        <p:blipFill>
          <a:blip r:embed="rId2" cstate="print"/>
          <a:stretch>
            <a:fillRect/>
          </a:stretch>
        </p:blipFill>
        <p:spPr>
          <a:xfrm>
            <a:off x="1714500" y="2196306"/>
            <a:ext cx="5715000" cy="3333750"/>
          </a:xfrm>
          <a:prstGeom prst="rect">
            <a:avLst/>
          </a:prstGeom>
        </p:spPr>
      </p:pic>
    </p:spTree>
    <p:extLst>
      <p:ext uri="{BB962C8B-B14F-4D97-AF65-F5344CB8AC3E}">
        <p14:creationId xmlns:p14="http://schemas.microsoft.com/office/powerpoint/2010/main" val="3402980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osystem.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291161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62000" y="1828800"/>
            <a:ext cx="7391400" cy="4114800"/>
          </a:xfrm>
        </p:spPr>
        <p:txBody>
          <a:bodyPr/>
          <a:lstStyle/>
          <a:p>
            <a:pPr algn="l"/>
            <a:endParaRPr lang="en-US" dirty="0">
              <a:solidFill>
                <a:schemeClr val="tx1"/>
              </a:solidFill>
            </a:endParaRPr>
          </a:p>
          <a:p>
            <a:pPr marL="514350" indent="-514350" algn="l">
              <a:buAutoNum type="arabicPeriod"/>
            </a:pPr>
            <a:endParaRPr lang="en-US" dirty="0">
              <a:solidFill>
                <a:schemeClr val="tx1"/>
              </a:solidFill>
            </a:endParaRPr>
          </a:p>
          <a:p>
            <a:pPr algn="l"/>
            <a:endParaRPr lang="en-US" dirty="0">
              <a:solidFill>
                <a:schemeClr val="tx1"/>
              </a:solidFill>
            </a:endParaRPr>
          </a:p>
        </p:txBody>
      </p:sp>
      <p:pic>
        <p:nvPicPr>
          <p:cNvPr id="5" name="Picture 4" descr="soil.jpg"/>
          <p:cNvPicPr>
            <a:picLocks noChangeAspect="1"/>
          </p:cNvPicPr>
          <p:nvPr/>
        </p:nvPicPr>
        <p:blipFill>
          <a:blip r:embed="rId2" cstate="print"/>
          <a:stretch>
            <a:fillRect/>
          </a:stretch>
        </p:blipFill>
        <p:spPr>
          <a:xfrm>
            <a:off x="1866900" y="2089726"/>
            <a:ext cx="5181600" cy="3091873"/>
          </a:xfrm>
          <a:prstGeom prst="rect">
            <a:avLst/>
          </a:prstGeom>
        </p:spPr>
      </p:pic>
    </p:spTree>
    <p:extLst>
      <p:ext uri="{BB962C8B-B14F-4D97-AF65-F5344CB8AC3E}">
        <p14:creationId xmlns:p14="http://schemas.microsoft.com/office/powerpoint/2010/main" val="2683245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ergy.jpg"/>
          <p:cNvPicPr>
            <a:picLocks noChangeAspect="1"/>
          </p:cNvPicPr>
          <p:nvPr/>
        </p:nvPicPr>
        <p:blipFill>
          <a:blip r:embed="rId2" cstate="print"/>
          <a:stretch>
            <a:fillRect/>
          </a:stretch>
        </p:blipFill>
        <p:spPr>
          <a:xfrm>
            <a:off x="533400" y="1143000"/>
            <a:ext cx="3200400" cy="4495800"/>
          </a:xfrm>
          <a:prstGeom prst="rect">
            <a:avLst/>
          </a:prstGeom>
        </p:spPr>
      </p:pic>
    </p:spTree>
    <p:extLst>
      <p:ext uri="{BB962C8B-B14F-4D97-AF65-F5344CB8AC3E}">
        <p14:creationId xmlns:p14="http://schemas.microsoft.com/office/powerpoint/2010/main" val="9528297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rganism.jpg"/>
          <p:cNvPicPr>
            <a:picLocks noChangeAspect="1"/>
          </p:cNvPicPr>
          <p:nvPr/>
        </p:nvPicPr>
        <p:blipFill>
          <a:blip r:embed="rId2" cstate="print"/>
          <a:stretch>
            <a:fillRect/>
          </a:stretch>
        </p:blipFill>
        <p:spPr>
          <a:xfrm>
            <a:off x="152400" y="1219200"/>
            <a:ext cx="8610600" cy="4319397"/>
          </a:xfrm>
          <a:prstGeom prst="rect">
            <a:avLst/>
          </a:prstGeom>
        </p:spPr>
      </p:pic>
    </p:spTree>
    <p:extLst>
      <p:ext uri="{BB962C8B-B14F-4D97-AF65-F5344CB8AC3E}">
        <p14:creationId xmlns:p14="http://schemas.microsoft.com/office/powerpoint/2010/main" val="1109657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grade 7\ecosystem\nonliving.png"/>
          <p:cNvPicPr>
            <a:picLocks noChangeAspect="1" noChangeArrowheads="1"/>
          </p:cNvPicPr>
          <p:nvPr/>
        </p:nvPicPr>
        <p:blipFill>
          <a:blip r:embed="rId2" cstate="print"/>
          <a:srcRect/>
          <a:stretch>
            <a:fillRect/>
          </a:stretch>
        </p:blipFill>
        <p:spPr bwMode="auto">
          <a:xfrm>
            <a:off x="381000" y="1524000"/>
            <a:ext cx="8560106" cy="2985571"/>
          </a:xfrm>
          <a:prstGeom prst="rect">
            <a:avLst/>
          </a:prstGeom>
          <a:noFill/>
        </p:spPr>
      </p:pic>
    </p:spTree>
    <p:extLst>
      <p:ext uri="{BB962C8B-B14F-4D97-AF65-F5344CB8AC3E}">
        <p14:creationId xmlns:p14="http://schemas.microsoft.com/office/powerpoint/2010/main" val="29634079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g-species.gif"/>
          <p:cNvPicPr>
            <a:picLocks noChangeAspect="1"/>
          </p:cNvPicPr>
          <p:nvPr/>
        </p:nvPicPr>
        <p:blipFill>
          <a:blip r:embed="rId2" cstate="print"/>
          <a:stretch>
            <a:fillRect/>
          </a:stretch>
        </p:blipFill>
        <p:spPr>
          <a:xfrm>
            <a:off x="0" y="1905000"/>
            <a:ext cx="9042400" cy="2577947"/>
          </a:xfrm>
          <a:prstGeom prst="rect">
            <a:avLst/>
          </a:prstGeom>
        </p:spPr>
      </p:pic>
    </p:spTree>
    <p:extLst>
      <p:ext uri="{BB962C8B-B14F-4D97-AF65-F5344CB8AC3E}">
        <p14:creationId xmlns:p14="http://schemas.microsoft.com/office/powerpoint/2010/main" val="1175317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utrients_med.jpeg"/>
          <p:cNvPicPr>
            <a:picLocks noChangeAspect="1"/>
          </p:cNvPicPr>
          <p:nvPr/>
        </p:nvPicPr>
        <p:blipFill>
          <a:blip r:embed="rId2" cstate="print"/>
          <a:stretch>
            <a:fillRect/>
          </a:stretch>
        </p:blipFill>
        <p:spPr>
          <a:xfrm>
            <a:off x="-76200" y="1447800"/>
            <a:ext cx="9375353" cy="3670453"/>
          </a:xfrm>
          <a:prstGeom prst="rect">
            <a:avLst/>
          </a:prstGeom>
        </p:spPr>
      </p:pic>
    </p:spTree>
    <p:extLst>
      <p:ext uri="{BB962C8B-B14F-4D97-AF65-F5344CB8AC3E}">
        <p14:creationId xmlns:p14="http://schemas.microsoft.com/office/powerpoint/2010/main" val="1563559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sume.jpg"/>
          <p:cNvPicPr>
            <a:picLocks noChangeAspect="1"/>
          </p:cNvPicPr>
          <p:nvPr/>
        </p:nvPicPr>
        <p:blipFill>
          <a:blip r:embed="rId2" cstate="print"/>
          <a:stretch>
            <a:fillRect/>
          </a:stretch>
        </p:blipFill>
        <p:spPr>
          <a:xfrm>
            <a:off x="1066800" y="1828800"/>
            <a:ext cx="6781800" cy="2996219"/>
          </a:xfrm>
          <a:prstGeom prst="rect">
            <a:avLst/>
          </a:prstGeom>
        </p:spPr>
      </p:pic>
    </p:spTree>
    <p:extLst>
      <p:ext uri="{BB962C8B-B14F-4D97-AF65-F5344CB8AC3E}">
        <p14:creationId xmlns:p14="http://schemas.microsoft.com/office/powerpoint/2010/main" val="3000750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828800"/>
            <a:ext cx="9144000" cy="257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3213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rvive.jpg"/>
          <p:cNvPicPr>
            <a:picLocks noChangeAspect="1"/>
          </p:cNvPicPr>
          <p:nvPr/>
        </p:nvPicPr>
        <p:blipFill>
          <a:blip r:embed="rId2" cstate="print"/>
          <a:stretch>
            <a:fillRect/>
          </a:stretch>
        </p:blipFill>
        <p:spPr>
          <a:xfrm>
            <a:off x="1524000" y="1600200"/>
            <a:ext cx="6156857" cy="3075709"/>
          </a:xfrm>
          <a:prstGeom prst="rect">
            <a:avLst/>
          </a:prstGeom>
        </p:spPr>
      </p:pic>
    </p:spTree>
    <p:extLst>
      <p:ext uri="{BB962C8B-B14F-4D97-AF65-F5344CB8AC3E}">
        <p14:creationId xmlns:p14="http://schemas.microsoft.com/office/powerpoint/2010/main" val="2544082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r>
              <a:rPr lang="en-US" dirty="0"/>
              <a:t>The End</a:t>
            </a:r>
          </a:p>
        </p:txBody>
      </p:sp>
    </p:spTree>
    <p:extLst>
      <p:ext uri="{BB962C8B-B14F-4D97-AF65-F5344CB8AC3E}">
        <p14:creationId xmlns:p14="http://schemas.microsoft.com/office/powerpoint/2010/main" val="394044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hlinkClick r:id="rId2" action="ppaction://hlinkfile"/>
              </a:rPr>
              <a:t>Watch the video about a mountainous area in Scotland( Cairngorm) and answer the questions.</a:t>
            </a:r>
            <a:r>
              <a:rPr lang="en-US" sz="2400" dirty="0"/>
              <a:t> </a:t>
            </a:r>
          </a:p>
        </p:txBody>
      </p:sp>
      <p:sp>
        <p:nvSpPr>
          <p:cNvPr id="3" name="Content Placeholder 2"/>
          <p:cNvSpPr>
            <a:spLocks noGrp="1"/>
          </p:cNvSpPr>
          <p:nvPr>
            <p:ph idx="1"/>
          </p:nvPr>
        </p:nvSpPr>
        <p:spPr/>
        <p:txBody>
          <a:bodyPr>
            <a:normAutofit fontScale="92500"/>
          </a:bodyPr>
          <a:lstStyle/>
          <a:p>
            <a:pPr marL="514350" indent="-514350">
              <a:buAutoNum type="arabicPeriod"/>
            </a:pPr>
            <a:r>
              <a:rPr lang="en-US" dirty="0"/>
              <a:t>Why do hundreds of hikers and climbers get lost ?</a:t>
            </a:r>
          </a:p>
          <a:p>
            <a:pPr marL="0" indent="0">
              <a:buNone/>
            </a:pPr>
            <a:r>
              <a:rPr lang="en-US" dirty="0"/>
              <a:t>2. What are some of threatening situations?</a:t>
            </a:r>
          </a:p>
          <a:p>
            <a:pPr marL="0" indent="0">
              <a:buNone/>
            </a:pPr>
            <a:endParaRPr lang="en-US" dirty="0"/>
          </a:p>
          <a:p>
            <a:pPr marL="0" indent="0">
              <a:buNone/>
            </a:pPr>
            <a:r>
              <a:rPr lang="en-US" dirty="0"/>
              <a:t>3. What </a:t>
            </a:r>
            <a:r>
              <a:rPr lang="en-US"/>
              <a:t>do they </a:t>
            </a:r>
            <a:r>
              <a:rPr lang="en-US" dirty="0"/>
              <a:t>do to be safe in that area? Why?</a:t>
            </a:r>
          </a:p>
          <a:p>
            <a:pPr marL="0" indent="0">
              <a:buNone/>
            </a:pPr>
            <a:endParaRPr lang="en-US" dirty="0"/>
          </a:p>
          <a:p>
            <a:pPr marL="0" indent="0">
              <a:buNone/>
            </a:pPr>
            <a:r>
              <a:rPr lang="en-US" dirty="0"/>
              <a:t>4. How can the natural world affect us positively and negatively?</a:t>
            </a:r>
          </a:p>
        </p:txBody>
      </p:sp>
    </p:spTree>
    <p:extLst>
      <p:ext uri="{BB962C8B-B14F-4D97-AF65-F5344CB8AC3E}">
        <p14:creationId xmlns:p14="http://schemas.microsoft.com/office/powerpoint/2010/main" val="2360404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2117</TotalTime>
  <Words>1715</Words>
  <Application>Microsoft Office PowerPoint</Application>
  <PresentationFormat>On-screen Show (4:3)</PresentationFormat>
  <Paragraphs>261</Paragraphs>
  <Slides>89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Calibri</vt:lpstr>
      <vt:lpstr>Comic Sans MS</vt:lpstr>
      <vt:lpstr>Jokerman</vt:lpstr>
      <vt:lpstr>Times New Roman</vt:lpstr>
      <vt:lpstr>Wingdings</vt:lpstr>
      <vt:lpstr>Office Theme</vt:lpstr>
      <vt:lpstr>How does the natural world affect us? </vt:lpstr>
      <vt:lpstr> Title: How Does the Natural World Affect Us?                                                       </vt:lpstr>
      <vt:lpstr>What are these?</vt:lpstr>
      <vt:lpstr>PowerPoint Presentation</vt:lpstr>
      <vt:lpstr>Have you ever been to a forest? A beach? What living and nonliving things did you see there?</vt:lpstr>
      <vt:lpstr>What do you already know about each place?</vt:lpstr>
      <vt:lpstr>What is an ecosystem?</vt:lpstr>
      <vt:lpstr>PowerPoint Presentation</vt:lpstr>
      <vt:lpstr>Watch the video about a mountainous area in Scotland( Cairngorm) and answer the questions. </vt:lpstr>
      <vt:lpstr>PowerPoint Presentation</vt:lpstr>
      <vt:lpstr>Nonliving:(adj) not alive.</vt:lpstr>
      <vt:lpstr>PowerPoint Presentation</vt:lpstr>
      <vt:lpstr>PowerPoint Presentation</vt:lpstr>
      <vt:lpstr>PowerPoint Presentation</vt:lpstr>
      <vt:lpstr>PowerPoint Presentation</vt:lpstr>
      <vt:lpstr>PowerPoint Presentation</vt:lpstr>
      <vt:lpstr>PowerPoint Presentation</vt:lpstr>
      <vt:lpstr>A collocation: is two or more words that often go together.</vt:lpstr>
      <vt:lpstr> Words in Bold are NOT English. Find Synonyms of the words in bold. </vt:lpstr>
      <vt:lpstr>PowerPoint Presentation</vt:lpstr>
      <vt:lpstr>PowerPoint Presentation</vt:lpstr>
      <vt:lpstr>PowerPoint Presentation</vt:lpstr>
      <vt:lpstr>PowerPoint Presentation</vt:lpstr>
      <vt:lpstr>PowerPoint Presentation</vt:lpstr>
      <vt:lpstr>Practice: S.B. P. 20</vt:lpstr>
      <vt:lpstr>PowerPoint Presentation</vt:lpstr>
      <vt:lpstr>PowerPoint Presentation</vt:lpstr>
      <vt:lpstr>PowerPoint Presentation</vt:lpstr>
      <vt:lpstr>/9         Title: Reading comprehension</vt:lpstr>
      <vt:lpstr>Reading Summary</vt:lpstr>
      <vt:lpstr>Ecosystem The systems of Nature</vt:lpstr>
      <vt:lpstr>P. 22       Organisms and Species</vt:lpstr>
      <vt:lpstr>2. What is a species?  2. What are the features of species?  3. Can cows and horses have offspring? Why? Critical Thinking 4. What would happen if a species can’t have offspring?  </vt:lpstr>
      <vt:lpstr>Species</vt:lpstr>
      <vt:lpstr>P. 23              Habitats</vt:lpstr>
      <vt:lpstr> 4. Why do different organisms live in different habitats?   5. What is the habitat of 6. Give an example of an organism that lives in different habitat.</vt:lpstr>
      <vt:lpstr>PowerPoint Presentation</vt:lpstr>
      <vt:lpstr>PowerPoint Presentation</vt:lpstr>
      <vt:lpstr>Challenge Words and Terms P. 23</vt:lpstr>
      <vt:lpstr>PowerPoint Presentation</vt:lpstr>
      <vt:lpstr>PowerPoint Presentation</vt:lpstr>
      <vt:lpstr>Before You Go on S. B. P. 23</vt:lpstr>
      <vt:lpstr>On Your Own     P. 23   What is your habitat? </vt:lpstr>
      <vt:lpstr>PowerPoint Presentation</vt:lpstr>
      <vt:lpstr>PowerPoint Presentation</vt:lpstr>
      <vt:lpstr>PowerPoint Presentation</vt:lpstr>
      <vt:lpstr>P. 24        Populations and Communities</vt:lpstr>
      <vt:lpstr> 3. What is a community? 4. How do populations in any community interact? Give example. Critical Thinking      How can any population protect the community they live in?</vt:lpstr>
      <vt:lpstr>P. 24 Challenging Words and Terms 1. Give the antonym of different--------------- 2. Give the synonym of near, not far away-------- 3. Give 3 verbs----------------- 4. The pronoun their in the last paragraph refer to-------------  5. Give an example of 2 prepositions----- 6. Find the meaning of (to have an effect to each other)---------------------- 7. Find the meaning of( A place that protects you from danger or weather)-------------------------</vt:lpstr>
      <vt:lpstr>P. 25 Parts of the Ecosystem</vt:lpstr>
      <vt:lpstr>Breathe( v. )</vt:lpstr>
      <vt:lpstr>Before You Go On P. 25</vt:lpstr>
      <vt:lpstr>On Your Own</vt:lpstr>
      <vt:lpstr>P. 26   Three Kinds Of Organisms</vt:lpstr>
      <vt:lpstr>PowerPoint Presentation</vt:lpstr>
      <vt:lpstr>Photosynthesis</vt:lpstr>
      <vt:lpstr>PowerPoint Presentation</vt:lpstr>
      <vt:lpstr>3. What is the difference between producers and consumers? 4. How are consumers put into groups? </vt:lpstr>
      <vt:lpstr>PowerPoint Presentation</vt:lpstr>
      <vt:lpstr>PowerPoint Presentation</vt:lpstr>
      <vt:lpstr>PowerPoint Presentation</vt:lpstr>
      <vt:lpstr>PowerPoint Presentation</vt:lpstr>
      <vt:lpstr>18/9           Outcomes</vt:lpstr>
      <vt:lpstr>  P. 27   What is food Chain?</vt:lpstr>
      <vt:lpstr>PowerPoint Presentation</vt:lpstr>
      <vt:lpstr>PowerPoint Presentation</vt:lpstr>
      <vt:lpstr>PowerPoint Presentation</vt:lpstr>
      <vt:lpstr>Before You Go On   P. 27</vt:lpstr>
      <vt:lpstr>Discussion</vt:lpstr>
      <vt:lpstr>Discussion</vt:lpstr>
      <vt:lpstr>Comprehension   P. 28 </vt:lpstr>
      <vt:lpstr>3. Compare and contrast a community and an ecosystem?</vt:lpstr>
      <vt:lpstr>4. Describe how the different organisms interact in a food chain?</vt:lpstr>
      <vt:lpstr>5. Why should people learn about ecosystem?</vt:lpstr>
      <vt:lpstr>6. Do you think the author would agree with this statement: "All living things depend on nonliving things”? Why?</vt:lpstr>
      <vt:lpstr>7. Why do you think humans can survive in many different environments?</vt:lpstr>
      <vt:lpstr>8. Do you think it is important for humans to protect nature?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E-Hakawaty</dc:creator>
  <cp:lastModifiedBy>HP</cp:lastModifiedBy>
  <cp:revision>179</cp:revision>
  <dcterms:created xsi:type="dcterms:W3CDTF">2018-09-04T13:36:33Z</dcterms:created>
  <dcterms:modified xsi:type="dcterms:W3CDTF">2025-09-27T16:45:57Z</dcterms:modified>
</cp:coreProperties>
</file>