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74" r:id="rId5"/>
    <p:sldId id="303" r:id="rId6"/>
    <p:sldId id="304" r:id="rId7"/>
    <p:sldId id="414" r:id="rId8"/>
    <p:sldId id="447" r:id="rId9"/>
    <p:sldId id="356" r:id="rId10"/>
    <p:sldId id="448" r:id="rId11"/>
    <p:sldId id="449" r:id="rId12"/>
    <p:sldId id="454" r:id="rId13"/>
    <p:sldId id="455" r:id="rId14"/>
    <p:sldId id="450" r:id="rId15"/>
    <p:sldId id="456" r:id="rId16"/>
    <p:sldId id="457" r:id="rId17"/>
    <p:sldId id="459" r:id="rId18"/>
    <p:sldId id="458" r:id="rId19"/>
    <p:sldId id="452" r:id="rId20"/>
    <p:sldId id="451" r:id="rId21"/>
    <p:sldId id="453" r:id="rId22"/>
    <p:sldId id="460" r:id="rId23"/>
    <p:sldId id="461" r:id="rId24"/>
    <p:sldId id="524" r:id="rId25"/>
    <p:sldId id="528" r:id="rId26"/>
    <p:sldId id="297" r:id="rId27"/>
    <p:sldId id="529" r:id="rId28"/>
    <p:sldId id="531" r:id="rId29"/>
    <p:sldId id="383" r:id="rId30"/>
    <p:sldId id="384" r:id="rId31"/>
    <p:sldId id="532" r:id="rId32"/>
    <p:sldId id="533" r:id="rId33"/>
    <p:sldId id="534" r:id="rId34"/>
    <p:sldId id="535" r:id="rId35"/>
    <p:sldId id="536" r:id="rId36"/>
    <p:sldId id="537" r:id="rId37"/>
    <p:sldId id="539" r:id="rId38"/>
    <p:sldId id="538" r:id="rId39"/>
    <p:sldId id="541" r:id="rId40"/>
    <p:sldId id="542" r:id="rId41"/>
    <p:sldId id="543" r:id="rId42"/>
    <p:sldId id="544" r:id="rId43"/>
    <p:sldId id="547" r:id="rId44"/>
    <p:sldId id="546" r:id="rId45"/>
    <p:sldId id="549" r:id="rId46"/>
    <p:sldId id="548" r:id="rId47"/>
    <p:sldId id="540" r:id="rId48"/>
    <p:sldId id="444" r:id="rId49"/>
    <p:sldId id="445" r:id="rId50"/>
    <p:sldId id="446" r:id="rId51"/>
    <p:sldId id="436" r:id="rId52"/>
    <p:sldId id="311"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9" userDrawn="1">
          <p15:clr>
            <a:srgbClr val="A4A3A4"/>
          </p15:clr>
        </p15:guide>
        <p15:guide id="2" pos="38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awiah"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D7B62-E571-7E53-E8D2-77DD86831185}" v="2" dt="2025-10-05T18:38:46.20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62"/>
      </p:cViewPr>
      <p:guideLst>
        <p:guide orient="horz" pos="2059"/>
        <p:guide pos="38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Issa" userId="S::mohammad5337@islamic-ec.edu.jo::2ff55569-f6c3-4af4-af0e-342e0099c163" providerId="AD" clId="Web-{4A6D7B62-E571-7E53-E8D2-77DD86831185}"/>
    <pc:docChg chg="modSld">
      <pc:chgData name="Mohammad Issa" userId="S::mohammad5337@islamic-ec.edu.jo::2ff55569-f6c3-4af4-af0e-342e0099c163" providerId="AD" clId="Web-{4A6D7B62-E571-7E53-E8D2-77DD86831185}" dt="2025-10-05T18:38:46.204" v="1" actId="20577"/>
      <pc:docMkLst>
        <pc:docMk/>
      </pc:docMkLst>
      <pc:sldChg chg="modSp">
        <pc:chgData name="Mohammad Issa" userId="S::mohammad5337@islamic-ec.edu.jo::2ff55569-f6c3-4af4-af0e-342e0099c163" providerId="AD" clId="Web-{4A6D7B62-E571-7E53-E8D2-77DD86831185}" dt="2025-10-05T18:38:46.204" v="1" actId="20577"/>
        <pc:sldMkLst>
          <pc:docMk/>
          <pc:sldMk cId="0" sldId="436"/>
        </pc:sldMkLst>
        <pc:spChg chg="mod">
          <ac:chgData name="Mohammad Issa" userId="S::mohammad5337@islamic-ec.edu.jo::2ff55569-f6c3-4af4-af0e-342e0099c163" providerId="AD" clId="Web-{4A6D7B62-E571-7E53-E8D2-77DD86831185}" dt="2025-10-05T18:38:46.204" v="1" actId="20577"/>
          <ac:spMkLst>
            <pc:docMk/>
            <pc:sldMk cId="0" sldId="436"/>
            <ac:spMk id="10" creationId="{43B560CF-739F-46C1-95B9-74E46C527D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969BBE-6DD9-46DD-BE0F-409FCCFEBCE0}"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FA0-E35B-443A-8185-0165FAC8E25C}" type="slidenum">
              <a:rPr lang="en-US" smtClean="0"/>
              <a:pPr/>
              <a:t>‹#›</a:t>
            </a:fld>
            <a:endParaRPr lang="en-US"/>
          </a:p>
        </p:txBody>
      </p:sp>
    </p:spTree>
    <p:extLst>
      <p:ext uri="{BB962C8B-B14F-4D97-AF65-F5344CB8AC3E}">
        <p14:creationId xmlns:p14="http://schemas.microsoft.com/office/powerpoint/2010/main" val="24436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 Target="slide2.xml"/><Relationship Id="rId7" Type="http://schemas.openxmlformats.org/officeDocument/2006/relationships/slide" Target="slide49.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3.xml"/><Relationship Id="rId4" Type="http://schemas.openxmlformats.org/officeDocument/2006/relationships/slide" Target="slide4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jf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jf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hlinkClick r:id="rId2" action="ppaction://hlinksldjump"/>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3" action="ppaction://hlinksldjump"/>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4" action="ppaction://hlinksldjump"/>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hlinkClick r:id="rId5" action="ppaction://hlinksldjump"/>
          </p:cNvPr>
          <p:cNvSpPr/>
          <p:nvPr/>
        </p:nvSpPr>
        <p:spPr>
          <a:xfrm>
            <a:off x="98791" y="1788372"/>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5" action="ppaction://hlinksldjump"/>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9060" y="5334000"/>
            <a:ext cx="2226945" cy="42418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7" action="ppaction://hlinksldjump"/>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4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3253" y="0"/>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2150" y="1938655"/>
            <a:ext cx="8826500" cy="4158511"/>
          </a:xfrm>
          <a:prstGeom prst="rect">
            <a:avLst/>
          </a:prstGeom>
        </p:spPr>
        <p:txBody>
          <a:bodyPr wrap="square">
            <a:spAutoFit/>
          </a:bodyPr>
          <a:lstStyle/>
          <a:p>
            <a:pPr>
              <a:lnSpc>
                <a:spcPct val="150000"/>
              </a:lnSpc>
            </a:pPr>
            <a:r>
              <a:rPr lang="en-US" sz="3600" dirty="0">
                <a:cs typeface="+mj-cs"/>
              </a:rPr>
              <a:t>Unit</a:t>
            </a:r>
            <a:r>
              <a:rPr lang="ar-SA" sz="3600" dirty="0">
                <a:cs typeface="+mj-cs"/>
              </a:rPr>
              <a:t>: </a:t>
            </a:r>
            <a:r>
              <a:rPr lang="en-US" sz="3600" dirty="0">
                <a:cs typeface="+mj-cs"/>
              </a:rPr>
              <a:t> Two</a:t>
            </a:r>
          </a:p>
          <a:p>
            <a:pPr>
              <a:lnSpc>
                <a:spcPct val="150000"/>
              </a:lnSpc>
            </a:pPr>
            <a:r>
              <a:rPr lang="en-US" sz="3600" dirty="0">
                <a:cs typeface="+mj-cs"/>
              </a:rPr>
              <a:t>Lesson</a:t>
            </a:r>
            <a:r>
              <a:rPr lang="ar-SA" sz="3600" dirty="0">
                <a:cs typeface="+mj-cs"/>
              </a:rPr>
              <a:t>:  </a:t>
            </a:r>
            <a:r>
              <a:rPr lang="en-US" sz="3600" dirty="0">
                <a:cs typeface="+mj-cs"/>
              </a:rPr>
              <a:t> 4</a:t>
            </a:r>
          </a:p>
          <a:p>
            <a:pPr>
              <a:lnSpc>
                <a:spcPct val="150000"/>
              </a:lnSpc>
            </a:pPr>
            <a:r>
              <a:rPr lang="en-US" sz="3600" dirty="0">
                <a:cs typeface="+mj-cs"/>
              </a:rPr>
              <a:t>Subject: Reading: Providing Light in The darkness</a:t>
            </a:r>
            <a:endParaRPr lang="ar-SA" sz="3600" dirty="0">
              <a:cs typeface="+mj-cs"/>
            </a:endParaRPr>
          </a:p>
          <a:p>
            <a:pPr>
              <a:lnSpc>
                <a:spcPct val="150000"/>
              </a:lnSpc>
            </a:pPr>
            <a:r>
              <a:rPr lang="en-US" sz="3600" dirty="0">
                <a:cs typeface="+mj-cs"/>
              </a:rPr>
              <a:t>Grade: Nine</a:t>
            </a:r>
            <a:endParaRPr lang="ar-JO" sz="3600" dirty="0">
              <a:cs typeface="+mj-cs"/>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737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2125980" y="2745105"/>
            <a:ext cx="9925050" cy="430085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1820545" cy="659130"/>
          </a:xfrm>
          <a:prstGeom prst="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r>
              <a:rPr lang="en-US" sz="2400" b="1" dirty="0"/>
              <a:t>Objectives </a:t>
            </a:r>
          </a:p>
        </p:txBody>
      </p:sp>
      <p:sp>
        <p:nvSpPr>
          <p:cNvPr id="3" name="TextBox 24"/>
          <p:cNvSpPr txBox="1"/>
          <p:nvPr/>
        </p:nvSpPr>
        <p:spPr>
          <a:xfrm>
            <a:off x="2252980" y="2861945"/>
            <a:ext cx="9925050" cy="14160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6" name="TextBox 24"/>
          <p:cNvSpPr txBox="1"/>
          <p:nvPr/>
        </p:nvSpPr>
        <p:spPr>
          <a:xfrm>
            <a:off x="2379980" y="2988945"/>
            <a:ext cx="4715510" cy="1409700"/>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8" name="Text Box 7"/>
          <p:cNvSpPr txBox="1"/>
          <p:nvPr/>
        </p:nvSpPr>
        <p:spPr>
          <a:xfrm>
            <a:off x="763905" y="1957705"/>
            <a:ext cx="9533890" cy="4504055"/>
          </a:xfrm>
          <a:prstGeom prst="rect">
            <a:avLst/>
          </a:prstGeom>
          <a:noFill/>
        </p:spPr>
        <p:txBody>
          <a:bodyPr wrap="square" rtlCol="0" anchor="t">
            <a:noAutofit/>
          </a:bodyPr>
          <a:lstStyle/>
          <a:p>
            <a:r>
              <a:rPr lang="en-US" sz="3200" b="1" dirty="0">
                <a:solidFill>
                  <a:schemeClr val="tx2"/>
                </a:solidFill>
                <a:sym typeface="+mn-ea"/>
              </a:rPr>
              <a:t>Lesson Objectives:</a:t>
            </a:r>
          </a:p>
          <a:p>
            <a:endParaRPr lang="en-US" sz="3200" b="1" dirty="0">
              <a:solidFill>
                <a:schemeClr val="tx2"/>
              </a:solidFill>
              <a:sym typeface="+mn-ea"/>
            </a:endParaRPr>
          </a:p>
          <a:p>
            <a:pPr lvl="0"/>
            <a:r>
              <a:rPr lang="en-US" sz="2800" b="1" dirty="0">
                <a:solidFill>
                  <a:schemeClr val="tx2"/>
                </a:solidFill>
                <a:sym typeface="+mn-ea"/>
              </a:rPr>
              <a:t>Students should be able to:</a:t>
            </a:r>
          </a:p>
          <a:p>
            <a:r>
              <a:rPr lang="en-US" sz="3200" b="1" dirty="0"/>
              <a:t>1.</a:t>
            </a:r>
            <a:r>
              <a:rPr lang="en-US" sz="3200" dirty="0"/>
              <a:t> </a:t>
            </a:r>
            <a:r>
              <a:rPr lang="en-US" sz="3200" b="1" dirty="0">
                <a:latin typeface="Times New Roman" panose="02020603050405020304" pitchFamily="18" charset="0"/>
                <a:cs typeface="Times New Roman" panose="02020603050405020304" pitchFamily="18" charset="0"/>
              </a:rPr>
              <a:t>Read for specific information</a:t>
            </a:r>
          </a:p>
          <a:p>
            <a:r>
              <a:rPr lang="en-US" sz="3200" b="1" dirty="0">
                <a:latin typeface="Times New Roman" panose="02020603050405020304" pitchFamily="18" charset="0"/>
                <a:cs typeface="Times New Roman" panose="02020603050405020304" pitchFamily="18" charset="0"/>
              </a:rPr>
              <a:t>2.  Recognize the meanings of the new words.</a:t>
            </a:r>
          </a:p>
          <a:p>
            <a:pPr lvl="0"/>
            <a:endParaRPr lang="en-US" sz="3200" dirty="0"/>
          </a:p>
          <a:p>
            <a:pPr lvl="0"/>
            <a:endParaRPr lang="en-US" sz="3200" b="1" dirty="0">
              <a:solidFill>
                <a:schemeClr val="tx2"/>
              </a:solidFill>
            </a:endParaRPr>
          </a:p>
          <a:p>
            <a:endParaRPr lang="en-US" sz="3200" b="1" dirty="0">
              <a:solidFill>
                <a:schemeClr val="tx2"/>
              </a:solidFill>
              <a:sym typeface="+mn-ea"/>
            </a:endParaRPr>
          </a:p>
          <a:p>
            <a:endParaRPr lang="en-US" sz="3200" b="1" dirty="0">
              <a:solidFill>
                <a:schemeClr val="tx2"/>
              </a:solidFill>
              <a:sym typeface="+mn-ea"/>
            </a:endParaRPr>
          </a:p>
        </p:txBody>
      </p:sp>
    </p:spTree>
    <p:extLst>
      <p:ext uri="{BB962C8B-B14F-4D97-AF65-F5344CB8AC3E}">
        <p14:creationId xmlns:p14="http://schemas.microsoft.com/office/powerpoint/2010/main" val="44160718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err="1">
                <a:latin typeface="GE SS Text Bold" pitchFamily="18" charset="-78"/>
                <a:ea typeface="GE SS Text Bold" pitchFamily="18" charset="-78"/>
                <a:cs typeface="GE SS Text Bold" pitchFamily="18" charset="-78"/>
              </a:rPr>
              <a:t>PreAssessment</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5060040"/>
          </a:xfrm>
          <a:prstGeom prst="rect">
            <a:avLst/>
          </a:prstGeom>
          <a:noFill/>
        </p:spPr>
        <p:txBody>
          <a:bodyPr wrap="square" rtlCol="1">
            <a:spAutoFit/>
          </a:bodyPr>
          <a:lstStyle/>
          <a:p>
            <a:pPr>
              <a:lnSpc>
                <a:spcPct val="250000"/>
              </a:lnSpc>
            </a:pPr>
            <a:r>
              <a:rPr lang="en-US" sz="1400" b="1" dirty="0">
                <a:latin typeface="GE SS Text Bold" pitchFamily="18" charset="-78"/>
                <a:ea typeface="GE SS Text Bold" pitchFamily="18" charset="-78"/>
                <a:cs typeface="GE SS Text Bold" pitchFamily="18" charset="-78"/>
              </a:rPr>
              <a:t>      </a:t>
            </a:r>
            <a:r>
              <a:rPr lang="en-US" sz="2800" b="1" dirty="0">
                <a:latin typeface="GE SS Text Bold" pitchFamily="18" charset="-78"/>
                <a:ea typeface="GE SS Text Bold" pitchFamily="18" charset="-78"/>
                <a:cs typeface="GE SS Text Bold" pitchFamily="18" charset="-78"/>
              </a:rPr>
              <a:t>Edison was the only one who contributed to light the world we live in.</a:t>
            </a:r>
          </a:p>
          <a:p>
            <a:pPr>
              <a:lnSpc>
                <a:spcPct val="250000"/>
              </a:lnSpc>
            </a:pPr>
            <a:r>
              <a:rPr lang="en-US" sz="4000" b="1" dirty="0">
                <a:latin typeface="GE SS Text Bold" pitchFamily="18" charset="-78"/>
                <a:ea typeface="GE SS Text Bold" pitchFamily="18" charset="-78"/>
                <a:cs typeface="GE SS Text Bold" pitchFamily="18" charset="-78"/>
              </a:rPr>
              <a:t>True                                              </a:t>
            </a:r>
          </a:p>
          <a:p>
            <a:pPr>
              <a:lnSpc>
                <a:spcPct val="250000"/>
              </a:lnSpc>
            </a:pPr>
            <a:r>
              <a:rPr lang="en-US" sz="4000" b="1" dirty="0">
                <a:latin typeface="GE SS Text Bold" pitchFamily="18" charset="-78"/>
                <a:ea typeface="GE SS Text Bold" pitchFamily="18" charset="-78"/>
                <a:cs typeface="GE SS Text Bold" pitchFamily="18" charset="-78"/>
              </a:rPr>
              <a:t> False</a:t>
            </a:r>
          </a:p>
        </p:txBody>
      </p:sp>
    </p:spTree>
    <p:extLst>
      <p:ext uri="{BB962C8B-B14F-4D97-AF65-F5344CB8AC3E}">
        <p14:creationId xmlns:p14="http://schemas.microsoft.com/office/powerpoint/2010/main" val="17156391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8" name="Double Wave 27"/>
          <p:cNvSpPr/>
          <p:nvPr/>
        </p:nvSpPr>
        <p:spPr>
          <a:xfrm>
            <a:off x="7243077"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9162545" y="596171"/>
            <a:ext cx="2726771"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11" name="Group 10"/>
          <p:cNvGrpSpPr/>
          <p:nvPr/>
        </p:nvGrpSpPr>
        <p:grpSpPr>
          <a:xfrm>
            <a:off x="9823781" y="1323656"/>
            <a:ext cx="1261271" cy="716434"/>
            <a:chOff x="7446246" y="205862"/>
            <a:chExt cx="1544854" cy="691058"/>
          </a:xfrm>
        </p:grpSpPr>
        <p:sp>
          <p:nvSpPr>
            <p:cNvPr id="9"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2"/>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12" name="Picture 11" descr="young-male-student-raising-empty-framed-board-vector-24487646 (2)"/>
          <p:cNvPicPr>
            <a:picLocks noChangeAspect="1"/>
          </p:cNvPicPr>
          <p:nvPr/>
        </p:nvPicPr>
        <p:blipFill>
          <a:blip r:embed="rId4"/>
          <a:stretch>
            <a:fillRect/>
          </a:stretch>
        </p:blipFill>
        <p:spPr>
          <a:xfrm>
            <a:off x="9391650" y="5391150"/>
            <a:ext cx="1781175" cy="1331595"/>
          </a:xfrm>
          <a:prstGeom prst="rect">
            <a:avLst/>
          </a:prstGeom>
        </p:spPr>
      </p:pic>
      <p:sp>
        <p:nvSpPr>
          <p:cNvPr id="14" name="Text Box 13"/>
          <p:cNvSpPr txBox="1"/>
          <p:nvPr/>
        </p:nvSpPr>
        <p:spPr>
          <a:xfrm>
            <a:off x="9162415" y="2150110"/>
            <a:ext cx="2136775" cy="3415030"/>
          </a:xfrm>
          <a:prstGeom prst="rect">
            <a:avLst/>
          </a:prstGeom>
          <a:noFill/>
        </p:spPr>
        <p:txBody>
          <a:bodyPr wrap="square" rtlCol="0">
            <a:spAutoFit/>
          </a:bodyPr>
          <a:lstStyle/>
          <a:p>
            <a:r>
              <a:rPr lang="en-US" sz="2400" b="1">
                <a:solidFill>
                  <a:schemeClr val="accent6"/>
                </a:solidFill>
              </a:rPr>
              <a:t>1. Industry</a:t>
            </a:r>
          </a:p>
          <a:p>
            <a:r>
              <a:rPr lang="en-US" sz="2400" b="1">
                <a:solidFill>
                  <a:schemeClr val="accent6"/>
                </a:solidFill>
              </a:rPr>
              <a:t>2. Inventors</a:t>
            </a:r>
          </a:p>
          <a:p>
            <a:r>
              <a:rPr lang="en-US" sz="2400" b="1">
                <a:solidFill>
                  <a:schemeClr val="accent6"/>
                </a:solidFill>
              </a:rPr>
              <a:t>3. Patent</a:t>
            </a:r>
          </a:p>
          <a:p>
            <a:r>
              <a:rPr lang="en-US" sz="2400" b="1">
                <a:solidFill>
                  <a:schemeClr val="accent6"/>
                </a:solidFill>
              </a:rPr>
              <a:t>4. Tenacity</a:t>
            </a:r>
          </a:p>
          <a:p>
            <a:r>
              <a:rPr lang="en-US" sz="2400" b="1">
                <a:solidFill>
                  <a:schemeClr val="accent6"/>
                </a:solidFill>
              </a:rPr>
              <a:t>5.Contribution</a:t>
            </a:r>
          </a:p>
          <a:p>
            <a:r>
              <a:rPr lang="en-US" sz="2400" b="1">
                <a:solidFill>
                  <a:schemeClr val="accent6"/>
                </a:solidFill>
              </a:rPr>
              <a:t>6. Reject</a:t>
            </a:r>
          </a:p>
          <a:p>
            <a:r>
              <a:rPr lang="en-US" sz="2400" b="1">
                <a:solidFill>
                  <a:schemeClr val="accent6"/>
                </a:solidFill>
              </a:rPr>
              <a:t>7. Injury</a:t>
            </a:r>
          </a:p>
          <a:p>
            <a:r>
              <a:rPr lang="en-US" sz="2400" b="1">
                <a:solidFill>
                  <a:schemeClr val="accent6"/>
                </a:solidFill>
              </a:rPr>
              <a:t>8. Significant</a:t>
            </a:r>
          </a:p>
          <a:p>
            <a:endParaRPr lang="en-US" sz="2400" b="1">
              <a:solidFill>
                <a:schemeClr val="accent6"/>
              </a:solidFill>
            </a:endParaRPr>
          </a:p>
        </p:txBody>
      </p:sp>
      <p:sp>
        <p:nvSpPr>
          <p:cNvPr id="15" name="Rectangle 1"/>
          <p:cNvSpPr/>
          <p:nvPr/>
        </p:nvSpPr>
        <p:spPr>
          <a:xfrm>
            <a:off x="2466975" y="1195070"/>
            <a:ext cx="5269230" cy="9550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95000"/>
                    <a:lumOff val="5000"/>
                  </a:schemeClr>
                </a:solidFill>
              </a:rPr>
              <a:t>Which word am I thinking of…. </a:t>
            </a:r>
          </a:p>
        </p:txBody>
      </p:sp>
      <p:sp>
        <p:nvSpPr>
          <p:cNvPr id="16" name="Rectangle 2"/>
          <p:cNvSpPr/>
          <p:nvPr/>
        </p:nvSpPr>
        <p:spPr>
          <a:xfrm>
            <a:off x="2578735" y="2388235"/>
            <a:ext cx="5779135" cy="3969385"/>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Situation 1 : </a:t>
            </a:r>
            <a:r>
              <a:rPr lang="en-US" sz="3600" dirty="0">
                <a:latin typeface="Times New Roman" panose="02020603050405020304" pitchFamily="18" charset="0"/>
                <a:cs typeface="Times New Roman" panose="02020603050405020304" pitchFamily="18" charset="0"/>
              </a:rPr>
              <a:t>Sarah recently bought a new item that helps her monitor her daily steps. The small, wearable gadget tracks her activity and even syncs with her phone to provide health insights.</a:t>
            </a:r>
          </a:p>
        </p:txBody>
      </p:sp>
      <p:sp>
        <p:nvSpPr>
          <p:cNvPr id="17" name="Rectangle 3"/>
          <p:cNvSpPr/>
          <p:nvPr/>
        </p:nvSpPr>
        <p:spPr>
          <a:xfrm>
            <a:off x="7821930" y="1195070"/>
            <a:ext cx="1828800" cy="955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device </a:t>
            </a:r>
          </a:p>
        </p:txBody>
      </p:sp>
    </p:spTree>
    <p:extLst>
      <p:ext uri="{BB962C8B-B14F-4D97-AF65-F5344CB8AC3E}">
        <p14:creationId xmlns:p14="http://schemas.microsoft.com/office/powerpoint/2010/main" val="2756162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8" name="Double Wave 27"/>
          <p:cNvSpPr/>
          <p:nvPr/>
        </p:nvSpPr>
        <p:spPr>
          <a:xfrm>
            <a:off x="7243077"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9162545" y="596171"/>
            <a:ext cx="2726771"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11" name="Group 10"/>
          <p:cNvGrpSpPr/>
          <p:nvPr/>
        </p:nvGrpSpPr>
        <p:grpSpPr>
          <a:xfrm>
            <a:off x="9823781" y="1323656"/>
            <a:ext cx="1261271" cy="716434"/>
            <a:chOff x="7446246" y="205862"/>
            <a:chExt cx="1544854" cy="691058"/>
          </a:xfrm>
        </p:grpSpPr>
        <p:sp>
          <p:nvSpPr>
            <p:cNvPr id="9"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2"/>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12" name="Picture 11" descr="young-male-student-raising-empty-framed-board-vector-24487646 (2)"/>
          <p:cNvPicPr>
            <a:picLocks noChangeAspect="1"/>
          </p:cNvPicPr>
          <p:nvPr/>
        </p:nvPicPr>
        <p:blipFill>
          <a:blip r:embed="rId4"/>
          <a:stretch>
            <a:fillRect/>
          </a:stretch>
        </p:blipFill>
        <p:spPr>
          <a:xfrm>
            <a:off x="9391650" y="5391150"/>
            <a:ext cx="1781175" cy="1331595"/>
          </a:xfrm>
          <a:prstGeom prst="rect">
            <a:avLst/>
          </a:prstGeom>
        </p:spPr>
      </p:pic>
      <p:sp>
        <p:nvSpPr>
          <p:cNvPr id="14" name="Text Box 13"/>
          <p:cNvSpPr txBox="1"/>
          <p:nvPr/>
        </p:nvSpPr>
        <p:spPr>
          <a:xfrm>
            <a:off x="9162415" y="2150110"/>
            <a:ext cx="2136775" cy="3415030"/>
          </a:xfrm>
          <a:prstGeom prst="rect">
            <a:avLst/>
          </a:prstGeom>
          <a:noFill/>
        </p:spPr>
        <p:txBody>
          <a:bodyPr wrap="square" rtlCol="0">
            <a:spAutoFit/>
          </a:bodyPr>
          <a:lstStyle/>
          <a:p>
            <a:r>
              <a:rPr lang="en-US" sz="2400" b="1">
                <a:solidFill>
                  <a:schemeClr val="accent6"/>
                </a:solidFill>
              </a:rPr>
              <a:t>1. Industry</a:t>
            </a:r>
          </a:p>
          <a:p>
            <a:r>
              <a:rPr lang="en-US" sz="2400" b="1">
                <a:solidFill>
                  <a:schemeClr val="accent6"/>
                </a:solidFill>
              </a:rPr>
              <a:t>2. Inventors</a:t>
            </a:r>
          </a:p>
          <a:p>
            <a:r>
              <a:rPr lang="en-US" sz="2400" b="1">
                <a:solidFill>
                  <a:schemeClr val="accent6"/>
                </a:solidFill>
              </a:rPr>
              <a:t>3. Patent</a:t>
            </a:r>
          </a:p>
          <a:p>
            <a:r>
              <a:rPr lang="en-US" sz="2400" b="1">
                <a:solidFill>
                  <a:schemeClr val="accent6"/>
                </a:solidFill>
              </a:rPr>
              <a:t>4. Tenacity</a:t>
            </a:r>
          </a:p>
          <a:p>
            <a:r>
              <a:rPr lang="en-US" sz="2400" b="1">
                <a:solidFill>
                  <a:schemeClr val="accent6"/>
                </a:solidFill>
              </a:rPr>
              <a:t>5.Contribution</a:t>
            </a:r>
          </a:p>
          <a:p>
            <a:r>
              <a:rPr lang="en-US" sz="2400" b="1">
                <a:solidFill>
                  <a:schemeClr val="accent6"/>
                </a:solidFill>
              </a:rPr>
              <a:t>6. Reject</a:t>
            </a:r>
          </a:p>
          <a:p>
            <a:r>
              <a:rPr lang="en-US" sz="2400" b="1">
                <a:solidFill>
                  <a:schemeClr val="accent6"/>
                </a:solidFill>
              </a:rPr>
              <a:t>7. Injury</a:t>
            </a:r>
          </a:p>
          <a:p>
            <a:r>
              <a:rPr lang="en-US" sz="2400" b="1">
                <a:solidFill>
                  <a:schemeClr val="accent6"/>
                </a:solidFill>
              </a:rPr>
              <a:t>8. Significant</a:t>
            </a:r>
          </a:p>
          <a:p>
            <a:endParaRPr lang="en-US" sz="2400" b="1">
              <a:solidFill>
                <a:schemeClr val="accent6"/>
              </a:solidFill>
            </a:endParaRPr>
          </a:p>
        </p:txBody>
      </p:sp>
      <p:sp>
        <p:nvSpPr>
          <p:cNvPr id="15" name="Rectangle 1"/>
          <p:cNvSpPr/>
          <p:nvPr/>
        </p:nvSpPr>
        <p:spPr>
          <a:xfrm>
            <a:off x="2466975" y="1195070"/>
            <a:ext cx="5269230" cy="9550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95000"/>
                    <a:lumOff val="5000"/>
                  </a:schemeClr>
                </a:solidFill>
              </a:rPr>
              <a:t>Which word am I thinking of…. </a:t>
            </a:r>
          </a:p>
        </p:txBody>
      </p:sp>
      <p:sp>
        <p:nvSpPr>
          <p:cNvPr id="16" name="Rectangle 2"/>
          <p:cNvSpPr/>
          <p:nvPr/>
        </p:nvSpPr>
        <p:spPr>
          <a:xfrm>
            <a:off x="2574290" y="2230120"/>
            <a:ext cx="5779135" cy="4523105"/>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sym typeface="+mn-ea"/>
              </a:rPr>
              <a:t>Situation 2</a:t>
            </a:r>
            <a:r>
              <a:rPr lang="en-US" sz="3600" dirty="0">
                <a:latin typeface="Times New Roman" panose="02020603050405020304" pitchFamily="18" charset="0"/>
                <a:cs typeface="Times New Roman" panose="02020603050405020304" pitchFamily="18" charset="0"/>
                <a:sym typeface="+mn-ea"/>
              </a:rPr>
              <a:t>:</a:t>
            </a:r>
            <a:r>
              <a:rPr lang="en-US" sz="3600" dirty="0">
                <a:sym typeface="+mn-ea"/>
              </a:rPr>
              <a:t>During the class project, everyone worked together. John brought the supplies, Maria wrote the report, and Ahmed created the presentation. Each person helped in their own way to complete the project.</a:t>
            </a:r>
            <a:endParaRPr lang="en-US" sz="3600" dirty="0">
              <a:latin typeface="Times New Roman" panose="02020603050405020304" pitchFamily="18" charset="0"/>
              <a:cs typeface="Times New Roman" panose="02020603050405020304" pitchFamily="18" charset="0"/>
            </a:endParaRPr>
          </a:p>
        </p:txBody>
      </p:sp>
      <p:sp>
        <p:nvSpPr>
          <p:cNvPr id="17" name="Rectangle 3"/>
          <p:cNvSpPr/>
          <p:nvPr/>
        </p:nvSpPr>
        <p:spPr>
          <a:xfrm>
            <a:off x="7809865" y="1290955"/>
            <a:ext cx="1941195" cy="749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ym typeface="+mn-ea"/>
              </a:rPr>
              <a:t>Contribution </a:t>
            </a:r>
            <a:r>
              <a:rPr lang="en-US" sz="3000" b="1" dirty="0">
                <a:sym typeface="+mn-ea"/>
              </a:rPr>
              <a:t>    </a:t>
            </a:r>
            <a:endParaRPr lang="en-US" sz="3000" dirty="0"/>
          </a:p>
          <a:p>
            <a:pPr algn="ctr"/>
            <a:endParaRPr lang="en-US" sz="3000" b="1" dirty="0"/>
          </a:p>
        </p:txBody>
      </p:sp>
    </p:spTree>
    <p:extLst>
      <p:ext uri="{BB962C8B-B14F-4D97-AF65-F5344CB8AC3E}">
        <p14:creationId xmlns:p14="http://schemas.microsoft.com/office/powerpoint/2010/main" val="3833928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898469" y="1959429"/>
            <a:ext cx="8438605" cy="34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02971" y="202909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72640" y="2107474"/>
            <a:ext cx="0" cy="114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6823" y="2107474"/>
            <a:ext cx="0" cy="114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24994" y="2107474"/>
            <a:ext cx="0" cy="114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84125" y="2107474"/>
            <a:ext cx="0" cy="114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486503" y="2107474"/>
            <a:ext cx="0" cy="114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97404" y="3018275"/>
            <a:ext cx="758158" cy="861774"/>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1847</a:t>
            </a:r>
            <a:endParaRPr lang="en-US" sz="1200" b="1" dirty="0">
              <a:latin typeface="GE SS Text Bold" pitchFamily="18" charset="-78"/>
              <a:ea typeface="GE SS Text Bold" pitchFamily="18" charset="-78"/>
              <a:cs typeface="GE SS Text Bold" pitchFamily="18" charset="-78"/>
            </a:endParaRPr>
          </a:p>
        </p:txBody>
      </p:sp>
      <p:sp>
        <p:nvSpPr>
          <p:cNvPr id="14" name="TextBox 13"/>
          <p:cNvSpPr txBox="1"/>
          <p:nvPr/>
        </p:nvSpPr>
        <p:spPr>
          <a:xfrm>
            <a:off x="7903032" y="3060773"/>
            <a:ext cx="1563187"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21 years old</a:t>
            </a:r>
            <a:endParaRPr lang="en-US" sz="1200" b="1" dirty="0">
              <a:latin typeface="GE SS Text Bold" pitchFamily="18" charset="-78"/>
              <a:ea typeface="GE SS Text Bold" pitchFamily="18" charset="-78"/>
              <a:cs typeface="GE SS Text Bold" pitchFamily="18" charset="-78"/>
            </a:endParaRPr>
          </a:p>
        </p:txBody>
      </p:sp>
      <p:sp>
        <p:nvSpPr>
          <p:cNvPr id="15" name="TextBox 14"/>
          <p:cNvSpPr txBox="1"/>
          <p:nvPr/>
        </p:nvSpPr>
        <p:spPr>
          <a:xfrm>
            <a:off x="4463144" y="3040801"/>
            <a:ext cx="1563187"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15 years old</a:t>
            </a:r>
            <a:endParaRPr lang="en-US" sz="1200" b="1" dirty="0">
              <a:latin typeface="GE SS Text Bold" pitchFamily="18" charset="-78"/>
              <a:ea typeface="GE SS Text Bold" pitchFamily="18" charset="-78"/>
              <a:cs typeface="GE SS Text Bold" pitchFamily="18" charset="-78"/>
            </a:endParaRPr>
          </a:p>
        </p:txBody>
      </p:sp>
      <p:sp>
        <p:nvSpPr>
          <p:cNvPr id="16" name="TextBox 15"/>
          <p:cNvSpPr txBox="1"/>
          <p:nvPr/>
        </p:nvSpPr>
        <p:spPr>
          <a:xfrm>
            <a:off x="6257111" y="3084414"/>
            <a:ext cx="1563187"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16 years old</a:t>
            </a:r>
            <a:endParaRPr lang="en-US" sz="1200" b="1" dirty="0">
              <a:latin typeface="GE SS Text Bold" pitchFamily="18" charset="-78"/>
              <a:ea typeface="GE SS Text Bold" pitchFamily="18" charset="-78"/>
              <a:cs typeface="GE SS Text Bold" pitchFamily="18" charset="-78"/>
            </a:endParaRPr>
          </a:p>
        </p:txBody>
      </p:sp>
      <p:sp>
        <p:nvSpPr>
          <p:cNvPr id="17" name="TextBox 16"/>
          <p:cNvSpPr txBox="1"/>
          <p:nvPr/>
        </p:nvSpPr>
        <p:spPr>
          <a:xfrm>
            <a:off x="2817223" y="3170675"/>
            <a:ext cx="1563187" cy="861774"/>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12 years old</a:t>
            </a:r>
            <a:endParaRPr lang="en-US" sz="1200" b="1" dirty="0">
              <a:latin typeface="GE SS Text Bold" pitchFamily="18" charset="-78"/>
              <a:ea typeface="GE SS Text Bold" pitchFamily="18" charset="-78"/>
              <a:cs typeface="GE SS Text Bold" pitchFamily="18" charset="-78"/>
            </a:endParaRPr>
          </a:p>
        </p:txBody>
      </p:sp>
      <p:sp>
        <p:nvSpPr>
          <p:cNvPr id="18" name="TextBox 17"/>
          <p:cNvSpPr txBox="1"/>
          <p:nvPr/>
        </p:nvSpPr>
        <p:spPr>
          <a:xfrm>
            <a:off x="531224" y="3969020"/>
            <a:ext cx="2434044" cy="1631216"/>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Time when he was born </a:t>
            </a:r>
            <a:endParaRPr lang="en-US" sz="1200" b="1" dirty="0">
              <a:latin typeface="GE SS Text Bold" pitchFamily="18" charset="-78"/>
              <a:ea typeface="GE SS Text Bold" pitchFamily="18" charset="-78"/>
              <a:cs typeface="GE SS Text Bold" pitchFamily="18" charset="-78"/>
            </a:endParaRPr>
          </a:p>
        </p:txBody>
      </p:sp>
      <p:sp>
        <p:nvSpPr>
          <p:cNvPr id="19" name="TextBox 18"/>
          <p:cNvSpPr txBox="1"/>
          <p:nvPr/>
        </p:nvSpPr>
        <p:spPr>
          <a:xfrm>
            <a:off x="2734490" y="3969020"/>
            <a:ext cx="1563187" cy="2268378"/>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 newspaper boy on a train</a:t>
            </a:r>
            <a:endParaRPr lang="en-US" sz="1200" b="1" dirty="0">
              <a:latin typeface="GE SS Text Bold" pitchFamily="18" charset="-78"/>
              <a:ea typeface="GE SS Text Bold" pitchFamily="18" charset="-78"/>
              <a:cs typeface="GE SS Text Bold" pitchFamily="18" charset="-78"/>
            </a:endParaRPr>
          </a:p>
        </p:txBody>
      </p:sp>
      <p:sp>
        <p:nvSpPr>
          <p:cNvPr id="20" name="TextBox 19"/>
          <p:cNvSpPr txBox="1"/>
          <p:nvPr/>
        </p:nvSpPr>
        <p:spPr>
          <a:xfrm>
            <a:off x="4489269" y="4190333"/>
            <a:ext cx="1563187" cy="1724383"/>
          </a:xfrm>
          <a:prstGeom prst="rect">
            <a:avLst/>
          </a:prstGeom>
          <a:noFill/>
        </p:spPr>
        <p:txBody>
          <a:bodyPr wrap="square" rtlCol="1">
            <a:spAutoFit/>
          </a:bodyPr>
          <a:lstStyle/>
          <a:p>
            <a:pPr algn="l">
              <a:lnSpc>
                <a:spcPct val="250000"/>
              </a:lnSpc>
            </a:pPr>
            <a:r>
              <a:rPr lang="en-US" sz="1500" b="1" dirty="0">
                <a:latin typeface="GE SS Text Bold" pitchFamily="18" charset="-78"/>
                <a:ea typeface="GE SS Text Bold" pitchFamily="18" charset="-78"/>
                <a:cs typeface="GE SS Text Bold" pitchFamily="18" charset="-78"/>
              </a:rPr>
              <a:t>Publisher of his newspaper(The Weekly Herald)</a:t>
            </a:r>
          </a:p>
        </p:txBody>
      </p:sp>
      <p:sp>
        <p:nvSpPr>
          <p:cNvPr id="21" name="TextBox 20"/>
          <p:cNvSpPr txBox="1"/>
          <p:nvPr/>
        </p:nvSpPr>
        <p:spPr>
          <a:xfrm>
            <a:off x="6339845" y="3933638"/>
            <a:ext cx="1563187" cy="1498936"/>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Telegraph operator</a:t>
            </a:r>
            <a:endParaRPr lang="en-US" sz="1200" b="1" dirty="0">
              <a:latin typeface="GE SS Text Bold" pitchFamily="18" charset="-78"/>
              <a:ea typeface="GE SS Text Bold" pitchFamily="18" charset="-78"/>
              <a:cs typeface="GE SS Text Bold" pitchFamily="18" charset="-78"/>
            </a:endParaRPr>
          </a:p>
        </p:txBody>
      </p:sp>
      <p:sp>
        <p:nvSpPr>
          <p:cNvPr id="22" name="TextBox 21"/>
          <p:cNvSpPr txBox="1"/>
          <p:nvPr/>
        </p:nvSpPr>
        <p:spPr>
          <a:xfrm>
            <a:off x="8094624" y="3813909"/>
            <a:ext cx="1563187" cy="2448747"/>
          </a:xfrm>
          <a:prstGeom prst="rect">
            <a:avLst/>
          </a:prstGeom>
          <a:noFill/>
        </p:spPr>
        <p:txBody>
          <a:bodyPr wrap="square" rtlCol="1">
            <a:spAutoFit/>
          </a:bodyPr>
          <a:lstStyle/>
          <a:p>
            <a:pPr algn="l">
              <a:lnSpc>
                <a:spcPct val="250000"/>
              </a:lnSpc>
            </a:pPr>
            <a:r>
              <a:rPr lang="en-US" sz="1600" b="1" dirty="0">
                <a:latin typeface="GE SS Text Bold" pitchFamily="18" charset="-78"/>
                <a:ea typeface="GE SS Text Bold" pitchFamily="18" charset="-78"/>
                <a:cs typeface="GE SS Text Bold" pitchFamily="18" charset="-78"/>
              </a:rPr>
              <a:t>Invented the first patented electrical vote recorder</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670" y="104792"/>
            <a:ext cx="2876383" cy="1750423"/>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290" y="113648"/>
            <a:ext cx="2438400" cy="178917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929" y="55217"/>
            <a:ext cx="2314575" cy="1971675"/>
          </a:xfrm>
          <a:prstGeom prst="rect">
            <a:avLst/>
          </a:prstGeom>
        </p:spPr>
      </p:pic>
    </p:spTree>
    <p:extLst>
      <p:ext uri="{BB962C8B-B14F-4D97-AF65-F5344CB8AC3E}">
        <p14:creationId xmlns:p14="http://schemas.microsoft.com/office/powerpoint/2010/main" val="857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6000" b="1" dirty="0">
                <a:latin typeface="Comic Sans MS" panose="030F0702030302020204" pitchFamily="66" charset="0"/>
              </a:rPr>
              <a:t>Task 2    55/56 </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Which sentence from the text shows that Thomas Edison was a curious and energetic boy.</a:t>
            </a:r>
          </a:p>
          <a:p>
            <a:pPr marL="514350" indent="-514350">
              <a:buAutoNum type="arabicPeriod"/>
            </a:pPr>
            <a:r>
              <a:rPr lang="en-US" dirty="0"/>
              <a:t>What was special about The Weekly Herald?</a:t>
            </a:r>
          </a:p>
          <a:p>
            <a:pPr marL="514350" indent="-514350">
              <a:buAutoNum type="arabicPeriod"/>
            </a:pPr>
            <a:r>
              <a:rPr lang="en-US" dirty="0"/>
              <a:t>Where did he try his new experiments at the beginning?</a:t>
            </a:r>
          </a:p>
          <a:p>
            <a:pPr marL="514350" indent="-514350">
              <a:buAutoNum type="arabicPeriod"/>
            </a:pPr>
            <a:r>
              <a:rPr lang="en-US" dirty="0">
                <a:effectLst/>
              </a:rPr>
              <a:t>Why did he start selling newspapers outside trains?</a:t>
            </a:r>
          </a:p>
          <a:p>
            <a:pPr marL="514350" indent="-514350">
              <a:buAutoNum type="arabicPeriod"/>
            </a:pPr>
            <a:r>
              <a:rPr lang="en-US" dirty="0"/>
              <a:t>Find a word from the text means 1. </a:t>
            </a:r>
            <a:r>
              <a:rPr lang="en-US" b="1" dirty="0"/>
              <a:t>strong sharp smell 2. enter somewhere rudely</a:t>
            </a:r>
            <a:endParaRPr lang="en-US" b="1" dirty="0">
              <a:effectLst/>
            </a:endParaRPr>
          </a:p>
          <a:p>
            <a:pPr marL="514350" indent="-514350">
              <a:buAutoNum type="arabicPeriod"/>
            </a:pPr>
            <a:r>
              <a:rPr lang="en-US" dirty="0"/>
              <a:t>What gave him a chance to travel?</a:t>
            </a:r>
          </a:p>
          <a:p>
            <a:pPr rtl="1"/>
            <a:r>
              <a:rPr lang="en-US" dirty="0"/>
              <a:t>6.  How old was Edison when he came up with his first patented invention? What was it? Where was it used?</a:t>
            </a:r>
          </a:p>
          <a:p>
            <a:pPr rtl="1"/>
            <a:r>
              <a:rPr lang="en-US" dirty="0"/>
              <a:t>7. Why didn’t the Congress use Edison’s new invention?</a:t>
            </a:r>
          </a:p>
          <a:p>
            <a:pPr rtl="1"/>
            <a:endParaRPr lang="en-US" dirty="0"/>
          </a:p>
          <a:p>
            <a:pPr rtl="1"/>
            <a:endParaRPr lang="en-US" dirty="0"/>
          </a:p>
          <a:p>
            <a:pPr rtl="1"/>
            <a:endParaRPr lang="en-US" dirty="0">
              <a:effectLst/>
            </a:endParaRPr>
          </a:p>
          <a:p>
            <a:pPr marL="0" indent="0">
              <a:buNone/>
            </a:pPr>
            <a:endParaRPr lang="en-US" dirty="0">
              <a:effectLst/>
            </a:endParaRPr>
          </a:p>
          <a:p>
            <a:endParaRPr lang="en-US" dirty="0">
              <a:effectLs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354" y="2267744"/>
            <a:ext cx="2281646" cy="1733550"/>
          </a:xfrm>
          <a:prstGeom prst="rect">
            <a:avLst/>
          </a:prstGeom>
        </p:spPr>
      </p:pic>
    </p:spTree>
    <p:extLst>
      <p:ext uri="{BB962C8B-B14F-4D97-AF65-F5344CB8AC3E}">
        <p14:creationId xmlns:p14="http://schemas.microsoft.com/office/powerpoint/2010/main" val="420514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Differentiation</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2862322"/>
          </a:xfrm>
          <a:prstGeom prst="rect">
            <a:avLst/>
          </a:prstGeom>
          <a:noFill/>
        </p:spPr>
        <p:txBody>
          <a:bodyPr wrap="square" rtlCol="1">
            <a:spAutoFit/>
          </a:bodyPr>
          <a:lstStyle/>
          <a:p>
            <a:pPr>
              <a:lnSpc>
                <a:spcPct val="250000"/>
              </a:lnSpc>
            </a:pPr>
            <a:r>
              <a:rPr lang="en-US" sz="1400" b="1" dirty="0">
                <a:latin typeface="GE SS Text Bold" pitchFamily="18" charset="-78"/>
                <a:ea typeface="GE SS Text Bold" pitchFamily="18" charset="-78"/>
                <a:cs typeface="GE SS Text Bold" pitchFamily="18" charset="-78"/>
              </a:rPr>
              <a:t>      </a:t>
            </a:r>
            <a:r>
              <a:rPr lang="en-US" sz="2400" b="1" dirty="0">
                <a:latin typeface="GE SS Text Bold" pitchFamily="18" charset="-78"/>
                <a:ea typeface="GE SS Text Bold" pitchFamily="18" charset="-78"/>
                <a:cs typeface="GE SS Text Bold" pitchFamily="18" charset="-78"/>
              </a:rPr>
              <a:t>1+3     Write Two Facts ( from the text)about Thomas Edison</a:t>
            </a:r>
          </a:p>
          <a:p>
            <a:pPr>
              <a:lnSpc>
                <a:spcPct val="250000"/>
              </a:lnSpc>
            </a:pPr>
            <a:endParaRPr lang="en-US" sz="2400" b="1" dirty="0">
              <a:latin typeface="GE SS Text Bold" pitchFamily="18" charset="-78"/>
              <a:ea typeface="GE SS Text Bold" pitchFamily="18" charset="-78"/>
              <a:cs typeface="GE SS Text Bold" pitchFamily="18" charset="-78"/>
            </a:endParaRPr>
          </a:p>
          <a:p>
            <a:pPr>
              <a:lnSpc>
                <a:spcPct val="250000"/>
              </a:lnSpc>
            </a:pPr>
            <a:r>
              <a:rPr lang="en-US" sz="2400" b="1" dirty="0">
                <a:latin typeface="GE SS Text Bold" pitchFamily="18" charset="-78"/>
                <a:ea typeface="GE SS Text Bold" pitchFamily="18" charset="-78"/>
                <a:cs typeface="GE SS Text Bold" pitchFamily="18" charset="-78"/>
              </a:rPr>
              <a:t>2+4 give a summary of </a:t>
            </a:r>
            <a:r>
              <a:rPr lang="en-US" sz="2400" b="1">
                <a:latin typeface="GE SS Text Bold" pitchFamily="18" charset="-78"/>
                <a:ea typeface="GE SS Text Bold" pitchFamily="18" charset="-78"/>
                <a:cs typeface="GE SS Text Bold" pitchFamily="18" charset="-78"/>
              </a:rPr>
              <a:t>What’s taken so far.   </a:t>
            </a:r>
            <a:endParaRPr lang="en-US" sz="2400" b="1" dirty="0">
              <a:latin typeface="GE SS Text Bold" pitchFamily="18" charset="-78"/>
              <a:ea typeface="GE SS Text Bold" pitchFamily="18" charset="-78"/>
              <a:cs typeface="GE SS Text Bold" pitchFamily="18" charset="-78"/>
            </a:endParaRPr>
          </a:p>
        </p:txBody>
      </p:sp>
    </p:spTree>
    <p:extLst>
      <p:ext uri="{BB962C8B-B14F-4D97-AF65-F5344CB8AC3E}">
        <p14:creationId xmlns:p14="http://schemas.microsoft.com/office/powerpoint/2010/main" val="385848652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689391" y="838362"/>
            <a:ext cx="4472181" cy="1169551"/>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 Real Life Application:</a:t>
            </a:r>
            <a:endParaRPr lang="en-US" sz="2000" b="1" dirty="0"/>
          </a:p>
          <a:p>
            <a:pPr algn="r"/>
            <a:endParaRPr lang="ar-JO" sz="20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689391" y="2285188"/>
            <a:ext cx="8052423" cy="3586238"/>
          </a:xfrm>
          <a:prstGeom prst="rect">
            <a:avLst/>
          </a:prstGeom>
          <a:noFill/>
        </p:spPr>
        <p:txBody>
          <a:bodyPr wrap="square" rtlCol="1">
            <a:spAutoFit/>
          </a:bodyPr>
          <a:lstStyle/>
          <a:p>
            <a:pPr>
              <a:lnSpc>
                <a:spcPct val="250000"/>
              </a:lnSpc>
            </a:pPr>
            <a:r>
              <a:rPr lang="en-US" sz="3200" dirty="0"/>
              <a:t>In Gaza, doctors now are  having little or no electricity. What do they use to do surgeries? What does this show about them?</a:t>
            </a:r>
          </a:p>
        </p:txBody>
      </p:sp>
    </p:spTree>
    <p:extLst>
      <p:ext uri="{BB962C8B-B14F-4D97-AF65-F5344CB8AC3E}">
        <p14:creationId xmlns:p14="http://schemas.microsoft.com/office/powerpoint/2010/main" val="157467920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689391" y="838362"/>
            <a:ext cx="4472181" cy="1169551"/>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 Critical Thinking:</a:t>
            </a:r>
            <a:endParaRPr lang="en-US" sz="2000" b="1" dirty="0"/>
          </a:p>
          <a:p>
            <a:pPr algn="r"/>
            <a:endParaRPr lang="ar-JO" sz="20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689391" y="2285188"/>
            <a:ext cx="8052423" cy="3586238"/>
          </a:xfrm>
          <a:prstGeom prst="rect">
            <a:avLst/>
          </a:prstGeom>
          <a:noFill/>
        </p:spPr>
        <p:txBody>
          <a:bodyPr wrap="square" rtlCol="1">
            <a:spAutoFit/>
          </a:bodyPr>
          <a:lstStyle/>
          <a:p>
            <a:pPr>
              <a:lnSpc>
                <a:spcPct val="250000"/>
              </a:lnSpc>
            </a:pPr>
            <a:r>
              <a:rPr lang="en-US" sz="3200" dirty="0"/>
              <a:t>If Edison had given up after many failures, what might have happened to the progress of lighting technology?</a:t>
            </a:r>
          </a:p>
        </p:txBody>
      </p:sp>
    </p:spTree>
    <p:extLst>
      <p:ext uri="{BB962C8B-B14F-4D97-AF65-F5344CB8AC3E}">
        <p14:creationId xmlns:p14="http://schemas.microsoft.com/office/powerpoint/2010/main" val="424658938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7" name="Text Box 6"/>
          <p:cNvSpPr txBox="1"/>
          <p:nvPr/>
        </p:nvSpPr>
        <p:spPr>
          <a:xfrm>
            <a:off x="468576" y="2234890"/>
            <a:ext cx="10004494" cy="847474"/>
          </a:xfrm>
          <a:prstGeom prst="rect">
            <a:avLst/>
          </a:prstGeom>
          <a:noFill/>
        </p:spPr>
        <p:txBody>
          <a:bodyPr wrap="square" rtlCol="0">
            <a:noAutofit/>
          </a:bodyPr>
          <a:lstStyle/>
          <a:p>
            <a:r>
              <a:rPr lang="en-US" sz="3600" dirty="0"/>
              <a:t>Write 3 things you’ve learned today.</a:t>
            </a:r>
          </a:p>
        </p:txBody>
      </p:sp>
    </p:spTree>
    <p:extLst>
      <p:ext uri="{BB962C8B-B14F-4D97-AF65-F5344CB8AC3E}">
        <p14:creationId xmlns:p14="http://schemas.microsoft.com/office/powerpoint/2010/main" val="12427292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737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2125980" y="2745105"/>
            <a:ext cx="9925050" cy="430085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1820545" cy="659130"/>
          </a:xfrm>
          <a:prstGeom prst="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r>
              <a:rPr lang="en-US" sz="2400" b="1" dirty="0"/>
              <a:t>Objectives </a:t>
            </a:r>
          </a:p>
        </p:txBody>
      </p:sp>
      <p:sp>
        <p:nvSpPr>
          <p:cNvPr id="3" name="TextBox 24"/>
          <p:cNvSpPr txBox="1"/>
          <p:nvPr/>
        </p:nvSpPr>
        <p:spPr>
          <a:xfrm>
            <a:off x="2252980" y="2861945"/>
            <a:ext cx="9925050" cy="14160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6" name="TextBox 24"/>
          <p:cNvSpPr txBox="1"/>
          <p:nvPr/>
        </p:nvSpPr>
        <p:spPr>
          <a:xfrm>
            <a:off x="2379980" y="2988945"/>
            <a:ext cx="4715510" cy="1409700"/>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8" name="Text Box 7"/>
          <p:cNvSpPr txBox="1"/>
          <p:nvPr/>
        </p:nvSpPr>
        <p:spPr>
          <a:xfrm>
            <a:off x="763905" y="1957705"/>
            <a:ext cx="9533890" cy="4504055"/>
          </a:xfrm>
          <a:prstGeom prst="rect">
            <a:avLst/>
          </a:prstGeom>
          <a:noFill/>
        </p:spPr>
        <p:txBody>
          <a:bodyPr wrap="square" rtlCol="0" anchor="t">
            <a:noAutofit/>
          </a:bodyPr>
          <a:lstStyle/>
          <a:p>
            <a:r>
              <a:rPr lang="en-US" sz="3200" b="1" dirty="0">
                <a:solidFill>
                  <a:schemeClr val="tx2"/>
                </a:solidFill>
                <a:sym typeface="+mn-ea"/>
              </a:rPr>
              <a:t>Lesson Objectives:</a:t>
            </a:r>
          </a:p>
          <a:p>
            <a:endParaRPr lang="en-US" sz="3200" b="1" dirty="0">
              <a:solidFill>
                <a:schemeClr val="tx2"/>
              </a:solidFill>
              <a:sym typeface="+mn-ea"/>
            </a:endParaRPr>
          </a:p>
          <a:p>
            <a:pPr lvl="0"/>
            <a:r>
              <a:rPr lang="en-US" sz="2800" b="1" dirty="0">
                <a:solidFill>
                  <a:schemeClr val="tx2"/>
                </a:solidFill>
                <a:sym typeface="+mn-ea"/>
              </a:rPr>
              <a:t>Students should be able to:</a:t>
            </a:r>
          </a:p>
          <a:p>
            <a:r>
              <a:rPr lang="en-US" sz="2400" b="1" dirty="0"/>
              <a:t>1.</a:t>
            </a:r>
            <a:r>
              <a:rPr lang="en-US" sz="2400" dirty="0"/>
              <a:t> </a:t>
            </a:r>
            <a:r>
              <a:rPr lang="en-US" sz="2400" b="1" dirty="0">
                <a:latin typeface="Times New Roman" panose="02020603050405020304" pitchFamily="18" charset="0"/>
                <a:cs typeface="Times New Roman" panose="02020603050405020304" pitchFamily="18" charset="0"/>
              </a:rPr>
              <a:t>Read for specific information</a:t>
            </a:r>
          </a:p>
          <a:p>
            <a:r>
              <a:rPr lang="en-US" sz="2400" b="1" dirty="0">
                <a:latin typeface="Times New Roman" panose="02020603050405020304" pitchFamily="18" charset="0"/>
                <a:cs typeface="Times New Roman" panose="02020603050405020304" pitchFamily="18" charset="0"/>
              </a:rPr>
              <a:t>2.  Recognize the meanings of the new words</a:t>
            </a:r>
            <a:r>
              <a:rPr lang="en-US" sz="3200" b="1" dirty="0">
                <a:latin typeface="Times New Roman" panose="02020603050405020304" pitchFamily="18" charset="0"/>
                <a:cs typeface="Times New Roman" panose="02020603050405020304" pitchFamily="18" charset="0"/>
              </a:rPr>
              <a:t>.</a:t>
            </a:r>
          </a:p>
          <a:p>
            <a:pPr lvl="0"/>
            <a:endParaRPr lang="en-US" sz="3200" dirty="0"/>
          </a:p>
          <a:p>
            <a:pPr lvl="0"/>
            <a:endParaRPr lang="en-US" sz="3200" b="1" dirty="0">
              <a:solidFill>
                <a:schemeClr val="tx2"/>
              </a:solidFill>
            </a:endParaRPr>
          </a:p>
          <a:p>
            <a:endParaRPr lang="en-US" sz="3200" b="1" dirty="0">
              <a:solidFill>
                <a:schemeClr val="tx2"/>
              </a:solidFill>
              <a:sym typeface="+mn-ea"/>
            </a:endParaRPr>
          </a:p>
          <a:p>
            <a:endParaRPr lang="en-US" sz="3200" b="1" dirty="0">
              <a:solidFill>
                <a:schemeClr val="tx2"/>
              </a:solidFill>
              <a:sym typeface="+mn-ea"/>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25" name="TextBox 24"/>
          <p:cNvSpPr txBox="1"/>
          <p:nvPr/>
        </p:nvSpPr>
        <p:spPr>
          <a:xfrm>
            <a:off x="540385" y="1697355"/>
            <a:ext cx="9994900" cy="5132705"/>
          </a:xfrm>
          <a:prstGeom prst="rect">
            <a:avLst/>
          </a:prstGeom>
          <a:noFill/>
        </p:spPr>
        <p:txBody>
          <a:bodyPr wrap="square" rtlCol="1">
            <a:noAutofit/>
          </a:bodyPr>
          <a:lstStyle/>
          <a:p>
            <a:r>
              <a:rPr lang="en-US" sz="3200" dirty="0"/>
              <a:t>1. The first patented invention by Edison was the --------- when he was -------years old?</a:t>
            </a:r>
          </a:p>
          <a:p>
            <a:endParaRPr lang="en-US" sz="3200" dirty="0"/>
          </a:p>
          <a:p>
            <a:r>
              <a:rPr lang="en-US" sz="3200" dirty="0"/>
              <a:t>a. Phonograph   /23</a:t>
            </a:r>
          </a:p>
          <a:p>
            <a:r>
              <a:rPr lang="en-US" sz="3200" dirty="0"/>
              <a:t>b. Light bulb  20</a:t>
            </a:r>
          </a:p>
          <a:p>
            <a:r>
              <a:rPr lang="en-US" sz="3200" dirty="0"/>
              <a:t>c. Electrical vote recorder /     21</a:t>
            </a:r>
          </a:p>
          <a:p>
            <a:r>
              <a:rPr lang="en-US" sz="3200" dirty="0"/>
              <a:t>d. Telegraph /25</a:t>
            </a:r>
            <a:endParaRPr lang="en-US" altLang="ar-JO" sz="3200" b="1" dirty="0">
              <a:gradFill>
                <a:gsLst>
                  <a:gs pos="0">
                    <a:srgbClr val="012D86"/>
                  </a:gs>
                  <a:gs pos="100000">
                    <a:srgbClr val="0E2557"/>
                  </a:gs>
                </a:gsLst>
                <a:lin scaled="0"/>
              </a:gradFill>
              <a:sym typeface="+mn-ea"/>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13584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8" name="Double Wave 27"/>
          <p:cNvSpPr/>
          <p:nvPr/>
        </p:nvSpPr>
        <p:spPr>
          <a:xfrm>
            <a:off x="7243077"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9162545" y="596171"/>
            <a:ext cx="2726771"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11" name="Group 10"/>
          <p:cNvGrpSpPr/>
          <p:nvPr/>
        </p:nvGrpSpPr>
        <p:grpSpPr>
          <a:xfrm>
            <a:off x="9823781" y="1323656"/>
            <a:ext cx="1261271" cy="716434"/>
            <a:chOff x="7446246" y="205862"/>
            <a:chExt cx="1544854" cy="691058"/>
          </a:xfrm>
        </p:grpSpPr>
        <p:sp>
          <p:nvSpPr>
            <p:cNvPr id="9"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2"/>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12" name="Picture 11" descr="young-male-student-raising-empty-framed-board-vector-24487646 (2)"/>
          <p:cNvPicPr>
            <a:picLocks noChangeAspect="1"/>
          </p:cNvPicPr>
          <p:nvPr/>
        </p:nvPicPr>
        <p:blipFill>
          <a:blip r:embed="rId4"/>
          <a:stretch>
            <a:fillRect/>
          </a:stretch>
        </p:blipFill>
        <p:spPr>
          <a:xfrm>
            <a:off x="9391650" y="5391150"/>
            <a:ext cx="1781175" cy="1331595"/>
          </a:xfrm>
          <a:prstGeom prst="rect">
            <a:avLst/>
          </a:prstGeom>
        </p:spPr>
      </p:pic>
      <p:sp>
        <p:nvSpPr>
          <p:cNvPr id="14" name="Text Box 13"/>
          <p:cNvSpPr txBox="1"/>
          <p:nvPr/>
        </p:nvSpPr>
        <p:spPr>
          <a:xfrm>
            <a:off x="9162415" y="2150110"/>
            <a:ext cx="2136775" cy="3415030"/>
          </a:xfrm>
          <a:prstGeom prst="rect">
            <a:avLst/>
          </a:prstGeom>
          <a:noFill/>
        </p:spPr>
        <p:txBody>
          <a:bodyPr wrap="square" rtlCol="0">
            <a:spAutoFit/>
          </a:bodyPr>
          <a:lstStyle/>
          <a:p>
            <a:r>
              <a:rPr lang="en-US" sz="2400" b="1">
                <a:solidFill>
                  <a:schemeClr val="accent6"/>
                </a:solidFill>
              </a:rPr>
              <a:t>1. Industry</a:t>
            </a:r>
          </a:p>
          <a:p>
            <a:r>
              <a:rPr lang="en-US" sz="2400" b="1">
                <a:solidFill>
                  <a:schemeClr val="accent6"/>
                </a:solidFill>
              </a:rPr>
              <a:t>2. Inventors</a:t>
            </a:r>
          </a:p>
          <a:p>
            <a:r>
              <a:rPr lang="en-US" sz="2400" b="1">
                <a:solidFill>
                  <a:schemeClr val="accent6"/>
                </a:solidFill>
              </a:rPr>
              <a:t>3. Patent</a:t>
            </a:r>
          </a:p>
          <a:p>
            <a:r>
              <a:rPr lang="en-US" sz="2400" b="1">
                <a:solidFill>
                  <a:schemeClr val="accent6"/>
                </a:solidFill>
              </a:rPr>
              <a:t>4. Tenacity</a:t>
            </a:r>
          </a:p>
          <a:p>
            <a:r>
              <a:rPr lang="en-US" sz="2400" b="1">
                <a:solidFill>
                  <a:schemeClr val="accent6"/>
                </a:solidFill>
              </a:rPr>
              <a:t>5.Contribution</a:t>
            </a:r>
          </a:p>
          <a:p>
            <a:r>
              <a:rPr lang="en-US" sz="2400" b="1">
                <a:solidFill>
                  <a:schemeClr val="accent6"/>
                </a:solidFill>
              </a:rPr>
              <a:t>6. Reject</a:t>
            </a:r>
          </a:p>
          <a:p>
            <a:r>
              <a:rPr lang="en-US" sz="2400" b="1">
                <a:solidFill>
                  <a:schemeClr val="accent6"/>
                </a:solidFill>
              </a:rPr>
              <a:t>7. Injury</a:t>
            </a:r>
          </a:p>
          <a:p>
            <a:r>
              <a:rPr lang="en-US" sz="2400" b="1">
                <a:solidFill>
                  <a:schemeClr val="accent6"/>
                </a:solidFill>
              </a:rPr>
              <a:t>8. Significant</a:t>
            </a:r>
          </a:p>
          <a:p>
            <a:endParaRPr lang="en-US" sz="2400" b="1">
              <a:solidFill>
                <a:schemeClr val="accent6"/>
              </a:solidFill>
            </a:endParaRPr>
          </a:p>
        </p:txBody>
      </p:sp>
      <p:sp>
        <p:nvSpPr>
          <p:cNvPr id="15" name="Rectangle 1"/>
          <p:cNvSpPr/>
          <p:nvPr/>
        </p:nvSpPr>
        <p:spPr>
          <a:xfrm>
            <a:off x="2466975" y="1195070"/>
            <a:ext cx="5269230" cy="9550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95000"/>
                    <a:lumOff val="5000"/>
                  </a:schemeClr>
                </a:solidFill>
              </a:rPr>
              <a:t>Which word am I thinking of…. </a:t>
            </a:r>
          </a:p>
        </p:txBody>
      </p:sp>
      <p:sp>
        <p:nvSpPr>
          <p:cNvPr id="16" name="Rectangle 2"/>
          <p:cNvSpPr/>
          <p:nvPr/>
        </p:nvSpPr>
        <p:spPr>
          <a:xfrm>
            <a:off x="2574290" y="2230120"/>
            <a:ext cx="5779135" cy="4492625"/>
          </a:xfrm>
          <a:prstGeom prst="rect">
            <a:avLst/>
          </a:prstGeom>
        </p:spPr>
        <p:txBody>
          <a:bodyPr wrap="square">
            <a:noAutofit/>
          </a:bodyPr>
          <a:lstStyle/>
          <a:p>
            <a:r>
              <a:rPr lang="en-US" sz="3200" b="1" dirty="0" err="1">
                <a:latin typeface="Times New Roman" panose="02020603050405020304" pitchFamily="18" charset="0"/>
                <a:cs typeface="Times New Roman" panose="02020603050405020304" pitchFamily="18" charset="0"/>
                <a:sym typeface="+mn-ea"/>
              </a:rPr>
              <a:t>Situation</a:t>
            </a:r>
            <a:r>
              <a:rPr lang="en-US" sz="3200" dirty="0" err="1">
                <a:latin typeface="Times New Roman" panose="02020603050405020304" pitchFamily="18" charset="0"/>
                <a:cs typeface="Times New Roman" panose="02020603050405020304" pitchFamily="18" charset="0"/>
                <a:sym typeface="+mn-ea"/>
              </a:rPr>
              <a:t>:</a:t>
            </a:r>
            <a:r>
              <a:rPr lang="en-US" sz="3200" dirty="0" err="1">
                <a:sym typeface="+mn-ea"/>
              </a:rPr>
              <a:t>The</a:t>
            </a:r>
            <a:r>
              <a:rPr lang="en-US" sz="3200" dirty="0">
                <a:sym typeface="+mn-ea"/>
              </a:rPr>
              <a:t> teacher told the students that the upcoming exam would be very important. It would count for 50% of their final grade, which means doing well on it would have a big impact on their overall result.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17" name="Rectangle 3"/>
          <p:cNvSpPr/>
          <p:nvPr/>
        </p:nvSpPr>
        <p:spPr>
          <a:xfrm>
            <a:off x="7809865" y="1290955"/>
            <a:ext cx="1941195" cy="749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ym typeface="+mn-ea"/>
              </a:rPr>
              <a:t>significant </a:t>
            </a:r>
            <a:endParaRPr lang="en-US" sz="3000" dirty="0"/>
          </a:p>
          <a:p>
            <a:pPr algn="ctr"/>
            <a:endParaRPr lang="en-US" sz="3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8" name="Double Wave 27"/>
          <p:cNvSpPr/>
          <p:nvPr/>
        </p:nvSpPr>
        <p:spPr>
          <a:xfrm>
            <a:off x="7243077"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9162545" y="596171"/>
            <a:ext cx="2726771"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5/ 2025</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11" name="Group 10"/>
          <p:cNvGrpSpPr/>
          <p:nvPr/>
        </p:nvGrpSpPr>
        <p:grpSpPr>
          <a:xfrm>
            <a:off x="9823781" y="1323656"/>
            <a:ext cx="1261271" cy="716434"/>
            <a:chOff x="7446246" y="205862"/>
            <a:chExt cx="1544854" cy="691058"/>
          </a:xfrm>
        </p:grpSpPr>
        <p:sp>
          <p:nvSpPr>
            <p:cNvPr id="9"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2"/>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12" name="Picture 11" descr="young-male-student-raising-empty-framed-board-vector-24487646 (2)"/>
          <p:cNvPicPr>
            <a:picLocks noChangeAspect="1"/>
          </p:cNvPicPr>
          <p:nvPr/>
        </p:nvPicPr>
        <p:blipFill>
          <a:blip r:embed="rId4"/>
          <a:stretch>
            <a:fillRect/>
          </a:stretch>
        </p:blipFill>
        <p:spPr>
          <a:xfrm>
            <a:off x="9391650" y="5391150"/>
            <a:ext cx="1781175" cy="1331595"/>
          </a:xfrm>
          <a:prstGeom prst="rect">
            <a:avLst/>
          </a:prstGeom>
        </p:spPr>
      </p:pic>
      <p:sp>
        <p:nvSpPr>
          <p:cNvPr id="14" name="Text Box 13"/>
          <p:cNvSpPr txBox="1"/>
          <p:nvPr/>
        </p:nvSpPr>
        <p:spPr>
          <a:xfrm>
            <a:off x="9162415" y="2150110"/>
            <a:ext cx="2136775" cy="3415030"/>
          </a:xfrm>
          <a:prstGeom prst="rect">
            <a:avLst/>
          </a:prstGeom>
          <a:noFill/>
        </p:spPr>
        <p:txBody>
          <a:bodyPr wrap="square" rtlCol="0">
            <a:spAutoFit/>
          </a:bodyPr>
          <a:lstStyle/>
          <a:p>
            <a:r>
              <a:rPr lang="en-US" sz="2400" b="1">
                <a:solidFill>
                  <a:schemeClr val="accent6"/>
                </a:solidFill>
              </a:rPr>
              <a:t>1. Industry</a:t>
            </a:r>
          </a:p>
          <a:p>
            <a:r>
              <a:rPr lang="en-US" sz="2400" b="1">
                <a:solidFill>
                  <a:schemeClr val="accent6"/>
                </a:solidFill>
              </a:rPr>
              <a:t>2. Inventors</a:t>
            </a:r>
          </a:p>
          <a:p>
            <a:r>
              <a:rPr lang="en-US" sz="2400" b="1">
                <a:solidFill>
                  <a:schemeClr val="accent6"/>
                </a:solidFill>
              </a:rPr>
              <a:t>3. Patent</a:t>
            </a:r>
          </a:p>
          <a:p>
            <a:r>
              <a:rPr lang="en-US" sz="2400" b="1">
                <a:solidFill>
                  <a:schemeClr val="accent6"/>
                </a:solidFill>
              </a:rPr>
              <a:t>4. Tenacity</a:t>
            </a:r>
          </a:p>
          <a:p>
            <a:r>
              <a:rPr lang="en-US" sz="2400" b="1">
                <a:solidFill>
                  <a:schemeClr val="accent6"/>
                </a:solidFill>
              </a:rPr>
              <a:t>5.Contribution</a:t>
            </a:r>
          </a:p>
          <a:p>
            <a:r>
              <a:rPr lang="en-US" sz="2400" b="1">
                <a:solidFill>
                  <a:schemeClr val="accent6"/>
                </a:solidFill>
              </a:rPr>
              <a:t>6. Reject</a:t>
            </a:r>
          </a:p>
          <a:p>
            <a:r>
              <a:rPr lang="en-US" sz="2400" b="1">
                <a:solidFill>
                  <a:schemeClr val="accent6"/>
                </a:solidFill>
              </a:rPr>
              <a:t>7. Injury</a:t>
            </a:r>
          </a:p>
          <a:p>
            <a:r>
              <a:rPr lang="en-US" sz="2400" b="1">
                <a:solidFill>
                  <a:schemeClr val="accent6"/>
                </a:solidFill>
              </a:rPr>
              <a:t>8. Significant</a:t>
            </a:r>
          </a:p>
          <a:p>
            <a:endParaRPr lang="en-US" sz="2400" b="1">
              <a:solidFill>
                <a:schemeClr val="accent6"/>
              </a:solidFill>
            </a:endParaRPr>
          </a:p>
        </p:txBody>
      </p:sp>
      <p:sp>
        <p:nvSpPr>
          <p:cNvPr id="15" name="Rectangle 1"/>
          <p:cNvSpPr/>
          <p:nvPr/>
        </p:nvSpPr>
        <p:spPr>
          <a:xfrm>
            <a:off x="2466975" y="1195070"/>
            <a:ext cx="5269230" cy="9550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95000"/>
                    <a:lumOff val="5000"/>
                  </a:schemeClr>
                </a:solidFill>
              </a:rPr>
              <a:t>Which word am I thinking of…. </a:t>
            </a:r>
          </a:p>
        </p:txBody>
      </p:sp>
      <p:sp>
        <p:nvSpPr>
          <p:cNvPr id="16" name="Rectangle 2"/>
          <p:cNvSpPr/>
          <p:nvPr/>
        </p:nvSpPr>
        <p:spPr>
          <a:xfrm>
            <a:off x="2574290" y="2230120"/>
            <a:ext cx="5779135" cy="4492625"/>
          </a:xfrm>
          <a:prstGeom prst="rect">
            <a:avLst/>
          </a:prstGeom>
        </p:spPr>
        <p:txBody>
          <a:bodyPr wrap="square">
            <a:noAutofit/>
          </a:bodyPr>
          <a:lstStyle/>
          <a:p>
            <a:r>
              <a:rPr lang="en-US" altLang="en-US" sz="3200" b="1" dirty="0">
                <a:latin typeface="Times New Roman" panose="02020603050405020304" pitchFamily="18" charset="0"/>
                <a:cs typeface="Times New Roman" panose="02020603050405020304" pitchFamily="18" charset="0"/>
              </a:rPr>
              <a:t>Situation :</a:t>
            </a:r>
            <a:r>
              <a:rPr lang="en-US" altLang="en-US" sz="3200" dirty="0">
                <a:latin typeface="Times New Roman" panose="02020603050405020304" pitchFamily="18" charset="0"/>
                <a:cs typeface="Times New Roman" panose="02020603050405020304" pitchFamily="18" charset="0"/>
              </a:rPr>
              <a:t> Mia had a great idea for a new app, but she didn’t have the money to build it. She gave a presentation to a group of people who were willing to give her money to start her business, hoping it would become successful so they could earn some of the profits later.</a:t>
            </a:r>
          </a:p>
          <a:p>
            <a:endParaRPr lang="en-US" altLang="en-US" sz="3200" dirty="0">
              <a:latin typeface="Times New Roman" panose="02020603050405020304" pitchFamily="18" charset="0"/>
              <a:cs typeface="Times New Roman" panose="02020603050405020304" pitchFamily="18" charset="0"/>
            </a:endParaRPr>
          </a:p>
        </p:txBody>
      </p:sp>
      <p:sp>
        <p:nvSpPr>
          <p:cNvPr id="17" name="Rectangle 3"/>
          <p:cNvSpPr/>
          <p:nvPr/>
        </p:nvSpPr>
        <p:spPr>
          <a:xfrm>
            <a:off x="7809865" y="1290955"/>
            <a:ext cx="1941195" cy="749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ym typeface="+mn-ea"/>
              </a:rPr>
              <a:t>investors </a:t>
            </a:r>
            <a:endParaRPr lang="en-US" sz="3000" dirty="0"/>
          </a:p>
          <a:p>
            <a:pPr algn="ctr"/>
            <a:endParaRPr lang="en-US" sz="3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6000" b="1" dirty="0">
                <a:latin typeface="Comic Sans MS" panose="030F0702030302020204" pitchFamily="66" charset="0"/>
              </a:rPr>
              <a:t>Task 2    56 </a:t>
            </a:r>
          </a:p>
        </p:txBody>
      </p:sp>
      <p:sp>
        <p:nvSpPr>
          <p:cNvPr id="3" name="Content Placeholder 2"/>
          <p:cNvSpPr>
            <a:spLocks noGrp="1"/>
          </p:cNvSpPr>
          <p:nvPr>
            <p:ph idx="1"/>
          </p:nvPr>
        </p:nvSpPr>
        <p:spPr/>
        <p:txBody>
          <a:bodyPr>
            <a:normAutofit/>
          </a:bodyPr>
          <a:lstStyle/>
          <a:p>
            <a:pPr marL="514350" indent="-514350">
              <a:buAutoNum type="arabicPeriod"/>
            </a:pPr>
            <a:r>
              <a:rPr lang="en-US" dirty="0"/>
              <a:t>Describe the invention of stock ticker </a:t>
            </a:r>
            <a:r>
              <a:rPr lang="en-US" dirty="0">
                <a:effectLst/>
              </a:rPr>
              <a:t>.</a:t>
            </a:r>
          </a:p>
          <a:p>
            <a:pPr marL="514350" indent="-514350">
              <a:buAutoNum type="arabicPeriod"/>
            </a:pPr>
            <a:r>
              <a:rPr lang="en-US" dirty="0"/>
              <a:t>How did he contribute to Graham Bell’s invention?</a:t>
            </a:r>
          </a:p>
          <a:p>
            <a:pPr marL="514350" indent="-514350">
              <a:buAutoNum type="arabicPeriod"/>
            </a:pPr>
            <a:r>
              <a:rPr lang="en-US" dirty="0">
                <a:effectLst/>
              </a:rPr>
              <a:t>What led to the recording industry?</a:t>
            </a:r>
          </a:p>
          <a:p>
            <a:pPr marL="514350" indent="-514350">
              <a:buAutoNum type="arabicPeriod"/>
            </a:pPr>
            <a:r>
              <a:rPr lang="en-US" dirty="0"/>
              <a:t>Edison’s aim was to light up a single home?(T/F) justify.</a:t>
            </a:r>
          </a:p>
          <a:p>
            <a:pPr marL="514350" indent="-514350">
              <a:buAutoNum type="arabicPeriod"/>
            </a:pPr>
            <a:r>
              <a:rPr lang="en-US" dirty="0">
                <a:effectLst/>
              </a:rPr>
              <a:t>Find a sentence that shows Edison with his team  made many researches before inventing the light bulb.</a:t>
            </a:r>
          </a:p>
          <a:p>
            <a:pPr marL="0" indent="0" rtl="1">
              <a:buNone/>
            </a:pPr>
            <a:endParaRPr lang="en-US" dirty="0"/>
          </a:p>
          <a:p>
            <a:pPr rtl="1"/>
            <a:endParaRPr lang="en-US" dirty="0"/>
          </a:p>
          <a:p>
            <a:pPr rtl="1"/>
            <a:endParaRPr lang="en-US" dirty="0">
              <a:effectLst/>
            </a:endParaRPr>
          </a:p>
          <a:p>
            <a:pPr marL="0" indent="0">
              <a:buNone/>
            </a:pPr>
            <a:endParaRPr lang="en-US" dirty="0">
              <a:effectLst/>
            </a:endParaRPr>
          </a:p>
          <a:p>
            <a:endParaRPr lang="en-US" dirty="0">
              <a:effectLs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4503" y="1690688"/>
            <a:ext cx="1847850" cy="15491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78" y="5372100"/>
            <a:ext cx="2847975" cy="12028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315" y="1950993"/>
            <a:ext cx="1341936" cy="1288869"/>
          </a:xfrm>
          <a:prstGeom prst="rect">
            <a:avLst/>
          </a:prstGeom>
        </p:spPr>
      </p:pic>
    </p:spTree>
    <p:extLst>
      <p:ext uri="{BB962C8B-B14F-4D97-AF65-F5344CB8AC3E}">
        <p14:creationId xmlns:p14="http://schemas.microsoft.com/office/powerpoint/2010/main" val="1223869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D9EB-DB52-45B7-9CDA-CABB0CC7EFD5}"/>
              </a:ext>
            </a:extLst>
          </p:cNvPr>
          <p:cNvSpPr>
            <a:spLocks noGrp="1"/>
          </p:cNvSpPr>
          <p:nvPr>
            <p:ph type="title"/>
          </p:nvPr>
        </p:nvSpPr>
        <p:spPr/>
        <p:txBody>
          <a:bodyPr/>
          <a:lstStyle/>
          <a:p>
            <a:r>
              <a:rPr lang="en-US" dirty="0"/>
              <a:t>Worksheet</a:t>
            </a:r>
          </a:p>
        </p:txBody>
      </p:sp>
      <p:sp>
        <p:nvSpPr>
          <p:cNvPr id="3" name="Content Placeholder 2">
            <a:extLst>
              <a:ext uri="{FF2B5EF4-FFF2-40B4-BE49-F238E27FC236}">
                <a16:creationId xmlns:a16="http://schemas.microsoft.com/office/drawing/2014/main" id="{4A2761F5-916F-433D-82A5-F9177DC84105}"/>
              </a:ext>
            </a:extLst>
          </p:cNvPr>
          <p:cNvSpPr>
            <a:spLocks noGrp="1"/>
          </p:cNvSpPr>
          <p:nvPr>
            <p:ph idx="1"/>
          </p:nvPr>
        </p:nvSpPr>
        <p:spPr/>
        <p:txBody>
          <a:bodyPr/>
          <a:lstStyle/>
          <a:p>
            <a:pPr marL="0" indent="0">
              <a:buNone/>
            </a:pPr>
            <a:r>
              <a:rPr lang="en-US" dirty="0"/>
              <a:t>Critical Thinking </a:t>
            </a:r>
          </a:p>
          <a:p>
            <a:r>
              <a:rPr lang="en-US" dirty="0"/>
              <a:t>1.  </a:t>
            </a:r>
            <a:r>
              <a:rPr lang="en-US" b="1" dirty="0"/>
              <a:t>What challenges do you think Edison faced when trying to convince people to invest in his ideas?</a:t>
            </a:r>
            <a:endParaRPr lang="en-US" dirty="0"/>
          </a:p>
          <a:p>
            <a:r>
              <a:rPr lang="en-US" b="1" dirty="0"/>
              <a:t>2. Why do you think Edison and his team tried so many different theories before perfecting the light bulb?</a:t>
            </a:r>
            <a:endParaRPr lang="en-US" dirty="0"/>
          </a:p>
          <a:p>
            <a:endParaRPr lang="en-US" dirty="0"/>
          </a:p>
        </p:txBody>
      </p:sp>
    </p:spTree>
    <p:extLst>
      <p:ext uri="{BB962C8B-B14F-4D97-AF65-F5344CB8AC3E}">
        <p14:creationId xmlns:p14="http://schemas.microsoft.com/office/powerpoint/2010/main" val="4235517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8603194" cy="6858000"/>
          </a:xfrm>
          <a:prstGeom prst="rect">
            <a:avLst/>
          </a:prstGeom>
        </p:spPr>
      </p:pic>
    </p:spTree>
    <p:extLst>
      <p:ext uri="{BB962C8B-B14F-4D97-AF65-F5344CB8AC3E}">
        <p14:creationId xmlns:p14="http://schemas.microsoft.com/office/powerpoint/2010/main" val="3910001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853" y="0"/>
            <a:ext cx="7866294" cy="6858000"/>
          </a:xfrm>
          <a:prstGeom prst="rect">
            <a:avLst/>
          </a:prstGeom>
        </p:spPr>
      </p:pic>
    </p:spTree>
    <p:extLst>
      <p:ext uri="{BB962C8B-B14F-4D97-AF65-F5344CB8AC3E}">
        <p14:creationId xmlns:p14="http://schemas.microsoft.com/office/powerpoint/2010/main" val="3573596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93" y="0"/>
            <a:ext cx="6929215" cy="6858000"/>
          </a:xfrm>
          <a:prstGeom prst="rect">
            <a:avLst/>
          </a:prstGeom>
        </p:spPr>
      </p:pic>
    </p:spTree>
    <p:extLst>
      <p:ext uri="{BB962C8B-B14F-4D97-AF65-F5344CB8AC3E}">
        <p14:creationId xmlns:p14="http://schemas.microsoft.com/office/powerpoint/2010/main" val="1816922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40385" y="1697355"/>
            <a:ext cx="9994900" cy="5132705"/>
          </a:xfrm>
          <a:prstGeom prst="rect">
            <a:avLst/>
          </a:prstGeom>
          <a:noFill/>
        </p:spPr>
        <p:txBody>
          <a:bodyPr wrap="square" rtlCol="1">
            <a:noAutofit/>
          </a:bodyPr>
          <a:lstStyle/>
          <a:p>
            <a:pPr>
              <a:lnSpc>
                <a:spcPct val="107000"/>
              </a:lnSpc>
              <a:spcAft>
                <a:spcPts val="800"/>
              </a:spcAft>
            </a:pPr>
            <a:r>
              <a:rPr lang="en-US" sz="3200" dirty="0"/>
              <a:t>1. </a:t>
            </a:r>
            <a:r>
              <a:rPr lang="en-US" sz="3200" b="1" dirty="0">
                <a:latin typeface="Calibri" panose="020F0502020204030204" pitchFamily="34" charset="0"/>
                <a:ea typeface="Calibri" panose="020F0502020204030204" pitchFamily="34" charset="0"/>
                <a:cs typeface="Arial" panose="020B0604020202020204" pitchFamily="34" charset="0"/>
              </a:rPr>
              <a:t>. What was Edison’s second invention, and why was it useful?</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A. The light bulb, because it helped people see at night</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B. The stock ticker, because it sent stock prices quickly over wires </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C. The phonograph, because it played music</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D. The telephone, because it helped people talk long-distance</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3913" y="474717"/>
            <a:ext cx="1847850" cy="154917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1326" y="4103116"/>
            <a:ext cx="2847975" cy="1202871"/>
          </a:xfrm>
          <a:prstGeom prst="rect">
            <a:avLst/>
          </a:prstGeom>
        </p:spPr>
      </p:pic>
    </p:spTree>
    <p:extLst>
      <p:ext uri="{BB962C8B-B14F-4D97-AF65-F5344CB8AC3E}">
        <p14:creationId xmlns:p14="http://schemas.microsoft.com/office/powerpoint/2010/main" val="3639986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40385" y="1697355"/>
            <a:ext cx="9994900" cy="5132705"/>
          </a:xfrm>
          <a:prstGeom prst="rect">
            <a:avLst/>
          </a:prstGeom>
          <a:noFill/>
        </p:spPr>
        <p:txBody>
          <a:bodyPr wrap="square" rtlCol="1">
            <a:noAutofit/>
          </a:bodyPr>
          <a:lstStyle/>
          <a:p>
            <a:pPr>
              <a:lnSpc>
                <a:spcPct val="107000"/>
              </a:lnSpc>
              <a:spcAft>
                <a:spcPts val="800"/>
              </a:spcAft>
            </a:pPr>
            <a:r>
              <a:rPr lang="en-US" sz="3200" b="1" dirty="0" smtClean="0">
                <a:latin typeface="Calibri" panose="020F0502020204030204" pitchFamily="34" charset="0"/>
                <a:ea typeface="Calibri" panose="020F0502020204030204" pitchFamily="34" charset="0"/>
                <a:cs typeface="Arial" panose="020B0604020202020204" pitchFamily="34" charset="0"/>
              </a:rPr>
              <a:t>2. </a:t>
            </a:r>
            <a:r>
              <a:rPr lang="en-US" sz="3200" b="1" dirty="0">
                <a:latin typeface="Calibri" panose="020F0502020204030204" pitchFamily="34" charset="0"/>
                <a:ea typeface="Calibri" panose="020F0502020204030204" pitchFamily="34" charset="0"/>
                <a:cs typeface="Arial" panose="020B0604020202020204" pitchFamily="34" charset="0"/>
              </a:rPr>
              <a:t>What new industry did Edison’s work on the phonograph help create?</a:t>
            </a:r>
            <a:endParaRPr lang="en-US" sz="3200" dirty="0">
              <a:latin typeface="Calibri" panose="020F0502020204030204" pitchFamily="34" charset="0"/>
              <a:ea typeface="Calibri" panose="020F0502020204030204" pitchFamily="34" charset="0"/>
              <a:cs typeface="Arial" panose="020B0604020202020204" pitchFamily="34" charset="0"/>
            </a:endParaRPr>
          </a:p>
          <a:p>
            <a:pPr marL="514350" indent="-514350">
              <a:lnSpc>
                <a:spcPct val="107000"/>
              </a:lnSpc>
              <a:spcAft>
                <a:spcPts val="800"/>
              </a:spcAft>
              <a:buAutoNum type="alphaUcPeriod"/>
            </a:pPr>
            <a:r>
              <a:rPr lang="en-US" sz="3200" dirty="0" smtClean="0">
                <a:latin typeface="Calibri" panose="020F0502020204030204" pitchFamily="34" charset="0"/>
                <a:ea typeface="Calibri" panose="020F0502020204030204" pitchFamily="34" charset="0"/>
                <a:cs typeface="Arial" panose="020B0604020202020204" pitchFamily="34" charset="0"/>
              </a:rPr>
              <a:t>    Film </a:t>
            </a:r>
            <a:r>
              <a:rPr lang="en-US" sz="3200" dirty="0">
                <a:latin typeface="Calibri" panose="020F0502020204030204" pitchFamily="34" charset="0"/>
                <a:ea typeface="Calibri" panose="020F0502020204030204" pitchFamily="34" charset="0"/>
                <a:cs typeface="Arial" panose="020B0604020202020204" pitchFamily="34" charset="0"/>
              </a:rPr>
              <a:t>industry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marL="514350" indent="-514350">
              <a:lnSpc>
                <a:spcPct val="107000"/>
              </a:lnSpc>
              <a:spcAft>
                <a:spcPts val="800"/>
              </a:spcAft>
              <a:buAutoNum type="alphaUcPeriod"/>
            </a:pPr>
            <a:r>
              <a:rPr lang="en-US" sz="3200" dirty="0" smtClean="0">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Telephone industry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marL="514350" indent="-514350">
              <a:lnSpc>
                <a:spcPct val="107000"/>
              </a:lnSpc>
              <a:spcAft>
                <a:spcPts val="800"/>
              </a:spcAft>
              <a:buAutoNum type="alphaUcPeriod"/>
            </a:pPr>
            <a:r>
              <a:rPr lang="en-US" sz="3200" dirty="0" smtClean="0">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Recording industry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marL="514350" indent="-514350">
              <a:lnSpc>
                <a:spcPct val="107000"/>
              </a:lnSpc>
              <a:spcAft>
                <a:spcPts val="800"/>
              </a:spcAft>
              <a:buAutoNum type="alphaUcPeriod"/>
            </a:pPr>
            <a:r>
              <a:rPr lang="en-US" sz="3200" dirty="0" smtClean="0">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Publishing industry</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513" y="2432821"/>
            <a:ext cx="1743075" cy="2619375"/>
          </a:xfrm>
          <a:prstGeom prst="rect">
            <a:avLst/>
          </a:prstGeom>
        </p:spPr>
      </p:pic>
    </p:spTree>
    <p:extLst>
      <p:ext uri="{BB962C8B-B14F-4D97-AF65-F5344CB8AC3E}">
        <p14:creationId xmlns:p14="http://schemas.microsoft.com/office/powerpoint/2010/main" val="5122372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alt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:2</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151940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20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8" name="Text Box 7"/>
          <p:cNvSpPr txBox="1"/>
          <p:nvPr/>
        </p:nvSpPr>
        <p:spPr>
          <a:xfrm flipV="1">
            <a:off x="1117600" y="1957070"/>
            <a:ext cx="9648190" cy="76200"/>
          </a:xfrm>
          <a:prstGeom prst="rect">
            <a:avLst/>
          </a:prstGeom>
          <a:noFill/>
        </p:spPr>
        <p:txBody>
          <a:bodyPr wrap="square" rtlCol="0" anchor="t">
            <a:noAutofit/>
          </a:bodyPr>
          <a:lstStyle/>
          <a:p>
            <a:pPr marL="0" indent="0">
              <a:buNone/>
            </a:pPr>
            <a:endParaRPr lang="en-US" sz="3200" dirty="0">
              <a:sym typeface="+mn-ea"/>
            </a:endParaRPr>
          </a:p>
        </p:txBody>
      </p:sp>
      <p:sp>
        <p:nvSpPr>
          <p:cNvPr id="4" name="Text Box 3"/>
          <p:cNvSpPr txBox="1"/>
          <p:nvPr/>
        </p:nvSpPr>
        <p:spPr>
          <a:xfrm flipV="1">
            <a:off x="1117600" y="1573530"/>
            <a:ext cx="7684770" cy="125095"/>
          </a:xfrm>
          <a:prstGeom prst="rect">
            <a:avLst/>
          </a:prstGeom>
          <a:noFill/>
        </p:spPr>
        <p:txBody>
          <a:bodyPr wrap="square" rtlCol="0">
            <a:noAutofit/>
          </a:bodyPr>
          <a:lstStyle/>
          <a:p>
            <a:endParaRPr lang="en-US" sz="2800"/>
          </a:p>
        </p:txBody>
      </p:sp>
      <p:sp>
        <p:nvSpPr>
          <p:cNvPr id="6" name="Rectangle 5">
            <a:extLst>
              <a:ext uri="{FF2B5EF4-FFF2-40B4-BE49-F238E27FC236}">
                <a16:creationId xmlns:a16="http://schemas.microsoft.com/office/drawing/2014/main" id="{E2803033-3929-49E6-AD9C-864B8AD5FDF8}"/>
              </a:ext>
            </a:extLst>
          </p:cNvPr>
          <p:cNvSpPr/>
          <p:nvPr/>
        </p:nvSpPr>
        <p:spPr>
          <a:xfrm>
            <a:off x="619853" y="3129938"/>
            <a:ext cx="9390443" cy="2554545"/>
          </a:xfrm>
          <a:prstGeom prst="rect">
            <a:avLst/>
          </a:prstGeom>
        </p:spPr>
        <p:txBody>
          <a:bodyPr wrap="square">
            <a:spAutoFit/>
          </a:bodyPr>
          <a:lstStyle/>
          <a:p>
            <a:r>
              <a:rPr lang="en-US" sz="3200" b="1" dirty="0"/>
              <a:t>1. </a:t>
            </a:r>
            <a:r>
              <a:rPr lang="en-US" sz="3200" dirty="0"/>
              <a:t>Why do you think inventions are important to society?</a:t>
            </a:r>
            <a:br>
              <a:rPr lang="en-US" sz="3200" dirty="0"/>
            </a:br>
            <a:r>
              <a:rPr lang="en-US" sz="3200" b="1" dirty="0"/>
              <a:t>2</a:t>
            </a:r>
            <a:r>
              <a:rPr lang="en-US" sz="3200" dirty="0"/>
              <a:t>. How do you think Edison’s inventions changed everyday life for people at the time?</a:t>
            </a:r>
            <a:br>
              <a:rPr lang="en-US" sz="3200" dirty="0"/>
            </a:br>
            <a:endParaRPr lang="en-US" sz="3200" dirty="0"/>
          </a:p>
        </p:txBody>
      </p:sp>
      <p:pic>
        <p:nvPicPr>
          <p:cNvPr id="20" name="Picture 19">
            <a:extLst>
              <a:ext uri="{FF2B5EF4-FFF2-40B4-BE49-F238E27FC236}">
                <a16:creationId xmlns:a16="http://schemas.microsoft.com/office/drawing/2014/main" id="{EBB6CB6F-1448-4980-8344-334A36631D6B}"/>
              </a:ext>
            </a:extLst>
          </p:cNvPr>
          <p:cNvPicPr>
            <a:picLocks noChangeAspect="1"/>
          </p:cNvPicPr>
          <p:nvPr/>
        </p:nvPicPr>
        <p:blipFill>
          <a:blip r:embed="rId4"/>
          <a:stretch>
            <a:fillRect/>
          </a:stretch>
        </p:blipFill>
        <p:spPr>
          <a:xfrm>
            <a:off x="8579102" y="1263523"/>
            <a:ext cx="1743976" cy="1330036"/>
          </a:xfrm>
          <a:prstGeom prst="rect">
            <a:avLst/>
          </a:prstGeom>
        </p:spPr>
      </p:pic>
      <p:sp>
        <p:nvSpPr>
          <p:cNvPr id="7" name="Rectangle 6">
            <a:extLst>
              <a:ext uri="{FF2B5EF4-FFF2-40B4-BE49-F238E27FC236}">
                <a16:creationId xmlns:a16="http://schemas.microsoft.com/office/drawing/2014/main" id="{0310DA18-C7E0-4D62-AE2D-A6F4B29C2476}"/>
              </a:ext>
            </a:extLst>
          </p:cNvPr>
          <p:cNvSpPr/>
          <p:nvPr/>
        </p:nvSpPr>
        <p:spPr>
          <a:xfrm>
            <a:off x="2169042" y="1928541"/>
            <a:ext cx="4859079" cy="866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Think—pair--share</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40385" y="1697355"/>
            <a:ext cx="9994900" cy="5132705"/>
          </a:xfrm>
          <a:prstGeom prst="rect">
            <a:avLst/>
          </a:prstGeom>
          <a:noFill/>
        </p:spPr>
        <p:txBody>
          <a:bodyPr wrap="square" rtlCol="1">
            <a:noAutofit/>
          </a:bodyPr>
          <a:lstStyle/>
          <a:p>
            <a:pPr>
              <a:lnSpc>
                <a:spcPct val="107000"/>
              </a:lnSpc>
              <a:spcAft>
                <a:spcPts val="800"/>
              </a:spcAft>
            </a:pPr>
            <a:r>
              <a:rPr lang="en-US" sz="3200" b="1" dirty="0" smtClean="0">
                <a:latin typeface="Calibri" panose="020F0502020204030204" pitchFamily="34" charset="0"/>
                <a:ea typeface="Calibri" panose="020F0502020204030204" pitchFamily="34" charset="0"/>
                <a:cs typeface="Arial" panose="020B0604020202020204" pitchFamily="34" charset="0"/>
              </a:rPr>
              <a:t>3. What </a:t>
            </a:r>
            <a:r>
              <a:rPr lang="en-US" sz="3200" b="1" dirty="0">
                <a:latin typeface="Calibri" panose="020F0502020204030204" pitchFamily="34" charset="0"/>
                <a:ea typeface="Calibri" panose="020F0502020204030204" pitchFamily="34" charset="0"/>
                <a:cs typeface="Arial" panose="020B0604020202020204" pitchFamily="34" charset="0"/>
              </a:rPr>
              <a:t>larger vision did Edison have beyond inventing the light bulb?</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A. Creating colorful lights for holidays</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B. Building a space station</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C. Distributing electricity across an entire city </a:t>
            </a:r>
          </a:p>
          <a:p>
            <a:r>
              <a:rPr lang="en-US" sz="3200" dirty="0">
                <a:latin typeface="Calibri" panose="020F0502020204030204" pitchFamily="34" charset="0"/>
                <a:ea typeface="Calibri" panose="020F0502020204030204" pitchFamily="34" charset="0"/>
                <a:cs typeface="Arial" panose="020B0604020202020204" pitchFamily="34" charset="0"/>
              </a:rPr>
              <a:t>D. Making lamps for trains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0910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40385" y="1697355"/>
            <a:ext cx="9994900" cy="5132705"/>
          </a:xfrm>
          <a:prstGeom prst="rect">
            <a:avLst/>
          </a:prstGeom>
          <a:noFill/>
        </p:spPr>
        <p:txBody>
          <a:bodyPr wrap="square" rtlCol="1">
            <a:noAutofit/>
          </a:bodyPr>
          <a:lstStyle/>
          <a:p>
            <a:pPr>
              <a:lnSpc>
                <a:spcPct val="107000"/>
              </a:lnSpc>
              <a:spcAft>
                <a:spcPts val="800"/>
              </a:spcAft>
            </a:pPr>
            <a:r>
              <a:rPr lang="en-US" sz="3200" b="1" dirty="0" smtClean="0">
                <a:latin typeface="Calibri" panose="020F0502020204030204" pitchFamily="34" charset="0"/>
                <a:ea typeface="Calibri" panose="020F0502020204030204" pitchFamily="34" charset="0"/>
                <a:cs typeface="Arial" panose="020B0604020202020204" pitchFamily="34" charset="0"/>
              </a:rPr>
              <a:t>4. </a:t>
            </a:r>
            <a:r>
              <a:rPr lang="en-US" sz="3200" b="1" dirty="0">
                <a:latin typeface="Calibri" panose="020F0502020204030204" pitchFamily="34" charset="0"/>
                <a:ea typeface="Calibri" panose="020F0502020204030204" pitchFamily="34" charset="0"/>
                <a:cs typeface="Arial" panose="020B0604020202020204" pitchFamily="34" charset="0"/>
              </a:rPr>
              <a:t>What improvements did Edison make to the telephone?</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A. He made it wireless</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B. He improved it so people started installing it in offices and homes </a:t>
            </a:r>
          </a:p>
          <a:p>
            <a:pPr>
              <a:lnSpc>
                <a:spcPct val="107000"/>
              </a:lnSpc>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C. He turned it into a music player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smtClean="0">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D. He made it portable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88297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40385" y="1697355"/>
            <a:ext cx="9994900" cy="5132705"/>
          </a:xfrm>
          <a:prstGeom prst="rect">
            <a:avLst/>
          </a:prstGeom>
          <a:noFill/>
        </p:spPr>
        <p:txBody>
          <a:bodyPr wrap="square" rtlCol="1">
            <a:noAutofit/>
          </a:bodyPr>
          <a:lstStyle/>
          <a:p>
            <a:pPr>
              <a:lnSpc>
                <a:spcPct val="107000"/>
              </a:lnSpc>
              <a:spcAft>
                <a:spcPts val="800"/>
              </a:spcAft>
            </a:pPr>
            <a:r>
              <a:rPr lang="en-US" sz="3200" b="1" dirty="0" smtClean="0">
                <a:latin typeface="Calibri" panose="020F0502020204030204" pitchFamily="34" charset="0"/>
                <a:ea typeface="Calibri" panose="020F0502020204030204" pitchFamily="34" charset="0"/>
                <a:cs typeface="Arial" panose="020B0604020202020204" pitchFamily="34" charset="0"/>
              </a:rPr>
              <a:t>P. 56+ Worksheet</a:t>
            </a:r>
          </a:p>
          <a:p>
            <a:pPr marL="514350" indent="-514350">
              <a:lnSpc>
                <a:spcPct val="107000"/>
              </a:lnSpc>
              <a:spcAft>
                <a:spcPts val="800"/>
              </a:spcAft>
              <a:buAutoNum type="arabicPeriod"/>
            </a:pPr>
            <a:r>
              <a:rPr lang="en-US" sz="2800" b="1" dirty="0" smtClean="0">
                <a:effectLst/>
                <a:ea typeface="Calibri" panose="020F0502020204030204" pitchFamily="34" charset="0"/>
                <a:cs typeface="Arial" panose="020B0604020202020204" pitchFamily="34" charset="0"/>
              </a:rPr>
              <a:t>Quote a sentence </a:t>
            </a:r>
            <a:r>
              <a:rPr lang="en-US" sz="2800" b="1" dirty="0">
                <a:ea typeface="Calibri" panose="020F0502020204030204" pitchFamily="34" charset="0"/>
                <a:cs typeface="Arial" panose="020B0604020202020204" pitchFamily="34" charset="0"/>
              </a:rPr>
              <a:t>that </a:t>
            </a:r>
            <a:r>
              <a:rPr lang="en-US" sz="2800" b="1" dirty="0" smtClean="0">
                <a:ea typeface="Calibri" panose="020F0502020204030204" pitchFamily="34" charset="0"/>
                <a:cs typeface="Arial" panose="020B0604020202020204" pitchFamily="34" charset="0"/>
              </a:rPr>
              <a:t>shows the way people used to  </a:t>
            </a:r>
            <a:r>
              <a:rPr lang="en-US" sz="2800" b="1" dirty="0">
                <a:ea typeface="Calibri" panose="020F0502020204030204" pitchFamily="34" charset="0"/>
                <a:cs typeface="Arial" panose="020B0604020202020204" pitchFamily="34" charset="0"/>
              </a:rPr>
              <a:t>get stock prices before </a:t>
            </a:r>
            <a:r>
              <a:rPr lang="en-US" sz="2800" b="1" dirty="0" smtClean="0">
                <a:ea typeface="Calibri" panose="020F0502020204030204" pitchFamily="34" charset="0"/>
                <a:cs typeface="Arial" panose="020B0604020202020204" pitchFamily="34" charset="0"/>
              </a:rPr>
              <a:t>the  invention of the  </a:t>
            </a:r>
            <a:r>
              <a:rPr lang="en-US" sz="2800" b="1" dirty="0">
                <a:ea typeface="Calibri" panose="020F0502020204030204" pitchFamily="34" charset="0"/>
                <a:cs typeface="Arial" panose="020B0604020202020204" pitchFamily="34" charset="0"/>
              </a:rPr>
              <a:t>the stock ticker? </a:t>
            </a:r>
            <a:endParaRPr lang="en-US" sz="2800" b="1" dirty="0" smtClean="0">
              <a:ea typeface="Calibri" panose="020F0502020204030204" pitchFamily="34" charset="0"/>
              <a:cs typeface="Arial" panose="020B0604020202020204" pitchFamily="34" charset="0"/>
            </a:endParaRPr>
          </a:p>
          <a:p>
            <a:pPr marL="514350" indent="-514350">
              <a:lnSpc>
                <a:spcPct val="107000"/>
              </a:lnSpc>
              <a:spcAft>
                <a:spcPts val="800"/>
              </a:spcAft>
              <a:buAutoNum type="arabicPeriod"/>
            </a:pPr>
            <a:r>
              <a:rPr lang="en-US" sz="2800" b="1" dirty="0" smtClean="0">
                <a:effectLst/>
                <a:ea typeface="Calibri" panose="020F0502020204030204" pitchFamily="34" charset="0"/>
                <a:cs typeface="Arial" panose="020B0604020202020204" pitchFamily="34" charset="0"/>
              </a:rPr>
              <a:t>Quote a sentence that shows </a:t>
            </a:r>
            <a:r>
              <a:rPr lang="en-US" sz="2800" b="1" dirty="0" smtClean="0"/>
              <a:t>light </a:t>
            </a:r>
            <a:r>
              <a:rPr lang="en-US" sz="2800" b="1" dirty="0"/>
              <a:t>was the reason the great inventor became </a:t>
            </a:r>
            <a:r>
              <a:rPr lang="en-US" sz="2800" b="1" dirty="0" smtClean="0"/>
              <a:t>well-known</a:t>
            </a:r>
          </a:p>
          <a:p>
            <a:pPr marL="514350" indent="-514350">
              <a:lnSpc>
                <a:spcPct val="107000"/>
              </a:lnSpc>
              <a:spcAft>
                <a:spcPts val="800"/>
              </a:spcAft>
              <a:buAutoNum type="arabicPeriod"/>
            </a:pPr>
            <a:r>
              <a:rPr lang="en-US" sz="2800" b="1" dirty="0" smtClean="0">
                <a:effectLst/>
                <a:ea typeface="Calibri" panose="020F0502020204030204" pitchFamily="34" charset="0"/>
                <a:cs typeface="Arial" panose="020B0604020202020204" pitchFamily="34" charset="0"/>
              </a:rPr>
              <a:t>Quote a sentence that shows Edison’s </a:t>
            </a:r>
            <a:r>
              <a:rPr lang="en-US" sz="2800" b="1" dirty="0" smtClean="0">
                <a:ea typeface="Calibri" panose="020F0502020204030204" pitchFamily="34" charset="0"/>
                <a:cs typeface="Arial" panose="020B0604020202020204" pitchFamily="34" charset="0"/>
              </a:rPr>
              <a:t>larger </a:t>
            </a:r>
            <a:r>
              <a:rPr lang="en-US" sz="2800" b="1" dirty="0">
                <a:ea typeface="Calibri" panose="020F0502020204030204" pitchFamily="34" charset="0"/>
                <a:cs typeface="Arial" panose="020B0604020202020204" pitchFamily="34" charset="0"/>
              </a:rPr>
              <a:t>vision </a:t>
            </a:r>
            <a:r>
              <a:rPr lang="en-US" sz="2800" b="1" dirty="0" smtClean="0">
                <a:ea typeface="Calibri" panose="020F0502020204030204" pitchFamily="34" charset="0"/>
                <a:cs typeface="Arial" panose="020B0604020202020204" pitchFamily="34" charset="0"/>
              </a:rPr>
              <a:t> beyond </a:t>
            </a:r>
            <a:r>
              <a:rPr lang="en-US" sz="2800" b="1" dirty="0">
                <a:ea typeface="Calibri" panose="020F0502020204030204" pitchFamily="34" charset="0"/>
                <a:cs typeface="Arial" panose="020B0604020202020204" pitchFamily="34" charset="0"/>
              </a:rPr>
              <a:t>inventing the light bulb</a:t>
            </a:r>
            <a:r>
              <a:rPr lang="en-US" sz="2800" b="1" dirty="0" smtClean="0">
                <a:ea typeface="Calibri" panose="020F0502020204030204" pitchFamily="34" charset="0"/>
                <a:cs typeface="Arial" panose="020B0604020202020204" pitchFamily="34" charset="0"/>
              </a:rPr>
              <a:t>?</a:t>
            </a:r>
          </a:p>
          <a:p>
            <a:pPr marL="514350" indent="-514350">
              <a:lnSpc>
                <a:spcPct val="107000"/>
              </a:lnSpc>
              <a:spcAft>
                <a:spcPts val="800"/>
              </a:spcAft>
              <a:buAutoNum type="arabicPeriod"/>
            </a:pPr>
            <a:r>
              <a:rPr lang="en-US" sz="2800" b="1" dirty="0" smtClean="0"/>
              <a:t>Quote a sentence that shows role  </a:t>
            </a:r>
            <a:r>
              <a:rPr lang="en-US" sz="2800" b="1" dirty="0"/>
              <a:t>investors play in Edison’s success with electric lighting?</a:t>
            </a:r>
            <a:endParaRPr lang="en-US" sz="2800" b="1" dirty="0">
              <a:effectLst/>
              <a:ea typeface="Calibri" panose="020F0502020204030204" pitchFamily="34" charset="0"/>
              <a:cs typeface="Arial" panose="020B0604020202020204" pitchFamily="34" charset="0"/>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4173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89" y="0"/>
            <a:ext cx="10515600" cy="132556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6000" b="1" dirty="0" smtClean="0">
                <a:latin typeface="Comic Sans MS" panose="030F0702030302020204" pitchFamily="66" charset="0"/>
              </a:rPr>
              <a:t>Task 3    56 </a:t>
            </a:r>
            <a:endParaRPr lang="en-US" sz="6000" b="1" dirty="0">
              <a:latin typeface="Comic Sans MS" panose="030F0702030302020204" pitchFamily="66" charset="0"/>
            </a:endParaRPr>
          </a:p>
        </p:txBody>
      </p:sp>
      <p:sp>
        <p:nvSpPr>
          <p:cNvPr id="3" name="Content Placeholder 2"/>
          <p:cNvSpPr>
            <a:spLocks noGrp="1"/>
          </p:cNvSpPr>
          <p:nvPr>
            <p:ph idx="1"/>
          </p:nvPr>
        </p:nvSpPr>
        <p:spPr>
          <a:xfrm>
            <a:off x="383177" y="1485991"/>
            <a:ext cx="10927080" cy="4351338"/>
          </a:xfrm>
        </p:spPr>
        <p:txBody>
          <a:bodyPr>
            <a:normAutofit fontScale="25000" lnSpcReduction="20000"/>
          </a:bodyPr>
          <a:lstStyle/>
          <a:p>
            <a:pPr marL="514350" indent="-514350">
              <a:buAutoNum type="arabicPeriod"/>
            </a:pPr>
            <a:r>
              <a:rPr lang="en-US" sz="9600" dirty="0" smtClean="0"/>
              <a:t>Why do you think Edison announced his inventions before he had them ready?</a:t>
            </a:r>
          </a:p>
          <a:p>
            <a:pPr marL="0" indent="0">
              <a:buNone/>
            </a:pPr>
            <a:r>
              <a:rPr lang="en-US" sz="9600" b="1" dirty="0" smtClean="0">
                <a:effectLst/>
              </a:rPr>
              <a:t>He probably wanted to get people excited about his inventions he was working on and be positive.</a:t>
            </a:r>
          </a:p>
          <a:p>
            <a:pPr rtl="1"/>
            <a:r>
              <a:rPr lang="en-US" sz="9600" dirty="0" smtClean="0"/>
              <a:t> 2. What was the biggest challenge for Edison's team in creating the light bulb? How was it solved?</a:t>
            </a:r>
          </a:p>
          <a:p>
            <a:pPr marL="0" indent="0" rtl="1">
              <a:buNone/>
            </a:pPr>
            <a:r>
              <a:rPr lang="en-US" sz="9600" b="1" dirty="0" smtClean="0"/>
              <a:t>Finding the appropriate element that wouldn’t burn up. After experimenting with over 6000 materials, the team found bamboo worked best.</a:t>
            </a:r>
          </a:p>
          <a:p>
            <a:pPr rtl="1"/>
            <a:r>
              <a:rPr lang="en-US" sz="9600" dirty="0"/>
              <a:t>3</a:t>
            </a:r>
            <a:r>
              <a:rPr lang="en-US" sz="9600" dirty="0" smtClean="0"/>
              <a:t>. What </a:t>
            </a:r>
            <a:r>
              <a:rPr lang="en-US" sz="9600" dirty="0"/>
              <a:t>qualities do you think the people on Edison's team had</a:t>
            </a:r>
            <a:r>
              <a:rPr lang="en-US" sz="9600" dirty="0" smtClean="0"/>
              <a:t>?</a:t>
            </a:r>
          </a:p>
          <a:p>
            <a:pPr rtl="1"/>
            <a:r>
              <a:rPr lang="en-US" sz="9600" dirty="0" smtClean="0"/>
              <a:t>Edison’s </a:t>
            </a:r>
            <a:r>
              <a:rPr lang="en-US" sz="9600" dirty="0"/>
              <a:t>team had </a:t>
            </a:r>
            <a:r>
              <a:rPr lang="en-US" sz="9600" b="1" dirty="0"/>
              <a:t>hard work, patience, determination, and teamwork</a:t>
            </a:r>
            <a:r>
              <a:rPr lang="en-US" sz="9600" dirty="0"/>
              <a:t>. They kept experimenting even after failing many times, which shows they were </a:t>
            </a:r>
            <a:r>
              <a:rPr lang="en-US" sz="9600" b="1" dirty="0"/>
              <a:t>persistent and </a:t>
            </a:r>
            <a:r>
              <a:rPr lang="en-US" sz="9600" b="1" dirty="0" smtClean="0"/>
              <a:t>dedicated</a:t>
            </a:r>
            <a:r>
              <a:rPr lang="en-US" sz="9600" dirty="0" smtClean="0"/>
              <a:t>.</a:t>
            </a:r>
          </a:p>
          <a:p>
            <a:pPr rtl="1"/>
            <a:r>
              <a:rPr lang="en-US" sz="9600" dirty="0" smtClean="0"/>
              <a:t>4. Find a word that means </a:t>
            </a:r>
            <a:r>
              <a:rPr lang="en-US" sz="9600" b="1" dirty="0" smtClean="0"/>
              <a:t>stimulate</a:t>
            </a:r>
            <a:r>
              <a:rPr lang="en-US" sz="9600" dirty="0" smtClean="0"/>
              <a:t> or </a:t>
            </a:r>
            <a:r>
              <a:rPr lang="en-US" sz="9600" b="1" dirty="0" smtClean="0"/>
              <a:t>encourage someone to take action</a:t>
            </a:r>
          </a:p>
          <a:p>
            <a:pPr rtl="1"/>
            <a:r>
              <a:rPr lang="en-US" sz="9600" b="1" dirty="0" smtClean="0"/>
              <a:t>spurred.</a:t>
            </a:r>
          </a:p>
          <a:p>
            <a:pPr rtl="1"/>
            <a:r>
              <a:rPr lang="en-US" sz="9600" b="1" dirty="0" smtClean="0"/>
              <a:t>5. </a:t>
            </a:r>
            <a:r>
              <a:rPr lang="en-US" sz="9600" dirty="0" smtClean="0"/>
              <a:t>Quote a sentence </a:t>
            </a:r>
            <a:r>
              <a:rPr lang="en-US" sz="9600" dirty="0"/>
              <a:t>that </a:t>
            </a:r>
            <a:r>
              <a:rPr lang="en-US" sz="9600" dirty="0" smtClean="0"/>
              <a:t>shows Edison’s persistence and determination   </a:t>
            </a:r>
            <a:r>
              <a:rPr lang="en-US" sz="9600" dirty="0"/>
              <a:t>produced </a:t>
            </a:r>
            <a:r>
              <a:rPr lang="en-US" sz="9600" dirty="0" smtClean="0"/>
              <a:t>successful results</a:t>
            </a:r>
            <a:r>
              <a:rPr lang="en-US" sz="9600" dirty="0"/>
              <a:t>. </a:t>
            </a:r>
            <a:endParaRPr lang="en-US" sz="9600" dirty="0" smtClean="0"/>
          </a:p>
          <a:p>
            <a:pPr rtl="1"/>
            <a:r>
              <a:rPr lang="en-US" sz="9600" b="1" dirty="0"/>
              <a:t>Edison's tenacity had paid off </a:t>
            </a:r>
          </a:p>
          <a:p>
            <a:pPr rtl="1"/>
            <a:endParaRPr lang="en-US" b="1" dirty="0" smtClean="0"/>
          </a:p>
          <a:p>
            <a:pPr rtl="1"/>
            <a:endParaRPr lang="en-US" dirty="0"/>
          </a:p>
          <a:p>
            <a:pPr rtl="1"/>
            <a:endParaRPr lang="en-US" dirty="0" smtClean="0"/>
          </a:p>
          <a:p>
            <a:pPr rtl="1"/>
            <a:endParaRPr lang="en-US" dirty="0" smtClean="0"/>
          </a:p>
          <a:p>
            <a:pPr rtl="1"/>
            <a:endParaRPr lang="en-US" dirty="0" smtClean="0">
              <a:effectLst/>
            </a:endParaRPr>
          </a:p>
          <a:p>
            <a:pPr marL="0" indent="0">
              <a:buNone/>
            </a:pP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25823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Differentiation</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2862322"/>
          </a:xfrm>
          <a:prstGeom prst="rect">
            <a:avLst/>
          </a:prstGeom>
          <a:noFill/>
        </p:spPr>
        <p:txBody>
          <a:bodyPr wrap="square" rtlCol="1">
            <a:spAutoFit/>
          </a:bodyPr>
          <a:lstStyle/>
          <a:p>
            <a:pPr>
              <a:lnSpc>
                <a:spcPct val="250000"/>
              </a:lnSpc>
            </a:pPr>
            <a:r>
              <a:rPr lang="en-US" sz="1400" b="1" dirty="0">
                <a:latin typeface="GE SS Text Bold" pitchFamily="18" charset="-78"/>
                <a:ea typeface="GE SS Text Bold" pitchFamily="18" charset="-78"/>
                <a:cs typeface="GE SS Text Bold" pitchFamily="18" charset="-78"/>
              </a:rPr>
              <a:t>      </a:t>
            </a:r>
            <a:r>
              <a:rPr lang="en-US" sz="2400" b="1" dirty="0">
                <a:latin typeface="GE SS Text Bold" pitchFamily="18" charset="-78"/>
                <a:ea typeface="GE SS Text Bold" pitchFamily="18" charset="-78"/>
                <a:cs typeface="GE SS Text Bold" pitchFamily="18" charset="-78"/>
              </a:rPr>
              <a:t>1+3     Write Two Facts ( from the text)about Thomas Edison</a:t>
            </a:r>
          </a:p>
          <a:p>
            <a:pPr>
              <a:lnSpc>
                <a:spcPct val="250000"/>
              </a:lnSpc>
            </a:pPr>
            <a:endParaRPr lang="en-US" sz="2400" b="1" dirty="0">
              <a:latin typeface="GE SS Text Bold" pitchFamily="18" charset="-78"/>
              <a:ea typeface="GE SS Text Bold" pitchFamily="18" charset="-78"/>
              <a:cs typeface="GE SS Text Bold" pitchFamily="18" charset="-78"/>
            </a:endParaRPr>
          </a:p>
          <a:p>
            <a:pPr>
              <a:lnSpc>
                <a:spcPct val="250000"/>
              </a:lnSpc>
            </a:pPr>
            <a:r>
              <a:rPr lang="en-US" sz="2400" b="1" dirty="0">
                <a:latin typeface="GE SS Text Bold" pitchFamily="18" charset="-78"/>
                <a:ea typeface="GE SS Text Bold" pitchFamily="18" charset="-78"/>
                <a:cs typeface="GE SS Text Bold" pitchFamily="18" charset="-78"/>
              </a:rPr>
              <a:t>2+4 give a summary of </a:t>
            </a:r>
            <a:r>
              <a:rPr lang="en-US" sz="2400" b="1">
                <a:latin typeface="GE SS Text Bold" pitchFamily="18" charset="-78"/>
                <a:ea typeface="GE SS Text Bold" pitchFamily="18" charset="-78"/>
                <a:cs typeface="GE SS Text Bold" pitchFamily="18" charset="-78"/>
              </a:rPr>
              <a:t>What’s taken so far.   </a:t>
            </a:r>
            <a:endParaRPr lang="en-US" sz="2400" b="1" dirty="0">
              <a:latin typeface="GE SS Text Bold" pitchFamily="18" charset="-78"/>
              <a:ea typeface="GE SS Text Bold" pitchFamily="18" charset="-78"/>
              <a:cs typeface="GE SS Text Bold" pitchFamily="18" charset="-78"/>
            </a:endParaRPr>
          </a:p>
        </p:txBody>
      </p:sp>
    </p:spTree>
    <p:extLst>
      <p:ext uri="{BB962C8B-B14F-4D97-AF65-F5344CB8AC3E}">
        <p14:creationId xmlns:p14="http://schemas.microsoft.com/office/powerpoint/2010/main" val="408584287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7" name="Text Box 6"/>
          <p:cNvSpPr txBox="1"/>
          <p:nvPr/>
        </p:nvSpPr>
        <p:spPr>
          <a:xfrm>
            <a:off x="468576" y="2234890"/>
            <a:ext cx="10004494" cy="847474"/>
          </a:xfrm>
          <a:prstGeom prst="rect">
            <a:avLst/>
          </a:prstGeom>
          <a:noFill/>
        </p:spPr>
        <p:txBody>
          <a:bodyPr wrap="square" rtlCol="0">
            <a:noAutofit/>
          </a:bodyPr>
          <a:lstStyle/>
          <a:p>
            <a:r>
              <a:rPr lang="en-US" sz="3600" dirty="0"/>
              <a:t>Write 3 things you’ve learned today.</a:t>
            </a:r>
          </a:p>
        </p:txBody>
      </p:sp>
    </p:spTree>
    <p:extLst>
      <p:ext uri="{BB962C8B-B14F-4D97-AF65-F5344CB8AC3E}">
        <p14:creationId xmlns:p14="http://schemas.microsoft.com/office/powerpoint/2010/main" val="182155563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err="1" smtClean="0">
                <a:latin typeface="GE SS Text Bold" pitchFamily="18" charset="-78"/>
                <a:ea typeface="GE SS Text Bold" pitchFamily="18" charset="-78"/>
                <a:cs typeface="GE SS Text Bold" pitchFamily="18" charset="-78"/>
              </a:rPr>
              <a:t>Preassessment</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2938305"/>
          </a:xfrm>
          <a:prstGeom prst="rect">
            <a:avLst/>
          </a:prstGeom>
          <a:noFill/>
        </p:spPr>
        <p:txBody>
          <a:bodyPr wrap="square" rtlCol="1">
            <a:spAutoFit/>
          </a:bodyPr>
          <a:lstStyle/>
          <a:p>
            <a:pPr>
              <a:lnSpc>
                <a:spcPct val="107000"/>
              </a:lnSpc>
              <a:spcAft>
                <a:spcPts val="800"/>
              </a:spcAft>
            </a:pPr>
            <a:r>
              <a:rPr lang="en-US" sz="1400" b="1" dirty="0">
                <a:latin typeface="GE SS Text Bold" pitchFamily="18" charset="-78"/>
                <a:ea typeface="GE SS Text Bold" pitchFamily="18" charset="-78"/>
                <a:cs typeface="GE SS Text Bold" pitchFamily="18" charset="-78"/>
              </a:rPr>
              <a:t>      </a:t>
            </a:r>
            <a:r>
              <a:rPr lang="en-US" sz="2800" b="1" dirty="0" smtClean="0">
                <a:latin typeface="Times New Roman" panose="02020603050405020304" pitchFamily="18" charset="0"/>
                <a:ea typeface="GE SS Text Bold" pitchFamily="18" charset="-78"/>
                <a:cs typeface="Arial" panose="020B0604020202020204" pitchFamily="34" charset="0"/>
              </a:rPr>
              <a:t>1</a:t>
            </a:r>
            <a:r>
              <a:rPr lang="en-US" sz="2800" b="1" dirty="0" smtClean="0">
                <a:latin typeface="Times New Roman" panose="02020603050405020304" pitchFamily="18" charset="0"/>
                <a:ea typeface="Times New Roman" panose="02020603050405020304" pitchFamily="18" charset="0"/>
                <a:cs typeface="Arial" panose="020B0604020202020204" pitchFamily="34" charset="0"/>
              </a:rPr>
              <a:t>. </a:t>
            </a:r>
            <a:r>
              <a:rPr lang="en-US" sz="2800" b="1" dirty="0">
                <a:latin typeface="Times New Roman" panose="02020603050405020304" pitchFamily="18" charset="0"/>
                <a:ea typeface="Times New Roman" panose="02020603050405020304" pitchFamily="18" charset="0"/>
                <a:cs typeface="Arial" panose="020B0604020202020204" pitchFamily="34" charset="0"/>
              </a:rPr>
              <a:t>What was the most difficult part for Edison and his team to create?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A. The outer glass bulb</a:t>
            </a:r>
            <a:br>
              <a:rPr lang="en-US" sz="2800" dirty="0">
                <a:latin typeface="Times New Roman" panose="02020603050405020304" pitchFamily="18" charset="0"/>
                <a:ea typeface="Times New Roman" panose="02020603050405020304" pitchFamily="18" charset="0"/>
                <a:cs typeface="Arial" panose="020B0604020202020204" pitchFamily="34" charset="0"/>
              </a:rPr>
            </a:br>
            <a:r>
              <a:rPr lang="en-US" sz="2800" dirty="0">
                <a:latin typeface="Times New Roman" panose="02020603050405020304" pitchFamily="18" charset="0"/>
                <a:ea typeface="Times New Roman" panose="02020603050405020304" pitchFamily="18" charset="0"/>
                <a:cs typeface="Arial" panose="020B0604020202020204" pitchFamily="34" charset="0"/>
              </a:rPr>
              <a:t>B. The wire that connected to electricity</a:t>
            </a:r>
            <a:br>
              <a:rPr lang="en-US" sz="2800" dirty="0">
                <a:latin typeface="Times New Roman" panose="02020603050405020304" pitchFamily="18" charset="0"/>
                <a:ea typeface="Times New Roman" panose="02020603050405020304" pitchFamily="18" charset="0"/>
                <a:cs typeface="Arial" panose="020B0604020202020204" pitchFamily="34" charset="0"/>
              </a:rPr>
            </a:br>
            <a:r>
              <a:rPr lang="en-US" sz="2800" dirty="0">
                <a:latin typeface="Times New Roman" panose="02020603050405020304" pitchFamily="18" charset="0"/>
                <a:ea typeface="Times New Roman" panose="02020603050405020304" pitchFamily="18" charset="0"/>
                <a:cs typeface="Arial" panose="020B0604020202020204" pitchFamily="34" charset="0"/>
              </a:rPr>
              <a:t>C. The element inside the bulb that lights up</a:t>
            </a:r>
            <a:br>
              <a:rPr lang="en-US" sz="2800" dirty="0">
                <a:latin typeface="Times New Roman" panose="02020603050405020304" pitchFamily="18" charset="0"/>
                <a:ea typeface="Times New Roman" panose="02020603050405020304" pitchFamily="18" charset="0"/>
                <a:cs typeface="Arial" panose="020B0604020202020204" pitchFamily="34" charset="0"/>
              </a:rPr>
            </a:br>
            <a:r>
              <a:rPr lang="en-US" sz="2800" dirty="0">
                <a:latin typeface="Times New Roman" panose="02020603050405020304" pitchFamily="18" charset="0"/>
                <a:ea typeface="Times New Roman" panose="02020603050405020304" pitchFamily="18" charset="0"/>
                <a:cs typeface="Arial" panose="020B0604020202020204" pitchFamily="34" charset="0"/>
              </a:rPr>
              <a:t>D. The switch to turn the light on and off</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598402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err="1" smtClean="0">
                <a:latin typeface="GE SS Text Bold" pitchFamily="18" charset="-78"/>
                <a:ea typeface="GE SS Text Bold" pitchFamily="18" charset="-78"/>
                <a:cs typeface="GE SS Text Bold" pitchFamily="18" charset="-78"/>
              </a:rPr>
              <a:t>Preassessment</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2170851"/>
          </a:xfrm>
          <a:prstGeom prst="rect">
            <a:avLst/>
          </a:prstGeom>
          <a:noFill/>
        </p:spPr>
        <p:txBody>
          <a:bodyPr wrap="square" rtlCol="1">
            <a:spAutoFit/>
          </a:bodyPr>
          <a:lstStyle/>
          <a:p>
            <a:pPr>
              <a:lnSpc>
                <a:spcPct val="107000"/>
              </a:lnSpc>
              <a:spcAft>
                <a:spcPts val="800"/>
              </a:spcAft>
            </a:pPr>
            <a:r>
              <a:rPr lang="en-US" sz="1400" b="1" dirty="0" smtClean="0">
                <a:latin typeface="GE SS Text Bold" pitchFamily="18" charset="-78"/>
                <a:ea typeface="GE SS Text Bold" pitchFamily="18" charset="-78"/>
                <a:cs typeface="GE SS Text Bold" pitchFamily="18" charset="-78"/>
              </a:rPr>
              <a:t>      </a:t>
            </a:r>
            <a:r>
              <a:rPr lang="en-US" sz="2800" b="1" dirty="0" smtClean="0">
                <a:latin typeface="Times New Roman" panose="02020603050405020304" pitchFamily="18" charset="0"/>
                <a:ea typeface="GE SS Text Bold" pitchFamily="18" charset="-78"/>
                <a:cs typeface="Arial" panose="020B0604020202020204" pitchFamily="34" charset="0"/>
              </a:rPr>
              <a:t>2</a:t>
            </a:r>
            <a:r>
              <a:rPr lang="en-US" sz="2800" b="1" dirty="0">
                <a:latin typeface="Times New Roman" panose="02020603050405020304" pitchFamily="18" charset="0"/>
                <a:ea typeface="Times New Roman" panose="02020603050405020304" pitchFamily="18" charset="0"/>
                <a:cs typeface="Arial" panose="020B0604020202020204" pitchFamily="34" charset="0"/>
              </a:rPr>
              <a:t>. </a:t>
            </a:r>
            <a:r>
              <a:rPr lang="en-US" sz="2800" b="1" dirty="0" smtClean="0">
                <a:latin typeface="Times New Roman" panose="02020603050405020304" pitchFamily="18" charset="0"/>
                <a:ea typeface="Times New Roman" panose="02020603050405020304" pitchFamily="18" charset="0"/>
                <a:cs typeface="Arial" panose="020B0604020202020204" pitchFamily="34" charset="0"/>
              </a:rPr>
              <a:t> </a:t>
            </a:r>
            <a:r>
              <a:rPr lang="en-US" sz="2800" b="1" dirty="0">
                <a:latin typeface="Times New Roman" panose="02020603050405020304" pitchFamily="18" charset="0"/>
                <a:ea typeface="Times New Roman" panose="02020603050405020304" pitchFamily="18" charset="0"/>
                <a:cs typeface="Arial" panose="020B0604020202020204" pitchFamily="34" charset="0"/>
              </a:rPr>
              <a:t>Edison announced his inventions before he had them ready</a:t>
            </a:r>
            <a:r>
              <a:rPr lang="en-US" sz="2800" b="1"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A</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smtClean="0">
                <a:latin typeface="Times New Roman" panose="02020603050405020304" pitchFamily="18" charset="0"/>
                <a:ea typeface="Times New Roman" panose="02020603050405020304" pitchFamily="18" charset="0"/>
                <a:cs typeface="Arial" panose="020B0604020202020204" pitchFamily="34" charset="0"/>
              </a:rPr>
              <a:t>True</a:t>
            </a:r>
            <a:r>
              <a:rPr lang="en-US" sz="3200" dirty="0">
                <a:latin typeface="Times New Roman" panose="02020603050405020304" pitchFamily="18" charset="0"/>
                <a:ea typeface="Times New Roman" panose="02020603050405020304" pitchFamily="18" charset="0"/>
                <a:cs typeface="Arial" panose="020B0604020202020204" pitchFamily="34" charset="0"/>
              </a:rPr>
              <a:t/>
            </a:r>
            <a:br>
              <a:rPr lang="en-US" sz="3200" dirty="0">
                <a:latin typeface="Times New Roman" panose="02020603050405020304" pitchFamily="18" charset="0"/>
                <a:ea typeface="Times New Roman" panose="02020603050405020304" pitchFamily="18" charset="0"/>
                <a:cs typeface="Arial" panose="020B0604020202020204" pitchFamily="34" charset="0"/>
              </a:rPr>
            </a:br>
            <a:r>
              <a:rPr lang="en-US" sz="3200" dirty="0">
                <a:latin typeface="Times New Roman" panose="02020603050405020304" pitchFamily="18" charset="0"/>
                <a:ea typeface="Times New Roman" panose="02020603050405020304" pitchFamily="18" charset="0"/>
                <a:cs typeface="Arial" panose="020B0604020202020204" pitchFamily="34" charset="0"/>
              </a:rPr>
              <a:t>B. </a:t>
            </a:r>
            <a:r>
              <a:rPr lang="en-US" sz="3200" dirty="0" smtClean="0">
                <a:latin typeface="Times New Roman" panose="02020603050405020304" pitchFamily="18" charset="0"/>
                <a:ea typeface="Times New Roman" panose="02020603050405020304" pitchFamily="18" charset="0"/>
                <a:cs typeface="Arial" panose="020B0604020202020204" pitchFamily="34" charset="0"/>
              </a:rPr>
              <a:t>False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720492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err="1" smtClean="0">
                <a:latin typeface="GE SS Text Bold" pitchFamily="18" charset="-78"/>
                <a:ea typeface="GE SS Text Bold" pitchFamily="18" charset="-78"/>
                <a:cs typeface="GE SS Text Bold" pitchFamily="18" charset="-78"/>
              </a:rPr>
              <a:t>Preassessment</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3416320"/>
          </a:xfrm>
          <a:prstGeom prst="rect">
            <a:avLst/>
          </a:prstGeom>
          <a:noFill/>
        </p:spPr>
        <p:txBody>
          <a:bodyPr wrap="square" rtlCol="1">
            <a:spAutoFit/>
          </a:bodyPr>
          <a:lstStyle/>
          <a:p>
            <a:r>
              <a:rPr lang="en-US" sz="3600" b="1" dirty="0"/>
              <a:t>What invention made Edison famous according to the passage?</a:t>
            </a:r>
          </a:p>
          <a:p>
            <a:r>
              <a:rPr lang="en-US" sz="3600" dirty="0"/>
              <a:t>A. The telephone</a:t>
            </a:r>
            <a:br>
              <a:rPr lang="en-US" sz="3600" dirty="0"/>
            </a:br>
            <a:r>
              <a:rPr lang="en-US" sz="3600" dirty="0"/>
              <a:t>B. The light bulb</a:t>
            </a:r>
            <a:br>
              <a:rPr lang="en-US" sz="3600" dirty="0"/>
            </a:br>
            <a:r>
              <a:rPr lang="en-US" sz="3600" dirty="0"/>
              <a:t>C. The phonograph</a:t>
            </a:r>
            <a:br>
              <a:rPr lang="en-US" sz="3600" dirty="0"/>
            </a:br>
            <a:r>
              <a:rPr lang="en-US" sz="3600" dirty="0"/>
              <a:t>D. The electric fan</a:t>
            </a:r>
          </a:p>
        </p:txBody>
      </p:sp>
    </p:spTree>
    <p:extLst>
      <p:ext uri="{BB962C8B-B14F-4D97-AF65-F5344CB8AC3E}">
        <p14:creationId xmlns:p14="http://schemas.microsoft.com/office/powerpoint/2010/main" val="184925914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err="1" smtClean="0">
                <a:latin typeface="GE SS Text Bold" pitchFamily="18" charset="-78"/>
                <a:ea typeface="GE SS Text Bold" pitchFamily="18" charset="-78"/>
                <a:cs typeface="GE SS Text Bold" pitchFamily="18" charset="-78"/>
              </a:rPr>
              <a:t>Preassessment</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4315220"/>
          </a:xfrm>
          <a:prstGeom prst="rect">
            <a:avLst/>
          </a:prstGeom>
          <a:noFill/>
        </p:spPr>
        <p:txBody>
          <a:bodyPr wrap="square" rtlCol="1">
            <a:spAutoFit/>
          </a:bodyPr>
          <a:lstStyle/>
          <a:p>
            <a:pPr>
              <a:lnSpc>
                <a:spcPct val="107000"/>
              </a:lnSpc>
              <a:spcAft>
                <a:spcPts val="800"/>
              </a:spcAft>
            </a:pPr>
            <a:r>
              <a:rPr lang="en-US" sz="3600" b="1" dirty="0" smtClean="0"/>
              <a:t>4. </a:t>
            </a:r>
            <a:r>
              <a:rPr lang="en-US" sz="3600" b="1" dirty="0">
                <a:latin typeface="Times New Roman" panose="02020603050405020304" pitchFamily="18" charset="0"/>
                <a:ea typeface="Times New Roman" panose="02020603050405020304" pitchFamily="18" charset="0"/>
                <a:cs typeface="Arial" panose="020B0604020202020204" pitchFamily="34" charset="0"/>
              </a:rPr>
              <a:t>What material did Edison and his team finally use for the element inside the bulb?</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dirty="0">
                <a:latin typeface="Times New Roman" panose="02020603050405020304" pitchFamily="18" charset="0"/>
                <a:ea typeface="Times New Roman" panose="02020603050405020304" pitchFamily="18" charset="0"/>
                <a:cs typeface="Arial" panose="020B0604020202020204" pitchFamily="34" charset="0"/>
              </a:rPr>
              <a:t>A. Metal wire</a:t>
            </a:r>
            <a:br>
              <a:rPr lang="en-US" sz="3600" dirty="0">
                <a:latin typeface="Times New Roman" panose="02020603050405020304" pitchFamily="18" charset="0"/>
                <a:ea typeface="Times New Roman" panose="02020603050405020304" pitchFamily="18" charset="0"/>
                <a:cs typeface="Arial" panose="020B0604020202020204" pitchFamily="34" charset="0"/>
              </a:rPr>
            </a:br>
            <a:r>
              <a:rPr lang="en-US" sz="3600" dirty="0">
                <a:latin typeface="Times New Roman" panose="02020603050405020304" pitchFamily="18" charset="0"/>
                <a:ea typeface="Times New Roman" panose="02020603050405020304" pitchFamily="18" charset="0"/>
                <a:cs typeface="Arial" panose="020B0604020202020204" pitchFamily="34" charset="0"/>
              </a:rPr>
              <a:t>B. Treated bamboo</a:t>
            </a:r>
            <a:br>
              <a:rPr lang="en-US" sz="3600" dirty="0">
                <a:latin typeface="Times New Roman" panose="02020603050405020304" pitchFamily="18" charset="0"/>
                <a:ea typeface="Times New Roman" panose="02020603050405020304" pitchFamily="18" charset="0"/>
                <a:cs typeface="Arial" panose="020B0604020202020204" pitchFamily="34" charset="0"/>
              </a:rPr>
            </a:br>
            <a:r>
              <a:rPr lang="en-US" sz="3600" dirty="0">
                <a:latin typeface="Times New Roman" panose="02020603050405020304" pitchFamily="18" charset="0"/>
                <a:ea typeface="Times New Roman" panose="02020603050405020304" pitchFamily="18" charset="0"/>
                <a:cs typeface="Arial" panose="020B0604020202020204" pitchFamily="34" charset="0"/>
              </a:rPr>
              <a:t>C. Iron</a:t>
            </a:r>
            <a:br>
              <a:rPr lang="en-US" sz="3600" dirty="0">
                <a:latin typeface="Times New Roman" panose="02020603050405020304" pitchFamily="18" charset="0"/>
                <a:ea typeface="Times New Roman" panose="02020603050405020304" pitchFamily="18" charset="0"/>
                <a:cs typeface="Arial" panose="020B0604020202020204" pitchFamily="34" charset="0"/>
              </a:rPr>
            </a:br>
            <a:r>
              <a:rPr lang="en-US" sz="3600" dirty="0">
                <a:latin typeface="Times New Roman" panose="02020603050405020304" pitchFamily="18" charset="0"/>
                <a:ea typeface="Times New Roman" panose="02020603050405020304" pitchFamily="18" charset="0"/>
                <a:cs typeface="Arial" panose="020B0604020202020204" pitchFamily="34" charset="0"/>
              </a:rPr>
              <a:t>D. Silver</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227" y="2917609"/>
            <a:ext cx="2143125" cy="2143125"/>
          </a:xfrm>
          <a:prstGeom prst="rect">
            <a:avLst/>
          </a:prstGeom>
        </p:spPr>
      </p:pic>
    </p:spTree>
    <p:extLst>
      <p:ext uri="{BB962C8B-B14F-4D97-AF65-F5344CB8AC3E}">
        <p14:creationId xmlns:p14="http://schemas.microsoft.com/office/powerpoint/2010/main" val="400197352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25" name="TextBox 24"/>
          <p:cNvSpPr txBox="1"/>
          <p:nvPr/>
        </p:nvSpPr>
        <p:spPr>
          <a:xfrm>
            <a:off x="540385" y="1697355"/>
            <a:ext cx="9994900" cy="5132705"/>
          </a:xfrm>
          <a:prstGeom prst="rect">
            <a:avLst/>
          </a:prstGeom>
          <a:noFill/>
        </p:spPr>
        <p:txBody>
          <a:bodyPr wrap="square" rtlCol="1">
            <a:noAutofit/>
          </a:bodyPr>
          <a:lstStyle/>
          <a:p>
            <a:r>
              <a:rPr lang="en-US" sz="3200" dirty="0"/>
              <a:t>1. What kind of _________would you need to ice skate?</a:t>
            </a:r>
          </a:p>
          <a:p>
            <a:endParaRPr lang="en-US" sz="3200" dirty="0"/>
          </a:p>
          <a:p>
            <a:r>
              <a:rPr lang="en-US" sz="3200" dirty="0"/>
              <a:t>a. patent</a:t>
            </a:r>
          </a:p>
          <a:p>
            <a:r>
              <a:rPr lang="en-US" sz="3200" dirty="0"/>
              <a:t>b. significance</a:t>
            </a:r>
          </a:p>
          <a:p>
            <a:r>
              <a:rPr lang="en-US" sz="3200" dirty="0"/>
              <a:t>c. injury</a:t>
            </a:r>
          </a:p>
          <a:p>
            <a:r>
              <a:rPr lang="en-US" sz="3200" dirty="0"/>
              <a:t>d. equipment</a:t>
            </a:r>
          </a:p>
          <a:p>
            <a:pPr marL="0" indent="0">
              <a:buNone/>
            </a:pPr>
            <a:endParaRPr lang="en-US" altLang="ar-JO" sz="3200" b="1" dirty="0">
              <a:gradFill>
                <a:gsLst>
                  <a:gs pos="0">
                    <a:srgbClr val="012D86"/>
                  </a:gs>
                  <a:gs pos="100000">
                    <a:srgbClr val="0E2557"/>
                  </a:gs>
                </a:gsLst>
                <a:lin scaled="0"/>
              </a:gradFill>
              <a:sym typeface="+mn-ea"/>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63291" cy="45284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b="1" dirty="0" smtClean="0">
                <a:latin typeface="Comic Sans MS" panose="030F0702030302020204" pitchFamily="66" charset="0"/>
              </a:rPr>
              <a:t>Task 4  P. 59 </a:t>
            </a:r>
            <a:endParaRPr lang="en-US" b="1" dirty="0">
              <a:latin typeface="Comic Sans MS" panose="030F0702030302020204" pitchFamily="66" charset="0"/>
            </a:endParaRPr>
          </a:p>
        </p:txBody>
      </p:sp>
      <p:sp>
        <p:nvSpPr>
          <p:cNvPr id="3" name="Content Placeholder 2"/>
          <p:cNvSpPr>
            <a:spLocks noGrp="1"/>
          </p:cNvSpPr>
          <p:nvPr>
            <p:ph idx="1"/>
          </p:nvPr>
        </p:nvSpPr>
        <p:spPr>
          <a:xfrm>
            <a:off x="0" y="117566"/>
            <a:ext cx="11943806" cy="6740434"/>
          </a:xfrm>
        </p:spPr>
        <p:txBody>
          <a:bodyPr>
            <a:noAutofit/>
          </a:bodyPr>
          <a:lstStyle/>
          <a:p>
            <a:pPr marL="0" indent="0">
              <a:lnSpc>
                <a:spcPct val="200000"/>
              </a:lnSpc>
              <a:buNone/>
            </a:pPr>
            <a:r>
              <a:rPr lang="en-US" sz="2000" dirty="0"/>
              <a:t>1- Which of Edison's inventions were not very </a:t>
            </a:r>
            <a:r>
              <a:rPr lang="en-US" sz="2000" dirty="0" smtClean="0"/>
              <a:t>successful</a:t>
            </a:r>
            <a:r>
              <a:rPr lang="en-US" sz="2000" dirty="0" smtClean="0"/>
              <a:t>?</a:t>
            </a:r>
          </a:p>
          <a:p>
            <a:pPr marL="0" indent="0">
              <a:lnSpc>
                <a:spcPct val="200000"/>
              </a:lnSpc>
              <a:buNone/>
            </a:pPr>
            <a:r>
              <a:rPr lang="en-US" sz="2000" b="1" dirty="0" smtClean="0"/>
              <a:t>One of Edison’s less successful inventions was the kinetophone</a:t>
            </a:r>
            <a:endParaRPr lang="en-US" sz="2000" b="1" dirty="0" smtClean="0"/>
          </a:p>
          <a:p>
            <a:pPr marL="0" indent="0">
              <a:lnSpc>
                <a:spcPct val="200000"/>
              </a:lnSpc>
              <a:buNone/>
            </a:pPr>
            <a:r>
              <a:rPr lang="en-US" sz="2000" dirty="0" smtClean="0">
                <a:effectLst/>
              </a:rPr>
              <a:t>2. </a:t>
            </a:r>
            <a:r>
              <a:rPr lang="en-US" sz="2000" dirty="0" smtClean="0">
                <a:effectLst/>
              </a:rPr>
              <a:t>Describe the function of Kinetophone.</a:t>
            </a:r>
            <a:endParaRPr lang="en-US" sz="2000" dirty="0" smtClean="0"/>
          </a:p>
          <a:p>
            <a:pPr marL="0" indent="0">
              <a:lnSpc>
                <a:spcPct val="200000"/>
              </a:lnSpc>
              <a:buNone/>
            </a:pPr>
            <a:r>
              <a:rPr lang="en-US" sz="1600" b="1" dirty="0" smtClean="0"/>
              <a:t>The Kinetophone combined film and sound, allowing people to watch a motion picture through a peephole while listening to sound played on a phonograph.</a:t>
            </a:r>
            <a:endParaRPr lang="en-US" sz="1600" b="1" dirty="0" smtClean="0">
              <a:effectLst/>
            </a:endParaRPr>
          </a:p>
          <a:p>
            <a:pPr marL="0" indent="0">
              <a:lnSpc>
                <a:spcPct val="200000"/>
              </a:lnSpc>
              <a:buNone/>
            </a:pPr>
            <a:r>
              <a:rPr lang="en-US" sz="2000" dirty="0" smtClean="0"/>
              <a:t>3- </a:t>
            </a:r>
            <a:r>
              <a:rPr lang="en-US" sz="2000" dirty="0"/>
              <a:t>What kind of things did Edison make lists of</a:t>
            </a:r>
            <a:r>
              <a:rPr lang="en-US" sz="2000" dirty="0" smtClean="0"/>
              <a:t>?</a:t>
            </a:r>
          </a:p>
          <a:p>
            <a:pPr marL="0" indent="0">
              <a:lnSpc>
                <a:spcPct val="200000"/>
              </a:lnSpc>
              <a:buNone/>
            </a:pPr>
            <a:r>
              <a:rPr lang="en-US" sz="2000" b="1" dirty="0" smtClean="0"/>
              <a:t>He made lists of things that he thought people needed and would buy.</a:t>
            </a:r>
            <a:endParaRPr lang="en-US" sz="2000" b="1" dirty="0" smtClean="0"/>
          </a:p>
          <a:p>
            <a:pPr marL="0" indent="0">
              <a:lnSpc>
                <a:spcPct val="200000"/>
              </a:lnSpc>
              <a:buNone/>
            </a:pPr>
            <a:r>
              <a:rPr lang="en-US" sz="2000" dirty="0" smtClean="0">
                <a:effectLst/>
              </a:rPr>
              <a:t>4. What was Edison’s attitude toward failure</a:t>
            </a:r>
            <a:r>
              <a:rPr lang="en-US" sz="2000" dirty="0" smtClean="0">
                <a:effectLst/>
              </a:rPr>
              <a:t>?</a:t>
            </a:r>
          </a:p>
          <a:p>
            <a:pPr marL="0" indent="0">
              <a:lnSpc>
                <a:spcPct val="200000"/>
              </a:lnSpc>
              <a:buNone/>
            </a:pPr>
            <a:r>
              <a:rPr lang="en-US" sz="2000" dirty="0" smtClean="0"/>
              <a:t> </a:t>
            </a:r>
            <a:r>
              <a:rPr lang="en-US" sz="2000" b="1" dirty="0"/>
              <a:t>Edison had a positive attitude toward failure. He said, “I have not failed 10,000 times—I’ve successfully found 10,000 ways that will not work,” showing that he saw failures as learning opportunities rather than setbacks</a:t>
            </a:r>
            <a:r>
              <a:rPr lang="en-US" sz="2000" b="1" dirty="0" smtClean="0"/>
              <a:t>.</a:t>
            </a:r>
            <a:endParaRPr lang="en-US" sz="2000" b="1" dirty="0" smtClean="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71" y="226423"/>
            <a:ext cx="1416368" cy="2466975"/>
          </a:xfrm>
          <a:prstGeom prst="rect">
            <a:avLst/>
          </a:prstGeom>
        </p:spPr>
      </p:pic>
    </p:spTree>
    <p:extLst>
      <p:ext uri="{BB962C8B-B14F-4D97-AF65-F5344CB8AC3E}">
        <p14:creationId xmlns:p14="http://schemas.microsoft.com/office/powerpoint/2010/main" val="34163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03" y="0"/>
            <a:ext cx="10515600" cy="53122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sz="4000" b="1" dirty="0" smtClean="0">
                <a:latin typeface="Comic Sans MS" panose="030F0702030302020204" pitchFamily="66" charset="0"/>
              </a:rPr>
              <a:t>Critical Thinking  Task </a:t>
            </a:r>
            <a:r>
              <a:rPr lang="en-US" sz="4000" b="1" dirty="0" smtClean="0">
                <a:latin typeface="Comic Sans MS" panose="030F0702030302020204" pitchFamily="66" charset="0"/>
              </a:rPr>
              <a:t>4  P. 59 </a:t>
            </a:r>
            <a:endParaRPr lang="en-US" sz="4000" b="1" dirty="0">
              <a:latin typeface="Comic Sans MS" panose="030F0702030302020204" pitchFamily="66" charset="0"/>
            </a:endParaRPr>
          </a:p>
        </p:txBody>
      </p:sp>
      <p:sp>
        <p:nvSpPr>
          <p:cNvPr id="3" name="Content Placeholder 2"/>
          <p:cNvSpPr>
            <a:spLocks noGrp="1"/>
          </p:cNvSpPr>
          <p:nvPr>
            <p:ph idx="1"/>
          </p:nvPr>
        </p:nvSpPr>
        <p:spPr>
          <a:xfrm>
            <a:off x="333103" y="597716"/>
            <a:ext cx="11684726" cy="5637621"/>
          </a:xfrm>
        </p:spPr>
        <p:txBody>
          <a:bodyPr>
            <a:noAutofit/>
          </a:bodyPr>
          <a:lstStyle/>
          <a:p>
            <a:pPr marL="0" indent="0">
              <a:lnSpc>
                <a:spcPct val="200000"/>
              </a:lnSpc>
              <a:buNone/>
            </a:pPr>
            <a:r>
              <a:rPr lang="en-US" sz="1900" dirty="0" smtClean="0"/>
              <a:t>3- </a:t>
            </a:r>
            <a:r>
              <a:rPr lang="en-US" sz="1900" dirty="0"/>
              <a:t>What do you think is most remarkable about Edison? </a:t>
            </a:r>
            <a:r>
              <a:rPr lang="en-US" sz="1900" dirty="0" smtClean="0"/>
              <a:t>Explain</a:t>
            </a:r>
            <a:r>
              <a:rPr lang="en-US" sz="1900" dirty="0" smtClean="0"/>
              <a:t>.</a:t>
            </a:r>
          </a:p>
          <a:p>
            <a:pPr marL="0" indent="0">
              <a:lnSpc>
                <a:spcPct val="200000"/>
              </a:lnSpc>
              <a:buNone/>
            </a:pPr>
            <a:r>
              <a:rPr lang="en-US" sz="1900" b="1" dirty="0"/>
              <a:t>The most remarkable thing about Edison is his persistence and creativity. Even though many of his inventions, like the Kinetophone and concrete products, failed, he never gave up. He kept trying new ideas, which allowed him to secure over 1,000 patents and create inventions, like the electric light bulb, that changed the world.</a:t>
            </a:r>
            <a:endParaRPr lang="en-US" sz="1900" b="1" dirty="0" smtClean="0">
              <a:effectLst/>
            </a:endParaRPr>
          </a:p>
          <a:p>
            <a:pPr marL="0" indent="0">
              <a:lnSpc>
                <a:spcPct val="200000"/>
              </a:lnSpc>
              <a:buNone/>
            </a:pPr>
            <a:r>
              <a:rPr lang="en-US" sz="1900" dirty="0" smtClean="0"/>
              <a:t>4- </a:t>
            </a:r>
            <a:r>
              <a:rPr lang="en-US" sz="1900" dirty="0"/>
              <a:t>“</a:t>
            </a:r>
            <a:r>
              <a:rPr lang="en-US" sz="1900" b="1" i="1" dirty="0"/>
              <a:t>If you learn from defeat, you haven’t really lost</a:t>
            </a:r>
            <a:r>
              <a:rPr lang="en-US" sz="1900" dirty="0"/>
              <a:t>.” Explain how this quote reflects Edison’s attitude towards failure. </a:t>
            </a:r>
            <a:endParaRPr lang="en-US" sz="1900" dirty="0" smtClean="0"/>
          </a:p>
          <a:p>
            <a:pPr marL="0" indent="0">
              <a:lnSpc>
                <a:spcPct val="200000"/>
              </a:lnSpc>
              <a:buNone/>
            </a:pPr>
            <a:r>
              <a:rPr lang="en-US" sz="1900" b="1" dirty="0" smtClean="0"/>
              <a:t>It reflects Edison’s </a:t>
            </a:r>
            <a:r>
              <a:rPr lang="en-US" sz="1900" b="1" dirty="0"/>
              <a:t>attitude toward failure because he saw mistakes as opportunities to learn rather than true losses. As the text says, he did not consider his 10,000 failed attempts as failures; instead, he viewed them as ways to discover what did not work, which eventually helped him succeed.</a:t>
            </a:r>
          </a:p>
          <a:p>
            <a:pPr marL="0" indent="0">
              <a:lnSpc>
                <a:spcPct val="200000"/>
              </a:lnSpc>
              <a:buNone/>
            </a:pPr>
            <a:endParaRPr lang="en-US" sz="2000" dirty="0"/>
          </a:p>
        </p:txBody>
      </p:sp>
    </p:spTree>
    <p:extLst>
      <p:ext uri="{BB962C8B-B14F-4D97-AF65-F5344CB8AC3E}">
        <p14:creationId xmlns:p14="http://schemas.microsoft.com/office/powerpoint/2010/main" val="33422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80264" y="350565"/>
            <a:ext cx="1261271" cy="716434"/>
            <a:chOff x="7888148" y="205861"/>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888148" y="205861"/>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920137" y="321774"/>
              <a:ext cx="1480882" cy="54779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368219" y="727921"/>
            <a:ext cx="9822795" cy="729495"/>
          </a:xfrm>
          <a:prstGeom prst="rect">
            <a:avLst/>
          </a:prstGeom>
          <a:noFill/>
        </p:spPr>
        <p:txBody>
          <a:bodyPr wrap="square" rtlCol="1">
            <a:spAutoFit/>
          </a:bodyPr>
          <a:lstStyle/>
          <a:p>
            <a:pPr algn="l">
              <a:lnSpc>
                <a:spcPct val="250000"/>
              </a:lnSpc>
            </a:pPr>
            <a:r>
              <a:rPr lang="en-US" sz="2000" b="1" dirty="0">
                <a:latin typeface="GE SS Text Bold" pitchFamily="18" charset="-78"/>
                <a:ea typeface="GE SS Text Bold" pitchFamily="18" charset="-78"/>
                <a:cs typeface="GE SS Text Bold" pitchFamily="18" charset="-78"/>
              </a:rPr>
              <a:t>Differentiation</a:t>
            </a:r>
            <a:endParaRPr lang="en-US" sz="1200" b="1" dirty="0">
              <a:latin typeface="GE SS Text Bold" pitchFamily="18" charset="-78"/>
              <a:ea typeface="GE SS Text Bold" pitchFamily="18" charset="-78"/>
              <a:cs typeface="GE SS Text Bold" pitchFamily="18"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2404077" y="1534694"/>
            <a:ext cx="8345939" cy="2862322"/>
          </a:xfrm>
          <a:prstGeom prst="rect">
            <a:avLst/>
          </a:prstGeom>
          <a:noFill/>
        </p:spPr>
        <p:txBody>
          <a:bodyPr wrap="square" rtlCol="1">
            <a:spAutoFit/>
          </a:bodyPr>
          <a:lstStyle/>
          <a:p>
            <a:pPr>
              <a:lnSpc>
                <a:spcPct val="250000"/>
              </a:lnSpc>
            </a:pPr>
            <a:r>
              <a:rPr lang="en-US" sz="1400" b="1" dirty="0">
                <a:latin typeface="GE SS Text Bold" pitchFamily="18" charset="-78"/>
                <a:ea typeface="GE SS Text Bold" pitchFamily="18" charset="-78"/>
                <a:cs typeface="GE SS Text Bold" pitchFamily="18" charset="-78"/>
              </a:rPr>
              <a:t>      </a:t>
            </a:r>
            <a:r>
              <a:rPr lang="en-US" sz="2400" b="1" dirty="0">
                <a:latin typeface="GE SS Text Bold" pitchFamily="18" charset="-78"/>
                <a:ea typeface="GE SS Text Bold" pitchFamily="18" charset="-78"/>
                <a:cs typeface="GE SS Text Bold" pitchFamily="18" charset="-78"/>
              </a:rPr>
              <a:t>1+3     Write Two Facts ( from the text)about Thomas Edison</a:t>
            </a:r>
          </a:p>
          <a:p>
            <a:pPr>
              <a:lnSpc>
                <a:spcPct val="250000"/>
              </a:lnSpc>
            </a:pPr>
            <a:endParaRPr lang="en-US" sz="2400" b="1" dirty="0">
              <a:latin typeface="GE SS Text Bold" pitchFamily="18" charset="-78"/>
              <a:ea typeface="GE SS Text Bold" pitchFamily="18" charset="-78"/>
              <a:cs typeface="GE SS Text Bold" pitchFamily="18" charset="-78"/>
            </a:endParaRPr>
          </a:p>
          <a:p>
            <a:pPr>
              <a:lnSpc>
                <a:spcPct val="250000"/>
              </a:lnSpc>
            </a:pPr>
            <a:r>
              <a:rPr lang="en-US" sz="2400" b="1" dirty="0">
                <a:latin typeface="GE SS Text Bold" pitchFamily="18" charset="-78"/>
                <a:ea typeface="GE SS Text Bold" pitchFamily="18" charset="-78"/>
                <a:cs typeface="GE SS Text Bold" pitchFamily="18" charset="-78"/>
              </a:rPr>
              <a:t>2+4 give a summary of </a:t>
            </a:r>
            <a:r>
              <a:rPr lang="en-US" sz="2400" b="1">
                <a:latin typeface="GE SS Text Bold" pitchFamily="18" charset="-78"/>
                <a:ea typeface="GE SS Text Bold" pitchFamily="18" charset="-78"/>
                <a:cs typeface="GE SS Text Bold" pitchFamily="18" charset="-78"/>
              </a:rPr>
              <a:t>What’s taken so far.   </a:t>
            </a:r>
            <a:endParaRPr lang="en-US" sz="2400" b="1" dirty="0">
              <a:latin typeface="GE SS Text Bold" pitchFamily="18" charset="-78"/>
              <a:ea typeface="GE SS Text Bold" pitchFamily="18" charset="-78"/>
              <a:cs typeface="GE SS Text Bold" pitchFamily="18" charset="-78"/>
            </a:endParaRPr>
          </a:p>
        </p:txBody>
      </p:sp>
    </p:spTree>
    <p:extLst>
      <p:ext uri="{BB962C8B-B14F-4D97-AF65-F5344CB8AC3E}">
        <p14:creationId xmlns:p14="http://schemas.microsoft.com/office/powerpoint/2010/main" val="18870187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7" name="Text Box 6"/>
          <p:cNvSpPr txBox="1"/>
          <p:nvPr/>
        </p:nvSpPr>
        <p:spPr>
          <a:xfrm>
            <a:off x="468576" y="2234890"/>
            <a:ext cx="10004494" cy="847474"/>
          </a:xfrm>
          <a:prstGeom prst="rect">
            <a:avLst/>
          </a:prstGeom>
          <a:noFill/>
        </p:spPr>
        <p:txBody>
          <a:bodyPr wrap="square" rtlCol="0">
            <a:noAutofit/>
          </a:bodyPr>
          <a:lstStyle/>
          <a:p>
            <a:r>
              <a:rPr lang="en-US" sz="3600" dirty="0"/>
              <a:t>Write 3 things you’ve learned today.</a:t>
            </a:r>
          </a:p>
        </p:txBody>
      </p:sp>
    </p:spTree>
    <p:extLst>
      <p:ext uri="{BB962C8B-B14F-4D97-AF65-F5344CB8AC3E}">
        <p14:creationId xmlns:p14="http://schemas.microsoft.com/office/powerpoint/2010/main" val="370919940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105835"/>
            <a:ext cx="6096000" cy="1200329"/>
          </a:xfrm>
          <a:prstGeom prst="rect">
            <a:avLst/>
          </a:prstGeom>
        </p:spPr>
        <p:txBody>
          <a:bodyPr>
            <a:spAutoFit/>
          </a:bodyPr>
          <a:lstStyle/>
          <a:p>
            <a:r>
              <a:rPr lang="en-US" dirty="0" smtClean="0"/>
              <a:t>1. How </a:t>
            </a:r>
            <a:r>
              <a:rPr lang="en-US" dirty="0"/>
              <a:t>did Edison’s work with electricity change industries like schools, factories, or homes</a:t>
            </a:r>
            <a:r>
              <a:rPr lang="en-US" dirty="0" smtClean="0"/>
              <a:t>?</a:t>
            </a:r>
          </a:p>
          <a:p>
            <a:r>
              <a:rPr lang="en-US" smtClean="0"/>
              <a:t>2. How </a:t>
            </a:r>
            <a:r>
              <a:rPr lang="en-US" dirty="0"/>
              <a:t>do wars affect electricity and street lights in cities, and what problems does this cause for people</a:t>
            </a:r>
            <a:r>
              <a:rPr lang="en-US" dirty="0" smtClean="0"/>
              <a:t>?</a:t>
            </a:r>
            <a:endParaRPr lang="en-US" dirty="0"/>
          </a:p>
        </p:txBody>
      </p:sp>
    </p:spTree>
    <p:extLst>
      <p:ext uri="{BB962C8B-B14F-4D97-AF65-F5344CB8AC3E}">
        <p14:creationId xmlns:p14="http://schemas.microsoft.com/office/powerpoint/2010/main" val="4135394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10"/>
          <p:cNvSpPr/>
          <p:nvPr/>
        </p:nvSpPr>
        <p:spPr>
          <a:xfrm>
            <a:off x="10889615" y="1152525"/>
            <a:ext cx="1261110" cy="716280"/>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10m</a:t>
            </a:r>
          </a:p>
        </p:txBody>
      </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3" name="Text Box 2"/>
          <p:cNvSpPr txBox="1"/>
          <p:nvPr/>
        </p:nvSpPr>
        <p:spPr>
          <a:xfrm>
            <a:off x="1268095" y="5080635"/>
            <a:ext cx="9112885" cy="1119505"/>
          </a:xfrm>
          <a:prstGeom prst="rect">
            <a:avLst/>
          </a:prstGeom>
          <a:noFill/>
        </p:spPr>
        <p:txBody>
          <a:bodyPr wrap="square" rtlCol="0">
            <a:noAutofit/>
          </a:bodyPr>
          <a:lstStyle/>
          <a:p>
            <a:endParaRPr lang="en-US"/>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a:latin typeface="Times New Roman" panose="02020603050405020304"/>
              <a:ea typeface="Calibri" panose="020F0502020204030204"/>
            </a:endParaRPr>
          </a:p>
        </p:txBody>
      </p:sp>
      <p:sp>
        <p:nvSpPr>
          <p:cNvPr id="5" name="Text Box 4"/>
          <p:cNvSpPr txBox="1"/>
          <p:nvPr/>
        </p:nvSpPr>
        <p:spPr>
          <a:xfrm>
            <a:off x="662305" y="1819275"/>
            <a:ext cx="8597900" cy="601345"/>
          </a:xfrm>
          <a:prstGeom prst="rect">
            <a:avLst/>
          </a:prstGeom>
          <a:noFill/>
        </p:spPr>
        <p:txBody>
          <a:bodyPr wrap="square" rtlCol="0" anchor="t">
            <a:noAutofit/>
          </a:bodyPr>
          <a:lstStyle/>
          <a:p>
            <a:pPr algn="l"/>
            <a:endParaRPr lang="en-US" sz="3200" dirty="0">
              <a:sym typeface="+mn-ea"/>
            </a:endParaRPr>
          </a:p>
        </p:txBody>
      </p:sp>
      <p:sp>
        <p:nvSpPr>
          <p:cNvPr id="7" name="Rectangle 6">
            <a:extLst>
              <a:ext uri="{FF2B5EF4-FFF2-40B4-BE49-F238E27FC236}">
                <a16:creationId xmlns:a16="http://schemas.microsoft.com/office/drawing/2014/main" id="{4A5ECD67-3B40-409C-A149-5F964CB33D40}"/>
              </a:ext>
            </a:extLst>
          </p:cNvPr>
          <p:cNvSpPr/>
          <p:nvPr/>
        </p:nvSpPr>
        <p:spPr>
          <a:xfrm>
            <a:off x="683165" y="1942936"/>
            <a:ext cx="9843067" cy="954107"/>
          </a:xfrm>
          <a:prstGeom prst="rect">
            <a:avLst/>
          </a:prstGeom>
        </p:spPr>
        <p:txBody>
          <a:bodyPr wrap="square">
            <a:spAutoFit/>
          </a:bodyPr>
          <a:lstStyle/>
          <a:p>
            <a:r>
              <a:rPr lang="en-US" dirty="0"/>
              <a:t/>
            </a:r>
            <a:br>
              <a:rPr lang="en-US" dirty="0"/>
            </a:br>
            <a:r>
              <a:rPr lang="en-US" sz="2000" b="1" dirty="0"/>
              <a:t/>
            </a:r>
            <a:br>
              <a:rPr lang="en-US" sz="2000" b="1" dirty="0"/>
            </a:br>
            <a:endParaRPr lang="en-US" b="1" dirty="0"/>
          </a:p>
        </p:txBody>
      </p:sp>
      <p:pic>
        <p:nvPicPr>
          <p:cNvPr id="19" name="Picture 18">
            <a:extLst>
              <a:ext uri="{FF2B5EF4-FFF2-40B4-BE49-F238E27FC236}">
                <a16:creationId xmlns:a16="http://schemas.microsoft.com/office/drawing/2014/main" id="{8AA92F17-5CD9-4F3C-97B4-CF9AB6F2F046}"/>
              </a:ext>
            </a:extLst>
          </p:cNvPr>
          <p:cNvPicPr>
            <a:picLocks noChangeAspect="1"/>
          </p:cNvPicPr>
          <p:nvPr/>
        </p:nvPicPr>
        <p:blipFill>
          <a:blip r:embed="rId4"/>
          <a:stretch>
            <a:fillRect/>
          </a:stretch>
        </p:blipFill>
        <p:spPr>
          <a:xfrm>
            <a:off x="293277" y="2069753"/>
            <a:ext cx="3750415" cy="2748396"/>
          </a:xfrm>
          <a:prstGeom prst="rect">
            <a:avLst/>
          </a:prstGeom>
        </p:spPr>
      </p:pic>
      <p:pic>
        <p:nvPicPr>
          <p:cNvPr id="20" name="Picture 19">
            <a:extLst>
              <a:ext uri="{FF2B5EF4-FFF2-40B4-BE49-F238E27FC236}">
                <a16:creationId xmlns:a16="http://schemas.microsoft.com/office/drawing/2014/main" id="{24CC9511-68F8-4F0F-9E76-D3718C8754F5}"/>
              </a:ext>
            </a:extLst>
          </p:cNvPr>
          <p:cNvPicPr>
            <a:picLocks noChangeAspect="1"/>
          </p:cNvPicPr>
          <p:nvPr/>
        </p:nvPicPr>
        <p:blipFill>
          <a:blip r:embed="rId5"/>
          <a:stretch>
            <a:fillRect/>
          </a:stretch>
        </p:blipFill>
        <p:spPr>
          <a:xfrm>
            <a:off x="4419123" y="2069753"/>
            <a:ext cx="1676400" cy="2724150"/>
          </a:xfrm>
          <a:prstGeom prst="rect">
            <a:avLst/>
          </a:prstGeom>
        </p:spPr>
      </p:pic>
      <p:pic>
        <p:nvPicPr>
          <p:cNvPr id="21" name="Picture 20">
            <a:extLst>
              <a:ext uri="{FF2B5EF4-FFF2-40B4-BE49-F238E27FC236}">
                <a16:creationId xmlns:a16="http://schemas.microsoft.com/office/drawing/2014/main" id="{F8D26AB3-7C9F-44BF-B6B9-23558709E4F2}"/>
              </a:ext>
            </a:extLst>
          </p:cNvPr>
          <p:cNvPicPr>
            <a:picLocks noChangeAspect="1"/>
          </p:cNvPicPr>
          <p:nvPr/>
        </p:nvPicPr>
        <p:blipFill>
          <a:blip r:embed="rId6"/>
          <a:stretch>
            <a:fillRect/>
          </a:stretch>
        </p:blipFill>
        <p:spPr>
          <a:xfrm>
            <a:off x="6470954" y="2044787"/>
            <a:ext cx="2776258" cy="2724150"/>
          </a:xfrm>
          <a:prstGeom prst="rect">
            <a:avLst/>
          </a:prstGeom>
        </p:spPr>
      </p:pic>
      <p:sp>
        <p:nvSpPr>
          <p:cNvPr id="23" name="Rectangle 22">
            <a:extLst>
              <a:ext uri="{FF2B5EF4-FFF2-40B4-BE49-F238E27FC236}">
                <a16:creationId xmlns:a16="http://schemas.microsoft.com/office/drawing/2014/main" id="{8C0390AD-01F3-44F5-898E-09800815D00B}"/>
              </a:ext>
            </a:extLst>
          </p:cNvPr>
          <p:cNvSpPr/>
          <p:nvPr/>
        </p:nvSpPr>
        <p:spPr>
          <a:xfrm>
            <a:off x="366592" y="4901277"/>
            <a:ext cx="3585152" cy="5715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Stock Exchange </a:t>
            </a:r>
          </a:p>
        </p:txBody>
      </p:sp>
      <p:sp>
        <p:nvSpPr>
          <p:cNvPr id="24" name="Rectangle 23">
            <a:extLst>
              <a:ext uri="{FF2B5EF4-FFF2-40B4-BE49-F238E27FC236}">
                <a16:creationId xmlns:a16="http://schemas.microsoft.com/office/drawing/2014/main" id="{3BF58B20-6F74-492E-973E-B426E06DF99A}"/>
              </a:ext>
            </a:extLst>
          </p:cNvPr>
          <p:cNvSpPr/>
          <p:nvPr/>
        </p:nvSpPr>
        <p:spPr>
          <a:xfrm>
            <a:off x="6470954" y="4901277"/>
            <a:ext cx="2776258" cy="613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Investors </a:t>
            </a:r>
          </a:p>
        </p:txBody>
      </p:sp>
      <p:pic>
        <p:nvPicPr>
          <p:cNvPr id="26" name="Picture 25">
            <a:extLst>
              <a:ext uri="{FF2B5EF4-FFF2-40B4-BE49-F238E27FC236}">
                <a16:creationId xmlns:a16="http://schemas.microsoft.com/office/drawing/2014/main" id="{FCD88397-60B6-4ACB-89A5-EAED5110FC7C}"/>
              </a:ext>
            </a:extLst>
          </p:cNvPr>
          <p:cNvPicPr>
            <a:picLocks noChangeAspect="1"/>
          </p:cNvPicPr>
          <p:nvPr/>
        </p:nvPicPr>
        <p:blipFill>
          <a:blip r:embed="rId7"/>
          <a:stretch>
            <a:fillRect/>
          </a:stretch>
        </p:blipFill>
        <p:spPr>
          <a:xfrm>
            <a:off x="4083707" y="4901277"/>
            <a:ext cx="2319398" cy="1298863"/>
          </a:xfrm>
          <a:prstGeom prst="rect">
            <a:avLst/>
          </a:prstGeom>
        </p:spPr>
      </p:pic>
    </p:spTree>
    <p:extLst>
      <p:ext uri="{BB962C8B-B14F-4D97-AF65-F5344CB8AC3E}">
        <p14:creationId xmlns:p14="http://schemas.microsoft.com/office/powerpoint/2010/main" val="275955239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p:cNvSpPr txBox="1"/>
          <p:nvPr/>
        </p:nvSpPr>
        <p:spPr>
          <a:xfrm>
            <a:off x="381000" y="1268095"/>
            <a:ext cx="321564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tx1"/>
                </a:solidFill>
                <a:effectLst>
                  <a:outerShdw blurRad="38100" dist="19050" dir="2700000" algn="tl" rotWithShape="0">
                    <a:schemeClr val="dk1">
                      <a:alpha val="40000"/>
                    </a:schemeClr>
                  </a:outerShdw>
                </a:effectLst>
              </a:rPr>
              <a:t>FORMATIVE ASSESSMENT: </a:t>
            </a:r>
          </a:p>
        </p:txBody>
      </p:sp>
      <p:sp>
        <p:nvSpPr>
          <p:cNvPr id="6" name="Text Box 5"/>
          <p:cNvSpPr txBox="1"/>
          <p:nvPr/>
        </p:nvSpPr>
        <p:spPr>
          <a:xfrm flipV="1">
            <a:off x="607060" y="2922270"/>
            <a:ext cx="9610725" cy="106680"/>
          </a:xfrm>
          <a:prstGeom prst="rect">
            <a:avLst/>
          </a:prstGeom>
          <a:noFill/>
        </p:spPr>
        <p:txBody>
          <a:bodyPr wrap="square" rtlCol="0" anchor="t">
            <a:noAutofit/>
          </a:bodyPr>
          <a:lstStyle/>
          <a:p>
            <a:endParaRPr lang="en-US" sz="4000" dirty="0">
              <a:gradFill>
                <a:gsLst>
                  <a:gs pos="0">
                    <a:srgbClr val="012D86"/>
                  </a:gs>
                  <a:gs pos="100000">
                    <a:srgbClr val="0E2557"/>
                  </a:gs>
                </a:gsLst>
                <a:lin scaled="0"/>
              </a:gradFill>
              <a:sym typeface="+mn-ea"/>
            </a:endParaRPr>
          </a:p>
        </p:txBody>
      </p:sp>
      <p:sp>
        <p:nvSpPr>
          <p:cNvPr id="5" name="Text Box 4"/>
          <p:cNvSpPr txBox="1"/>
          <p:nvPr/>
        </p:nvSpPr>
        <p:spPr>
          <a:xfrm>
            <a:off x="389572" y="2167956"/>
            <a:ext cx="9887585" cy="76200"/>
          </a:xfrm>
          <a:prstGeom prst="rect">
            <a:avLst/>
          </a:prstGeom>
          <a:noFill/>
        </p:spPr>
        <p:txBody>
          <a:bodyPr wrap="square" rtlCol="0">
            <a:noAutofit/>
          </a:bodyPr>
          <a:lstStyle/>
          <a:p>
            <a:r>
              <a:rPr lang="en-US" sz="2800" b="1" dirty="0">
                <a:solidFill>
                  <a:schemeClr val="accent5"/>
                </a:solidFill>
              </a:rPr>
              <a:t/>
            </a:r>
            <a:br>
              <a:rPr lang="en-US" sz="2800" b="1" dirty="0">
                <a:solidFill>
                  <a:schemeClr val="accent5"/>
                </a:solidFill>
              </a:rPr>
            </a:br>
            <a:r>
              <a:rPr lang="en-US" sz="2800" b="1" dirty="0"/>
              <a:t/>
            </a:r>
            <a:br>
              <a:rPr lang="en-US" sz="2800" b="1" dirty="0"/>
            </a:br>
            <a:endParaRPr lang="en-US" sz="2800" b="1" dirty="0"/>
          </a:p>
        </p:txBody>
      </p:sp>
      <p:sp>
        <p:nvSpPr>
          <p:cNvPr id="17" name="Title 1">
            <a:extLst>
              <a:ext uri="{FF2B5EF4-FFF2-40B4-BE49-F238E27FC236}">
                <a16:creationId xmlns:a16="http://schemas.microsoft.com/office/drawing/2014/main" id="{533B730A-7D8E-4D64-B21D-18F729C1CCEC}"/>
              </a:ext>
            </a:extLst>
          </p:cNvPr>
          <p:cNvSpPr txBox="1">
            <a:spLocks/>
          </p:cNvSpPr>
          <p:nvPr/>
        </p:nvSpPr>
        <p:spPr>
          <a:xfrm>
            <a:off x="504739" y="2021508"/>
            <a:ext cx="8430775" cy="43313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Times New Roman" panose="02020603050405020304" pitchFamily="18" charset="0"/>
                <a:cs typeface="Times New Roman" panose="02020603050405020304" pitchFamily="18" charset="0"/>
              </a:rPr>
              <a:t>Problem</a:t>
            </a:r>
            <a:r>
              <a:rPr lang="en-US"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obtaining real-time stock prices from the New York Stock Exchange was a slow and inefficient process. "Runners" were tasked with physically carrying the latest prices from the exchange floor to brokers and investors. This often led to delays and inaccuracies. </a:t>
            </a:r>
          </a:p>
        </p:txBody>
      </p:sp>
      <p:sp>
        <p:nvSpPr>
          <p:cNvPr id="18" name="Rectangle 17">
            <a:extLst>
              <a:ext uri="{FF2B5EF4-FFF2-40B4-BE49-F238E27FC236}">
                <a16:creationId xmlns:a16="http://schemas.microsoft.com/office/drawing/2014/main" id="{0096C806-DF3B-41CC-8016-720068CE1A2D}"/>
              </a:ext>
            </a:extLst>
          </p:cNvPr>
          <p:cNvSpPr/>
          <p:nvPr/>
        </p:nvSpPr>
        <p:spPr>
          <a:xfrm>
            <a:off x="504739" y="4552281"/>
            <a:ext cx="8046721" cy="19256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lumMod val="50000"/>
                  </a:schemeClr>
                </a:solidFill>
                <a:latin typeface="Times New Roman" panose="02020603050405020304" pitchFamily="18" charset="0"/>
                <a:cs typeface="Times New Roman" panose="02020603050405020304" pitchFamily="18" charset="0"/>
              </a:rPr>
              <a:t>Work with your partner and try to think of a solution to deliver the information from the stock exchange to the investors directly to save time.</a:t>
            </a:r>
          </a:p>
        </p:txBody>
      </p:sp>
    </p:spTree>
    <p:extLst>
      <p:ext uri="{BB962C8B-B14F-4D97-AF65-F5344CB8AC3E}">
        <p14:creationId xmlns:p14="http://schemas.microsoft.com/office/powerpoint/2010/main" val="134307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p:cNvSpPr txBox="1"/>
          <p:nvPr/>
        </p:nvSpPr>
        <p:spPr>
          <a:xfrm>
            <a:off x="381000" y="1268095"/>
            <a:ext cx="321564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tx1"/>
                </a:solidFill>
                <a:effectLst>
                  <a:outerShdw blurRad="38100" dist="19050" dir="2700000" algn="tl" rotWithShape="0">
                    <a:schemeClr val="dk1">
                      <a:alpha val="40000"/>
                    </a:schemeClr>
                  </a:outerShdw>
                </a:effectLst>
              </a:rPr>
              <a:t>FORMATIVE ASSESSMENT: </a:t>
            </a:r>
          </a:p>
        </p:txBody>
      </p:sp>
      <p:sp>
        <p:nvSpPr>
          <p:cNvPr id="6" name="Text Box 5"/>
          <p:cNvSpPr txBox="1"/>
          <p:nvPr/>
        </p:nvSpPr>
        <p:spPr>
          <a:xfrm flipV="1">
            <a:off x="607060" y="2922270"/>
            <a:ext cx="9610725" cy="106680"/>
          </a:xfrm>
          <a:prstGeom prst="rect">
            <a:avLst/>
          </a:prstGeom>
          <a:noFill/>
        </p:spPr>
        <p:txBody>
          <a:bodyPr wrap="square" rtlCol="0" anchor="t">
            <a:noAutofit/>
          </a:bodyPr>
          <a:lstStyle/>
          <a:p>
            <a:endParaRPr lang="en-US" sz="4000" dirty="0">
              <a:gradFill>
                <a:gsLst>
                  <a:gs pos="0">
                    <a:srgbClr val="012D86"/>
                  </a:gs>
                  <a:gs pos="100000">
                    <a:srgbClr val="0E2557"/>
                  </a:gs>
                </a:gsLst>
                <a:lin scaled="0"/>
              </a:gradFill>
              <a:sym typeface="+mn-ea"/>
            </a:endParaRPr>
          </a:p>
        </p:txBody>
      </p:sp>
      <p:sp>
        <p:nvSpPr>
          <p:cNvPr id="5" name="Text Box 4"/>
          <p:cNvSpPr txBox="1"/>
          <p:nvPr/>
        </p:nvSpPr>
        <p:spPr>
          <a:xfrm>
            <a:off x="389572" y="2167956"/>
            <a:ext cx="9887585" cy="76200"/>
          </a:xfrm>
          <a:prstGeom prst="rect">
            <a:avLst/>
          </a:prstGeom>
          <a:noFill/>
        </p:spPr>
        <p:txBody>
          <a:bodyPr wrap="square" rtlCol="0">
            <a:noAutofit/>
          </a:bodyPr>
          <a:lstStyle/>
          <a:p>
            <a:r>
              <a:rPr lang="en-US" sz="2800" b="1" dirty="0">
                <a:solidFill>
                  <a:schemeClr val="accent5"/>
                </a:solidFill>
              </a:rPr>
              <a:t/>
            </a:r>
            <a:br>
              <a:rPr lang="en-US" sz="2800" b="1" dirty="0">
                <a:solidFill>
                  <a:schemeClr val="accent5"/>
                </a:solidFill>
              </a:rPr>
            </a:br>
            <a:r>
              <a:rPr lang="en-US" sz="2800" b="1" dirty="0"/>
              <a:t/>
            </a:r>
            <a:br>
              <a:rPr lang="en-US" sz="2800" b="1" dirty="0"/>
            </a:br>
            <a:endParaRPr lang="en-US" sz="2800" b="1" dirty="0"/>
          </a:p>
        </p:txBody>
      </p:sp>
      <p:sp>
        <p:nvSpPr>
          <p:cNvPr id="17" name="Title 1">
            <a:extLst>
              <a:ext uri="{FF2B5EF4-FFF2-40B4-BE49-F238E27FC236}">
                <a16:creationId xmlns:a16="http://schemas.microsoft.com/office/drawing/2014/main" id="{533B730A-7D8E-4D64-B21D-18F729C1CCEC}"/>
              </a:ext>
            </a:extLst>
          </p:cNvPr>
          <p:cNvSpPr txBox="1">
            <a:spLocks/>
          </p:cNvSpPr>
          <p:nvPr/>
        </p:nvSpPr>
        <p:spPr>
          <a:xfrm>
            <a:off x="504739" y="2021508"/>
            <a:ext cx="8430775" cy="43313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4362599B-D47E-4E65-BEF8-AED008D25436}"/>
              </a:ext>
            </a:extLst>
          </p:cNvPr>
          <p:cNvSpPr/>
          <p:nvPr/>
        </p:nvSpPr>
        <p:spPr>
          <a:xfrm>
            <a:off x="1172205" y="1916993"/>
            <a:ext cx="4946074" cy="14547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10000"/>
                  </a:schemeClr>
                </a:solidFill>
                <a:latin typeface="Times New Roman" panose="02020603050405020304" pitchFamily="18" charset="0"/>
                <a:cs typeface="Times New Roman" panose="02020603050405020304" pitchFamily="18" charset="0"/>
              </a:rPr>
              <a:t>Alexander Graham Bell</a:t>
            </a:r>
          </a:p>
        </p:txBody>
      </p:sp>
      <p:pic>
        <p:nvPicPr>
          <p:cNvPr id="20" name="Picture 19">
            <a:extLst>
              <a:ext uri="{FF2B5EF4-FFF2-40B4-BE49-F238E27FC236}">
                <a16:creationId xmlns:a16="http://schemas.microsoft.com/office/drawing/2014/main" id="{94BC65E8-A7C0-437A-9A77-A6F0BFBE9965}"/>
              </a:ext>
            </a:extLst>
          </p:cNvPr>
          <p:cNvPicPr>
            <a:picLocks noChangeAspect="1"/>
          </p:cNvPicPr>
          <p:nvPr/>
        </p:nvPicPr>
        <p:blipFill>
          <a:blip r:embed="rId4"/>
          <a:stretch>
            <a:fillRect/>
          </a:stretch>
        </p:blipFill>
        <p:spPr>
          <a:xfrm>
            <a:off x="6502743" y="1807455"/>
            <a:ext cx="2432771" cy="3037938"/>
          </a:xfrm>
          <a:prstGeom prst="rect">
            <a:avLst/>
          </a:prstGeom>
          <a:solidFill>
            <a:schemeClr val="accent2"/>
          </a:solidFill>
        </p:spPr>
      </p:pic>
      <p:pic>
        <p:nvPicPr>
          <p:cNvPr id="24" name="Picture 23">
            <a:extLst>
              <a:ext uri="{FF2B5EF4-FFF2-40B4-BE49-F238E27FC236}">
                <a16:creationId xmlns:a16="http://schemas.microsoft.com/office/drawing/2014/main" id="{80A42A9A-1BA2-4369-B35B-0AB56FBA626D}"/>
              </a:ext>
            </a:extLst>
          </p:cNvPr>
          <p:cNvPicPr>
            <a:picLocks noChangeAspect="1"/>
          </p:cNvPicPr>
          <p:nvPr/>
        </p:nvPicPr>
        <p:blipFill>
          <a:blip r:embed="rId5"/>
          <a:stretch>
            <a:fillRect/>
          </a:stretch>
        </p:blipFill>
        <p:spPr>
          <a:xfrm>
            <a:off x="3127429" y="3582950"/>
            <a:ext cx="2990850" cy="1533525"/>
          </a:xfrm>
          <a:prstGeom prst="rect">
            <a:avLst/>
          </a:prstGeom>
          <a:solidFill>
            <a:schemeClr val="accent2"/>
          </a:solidFill>
        </p:spPr>
      </p:pic>
      <p:sp>
        <p:nvSpPr>
          <p:cNvPr id="25" name="Rectangle 24">
            <a:extLst>
              <a:ext uri="{FF2B5EF4-FFF2-40B4-BE49-F238E27FC236}">
                <a16:creationId xmlns:a16="http://schemas.microsoft.com/office/drawing/2014/main" id="{8E783CBF-9338-477B-BA37-4E052038E835}"/>
              </a:ext>
            </a:extLst>
          </p:cNvPr>
          <p:cNvSpPr/>
          <p:nvPr/>
        </p:nvSpPr>
        <p:spPr>
          <a:xfrm>
            <a:off x="715006" y="5327705"/>
            <a:ext cx="8011391" cy="9430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lumMod val="10000"/>
                  </a:schemeClr>
                </a:solidFill>
              </a:rPr>
              <a:t>What is Edison’s contribution  to Alexander Graham Bell’s invention?</a:t>
            </a:r>
          </a:p>
        </p:txBody>
      </p:sp>
    </p:spTree>
    <p:extLst>
      <p:ext uri="{BB962C8B-B14F-4D97-AF65-F5344CB8AC3E}">
        <p14:creationId xmlns:p14="http://schemas.microsoft.com/office/powerpoint/2010/main" val="24394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LESSON:3</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85305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r>
              <a:rPr lang="en-US" sz="2000" b="1" dirty="0"/>
              <a:t> </a:t>
            </a:r>
          </a:p>
        </p:txBody>
      </p:sp>
      <p:sp>
        <p:nvSpPr>
          <p:cNvPr id="3" name="TextBox 24"/>
          <p:cNvSpPr txBox="1"/>
          <p:nvPr/>
        </p:nvSpPr>
        <p:spPr>
          <a:xfrm>
            <a:off x="595630" y="1995170"/>
            <a:ext cx="10520680" cy="76200"/>
          </a:xfrm>
          <a:prstGeom prst="rect">
            <a:avLst/>
          </a:prstGeom>
          <a:noFill/>
        </p:spPr>
        <p:txBody>
          <a:bodyPr wrap="square" rtlCol="1">
            <a:noAutofit/>
          </a:bodyPr>
          <a:lstStyle/>
          <a:p>
            <a:pPr algn="l"/>
            <a:endParaRPr lang="en-US" sz="2800" b="1" dirty="0">
              <a:sym typeface="+mn-ea"/>
            </a:endParaRPr>
          </a:p>
        </p:txBody>
      </p:sp>
      <p:sp>
        <p:nvSpPr>
          <p:cNvPr id="5" name="TextBox 24"/>
          <p:cNvSpPr txBox="1"/>
          <p:nvPr/>
        </p:nvSpPr>
        <p:spPr>
          <a:xfrm rot="10800000">
            <a:off x="-575945" y="1858010"/>
            <a:ext cx="9807575" cy="76200"/>
          </a:xfrm>
          <a:prstGeom prst="rect">
            <a:avLst/>
          </a:prstGeom>
          <a:noFill/>
        </p:spPr>
        <p:txBody>
          <a:bodyPr wrap="square" rtlCol="1">
            <a:noAutofit/>
          </a:bodyPr>
          <a:lstStyle/>
          <a:p>
            <a:pPr algn="l"/>
            <a:endParaRPr lang="en-US" sz="2800" b="1" dirty="0">
              <a:sym typeface="+mn-ea"/>
            </a:endParaRPr>
          </a:p>
        </p:txBody>
      </p:sp>
      <p:sp>
        <p:nvSpPr>
          <p:cNvPr id="6" name="TextBox 24"/>
          <p:cNvSpPr txBox="1"/>
          <p:nvPr/>
        </p:nvSpPr>
        <p:spPr>
          <a:xfrm flipV="1">
            <a:off x="165100" y="1737995"/>
            <a:ext cx="10520680" cy="182245"/>
          </a:xfrm>
          <a:prstGeom prst="rect">
            <a:avLst/>
          </a:prstGeom>
          <a:noFill/>
        </p:spPr>
        <p:txBody>
          <a:bodyPr wrap="square" rtlCol="1">
            <a:noAutofit/>
          </a:bodyPr>
          <a:lstStyle/>
          <a:p>
            <a:pPr algn="l"/>
            <a:endParaRPr lang="en-US" sz="2800" b="1" dirty="0">
              <a:sym typeface="+mn-ea"/>
            </a:endParaRPr>
          </a:p>
        </p:txBody>
      </p:sp>
      <p:sp>
        <p:nvSpPr>
          <p:cNvPr id="10" name="Rectangle 9">
            <a:extLst>
              <a:ext uri="{FF2B5EF4-FFF2-40B4-BE49-F238E27FC236}">
                <a16:creationId xmlns:a16="http://schemas.microsoft.com/office/drawing/2014/main" id="{43B560CF-739F-46C1-95B9-74E46C527D08}"/>
              </a:ext>
            </a:extLst>
          </p:cNvPr>
          <p:cNvSpPr/>
          <p:nvPr/>
        </p:nvSpPr>
        <p:spPr>
          <a:xfrm>
            <a:off x="595630" y="5847198"/>
            <a:ext cx="6900323" cy="905886"/>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3200" b="1" dirty="0"/>
              <a:t>Group work should be done quietly.</a:t>
            </a:r>
          </a:p>
        </p:txBody>
      </p:sp>
      <p:sp>
        <p:nvSpPr>
          <p:cNvPr id="46" name="Title 1">
            <a:extLst>
              <a:ext uri="{FF2B5EF4-FFF2-40B4-BE49-F238E27FC236}">
                <a16:creationId xmlns:a16="http://schemas.microsoft.com/office/drawing/2014/main" id="{F207C221-183C-4F2A-B552-AB7A0EA55BD1}"/>
              </a:ext>
            </a:extLst>
          </p:cNvPr>
          <p:cNvSpPr txBox="1">
            <a:spLocks/>
          </p:cNvSpPr>
          <p:nvPr/>
        </p:nvSpPr>
        <p:spPr>
          <a:xfrm>
            <a:off x="3587762" y="1442177"/>
            <a:ext cx="3675355" cy="656411"/>
          </a:xfrm>
          <a:prstGeom prst="rect">
            <a:avLst/>
          </a:prstGeom>
          <a:solidFill>
            <a:schemeClr val="bg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Differentiation </a:t>
            </a:r>
          </a:p>
        </p:txBody>
      </p:sp>
      <p:sp>
        <p:nvSpPr>
          <p:cNvPr id="47" name="Rectangle 46">
            <a:extLst>
              <a:ext uri="{FF2B5EF4-FFF2-40B4-BE49-F238E27FC236}">
                <a16:creationId xmlns:a16="http://schemas.microsoft.com/office/drawing/2014/main" id="{098DE212-B0F7-4503-8C63-EE7619FB3E73}"/>
              </a:ext>
            </a:extLst>
          </p:cNvPr>
          <p:cNvSpPr/>
          <p:nvPr/>
        </p:nvSpPr>
        <p:spPr>
          <a:xfrm>
            <a:off x="1137480" y="2293748"/>
            <a:ext cx="3844636" cy="34651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lumMod val="25000"/>
                </a:schemeClr>
              </a:solidFill>
              <a:latin typeface="Times New Roman" panose="02020603050405020304" pitchFamily="18" charset="0"/>
              <a:cs typeface="Times New Roman" panose="02020603050405020304" pitchFamily="18" charset="0"/>
            </a:endParaRPr>
          </a:p>
          <a:p>
            <a:pPr algn="ctr"/>
            <a:endParaRPr lang="en-US" sz="2400" b="1" dirty="0">
              <a:solidFill>
                <a:schemeClr val="bg1">
                  <a:lumMod val="25000"/>
                </a:schemeClr>
              </a:solidFill>
              <a:latin typeface="Times New Roman" panose="02020603050405020304" pitchFamily="18" charset="0"/>
              <a:cs typeface="Times New Roman" panose="02020603050405020304" pitchFamily="18" charset="0"/>
            </a:endParaRPr>
          </a:p>
          <a:p>
            <a:pPr algn="ctr"/>
            <a:endParaRPr lang="en-US" sz="2400" b="1"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B3564561-FC19-4245-AB2A-375B79F37B2D}"/>
              </a:ext>
            </a:extLst>
          </p:cNvPr>
          <p:cNvSpPr/>
          <p:nvPr/>
        </p:nvSpPr>
        <p:spPr>
          <a:xfrm>
            <a:off x="5537646" y="2312641"/>
            <a:ext cx="3948546" cy="339021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50000"/>
                </a:schemeClr>
              </a:solidFill>
              <a:latin typeface="Times New Roman" panose="02020603050405020304" pitchFamily="18" charset="0"/>
              <a:cs typeface="Times New Roman" panose="02020603050405020304" pitchFamily="18" charset="0"/>
            </a:endParaRPr>
          </a:p>
          <a:p>
            <a:pPr algn="ctr"/>
            <a:endParaRPr lang="en-US" sz="2400" b="1" dirty="0">
              <a:solidFill>
                <a:schemeClr val="bg1">
                  <a:lumMod val="50000"/>
                </a:schemeClr>
              </a:solidFill>
              <a:latin typeface="Times New Roman" panose="02020603050405020304" pitchFamily="18" charset="0"/>
              <a:cs typeface="Times New Roman" panose="02020603050405020304" pitchFamily="18" charset="0"/>
            </a:endParaRPr>
          </a:p>
          <a:p>
            <a:pPr algn="ctr"/>
            <a:endParaRPr lang="en-US" sz="2400" b="1"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49" name="Rectangle 1">
            <a:extLst>
              <a:ext uri="{FF2B5EF4-FFF2-40B4-BE49-F238E27FC236}">
                <a16:creationId xmlns:a16="http://schemas.microsoft.com/office/drawing/2014/main" id="{7CEF372D-8380-4984-A270-5ADAF98F3B30}"/>
              </a:ext>
            </a:extLst>
          </p:cNvPr>
          <p:cNvSpPr>
            <a:spLocks noChangeArrowheads="1"/>
          </p:cNvSpPr>
          <p:nvPr/>
        </p:nvSpPr>
        <p:spPr bwMode="auto">
          <a:xfrm>
            <a:off x="1334454" y="3135529"/>
            <a:ext cx="3498515"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b="1" dirty="0">
                <a:latin typeface="Arial" panose="020B0604020202020204" pitchFamily="34" charset="0"/>
              </a:rPr>
              <a:t>W</a:t>
            </a:r>
            <a:r>
              <a:rPr kumimoji="0" lang="en-US" altLang="en-US" sz="1600" b="1" i="0" u="none" strike="noStrike" cap="none" normalizeH="0" baseline="0" dirty="0">
                <a:ln>
                  <a:noFill/>
                </a:ln>
                <a:solidFill>
                  <a:schemeClr val="tx1"/>
                </a:solidFill>
                <a:effectLst/>
                <a:latin typeface="Arial" panose="020B0604020202020204" pitchFamily="34" charset="0"/>
              </a:rPr>
              <a:t>rite a timeline</a:t>
            </a:r>
            <a:r>
              <a:rPr kumimoji="0" lang="en-US" altLang="en-US" sz="1600" b="0" i="0" u="none" strike="noStrike" cap="none" normalizeH="0" baseline="0" dirty="0">
                <a:ln>
                  <a:noFill/>
                </a:ln>
                <a:solidFill>
                  <a:schemeClr val="tx1"/>
                </a:solidFill>
                <a:effectLst/>
                <a:latin typeface="Arial" panose="020B0604020202020204" pitchFamily="34" charset="0"/>
              </a:rPr>
              <a:t> showing the major inventions Edison worked on, in the correct order.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Include at least </a:t>
            </a:r>
            <a:r>
              <a:rPr kumimoji="0" lang="en-US" altLang="en-US" sz="1600" b="1" i="0" u="none" strike="noStrike" cap="none" normalizeH="0" baseline="0" dirty="0">
                <a:ln>
                  <a:noFill/>
                </a:ln>
                <a:solidFill>
                  <a:schemeClr val="tx1"/>
                </a:solidFill>
                <a:effectLst/>
                <a:latin typeface="Arial" panose="020B0604020202020204" pitchFamily="34" charset="0"/>
              </a:rPr>
              <a:t>4 key inventions</a:t>
            </a:r>
            <a:r>
              <a:rPr kumimoji="0" lang="en-US" altLang="en-US" sz="1600" b="0" i="0" u="none" strike="noStrike" cap="none" normalizeH="0" baseline="0" dirty="0">
                <a:ln>
                  <a:noFill/>
                </a:ln>
                <a:solidFill>
                  <a:schemeClr val="tx1"/>
                </a:solidFill>
                <a:effectLst/>
                <a:latin typeface="Arial" panose="020B0604020202020204" pitchFamily="34" charset="0"/>
              </a:rPr>
              <a:t> from the passage.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For each invention, </a:t>
            </a:r>
            <a:r>
              <a:rPr kumimoji="0" lang="en-US" altLang="en-US" sz="1600" b="1" i="0" u="none" strike="noStrike" cap="none" normalizeH="0" baseline="0" dirty="0">
                <a:ln>
                  <a:noFill/>
                </a:ln>
                <a:solidFill>
                  <a:schemeClr val="tx1"/>
                </a:solidFill>
                <a:effectLst/>
                <a:latin typeface="Arial" panose="020B0604020202020204" pitchFamily="34" charset="0"/>
              </a:rPr>
              <a:t>write 1–2 sentences</a:t>
            </a:r>
            <a:r>
              <a:rPr kumimoji="0" lang="en-US" altLang="en-US" sz="1600" b="0" i="0" u="none" strike="noStrike" cap="none" normalizeH="0" baseline="0" dirty="0">
                <a:ln>
                  <a:noFill/>
                </a:ln>
                <a:solidFill>
                  <a:schemeClr val="tx1"/>
                </a:solidFill>
                <a:effectLst/>
                <a:latin typeface="Arial" panose="020B0604020202020204" pitchFamily="34" charset="0"/>
              </a:rPr>
              <a:t> explaining: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What the invention did</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How it changed life for people at the time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443E5BC5-C77B-4687-BDE9-EBCC964B03C4}"/>
              </a:ext>
            </a:extLst>
          </p:cNvPr>
          <p:cNvSpPr/>
          <p:nvPr/>
        </p:nvSpPr>
        <p:spPr>
          <a:xfrm>
            <a:off x="1506279" y="2446377"/>
            <a:ext cx="2799906" cy="4601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Students </a:t>
            </a:r>
            <a:r>
              <a:rPr lang="en-US" dirty="0" smtClean="0"/>
              <a:t>3 </a:t>
            </a:r>
            <a:r>
              <a:rPr lang="en-US" dirty="0"/>
              <a:t>and </a:t>
            </a:r>
            <a:r>
              <a:rPr lang="en-US" dirty="0"/>
              <a:t>4</a:t>
            </a:r>
            <a:endParaRPr lang="en-US" dirty="0"/>
          </a:p>
        </p:txBody>
      </p:sp>
      <p:sp>
        <p:nvSpPr>
          <p:cNvPr id="50" name="Rectangle 49">
            <a:extLst>
              <a:ext uri="{FF2B5EF4-FFF2-40B4-BE49-F238E27FC236}">
                <a16:creationId xmlns:a16="http://schemas.microsoft.com/office/drawing/2014/main" id="{345D19F5-6E34-4FCB-B042-86F8914FF0AE}"/>
              </a:ext>
            </a:extLst>
          </p:cNvPr>
          <p:cNvSpPr/>
          <p:nvPr/>
        </p:nvSpPr>
        <p:spPr>
          <a:xfrm>
            <a:off x="5947974" y="2753892"/>
            <a:ext cx="2799906" cy="4601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Students 1 and </a:t>
            </a:r>
            <a:r>
              <a:rPr lang="en-US" dirty="0" smtClean="0"/>
              <a:t>2</a:t>
            </a:r>
            <a:endParaRPr lang="en-US" dirty="0"/>
          </a:p>
        </p:txBody>
      </p:sp>
      <p:sp>
        <p:nvSpPr>
          <p:cNvPr id="29" name="Rectangle 1">
            <a:extLst>
              <a:ext uri="{FF2B5EF4-FFF2-40B4-BE49-F238E27FC236}">
                <a16:creationId xmlns:a16="http://schemas.microsoft.com/office/drawing/2014/main" id="{C404FAFF-2819-449D-8363-64A6CC700990}"/>
              </a:ext>
            </a:extLst>
          </p:cNvPr>
          <p:cNvSpPr>
            <a:spLocks noChangeArrowheads="1"/>
          </p:cNvSpPr>
          <p:nvPr/>
        </p:nvSpPr>
        <p:spPr bwMode="auto">
          <a:xfrm>
            <a:off x="5571793" y="3268001"/>
            <a:ext cx="36598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Match each invention</a:t>
            </a:r>
            <a:r>
              <a:rPr kumimoji="0" lang="en-US" altLang="en-US" sz="1600" b="0" i="0" u="none" strike="noStrike" cap="none" normalizeH="0" baseline="0" dirty="0">
                <a:ln>
                  <a:noFill/>
                </a:ln>
                <a:solidFill>
                  <a:schemeClr val="tx1"/>
                </a:solidFill>
                <a:effectLst/>
                <a:latin typeface="Arial" panose="020B0604020202020204" pitchFamily="34" charset="0"/>
              </a:rPr>
              <a:t> to its use: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Stock Ticker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Telephone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Phonograph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Light Bulb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Draw a picture</a:t>
            </a:r>
            <a:r>
              <a:rPr kumimoji="0" lang="en-US" altLang="en-US" sz="1600" b="0" i="0" u="none" strike="noStrike" cap="none" normalizeH="0" baseline="0" dirty="0">
                <a:ln>
                  <a:noFill/>
                </a:ln>
                <a:solidFill>
                  <a:schemeClr val="tx1"/>
                </a:solidFill>
                <a:effectLst/>
                <a:latin typeface="Arial" panose="020B0604020202020204" pitchFamily="34" charset="0"/>
              </a:rPr>
              <a:t> of your favorite invention from the list</a:t>
            </a:r>
            <a:r>
              <a:rPr kumimoji="0" lang="en-US" altLang="en-US" sz="1200" b="0" i="0" u="none" strike="noStrike" cap="none" normalizeH="0" baseline="0" dirty="0">
                <a:ln>
                  <a:noFill/>
                </a:ln>
                <a:solidFill>
                  <a:schemeClr val="tx1"/>
                </a:solidFill>
                <a:effectLst/>
                <a:latin typeface="Arial" panose="020B0604020202020204" pitchFamily="34" charset="0"/>
              </a:rPr>
              <a:t>.</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7" name="Text Box 6"/>
          <p:cNvSpPr txBox="1"/>
          <p:nvPr/>
        </p:nvSpPr>
        <p:spPr>
          <a:xfrm>
            <a:off x="468576" y="2234890"/>
            <a:ext cx="10004494" cy="847474"/>
          </a:xfrm>
          <a:prstGeom prst="rect">
            <a:avLst/>
          </a:prstGeom>
          <a:noFill/>
        </p:spPr>
        <p:txBody>
          <a:bodyPr wrap="square" rtlCol="0">
            <a:noAutofit/>
          </a:bodyPr>
          <a:lstStyle/>
          <a:p>
            <a:r>
              <a:rPr lang="en-US" sz="3600" dirty="0"/>
              <a:t>Write 3 things you’ve learned today.</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25" name="TextBox 24"/>
          <p:cNvSpPr txBox="1"/>
          <p:nvPr/>
        </p:nvSpPr>
        <p:spPr>
          <a:xfrm>
            <a:off x="540385" y="1697355"/>
            <a:ext cx="9994900" cy="5132705"/>
          </a:xfrm>
          <a:prstGeom prst="rect">
            <a:avLst/>
          </a:prstGeom>
          <a:noFill/>
        </p:spPr>
        <p:txBody>
          <a:bodyPr wrap="square" rtlCol="1">
            <a:noAutofit/>
          </a:bodyPr>
          <a:lstStyle/>
          <a:p>
            <a:r>
              <a:rPr lang="en-US" sz="3200" dirty="0"/>
              <a:t>2.  What do you think has made  </a:t>
            </a:r>
            <a:r>
              <a:rPr lang="en-US" sz="3200" dirty="0" err="1"/>
              <a:t>significant_________to</a:t>
            </a:r>
            <a:r>
              <a:rPr lang="en-US" sz="3200" dirty="0"/>
              <a:t> society?</a:t>
            </a:r>
          </a:p>
          <a:p>
            <a:endParaRPr lang="en-US" sz="3200" dirty="0"/>
          </a:p>
          <a:p>
            <a:r>
              <a:rPr lang="en-US" sz="3200" dirty="0"/>
              <a:t>a. investor</a:t>
            </a:r>
          </a:p>
          <a:p>
            <a:r>
              <a:rPr lang="en-US" sz="3200" dirty="0"/>
              <a:t>b. tenacity</a:t>
            </a:r>
          </a:p>
          <a:p>
            <a:r>
              <a:rPr lang="en-US" sz="3200" dirty="0"/>
              <a:t>c. contribution</a:t>
            </a:r>
          </a:p>
          <a:p>
            <a:r>
              <a:rPr lang="en-US" sz="3200" dirty="0"/>
              <a:t>d. injury</a:t>
            </a:r>
          </a:p>
          <a:p>
            <a:pPr marL="0" indent="0">
              <a:buNone/>
            </a:pPr>
            <a:endParaRPr lang="en-US" altLang="ar-JO" sz="3200" b="1" dirty="0">
              <a:gradFill>
                <a:gsLst>
                  <a:gs pos="0">
                    <a:srgbClr val="012D86"/>
                  </a:gs>
                  <a:gs pos="100000">
                    <a:srgbClr val="0E2557"/>
                  </a:gs>
                </a:gsLst>
                <a:lin scaled="0"/>
              </a:gradFill>
              <a:sym typeface="+mn-ea"/>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8681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3" name="Text Box 2"/>
          <p:cNvSpPr txBox="1"/>
          <p:nvPr/>
        </p:nvSpPr>
        <p:spPr>
          <a:xfrm>
            <a:off x="1268095" y="5080635"/>
            <a:ext cx="9112885" cy="1119505"/>
          </a:xfrm>
          <a:prstGeom prst="rect">
            <a:avLst/>
          </a:prstGeom>
          <a:noFill/>
        </p:spPr>
        <p:txBody>
          <a:bodyPr wrap="square" rtlCol="0">
            <a:noAutofit/>
          </a:bodyPr>
          <a:lstStyle/>
          <a:p>
            <a:endParaRPr lang="en-US"/>
          </a:p>
        </p:txBody>
      </p:sp>
      <p:sp>
        <p:nvSpPr>
          <p:cNvPr id="4" name="Text Box 3"/>
          <p:cNvSpPr txBox="1"/>
          <p:nvPr/>
        </p:nvSpPr>
        <p:spPr>
          <a:xfrm>
            <a:off x="567055" y="2877185"/>
            <a:ext cx="9940290" cy="1069340"/>
          </a:xfrm>
          <a:prstGeom prst="rect">
            <a:avLst/>
          </a:prstGeom>
          <a:noFill/>
        </p:spPr>
        <p:txBody>
          <a:bodyPr wrap="square" rtlCol="0" anchor="t">
            <a:noAutofit/>
          </a:bodyPr>
          <a:lstStyle/>
          <a:p>
            <a:endParaRPr lang="en-US" sz="2800" b="1" dirty="0">
              <a:sym typeface="+mn-ea"/>
            </a:endParaRPr>
          </a:p>
        </p:txBody>
      </p:sp>
      <p:sp>
        <p:nvSpPr>
          <p:cNvPr id="5" name="Text Box 4"/>
          <p:cNvSpPr txBox="1"/>
          <p:nvPr/>
        </p:nvSpPr>
        <p:spPr>
          <a:xfrm>
            <a:off x="810895" y="1868805"/>
            <a:ext cx="9696450" cy="2539365"/>
          </a:xfrm>
          <a:prstGeom prst="rect">
            <a:avLst/>
          </a:prstGeom>
          <a:noFill/>
        </p:spPr>
        <p:txBody>
          <a:bodyPr wrap="square" rtlCol="0">
            <a:noAutofit/>
          </a:bodyPr>
          <a:lstStyle/>
          <a:p>
            <a:pPr marL="0" marR="0" lvl="0" indent="0" algn="l" defTabSz="914400" rtl="0" eaLnBrk="0" fontAlgn="base" latinLnBrk="0" hangingPunct="0">
              <a:lnSpc>
                <a:spcPct val="100000"/>
              </a:lnSpc>
              <a:spcBef>
                <a:spcPct val="0"/>
              </a:spcBef>
              <a:spcAft>
                <a:spcPts val="800"/>
              </a:spcAft>
              <a:buClrTx/>
              <a:buSzTx/>
              <a:buFontTx/>
              <a:buNone/>
            </a:pPr>
            <a:endParaRPr lang="en-US" sz="3600" dirty="0"/>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a:latin typeface="Times New Roman" panose="02020603050405020304"/>
              <a:ea typeface="Calibri" panose="020F0502020204030204"/>
            </a:endParaRPr>
          </a:p>
        </p:txBody>
      </p:sp>
      <p:sp>
        <p:nvSpPr>
          <p:cNvPr id="9" name="Text Box 8"/>
          <p:cNvSpPr txBox="1"/>
          <p:nvPr/>
        </p:nvSpPr>
        <p:spPr>
          <a:xfrm>
            <a:off x="566420" y="2350770"/>
            <a:ext cx="10013950" cy="63754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pic>
        <p:nvPicPr>
          <p:cNvPr id="24" name="Picture 23">
            <a:extLst>
              <a:ext uri="{FF2B5EF4-FFF2-40B4-BE49-F238E27FC236}">
                <a16:creationId xmlns:a16="http://schemas.microsoft.com/office/drawing/2014/main" id="{B0F2442F-1759-40C6-A059-6B1F9E4E7E05}"/>
              </a:ext>
            </a:extLst>
          </p:cNvPr>
          <p:cNvPicPr>
            <a:picLocks noChangeAspect="1"/>
          </p:cNvPicPr>
          <p:nvPr/>
        </p:nvPicPr>
        <p:blipFill>
          <a:blip r:embed="rId4"/>
          <a:stretch>
            <a:fillRect/>
          </a:stretch>
        </p:blipFill>
        <p:spPr>
          <a:xfrm>
            <a:off x="484811" y="1988243"/>
            <a:ext cx="6992471" cy="2709125"/>
          </a:xfrm>
          <a:prstGeom prst="rect">
            <a:avLst/>
          </a:prstGeom>
        </p:spPr>
      </p:pic>
      <p:sp>
        <p:nvSpPr>
          <p:cNvPr id="26" name="Rectangle 25">
            <a:extLst>
              <a:ext uri="{FF2B5EF4-FFF2-40B4-BE49-F238E27FC236}">
                <a16:creationId xmlns:a16="http://schemas.microsoft.com/office/drawing/2014/main" id="{B3AA2E9F-6BD0-4F43-8BBB-49A42A220560}"/>
              </a:ext>
            </a:extLst>
          </p:cNvPr>
          <p:cNvSpPr/>
          <p:nvPr/>
        </p:nvSpPr>
        <p:spPr>
          <a:xfrm>
            <a:off x="3617113" y="1337635"/>
            <a:ext cx="3345629" cy="6131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lumMod val="25000"/>
                  </a:schemeClr>
                </a:solidFill>
              </a:rPr>
              <a:t>Telegraph </a:t>
            </a:r>
          </a:p>
        </p:txBody>
      </p:sp>
      <p:sp>
        <p:nvSpPr>
          <p:cNvPr id="27" name="Rectangle 26">
            <a:extLst>
              <a:ext uri="{FF2B5EF4-FFF2-40B4-BE49-F238E27FC236}">
                <a16:creationId xmlns:a16="http://schemas.microsoft.com/office/drawing/2014/main" id="{72FD88EF-B0EE-46F7-A0E0-626321F7A80D}"/>
              </a:ext>
            </a:extLst>
          </p:cNvPr>
          <p:cNvSpPr/>
          <p:nvPr/>
        </p:nvSpPr>
        <p:spPr>
          <a:xfrm>
            <a:off x="790626" y="4926398"/>
            <a:ext cx="5357309" cy="1710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lumMod val="50000"/>
                  </a:schemeClr>
                </a:solidFill>
              </a:rPr>
              <a:t>What is a telegraph ? </a:t>
            </a:r>
          </a:p>
          <a:p>
            <a:r>
              <a:rPr lang="en-US" sz="3600" b="1" dirty="0">
                <a:solidFill>
                  <a:schemeClr val="bg1">
                    <a:lumMod val="50000"/>
                  </a:schemeClr>
                </a:solidFill>
              </a:rPr>
              <a:t>When was it invented ? </a:t>
            </a:r>
          </a:p>
        </p:txBody>
      </p:sp>
      <p:pic>
        <p:nvPicPr>
          <p:cNvPr id="28" name="Picture 27">
            <a:extLst>
              <a:ext uri="{FF2B5EF4-FFF2-40B4-BE49-F238E27FC236}">
                <a16:creationId xmlns:a16="http://schemas.microsoft.com/office/drawing/2014/main" id="{AA903625-9480-4EE8-8612-D26C9DDDE060}"/>
              </a:ext>
            </a:extLst>
          </p:cNvPr>
          <p:cNvPicPr>
            <a:picLocks noChangeAspect="1"/>
          </p:cNvPicPr>
          <p:nvPr/>
        </p:nvPicPr>
        <p:blipFill>
          <a:blip r:embed="rId5"/>
          <a:stretch>
            <a:fillRect/>
          </a:stretch>
        </p:blipFill>
        <p:spPr>
          <a:xfrm>
            <a:off x="7934499" y="2862195"/>
            <a:ext cx="2294004" cy="1176225"/>
          </a:xfrm>
          <a:prstGeom prst="rect">
            <a:avLst/>
          </a:prstGeom>
        </p:spPr>
      </p:pic>
      <p:sp>
        <p:nvSpPr>
          <p:cNvPr id="29" name="Rectangle 28">
            <a:extLst>
              <a:ext uri="{FF2B5EF4-FFF2-40B4-BE49-F238E27FC236}">
                <a16:creationId xmlns:a16="http://schemas.microsoft.com/office/drawing/2014/main" id="{35909A5B-A0BB-43C5-A2B6-DAD76FF70AAD}"/>
              </a:ext>
            </a:extLst>
          </p:cNvPr>
          <p:cNvSpPr/>
          <p:nvPr/>
        </p:nvSpPr>
        <p:spPr>
          <a:xfrm>
            <a:off x="8057547" y="5280697"/>
            <a:ext cx="2216076" cy="5701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1:30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sz="6000" b="1" dirty="0">
                <a:latin typeface="Comic Sans MS" panose="030F0702030302020204" pitchFamily="66" charset="0"/>
              </a:rPr>
              <a:t>Presentation Task 1   P.54/55 </a:t>
            </a:r>
          </a:p>
        </p:txBody>
      </p:sp>
      <p:sp>
        <p:nvSpPr>
          <p:cNvPr id="3" name="Content Placeholder 2"/>
          <p:cNvSpPr>
            <a:spLocks noGrp="1"/>
          </p:cNvSpPr>
          <p:nvPr>
            <p:ph idx="1"/>
          </p:nvPr>
        </p:nvSpPr>
        <p:spPr/>
        <p:txBody>
          <a:bodyPr>
            <a:normAutofit/>
          </a:bodyPr>
          <a:lstStyle/>
          <a:p>
            <a:r>
              <a:rPr lang="en-US" dirty="0"/>
              <a:t>1- What did people use to light their homes before the invention of the light bulb?</a:t>
            </a:r>
          </a:p>
          <a:p>
            <a:endParaRPr lang="en-US" dirty="0">
              <a:effectLst/>
            </a:endParaRPr>
          </a:p>
          <a:p>
            <a:r>
              <a:rPr lang="en-US" dirty="0"/>
              <a:t>2- What was the aim of Edison?</a:t>
            </a:r>
          </a:p>
          <a:p>
            <a:pPr marL="0" indent="0">
              <a:buNone/>
            </a:pPr>
            <a:r>
              <a:rPr lang="en-US" dirty="0"/>
              <a:t> </a:t>
            </a:r>
          </a:p>
          <a:p>
            <a:r>
              <a:rPr lang="en-US" dirty="0"/>
              <a:t>3. Mention the qualities of Edison.</a:t>
            </a:r>
          </a:p>
          <a:p>
            <a:endParaRPr lang="en-US" dirty="0"/>
          </a:p>
          <a:p>
            <a:r>
              <a:rPr lang="en-US" dirty="0"/>
              <a:t>4. Quote a sentence shows Edison’s contribution to the previous efforts of light bulb. </a:t>
            </a:r>
          </a:p>
          <a:p>
            <a:endParaRPr lang="en-US" dirty="0"/>
          </a:p>
          <a:p>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32666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normAutofit/>
          </a:bodyPr>
          <a:lstStyle/>
          <a:p>
            <a:r>
              <a:rPr lang="en-US" sz="6000" b="1" dirty="0"/>
              <a:t>Challenging words. </a:t>
            </a:r>
          </a:p>
        </p:txBody>
      </p:sp>
      <p:sp>
        <p:nvSpPr>
          <p:cNvPr id="3" name="Content Placeholder 2"/>
          <p:cNvSpPr>
            <a:spLocks noGrp="1"/>
          </p:cNvSpPr>
          <p:nvPr>
            <p:ph idx="1"/>
          </p:nvPr>
        </p:nvSpPr>
        <p:spPr/>
        <p:txBody>
          <a:bodyPr/>
          <a:lstStyle/>
          <a:p>
            <a:r>
              <a:rPr lang="en-US" dirty="0"/>
              <a:t>Ingenuity :</a:t>
            </a:r>
          </a:p>
          <a:p>
            <a:r>
              <a:rPr lang="en-US" dirty="0"/>
              <a:t>Devoted :</a:t>
            </a:r>
          </a:p>
          <a:p>
            <a:endParaRPr lang="en-US" dirty="0"/>
          </a:p>
          <a:p>
            <a:r>
              <a:rPr lang="en-US" dirty="0"/>
              <a:t>Incandescent:</a:t>
            </a:r>
          </a:p>
          <a:p>
            <a:endParaRPr lang="en-US" dirty="0"/>
          </a:p>
          <a:p>
            <a:r>
              <a:rPr lang="en-US" dirty="0"/>
              <a:t>Strides:</a:t>
            </a:r>
          </a:p>
        </p:txBody>
      </p:sp>
      <p:sp>
        <p:nvSpPr>
          <p:cNvPr id="4" name="Title 1"/>
          <p:cNvSpPr txBox="1">
            <a:spLocks/>
          </p:cNvSpPr>
          <p:nvPr/>
        </p:nvSpPr>
        <p:spPr>
          <a:xfrm>
            <a:off x="2723607" y="1825625"/>
            <a:ext cx="2336074" cy="469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cleverness</a:t>
            </a:r>
          </a:p>
        </p:txBody>
      </p:sp>
      <p:sp>
        <p:nvSpPr>
          <p:cNvPr id="5" name="Title 1"/>
          <p:cNvSpPr txBox="1">
            <a:spLocks/>
          </p:cNvSpPr>
          <p:nvPr/>
        </p:nvSpPr>
        <p:spPr>
          <a:xfrm>
            <a:off x="2723607" y="2369911"/>
            <a:ext cx="2336074" cy="469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dedicated</a:t>
            </a:r>
          </a:p>
        </p:txBody>
      </p:sp>
      <p:sp>
        <p:nvSpPr>
          <p:cNvPr id="6" name="Title 1"/>
          <p:cNvSpPr txBox="1">
            <a:spLocks/>
          </p:cNvSpPr>
          <p:nvPr/>
        </p:nvSpPr>
        <p:spPr>
          <a:xfrm>
            <a:off x="3128556" y="3362688"/>
            <a:ext cx="2336074" cy="469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shining</a:t>
            </a:r>
          </a:p>
        </p:txBody>
      </p:sp>
      <p:sp>
        <p:nvSpPr>
          <p:cNvPr id="7" name="Title 1"/>
          <p:cNvSpPr txBox="1">
            <a:spLocks/>
          </p:cNvSpPr>
          <p:nvPr/>
        </p:nvSpPr>
        <p:spPr>
          <a:xfrm>
            <a:off x="2275115" y="4430713"/>
            <a:ext cx="2336074" cy="469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footsteps</a:t>
            </a:r>
          </a:p>
        </p:txBody>
      </p:sp>
    </p:spTree>
    <p:extLst>
      <p:ext uri="{BB962C8B-B14F-4D97-AF65-F5344CB8AC3E}">
        <p14:creationId xmlns:p14="http://schemas.microsoft.com/office/powerpoint/2010/main" val="32929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3" name="Text Box 2"/>
          <p:cNvSpPr txBox="1"/>
          <p:nvPr/>
        </p:nvSpPr>
        <p:spPr>
          <a:xfrm>
            <a:off x="1268095" y="5080635"/>
            <a:ext cx="9112885" cy="1119505"/>
          </a:xfrm>
          <a:prstGeom prst="rect">
            <a:avLst/>
          </a:prstGeom>
          <a:noFill/>
        </p:spPr>
        <p:txBody>
          <a:bodyPr wrap="square" rtlCol="0">
            <a:noAutofit/>
          </a:bodyPr>
          <a:lstStyle/>
          <a:p>
            <a:endParaRPr lang="en-US"/>
          </a:p>
        </p:txBody>
      </p:sp>
      <p:sp>
        <p:nvSpPr>
          <p:cNvPr id="4" name="Text Box 3"/>
          <p:cNvSpPr txBox="1"/>
          <p:nvPr/>
        </p:nvSpPr>
        <p:spPr>
          <a:xfrm>
            <a:off x="567055" y="2877185"/>
            <a:ext cx="9940290" cy="1069340"/>
          </a:xfrm>
          <a:prstGeom prst="rect">
            <a:avLst/>
          </a:prstGeom>
          <a:noFill/>
        </p:spPr>
        <p:txBody>
          <a:bodyPr wrap="square" rtlCol="0" anchor="t">
            <a:noAutofit/>
          </a:bodyPr>
          <a:lstStyle/>
          <a:p>
            <a:endParaRPr lang="en-US" sz="2800" b="1" dirty="0">
              <a:sym typeface="+mn-ea"/>
            </a:endParaRPr>
          </a:p>
        </p:txBody>
      </p:sp>
      <p:sp>
        <p:nvSpPr>
          <p:cNvPr id="5" name="Text Box 4"/>
          <p:cNvSpPr txBox="1"/>
          <p:nvPr/>
        </p:nvSpPr>
        <p:spPr>
          <a:xfrm>
            <a:off x="810895" y="1868805"/>
            <a:ext cx="9696450" cy="2539365"/>
          </a:xfrm>
          <a:prstGeom prst="rect">
            <a:avLst/>
          </a:prstGeom>
          <a:noFill/>
        </p:spPr>
        <p:txBody>
          <a:bodyPr wrap="square" rtlCol="0">
            <a:noAutofit/>
          </a:bodyPr>
          <a:lstStyle/>
          <a:p>
            <a:pPr marL="0" marR="0" lvl="0" indent="0" algn="l" defTabSz="914400" rtl="0" eaLnBrk="0" fontAlgn="base" latinLnBrk="0" hangingPunct="0">
              <a:lnSpc>
                <a:spcPct val="100000"/>
              </a:lnSpc>
              <a:spcBef>
                <a:spcPct val="0"/>
              </a:spcBef>
              <a:spcAft>
                <a:spcPts val="800"/>
              </a:spcAft>
              <a:buClrTx/>
              <a:buSzTx/>
              <a:buFontTx/>
              <a:buNone/>
            </a:pPr>
            <a:endParaRPr lang="en-US" sz="3600" dirty="0"/>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a:latin typeface="Times New Roman" panose="02020603050405020304"/>
              <a:ea typeface="Calibri" panose="020F0502020204030204"/>
            </a:endParaRPr>
          </a:p>
        </p:txBody>
      </p:sp>
      <p:sp>
        <p:nvSpPr>
          <p:cNvPr id="9" name="Text Box 8"/>
          <p:cNvSpPr txBox="1"/>
          <p:nvPr/>
        </p:nvSpPr>
        <p:spPr>
          <a:xfrm>
            <a:off x="566420" y="2350770"/>
            <a:ext cx="10013950" cy="63754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pic>
        <p:nvPicPr>
          <p:cNvPr id="24" name="Picture 23">
            <a:extLst>
              <a:ext uri="{FF2B5EF4-FFF2-40B4-BE49-F238E27FC236}">
                <a16:creationId xmlns:a16="http://schemas.microsoft.com/office/drawing/2014/main" id="{B0F2442F-1759-40C6-A059-6B1F9E4E7E05}"/>
              </a:ext>
            </a:extLst>
          </p:cNvPr>
          <p:cNvPicPr>
            <a:picLocks noChangeAspect="1"/>
          </p:cNvPicPr>
          <p:nvPr/>
        </p:nvPicPr>
        <p:blipFill>
          <a:blip r:embed="rId4"/>
          <a:stretch>
            <a:fillRect/>
          </a:stretch>
        </p:blipFill>
        <p:spPr>
          <a:xfrm>
            <a:off x="484811" y="1988243"/>
            <a:ext cx="6992471" cy="2709125"/>
          </a:xfrm>
          <a:prstGeom prst="rect">
            <a:avLst/>
          </a:prstGeom>
        </p:spPr>
      </p:pic>
      <p:sp>
        <p:nvSpPr>
          <p:cNvPr id="26" name="Rectangle 25">
            <a:extLst>
              <a:ext uri="{FF2B5EF4-FFF2-40B4-BE49-F238E27FC236}">
                <a16:creationId xmlns:a16="http://schemas.microsoft.com/office/drawing/2014/main" id="{B3AA2E9F-6BD0-4F43-8BBB-49A42A220560}"/>
              </a:ext>
            </a:extLst>
          </p:cNvPr>
          <p:cNvSpPr/>
          <p:nvPr/>
        </p:nvSpPr>
        <p:spPr>
          <a:xfrm>
            <a:off x="3617113" y="1337635"/>
            <a:ext cx="3345629" cy="6131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lumMod val="25000"/>
                  </a:schemeClr>
                </a:solidFill>
              </a:rPr>
              <a:t>Telegraph </a:t>
            </a:r>
          </a:p>
        </p:txBody>
      </p:sp>
      <p:sp>
        <p:nvSpPr>
          <p:cNvPr id="27" name="Rectangle 26">
            <a:extLst>
              <a:ext uri="{FF2B5EF4-FFF2-40B4-BE49-F238E27FC236}">
                <a16:creationId xmlns:a16="http://schemas.microsoft.com/office/drawing/2014/main" id="{72FD88EF-B0EE-46F7-A0E0-626321F7A80D}"/>
              </a:ext>
            </a:extLst>
          </p:cNvPr>
          <p:cNvSpPr/>
          <p:nvPr/>
        </p:nvSpPr>
        <p:spPr>
          <a:xfrm>
            <a:off x="790626" y="4926398"/>
            <a:ext cx="5357309" cy="1710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lumMod val="50000"/>
                  </a:schemeClr>
                </a:solidFill>
              </a:rPr>
              <a:t>What is a telegraph ? </a:t>
            </a:r>
          </a:p>
          <a:p>
            <a:r>
              <a:rPr lang="en-US" sz="3600" b="1" dirty="0">
                <a:solidFill>
                  <a:schemeClr val="bg1">
                    <a:lumMod val="50000"/>
                  </a:schemeClr>
                </a:solidFill>
              </a:rPr>
              <a:t>When was it invented ? </a:t>
            </a:r>
          </a:p>
        </p:txBody>
      </p:sp>
      <p:pic>
        <p:nvPicPr>
          <p:cNvPr id="28" name="Picture 27">
            <a:extLst>
              <a:ext uri="{FF2B5EF4-FFF2-40B4-BE49-F238E27FC236}">
                <a16:creationId xmlns:a16="http://schemas.microsoft.com/office/drawing/2014/main" id="{AA903625-9480-4EE8-8612-D26C9DDDE060}"/>
              </a:ext>
            </a:extLst>
          </p:cNvPr>
          <p:cNvPicPr>
            <a:picLocks noChangeAspect="1"/>
          </p:cNvPicPr>
          <p:nvPr/>
        </p:nvPicPr>
        <p:blipFill>
          <a:blip r:embed="rId5"/>
          <a:stretch>
            <a:fillRect/>
          </a:stretch>
        </p:blipFill>
        <p:spPr>
          <a:xfrm>
            <a:off x="7934499" y="2862195"/>
            <a:ext cx="2294004" cy="1176225"/>
          </a:xfrm>
          <a:prstGeom prst="rect">
            <a:avLst/>
          </a:prstGeom>
        </p:spPr>
      </p:pic>
      <p:sp>
        <p:nvSpPr>
          <p:cNvPr id="29" name="Rectangle 28">
            <a:extLst>
              <a:ext uri="{FF2B5EF4-FFF2-40B4-BE49-F238E27FC236}">
                <a16:creationId xmlns:a16="http://schemas.microsoft.com/office/drawing/2014/main" id="{35909A5B-A0BB-43C5-A2B6-DAD76FF70AAD}"/>
              </a:ext>
            </a:extLst>
          </p:cNvPr>
          <p:cNvSpPr/>
          <p:nvPr/>
        </p:nvSpPr>
        <p:spPr>
          <a:xfrm>
            <a:off x="8057547" y="5280697"/>
            <a:ext cx="2216076" cy="5701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1:30 </a:t>
            </a:r>
          </a:p>
        </p:txBody>
      </p:sp>
    </p:spTree>
    <p:extLst>
      <p:ext uri="{BB962C8B-B14F-4D97-AF65-F5344CB8AC3E}">
        <p14:creationId xmlns:p14="http://schemas.microsoft.com/office/powerpoint/2010/main" val="2062356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4" ma:contentTypeDescription="Create a new document." ma:contentTypeScope="" ma:versionID="6b2dea2e8b93c79cf5ca688f69d4c3ec">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21fb15d1cb0a07f67bc2296c58cdc3ae"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A90E2-8565-43E0-BA8A-CB10F4B8D067}">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3e03e693-6f57-4a0f-8762-2487ed846c1c"/>
    <ds:schemaRef ds:uri="0b7d3d12-a688-4a65-9735-5d5242335cee"/>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1300C05-2782-41CC-9FA7-D59F2B792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d3d12-a688-4a65-9735-5d5242335cee"/>
    <ds:schemaRef ds:uri="3e03e693-6f57-4a0f-8762-2487ed846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ECACF6-5969-4273-9FB6-E6AFF5BD4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TotalTime>
  <Words>2722</Words>
  <Application>Microsoft Office PowerPoint</Application>
  <PresentationFormat>Widescreen</PresentationFormat>
  <Paragraphs>664</Paragraphs>
  <Slides>49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Adobe Arabic</vt:lpstr>
      <vt:lpstr>AGA Aladdin Regular</vt:lpstr>
      <vt:lpstr>Arial</vt:lpstr>
      <vt:lpstr>Calibri</vt:lpstr>
      <vt:lpstr>Calibri Light</vt:lpstr>
      <vt:lpstr>Comic Sans MS</vt:lpstr>
      <vt:lpstr>GE SS Text Bold</vt:lpstr>
      <vt:lpstr>HelveticaNeueLT Arabic 45 Light</vt:lpstr>
      <vt:lpstr>HelveticaNeueLT Arabic 55 Roman</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Presentation Task 1   P.54/55 </vt:lpstr>
      <vt:lpstr>Challenging words. </vt:lpstr>
      <vt:lpstr>PowerPoint Presentation</vt:lpstr>
      <vt:lpstr>PowerPoint Presentation</vt:lpstr>
      <vt:lpstr>PowerPoint Presentation</vt:lpstr>
      <vt:lpstr>PowerPoint Presentation</vt:lpstr>
      <vt:lpstr>PowerPoint Presentation</vt:lpstr>
      <vt:lpstr>PowerPoint Presentation</vt:lpstr>
      <vt:lpstr>Task 2    55/56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2    56 </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3    56 </vt:lpstr>
      <vt:lpstr>PowerPoint Presentation</vt:lpstr>
      <vt:lpstr>PowerPoint Presentation</vt:lpstr>
      <vt:lpstr>PowerPoint Presentation</vt:lpstr>
      <vt:lpstr>PowerPoint Presentation</vt:lpstr>
      <vt:lpstr>PowerPoint Presentation</vt:lpstr>
      <vt:lpstr>PowerPoint Presentation</vt:lpstr>
      <vt:lpstr>Task 4  P. 59 </vt:lpstr>
      <vt:lpstr>Critical Thinking  Task 4  P. 59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HP</cp:lastModifiedBy>
  <cp:revision>493</cp:revision>
  <cp:lastPrinted>2024-02-21T09:04:00Z</cp:lastPrinted>
  <dcterms:created xsi:type="dcterms:W3CDTF">2019-06-13T08:00:00Z</dcterms:created>
  <dcterms:modified xsi:type="dcterms:W3CDTF">2025-10-15T03:08:30Z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64F04A3B57AF4474A37317F02637CA1B_12</vt:lpwstr>
  </property>
  <property fmtid="{D5CDD505-2E9C-101B-9397-08002B2CF9AE}" pid="3" name="KSOProductBuildVer">
    <vt:lpwstr>1033-12.2.0.18607</vt:lpwstr>
  </property>
  <property fmtid="{D5CDD505-2E9C-101B-9397-08002B2CF9AE}" pid="4" name="ContentTypeId">
    <vt:lpwstr>0x0101005FCD5A634654594FBBFFA6A58C1B7A05</vt:lpwstr>
  </property>
  <property fmtid="{D5CDD505-2E9C-101B-9397-08002B2CF9AE}" pid="5" name="MediaServiceImageTags">
    <vt:lpwstr/>
  </property>
</Properties>
</file>