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4" r:id="rId3"/>
    <p:sldId id="275" r:id="rId4"/>
    <p:sldId id="276" r:id="rId5"/>
    <p:sldId id="307" r:id="rId6"/>
    <p:sldId id="281" r:id="rId7"/>
    <p:sldId id="282" r:id="rId8"/>
    <p:sldId id="305" r:id="rId9"/>
    <p:sldId id="287" r:id="rId10"/>
    <p:sldId id="518" r:id="rId11"/>
    <p:sldId id="316" r:id="rId12"/>
    <p:sldId id="314" r:id="rId13"/>
    <p:sldId id="315" r:id="rId14"/>
    <p:sldId id="318" r:id="rId15"/>
    <p:sldId id="317" r:id="rId16"/>
    <p:sldId id="319" r:id="rId17"/>
    <p:sldId id="320" r:id="rId18"/>
    <p:sldId id="265" r:id="rId19"/>
    <p:sldId id="266" r:id="rId20"/>
    <p:sldId id="284" r:id="rId21"/>
    <p:sldId id="285" r:id="rId22"/>
  </p:sldIdLst>
  <p:sldSz cx="12192000" cy="6858000"/>
  <p:notesSz cx="6797675"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A5300DD9-AD73-40D4-9A58-21A733AA97EE}" type="datetimeFigureOut">
              <a:rPr lang="en-US" smtClean="0"/>
              <a:t>10/30/2025</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78375"/>
            <a:ext cx="5438775" cy="3910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9688" y="9431338"/>
            <a:ext cx="2946400" cy="498475"/>
          </a:xfrm>
          <a:prstGeom prst="rect">
            <a:avLst/>
          </a:prstGeom>
        </p:spPr>
        <p:txBody>
          <a:bodyPr vert="horz" lIns="91440" tIns="45720" rIns="91440" bIns="45720" rtlCol="0" anchor="b"/>
          <a:lstStyle>
            <a:lvl1pPr algn="r">
              <a:defRPr sz="1200"/>
            </a:lvl1pPr>
          </a:lstStyle>
          <a:p>
            <a:fld id="{7A5DC3D8-8BD2-4275-8DE4-0A5180BEAB1D}" type="slidenum">
              <a:rPr lang="en-US" smtClean="0"/>
              <a:t>‹#›</a:t>
            </a:fld>
            <a:endParaRPr lang="en-US"/>
          </a:p>
        </p:txBody>
      </p:sp>
    </p:spTree>
    <p:extLst>
      <p:ext uri="{BB962C8B-B14F-4D97-AF65-F5344CB8AC3E}">
        <p14:creationId xmlns:p14="http://schemas.microsoft.com/office/powerpoint/2010/main" val="3390389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0029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F77406-8AA0-473F-BC7D-0BE6ED1C871B}"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A4CB58-C738-48B8-AEF6-28E22B7A6D52}" type="slidenum">
              <a:rPr lang="en-US" smtClean="0"/>
              <a:t>‹#›</a:t>
            </a:fld>
            <a:endParaRPr lang="en-US"/>
          </a:p>
        </p:txBody>
      </p:sp>
    </p:spTree>
    <p:extLst>
      <p:ext uri="{BB962C8B-B14F-4D97-AF65-F5344CB8AC3E}">
        <p14:creationId xmlns:p14="http://schemas.microsoft.com/office/powerpoint/2010/main" val="175189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10/30/2025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image" Target="../media/image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jfif"/><Relationship Id="rId5" Type="http://schemas.openxmlformats.org/officeDocument/2006/relationships/image" Target="../media/image14.png"/><Relationship Id="rId10" Type="http://schemas.openxmlformats.org/officeDocument/2006/relationships/image" Target="../media/image19.jfif"/><Relationship Id="rId4" Type="http://schemas.openxmlformats.org/officeDocument/2006/relationships/image" Target="../media/image5.png"/><Relationship Id="rId9" Type="http://schemas.openxmlformats.org/officeDocument/2006/relationships/image" Target="../media/image18.jfi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65559" y="1761108"/>
            <a:ext cx="9573298" cy="4431983"/>
          </a:xfrm>
          <a:prstGeom prst="rect">
            <a:avLst/>
          </a:prstGeom>
          <a:noFill/>
        </p:spPr>
        <p:txBody>
          <a:bodyPr wrap="square" rtlCol="1">
            <a:spAutoFit/>
          </a:bodyPr>
          <a:lstStyle/>
          <a:p>
            <a:pPr algn="l">
              <a:lnSpc>
                <a:spcPct val="150000"/>
              </a:lnSpc>
            </a:pPr>
            <a:r>
              <a:rPr lang="en-US" sz="4400" dirty="0">
                <a:cs typeface="AGA Battouta Regular" pitchFamily="2" charset="-78"/>
              </a:rPr>
              <a:t> Unit</a:t>
            </a:r>
            <a:r>
              <a:rPr lang="ar-SA" sz="4400" dirty="0">
                <a:cs typeface="AGA Battouta Regular" pitchFamily="2" charset="-78"/>
              </a:rPr>
              <a:t>: </a:t>
            </a:r>
            <a:r>
              <a:rPr lang="en-US" sz="4400" dirty="0">
                <a:cs typeface="AGA Battouta Regular" pitchFamily="2" charset="-78"/>
              </a:rPr>
              <a:t> Two</a:t>
            </a:r>
            <a:endParaRPr lang="ar-SA" sz="4400" dirty="0">
              <a:cs typeface="AGA Battouta Regular" pitchFamily="2" charset="-78"/>
            </a:endParaRPr>
          </a:p>
          <a:p>
            <a:pPr algn="l">
              <a:lnSpc>
                <a:spcPct val="150000"/>
              </a:lnSpc>
            </a:pPr>
            <a:r>
              <a:rPr lang="en-US" sz="4400" dirty="0">
                <a:cs typeface="AGA Battouta Regular" pitchFamily="2" charset="-78"/>
              </a:rPr>
              <a:t>Lesson</a:t>
            </a:r>
            <a:r>
              <a:rPr lang="ar-SA" sz="4400" dirty="0">
                <a:cs typeface="AGA Battouta Regular" pitchFamily="2" charset="-78"/>
              </a:rPr>
              <a:t>:  </a:t>
            </a:r>
            <a:r>
              <a:rPr lang="en-US" sz="4400" dirty="0">
                <a:cs typeface="AGA Battouta Regular" pitchFamily="2" charset="-78"/>
              </a:rPr>
              <a:t> One</a:t>
            </a:r>
            <a:endParaRPr lang="ar-JO" sz="4400" dirty="0">
              <a:cs typeface="AGA Battouta Regular" pitchFamily="2" charset="-78"/>
            </a:endParaRPr>
          </a:p>
          <a:p>
            <a:pPr algn="l">
              <a:lnSpc>
                <a:spcPct val="150000"/>
              </a:lnSpc>
            </a:pPr>
            <a:r>
              <a:rPr lang="en-US" sz="4400" dirty="0">
                <a:cs typeface="AGA Battouta Regular" pitchFamily="2" charset="-78"/>
              </a:rPr>
              <a:t>Subject: Providing Light</a:t>
            </a:r>
          </a:p>
          <a:p>
            <a:pPr algn="l">
              <a:lnSpc>
                <a:spcPct val="150000"/>
              </a:lnSpc>
            </a:pPr>
            <a:r>
              <a:rPr lang="en-US" sz="4400" dirty="0">
                <a:cs typeface="AGA Battouta Regular" pitchFamily="2" charset="-78"/>
              </a:rPr>
              <a:t>Grade: 9</a:t>
            </a:r>
            <a:endParaRPr lang="ar-JO" sz="4400" dirty="0">
              <a:cs typeface="AGA Battouta Regular" pitchFamily="2" charset="-78"/>
            </a:endParaRPr>
          </a:p>
          <a:p>
            <a:endParaRPr lang="ar-J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885" y="0"/>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810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21505" y="3338051"/>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55730" y="3802341"/>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40452" y="495944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9644" y="543120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98791" y="230462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4199" y="282541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grpSp>
        <p:nvGrpSpPr>
          <p:cNvPr id="10" name="Group 9"/>
          <p:cNvGrpSpPr/>
          <p:nvPr/>
        </p:nvGrpSpPr>
        <p:grpSpPr>
          <a:xfrm>
            <a:off x="9851773" y="1444954"/>
            <a:ext cx="1261271" cy="716434"/>
            <a:chOff x="7446246" y="205862"/>
            <a:chExt cx="1544854" cy="691058"/>
          </a:xfrm>
        </p:grpSpPr>
        <p:sp>
          <p:nvSpPr>
            <p:cNvPr id="8"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02:30 minutes</a:t>
              </a:r>
            </a:p>
          </p:txBody>
        </p:sp>
      </p:grpSp>
      <p:sp>
        <p:nvSpPr>
          <p:cNvPr id="4" name="TextBox 3"/>
          <p:cNvSpPr txBox="1"/>
          <p:nvPr/>
        </p:nvSpPr>
        <p:spPr>
          <a:xfrm>
            <a:off x="2514760" y="2363495"/>
            <a:ext cx="8513626" cy="3416320"/>
          </a:xfrm>
          <a:prstGeom prst="rect">
            <a:avLst/>
          </a:prstGeom>
          <a:noFill/>
        </p:spPr>
        <p:txBody>
          <a:bodyPr wrap="square">
            <a:spAutoFit/>
          </a:bodyPr>
          <a:lstStyle/>
          <a:p>
            <a:r>
              <a:rPr lang="en-US" sz="2400" b="1" dirty="0">
                <a:solidFill>
                  <a:srgbClr val="3333FF"/>
                </a:solidFill>
                <a:latin typeface="Times New Roman" panose="02020603050405020304" pitchFamily="18" charset="0"/>
                <a:cs typeface="Times New Roman" panose="02020603050405020304" pitchFamily="18" charset="0"/>
              </a:rPr>
              <a:t>Device</a:t>
            </a:r>
            <a:r>
              <a:rPr lang="en-US" sz="2400" dirty="0">
                <a:latin typeface="Times New Roman" panose="02020603050405020304" pitchFamily="18" charset="0"/>
                <a:cs typeface="Times New Roman" panose="02020603050405020304" pitchFamily="18" charset="0"/>
              </a:rPr>
              <a:t>: Typically refers to a tool or machine designed for a specific purpose. It often implies something more technical or electronic. Examples include a smartphone, a calculator, or a medical device.</a:t>
            </a:r>
          </a:p>
          <a:p>
            <a:endParaRPr lang="en-US" sz="2400" dirty="0">
              <a:latin typeface="Times New Roman" panose="02020603050405020304" pitchFamily="18" charset="0"/>
              <a:cs typeface="Times New Roman" panose="02020603050405020304" pitchFamily="18" charset="0"/>
            </a:endParaRPr>
          </a:p>
          <a:p>
            <a:r>
              <a:rPr lang="en-US" sz="2400" b="1" dirty="0">
                <a:solidFill>
                  <a:srgbClr val="3333FF"/>
                </a:solidFill>
                <a:latin typeface="Times New Roman" panose="02020603050405020304" pitchFamily="18" charset="0"/>
                <a:cs typeface="Times New Roman" panose="02020603050405020304" pitchFamily="18" charset="0"/>
              </a:rPr>
              <a:t>Equipment</a:t>
            </a:r>
            <a:r>
              <a:rPr lang="en-US" sz="2400" dirty="0">
                <a:latin typeface="Times New Roman" panose="02020603050405020304" pitchFamily="18" charset="0"/>
                <a:cs typeface="Times New Roman" panose="02020603050405020304" pitchFamily="18" charset="0"/>
              </a:rPr>
              <a:t>: Refers to the necessary items or tools used for a particular task or job. This can include a wide range of items, from simple tools to complex machinery. Equipment is usually more general and may encompass several devices. For example, gym equipment can include weights, treadmills, and resistance bands.</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pic>
        <p:nvPicPr>
          <p:cNvPr id="33" name="2 MINUTE TIMER - COUNTDOWN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23834" y="1195248"/>
            <a:ext cx="1652406" cy="929478"/>
          </a:xfrm>
          <a:prstGeom prst="rect">
            <a:avLst/>
          </a:prstGeom>
        </p:spPr>
      </p:pic>
      <p:sp>
        <p:nvSpPr>
          <p:cNvPr id="6" name="Rectangle 5"/>
          <p:cNvSpPr/>
          <p:nvPr/>
        </p:nvSpPr>
        <p:spPr>
          <a:xfrm>
            <a:off x="2442878" y="1782677"/>
            <a:ext cx="7025985" cy="4708981"/>
          </a:xfrm>
          <a:prstGeom prst="rect">
            <a:avLst/>
          </a:prstGeom>
        </p:spPr>
        <p:txBody>
          <a:bodyPr wrap="square">
            <a:spAutoFit/>
          </a:bodyPr>
          <a:lstStyle/>
          <a:p>
            <a:pPr fontAlgn="base"/>
            <a:r>
              <a:rPr lang="en-US" sz="2000" dirty="0">
                <a:solidFill>
                  <a:srgbClr val="1E1E1E"/>
                </a:solidFill>
                <a:latin typeface="Times New Roman" panose="02020603050405020304" pitchFamily="18" charset="0"/>
                <a:cs typeface="Times New Roman" panose="02020603050405020304" pitchFamily="18" charset="0"/>
              </a:rPr>
              <a:t>1- The laboratory has specialized________________ for conducting experiments and analyzing data.</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2- The company developed a new security ________ to protect their data .</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3- The photographer packed his _____________ for the photo shoot.</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4- The doctor used a medical _________ to monitor the patient’s heart rate.</a:t>
            </a:r>
          </a:p>
          <a:p>
            <a:pPr fontAlgn="base"/>
            <a:endParaRPr lang="en-US" sz="2000" dirty="0">
              <a:solidFill>
                <a:srgbClr val="1E1E1E"/>
              </a:solidFill>
              <a:latin typeface="Times New Roman" panose="02020603050405020304" pitchFamily="18" charset="0"/>
              <a:cs typeface="Times New Roman" panose="02020603050405020304" pitchFamily="18" charset="0"/>
            </a:endParaRPr>
          </a:p>
          <a:p>
            <a:pPr fontAlgn="base"/>
            <a:r>
              <a:rPr lang="en-US" sz="2000" dirty="0">
                <a:solidFill>
                  <a:srgbClr val="1E1E1E"/>
                </a:solidFill>
                <a:latin typeface="Times New Roman" panose="02020603050405020304" pitchFamily="18" charset="0"/>
                <a:cs typeface="Times New Roman" panose="02020603050405020304" pitchFamily="18" charset="0"/>
              </a:rPr>
              <a:t>5- The hearing aid is a _________ that helps people with hearing loss hear better.</a:t>
            </a:r>
          </a:p>
          <a:p>
            <a:pPr fontAlgn="base">
              <a:buFont typeface="Arial" panose="020B0604020202020204" pitchFamily="34" charset="0"/>
              <a:buChar char="•"/>
            </a:pPr>
            <a:endParaRPr lang="en-US" sz="2000" dirty="0">
              <a:solidFill>
                <a:srgbClr val="1E1E1E"/>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7"/>
          <a:stretch>
            <a:fillRect/>
          </a:stretch>
        </p:blipFill>
        <p:spPr>
          <a:xfrm>
            <a:off x="8458207" y="1144277"/>
            <a:ext cx="1200287" cy="1127856"/>
          </a:xfrm>
          <a:prstGeom prst="rect">
            <a:avLst/>
          </a:prstGeom>
        </p:spPr>
      </p:pic>
      <p:pic>
        <p:nvPicPr>
          <p:cNvPr id="10" name="Picture 9"/>
          <p:cNvPicPr>
            <a:picLocks noChangeAspect="1"/>
          </p:cNvPicPr>
          <p:nvPr/>
        </p:nvPicPr>
        <p:blipFill>
          <a:blip r:embed="rId8"/>
          <a:stretch>
            <a:fillRect/>
          </a:stretch>
        </p:blipFill>
        <p:spPr>
          <a:xfrm>
            <a:off x="9012807" y="2463140"/>
            <a:ext cx="975145" cy="975145"/>
          </a:xfrm>
          <a:prstGeom prst="rect">
            <a:avLst/>
          </a:prstGeom>
        </p:spPr>
      </p:pic>
      <p:pic>
        <p:nvPicPr>
          <p:cNvPr id="12" name="Picture 11"/>
          <p:cNvPicPr>
            <a:picLocks noChangeAspect="1"/>
          </p:cNvPicPr>
          <p:nvPr/>
        </p:nvPicPr>
        <p:blipFill>
          <a:blip r:embed="rId9"/>
          <a:stretch>
            <a:fillRect/>
          </a:stretch>
        </p:blipFill>
        <p:spPr>
          <a:xfrm>
            <a:off x="9995574" y="3520514"/>
            <a:ext cx="1096950" cy="1096950"/>
          </a:xfrm>
          <a:prstGeom prst="rect">
            <a:avLst/>
          </a:prstGeom>
        </p:spPr>
      </p:pic>
      <p:pic>
        <p:nvPicPr>
          <p:cNvPr id="14" name="Picture 13"/>
          <p:cNvPicPr>
            <a:picLocks noChangeAspect="1"/>
          </p:cNvPicPr>
          <p:nvPr/>
        </p:nvPicPr>
        <p:blipFill>
          <a:blip r:embed="rId10"/>
          <a:stretch>
            <a:fillRect/>
          </a:stretch>
        </p:blipFill>
        <p:spPr>
          <a:xfrm>
            <a:off x="7852360" y="5841150"/>
            <a:ext cx="997165" cy="997165"/>
          </a:xfrm>
          <a:prstGeom prst="rect">
            <a:avLst/>
          </a:prstGeom>
        </p:spPr>
      </p:pic>
      <p:pic>
        <p:nvPicPr>
          <p:cNvPr id="16" name="Picture 15"/>
          <p:cNvPicPr>
            <a:picLocks noChangeAspect="1"/>
          </p:cNvPicPr>
          <p:nvPr/>
        </p:nvPicPr>
        <p:blipFill>
          <a:blip r:embed="rId11"/>
          <a:stretch>
            <a:fillRect/>
          </a:stretch>
        </p:blipFill>
        <p:spPr>
          <a:xfrm>
            <a:off x="9355125" y="4634284"/>
            <a:ext cx="1445635" cy="1445635"/>
          </a:xfrm>
          <a:prstGeom prst="rect">
            <a:avLst/>
          </a:prstGeom>
        </p:spPr>
      </p:pic>
      <p:sp>
        <p:nvSpPr>
          <p:cNvPr id="18" name="Rectangle 17"/>
          <p:cNvSpPr/>
          <p:nvPr/>
        </p:nvSpPr>
        <p:spPr>
          <a:xfrm>
            <a:off x="6053335" y="1741850"/>
            <a:ext cx="1381991" cy="33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n w="0"/>
                <a:solidFill>
                  <a:schemeClr val="tx1"/>
                </a:solidFill>
                <a:effectLst>
                  <a:outerShdw blurRad="38100" dist="19050" dir="2700000" algn="tl" rotWithShape="0">
                    <a:schemeClr val="dk1">
                      <a:alpha val="40000"/>
                    </a:schemeClr>
                  </a:outerShdw>
                </a:effectLst>
              </a:rPr>
              <a:t>equipment</a:t>
            </a:r>
            <a:r>
              <a:rPr lang="en-US" dirty="0"/>
              <a:t> </a:t>
            </a:r>
          </a:p>
        </p:txBody>
      </p:sp>
      <p:sp>
        <p:nvSpPr>
          <p:cNvPr id="20" name="Rectangle 19"/>
          <p:cNvSpPr/>
          <p:nvPr/>
        </p:nvSpPr>
        <p:spPr>
          <a:xfrm>
            <a:off x="6897927" y="2652177"/>
            <a:ext cx="945573" cy="34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rPr>
              <a:t>device</a:t>
            </a:r>
          </a:p>
        </p:txBody>
      </p:sp>
      <p:sp>
        <p:nvSpPr>
          <p:cNvPr id="22" name="Rectangle 21"/>
          <p:cNvSpPr/>
          <p:nvPr/>
        </p:nvSpPr>
        <p:spPr>
          <a:xfrm>
            <a:off x="5861086" y="3558826"/>
            <a:ext cx="1381991" cy="3310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ln w="0"/>
                <a:solidFill>
                  <a:schemeClr val="tx1"/>
                </a:solidFill>
                <a:effectLst>
                  <a:outerShdw blurRad="38100" dist="19050" dir="2700000" algn="tl" rotWithShape="0">
                    <a:schemeClr val="dk1">
                      <a:alpha val="40000"/>
                    </a:schemeClr>
                  </a:outerShdw>
                </a:effectLst>
              </a:rPr>
              <a:t>equipment</a:t>
            </a:r>
            <a:r>
              <a:rPr lang="en-US" dirty="0"/>
              <a:t> </a:t>
            </a:r>
          </a:p>
        </p:txBody>
      </p:sp>
      <p:sp>
        <p:nvSpPr>
          <p:cNvPr id="25" name="Rectangle 24"/>
          <p:cNvSpPr/>
          <p:nvPr/>
        </p:nvSpPr>
        <p:spPr>
          <a:xfrm>
            <a:off x="5580548" y="4464174"/>
            <a:ext cx="945573" cy="34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rPr>
              <a:t>device</a:t>
            </a:r>
          </a:p>
        </p:txBody>
      </p:sp>
      <p:sp>
        <p:nvSpPr>
          <p:cNvPr id="38" name="Rectangle 37"/>
          <p:cNvSpPr/>
          <p:nvPr/>
        </p:nvSpPr>
        <p:spPr>
          <a:xfrm>
            <a:off x="4965644" y="5370823"/>
            <a:ext cx="945573" cy="342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lumMod val="75000"/>
                  </a:schemeClr>
                </a:solidFill>
              </a:rPr>
              <a:t>device</a:t>
            </a:r>
          </a:p>
        </p:txBody>
      </p:sp>
    </p:spTree>
    <p:extLst>
      <p:ext uri="{BB962C8B-B14F-4D97-AF65-F5344CB8AC3E}">
        <p14:creationId xmlns:p14="http://schemas.microsoft.com/office/powerpoint/2010/main" val="962998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1" nodeType="clickEffect">
                                  <p:stCondLst>
                                    <p:cond delay="0"/>
                                  </p:stCondLst>
                                  <p:childTnLst>
                                    <p:animEffect transition="out" filter="dissolv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33"/>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33"/>
                                        </p:tgtEl>
                                      </p:cBhvr>
                                    </p:cmd>
                                  </p:childTnLst>
                                </p:cTn>
                              </p:par>
                            </p:childTnLst>
                          </p:cTn>
                        </p:par>
                      </p:childTnLst>
                    </p:cTn>
                  </p:par>
                </p:childTnLst>
              </p:cTn>
              <p:nextCondLst>
                <p:cond evt="onClick" delay="0">
                  <p:tgtEl>
                    <p:spTgt spid="33"/>
                  </p:tgtEl>
                </p:cond>
              </p:nextCondLst>
            </p:seq>
            <p:video>
              <p:cMediaNode vol="80000">
                <p:cTn id="47" fill="hold" display="0">
                  <p:stCondLst>
                    <p:cond delay="indefinite"/>
                  </p:stCondLst>
                </p:cTn>
                <p:tgtEl>
                  <p:spTgt spid="33"/>
                </p:tgtEl>
              </p:cMediaNode>
            </p:video>
          </p:childTnLst>
        </p:cTn>
      </p:par>
    </p:tnLst>
    <p:bldLst>
      <p:bldP spid="18" grpId="0" animBg="1"/>
      <p:bldP spid="18" grpId="1" animBg="1"/>
      <p:bldP spid="20" grpId="0" animBg="1"/>
      <p:bldP spid="22" grpId="0" animBg="1"/>
      <p:bldP spid="25"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226" y="-487680"/>
            <a:ext cx="11291905" cy="2554545"/>
          </a:xfrm>
          <a:prstGeom prst="rect">
            <a:avLst/>
          </a:prstGeom>
          <a:noFill/>
        </p:spPr>
        <p:txBody>
          <a:bodyPr wrap="square" rtlCol="1">
            <a:spAutoFit/>
          </a:bodyPr>
          <a:lstStyle/>
          <a:p>
            <a:pPr algn="ctr">
              <a:lnSpc>
                <a:spcPct val="250000"/>
              </a:lnSpc>
            </a:pPr>
            <a:r>
              <a:rPr lang="en-US" sz="2000" b="1" dirty="0">
                <a:latin typeface="GE SS Text Bold" pitchFamily="18" charset="-78"/>
                <a:ea typeface="GE SS Text Bold" pitchFamily="18" charset="-78"/>
                <a:cs typeface="GE SS Text Bold" pitchFamily="18" charset="-78"/>
              </a:rPr>
              <a:t> </a:t>
            </a:r>
            <a:r>
              <a:rPr lang="en-US" sz="2800" b="1" dirty="0">
                <a:latin typeface="GE SS Text Bold" pitchFamily="18" charset="-78"/>
                <a:ea typeface="GE SS Text Bold" pitchFamily="18" charset="-78"/>
                <a:cs typeface="GE SS Text Bold" pitchFamily="18" charset="-78"/>
              </a:rPr>
              <a:t>Which key word is a synonym to the word mentioned in the video</a:t>
            </a:r>
            <a:endParaRPr lang="en-US" sz="2800" b="1" dirty="0"/>
          </a:p>
          <a:p>
            <a:pPr algn="r"/>
            <a:endParaRPr lang="ar-JO" sz="2000" b="1" dirty="0"/>
          </a:p>
        </p:txBody>
      </p:sp>
      <p:pic>
        <p:nvPicPr>
          <p:cNvPr id="3" name="Build Character Build Success_ PERSEVER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6652" y="705394"/>
            <a:ext cx="9753600" cy="5571309"/>
          </a:xfrm>
          <a:prstGeom prst="rect">
            <a:avLst/>
          </a:prstGeom>
        </p:spPr>
      </p:pic>
    </p:spTree>
    <p:extLst>
      <p:ext uri="{BB962C8B-B14F-4D97-AF65-F5344CB8AC3E}">
        <p14:creationId xmlns:p14="http://schemas.microsoft.com/office/powerpoint/2010/main" val="2202806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b="1" dirty="0">
                <a:latin typeface="Comic Sans MS" panose="030F0702030302020204" pitchFamily="66" charset="0"/>
              </a:rPr>
              <a:t> Device, equipment, patent, industry, inventors, tenacity.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743" r="1940"/>
          <a:stretch/>
        </p:blipFill>
        <p:spPr>
          <a:xfrm>
            <a:off x="838200" y="1690688"/>
            <a:ext cx="10515600" cy="4486275"/>
          </a:xfrm>
        </p:spPr>
      </p:pic>
    </p:spTree>
    <p:extLst>
      <p:ext uri="{BB962C8B-B14F-4D97-AF65-F5344CB8AC3E}">
        <p14:creationId xmlns:p14="http://schemas.microsoft.com/office/powerpoint/2010/main" val="133229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10641486" y="1179783"/>
            <a:ext cx="1261271" cy="716434"/>
            <a:chOff x="7446246" y="205862"/>
            <a:chExt cx="1544854" cy="691058"/>
          </a:xfrm>
        </p:grpSpPr>
        <p:sp>
          <p:nvSpPr>
            <p:cNvPr id="22"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04:00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 5/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6" name="TextBox 5"/>
          <p:cNvSpPr txBox="1"/>
          <p:nvPr/>
        </p:nvSpPr>
        <p:spPr>
          <a:xfrm>
            <a:off x="2645545" y="1372997"/>
            <a:ext cx="321518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Differentiation </a:t>
            </a:r>
            <a:r>
              <a:rPr lang="en-US" sz="2800" b="1" dirty="0">
                <a:latin typeface="Arial" panose="020B0604020202020204" pitchFamily="34" charset="0"/>
                <a:cs typeface="Arial" panose="020B0604020202020204" pitchFamily="34" charset="0"/>
              </a:rPr>
              <a:t> </a:t>
            </a:r>
          </a:p>
        </p:txBody>
      </p:sp>
      <p:sp>
        <p:nvSpPr>
          <p:cNvPr id="37" name="Rectangle 36"/>
          <p:cNvSpPr/>
          <p:nvPr/>
        </p:nvSpPr>
        <p:spPr>
          <a:xfrm>
            <a:off x="2586485" y="2618726"/>
            <a:ext cx="3947115" cy="1121479"/>
          </a:xfrm>
          <a:prstGeom prst="rect">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Students 1+3 </a:t>
            </a:r>
          </a:p>
        </p:txBody>
      </p:sp>
      <p:sp>
        <p:nvSpPr>
          <p:cNvPr id="38" name="Rectangle 37"/>
          <p:cNvSpPr/>
          <p:nvPr/>
        </p:nvSpPr>
        <p:spPr>
          <a:xfrm>
            <a:off x="7243077" y="2618726"/>
            <a:ext cx="3947115" cy="1121479"/>
          </a:xfrm>
          <a:prstGeom prst="rect">
            <a:avLst/>
          </a:prstGeom>
          <a:solidFill>
            <a:schemeClr val="tx1">
              <a:lumMod val="50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Students 2+4 </a:t>
            </a:r>
          </a:p>
        </p:txBody>
      </p:sp>
      <p:sp>
        <p:nvSpPr>
          <p:cNvPr id="3" name="AutoShape 2" descr="Click Here Images – Browse 43,393 Sto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5" name="Rectangles 4"/>
          <p:cNvSpPr/>
          <p:nvPr/>
        </p:nvSpPr>
        <p:spPr>
          <a:xfrm>
            <a:off x="2586355" y="3915410"/>
            <a:ext cx="3888740" cy="2733675"/>
          </a:xfrm>
          <a:prstGeom prst="rect">
            <a:avLst/>
          </a:prstGeom>
          <a:solidFill>
            <a:srgbClr val="92D050"/>
          </a:solidFill>
        </p:spPr>
        <p:style>
          <a:lnRef idx="2">
            <a:schemeClr val="accent1"/>
          </a:lnRef>
          <a:fillRef idx="0">
            <a:srgbClr val="FFFFFF"/>
          </a:fillRef>
          <a:effectRef idx="0">
            <a:srgbClr val="FFFFFF"/>
          </a:effectRef>
          <a:fontRef idx="minor">
            <a:schemeClr val="tx1"/>
          </a:fontRef>
        </p:style>
        <p:txBody>
          <a:bodyPr rtlCol="0" anchor="ctr"/>
          <a:lstStyle/>
          <a:p>
            <a:pPr algn="ctr"/>
            <a:r>
              <a:rPr lang="en-US" sz="2400" b="1"/>
              <a:t>Put the following words in sentences and write them on your notebook.</a:t>
            </a:r>
          </a:p>
          <a:p>
            <a:pPr algn="ctr"/>
            <a:r>
              <a:rPr lang="en-US" sz="2400" b="1">
                <a:highlight>
                  <a:srgbClr val="FFFF00"/>
                </a:highlight>
              </a:rPr>
              <a:t>Tenacity</a:t>
            </a:r>
            <a:endParaRPr lang="en-US" sz="2400" b="1"/>
          </a:p>
          <a:p>
            <a:pPr algn="ctr"/>
            <a:r>
              <a:rPr lang="en-US" sz="2400" b="1">
                <a:highlight>
                  <a:srgbClr val="FFFF00"/>
                </a:highlight>
              </a:rPr>
              <a:t>Industry</a:t>
            </a:r>
            <a:endParaRPr lang="en-US" sz="2400" b="1"/>
          </a:p>
          <a:p>
            <a:pPr algn="ctr"/>
            <a:r>
              <a:rPr lang="en-US" sz="2400" b="1">
                <a:highlight>
                  <a:srgbClr val="FFFF00"/>
                </a:highlight>
              </a:rPr>
              <a:t>Device</a:t>
            </a:r>
            <a:endParaRPr lang="en-US" sz="2400" b="1"/>
          </a:p>
          <a:p>
            <a:pPr algn="ctr"/>
            <a:endParaRPr lang="en-US" sz="2400" b="1"/>
          </a:p>
        </p:txBody>
      </p:sp>
      <p:sp>
        <p:nvSpPr>
          <p:cNvPr id="7" name="Rectangles 6"/>
          <p:cNvSpPr/>
          <p:nvPr/>
        </p:nvSpPr>
        <p:spPr>
          <a:xfrm>
            <a:off x="7242810" y="3989070"/>
            <a:ext cx="3888740" cy="2733675"/>
          </a:xfrm>
          <a:prstGeom prst="rect">
            <a:avLst/>
          </a:prstGeom>
          <a:solidFill>
            <a:srgbClr val="92D050"/>
          </a:solidFill>
        </p:spPr>
        <p:style>
          <a:lnRef idx="2">
            <a:schemeClr val="accent1"/>
          </a:lnRef>
          <a:fillRef idx="0">
            <a:srgbClr val="FFFFFF"/>
          </a:fillRef>
          <a:effectRef idx="0">
            <a:srgbClr val="FFFFFF"/>
          </a:effectRef>
          <a:fontRef idx="minor">
            <a:schemeClr val="tx1"/>
          </a:fontRef>
        </p:style>
        <p:txBody>
          <a:bodyPr rtlCol="0" anchor="ctr"/>
          <a:lstStyle/>
          <a:p>
            <a:pPr algn="ctr"/>
            <a:r>
              <a:rPr lang="en-US" sz="2400" b="1"/>
              <a:t>Write a short paragraph using the words</a:t>
            </a:r>
          </a:p>
          <a:p>
            <a:pPr algn="ctr"/>
            <a:r>
              <a:rPr lang="en-US" sz="2400" b="1">
                <a:highlight>
                  <a:srgbClr val="FFFF00"/>
                </a:highlight>
              </a:rPr>
              <a:t>patent</a:t>
            </a:r>
            <a:endParaRPr lang="en-US" sz="2400" b="1"/>
          </a:p>
          <a:p>
            <a:pPr algn="ctr"/>
            <a:r>
              <a:rPr lang="en-US" sz="2400" b="1">
                <a:highlight>
                  <a:srgbClr val="FFFF00"/>
                </a:highlight>
              </a:rPr>
              <a:t>significance</a:t>
            </a:r>
            <a:endParaRPr lang="en-US" sz="2400" b="1"/>
          </a:p>
          <a:p>
            <a:pPr algn="ctr"/>
            <a:r>
              <a:rPr lang="en-US" sz="2400" b="1">
                <a:highlight>
                  <a:srgbClr val="FFFF00"/>
                </a:highlight>
              </a:rPr>
              <a:t>Tenacity</a:t>
            </a:r>
            <a:endParaRPr lang="en-US" sz="2400" b="1"/>
          </a:p>
          <a:p>
            <a:pPr algn="ctr"/>
            <a:r>
              <a:rPr lang="en-US" sz="2400" b="1">
                <a:highlight>
                  <a:srgbClr val="FFFF00"/>
                </a:highlight>
              </a:rPr>
              <a:t>Device</a:t>
            </a:r>
          </a:p>
        </p:txBody>
      </p:sp>
    </p:spTree>
    <p:extLst>
      <p:ext uri="{BB962C8B-B14F-4D97-AF65-F5344CB8AC3E}">
        <p14:creationId xmlns:p14="http://schemas.microsoft.com/office/powerpoint/2010/main" val="115539567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Light?</a:t>
            </a:r>
          </a:p>
        </p:txBody>
      </p:sp>
      <p:sp>
        <p:nvSpPr>
          <p:cNvPr id="3" name="Content Placeholder 2"/>
          <p:cNvSpPr>
            <a:spLocks noGrp="1"/>
          </p:cNvSpPr>
          <p:nvPr>
            <p:ph idx="1"/>
          </p:nvPr>
        </p:nvSpPr>
        <p:spPr/>
        <p:txBody>
          <a:bodyPr/>
          <a:lstStyle/>
          <a:p>
            <a:pPr marL="0" lvl="0" indent="0">
              <a:buNone/>
            </a:pPr>
            <a:endParaRPr lang="en-US" sz="3600" b="1" dirty="0">
              <a:solidFill>
                <a:prstClr val="black"/>
              </a:solidFill>
            </a:endParaRPr>
          </a:p>
          <a:p>
            <a:pPr lvl="0"/>
            <a:r>
              <a:rPr lang="en-US" sz="3600" b="1" dirty="0">
                <a:solidFill>
                  <a:prstClr val="black"/>
                </a:solidFill>
              </a:rPr>
              <a:t>What were people’s lives like before the invention of electric light? </a:t>
            </a:r>
          </a:p>
          <a:p>
            <a:endParaRPr lang="en-US" dirty="0"/>
          </a:p>
        </p:txBody>
      </p:sp>
    </p:spTree>
    <p:extLst>
      <p:ext uri="{BB962C8B-B14F-4D97-AF65-F5344CB8AC3E}">
        <p14:creationId xmlns:p14="http://schemas.microsoft.com/office/powerpoint/2010/main" val="195337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6042" y="1102368"/>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43937" y="33471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98791" y="495340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6042" y="443441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67748" y="5406201"/>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68468" y="241523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3937" y="2881977"/>
            <a:ext cx="2227050" cy="360040"/>
          </a:xfrm>
          <a:prstGeom prst="roundRect">
            <a:avLst/>
          </a:prstGeom>
          <a:solidFill>
            <a:srgbClr val="A50021"/>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tx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15" name="Flowchart: Alternate Process 14"/>
          <p:cNvSpPr/>
          <p:nvPr/>
        </p:nvSpPr>
        <p:spPr>
          <a:xfrm>
            <a:off x="9522823" y="5672126"/>
            <a:ext cx="2134674" cy="85500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pic>
        <p:nvPicPr>
          <p:cNvPr id="16" name="1 MINUTE COUNTDOWN TIMER (60 SECONDS TI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41486" y="1995757"/>
            <a:ext cx="1336507" cy="751785"/>
          </a:xfrm>
          <a:prstGeom prst="rect">
            <a:avLst/>
          </a:prstGeom>
        </p:spPr>
      </p:pic>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/2/ 2025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p>
        </p:txBody>
      </p:sp>
      <p:sp>
        <p:nvSpPr>
          <p:cNvPr id="3" name="TextBox 2"/>
          <p:cNvSpPr txBox="1"/>
          <p:nvPr/>
        </p:nvSpPr>
        <p:spPr>
          <a:xfrm>
            <a:off x="2339975" y="2640965"/>
            <a:ext cx="8300720" cy="4832092"/>
          </a:xfrm>
          <a:prstGeom prst="rect">
            <a:avLst/>
          </a:prstGeom>
          <a:noFill/>
        </p:spPr>
        <p:txBody>
          <a:bodyPr wrap="square" rtlCol="0">
            <a:spAutoFit/>
          </a:bodyPr>
          <a:lstStyle/>
          <a:p>
            <a:r>
              <a:rPr lang="en-US" altLang="en-US" sz="3200" b="1" dirty="0"/>
              <a:t>Imagine that you just invented a device that helps students stay focused while studying. In 60 seconds, decide:</a:t>
            </a:r>
          </a:p>
          <a:p>
            <a:endParaRPr lang="en-US" altLang="en-US" sz="3200" b="1" dirty="0"/>
          </a:p>
          <a:p>
            <a:r>
              <a:rPr lang="en-US" altLang="en-US" sz="3200" b="1" dirty="0"/>
              <a:t>What does the device do?</a:t>
            </a:r>
          </a:p>
          <a:p>
            <a:endParaRPr lang="en-US" altLang="en-US" sz="3200" b="1" dirty="0"/>
          </a:p>
          <a:p>
            <a:r>
              <a:rPr lang="en-US" altLang="en-US" sz="3200" b="1" dirty="0"/>
              <a:t>What problem does it solve?</a:t>
            </a:r>
          </a:p>
          <a:p>
            <a:endParaRPr lang="en-US" altLang="en-US" sz="3200" b="1" dirty="0"/>
          </a:p>
          <a:p>
            <a:r>
              <a:rPr lang="en-US" altLang="en-US" sz="3200" b="1" dirty="0"/>
              <a:t>Who would invest in it?</a:t>
            </a:r>
          </a:p>
          <a:p>
            <a:endParaRPr lang="en-US" altLang="en-US" sz="2000" b="1" dirty="0"/>
          </a:p>
        </p:txBody>
      </p:sp>
      <p:sp>
        <p:nvSpPr>
          <p:cNvPr id="4" name="TextBox 3"/>
          <p:cNvSpPr txBox="1"/>
          <p:nvPr/>
        </p:nvSpPr>
        <p:spPr>
          <a:xfrm>
            <a:off x="2570439" y="1298732"/>
            <a:ext cx="4992121"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THINKING</a:t>
            </a:r>
            <a:endParaRPr lang="ar-JO" sz="2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0725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fill="hold" display="0">
                  <p:stCondLst>
                    <p:cond delay="indefinite"/>
                  </p:stCondLst>
                </p:cTn>
                <p:tgtEl>
                  <p:spTgt spid="1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Ticket </a:t>
            </a:r>
          </a:p>
        </p:txBody>
      </p:sp>
      <p:pic>
        <p:nvPicPr>
          <p:cNvPr id="3" name="Picture 2"/>
          <p:cNvPicPr>
            <a:picLocks noChangeAspect="1"/>
          </p:cNvPicPr>
          <p:nvPr/>
        </p:nvPicPr>
        <p:blipFill>
          <a:blip r:embed="rId2"/>
          <a:stretch>
            <a:fillRect/>
          </a:stretch>
        </p:blipFill>
        <p:spPr>
          <a:xfrm>
            <a:off x="4400822" y="423126"/>
            <a:ext cx="4952184" cy="6434874"/>
          </a:xfrm>
          <a:prstGeom prst="rect">
            <a:avLst/>
          </a:prstGeom>
        </p:spPr>
      </p:pic>
    </p:spTree>
    <p:extLst>
      <p:ext uri="{BB962C8B-B14F-4D97-AF65-F5344CB8AC3E}">
        <p14:creationId xmlns:p14="http://schemas.microsoft.com/office/powerpoint/2010/main" val="3383710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0201"/>
          </a:xfrm>
        </p:spPr>
        <p:txBody>
          <a:bodyPr>
            <a:normAutofit/>
          </a:bodyPr>
          <a:lstStyle/>
          <a:p>
            <a:r>
              <a:rPr lang="en-US" sz="2800" b="1" dirty="0">
                <a:latin typeface="Comic Sans MS" panose="030F0702030302020204" pitchFamily="66" charset="0"/>
              </a:rPr>
              <a:t>Academic words </a:t>
            </a:r>
            <a:br>
              <a:rPr lang="en-US" sz="2800" b="1" dirty="0">
                <a:latin typeface="Comic Sans MS" panose="030F0702030302020204" pitchFamily="66" charset="0"/>
              </a:rPr>
            </a:br>
            <a:r>
              <a:rPr lang="en-US" sz="2800" b="1" dirty="0">
                <a:latin typeface="Comic Sans MS" panose="030F0702030302020204" pitchFamily="66" charset="0"/>
              </a:rPr>
              <a:t>S.B page 52</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7840"/>
          <a:stretch/>
        </p:blipFill>
        <p:spPr>
          <a:xfrm>
            <a:off x="295695" y="1245326"/>
            <a:ext cx="9518865" cy="5167312"/>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2130" y="-114300"/>
            <a:ext cx="2857500" cy="1600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4559" y="1677556"/>
            <a:ext cx="2860357" cy="15144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1255" y="3330564"/>
            <a:ext cx="2238375" cy="158977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4559" y="5110357"/>
            <a:ext cx="2398123" cy="1440814"/>
          </a:xfrm>
          <a:prstGeom prst="rect">
            <a:avLst/>
          </a:prstGeom>
        </p:spPr>
      </p:pic>
    </p:spTree>
    <p:extLst>
      <p:ext uri="{BB962C8B-B14F-4D97-AF65-F5344CB8AC3E}">
        <p14:creationId xmlns:p14="http://schemas.microsoft.com/office/powerpoint/2010/main" val="391705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90564" cy="1325563"/>
          </a:xfrm>
        </p:spPr>
        <p:style>
          <a:lnRef idx="2">
            <a:schemeClr val="accent4">
              <a:shade val="50000"/>
            </a:schemeClr>
          </a:lnRef>
          <a:fillRef idx="1">
            <a:schemeClr val="accent4"/>
          </a:fillRef>
          <a:effectRef idx="0">
            <a:schemeClr val="accent4"/>
          </a:effectRef>
          <a:fontRef idx="minor">
            <a:schemeClr val="lt1"/>
          </a:fontRef>
        </p:style>
        <p:txBody>
          <a:bodyPr/>
          <a:lstStyle/>
          <a:p>
            <a:pPr algn="ctr"/>
            <a:r>
              <a:rPr lang="en-US" b="1" dirty="0">
                <a:latin typeface="Comic Sans MS" panose="030F0702030302020204" pitchFamily="66" charset="0"/>
              </a:rPr>
              <a:t>Academic words </a:t>
            </a:r>
            <a:br>
              <a:rPr lang="en-US" b="1" dirty="0">
                <a:latin typeface="Comic Sans MS" panose="030F0702030302020204" pitchFamily="66" charset="0"/>
              </a:rPr>
            </a:br>
            <a:r>
              <a:rPr lang="en-US" b="1" dirty="0">
                <a:latin typeface="Comic Sans MS" panose="030F0702030302020204" pitchFamily="66" charset="0"/>
              </a:rPr>
              <a:t>S.B page 52</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210"/>
          <a:stretch/>
        </p:blipFill>
        <p:spPr>
          <a:xfrm>
            <a:off x="838200" y="1690688"/>
            <a:ext cx="11090564" cy="4486275"/>
          </a:xfrm>
        </p:spPr>
      </p:pic>
    </p:spTree>
    <p:extLst>
      <p:ext uri="{BB962C8B-B14F-4D97-AF65-F5344CB8AC3E}">
        <p14:creationId xmlns:p14="http://schemas.microsoft.com/office/powerpoint/2010/main" val="1266331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577737" y="1275444"/>
            <a:ext cx="8733163" cy="3939540"/>
          </a:xfrm>
          <a:prstGeom prst="rect">
            <a:avLst/>
          </a:prstGeom>
          <a:noFill/>
        </p:spPr>
        <p:txBody>
          <a:bodyPr wrap="square" rtlCol="1">
            <a:spAutoFit/>
          </a:bodyPr>
          <a:lstStyle/>
          <a:p>
            <a:pPr algn="l">
              <a:lnSpc>
                <a:spcPct val="250000"/>
              </a:lnSpc>
            </a:pPr>
            <a:r>
              <a:rPr lang="en-US" sz="2000" b="1" dirty="0">
                <a:latin typeface="GE SS Text Bold" pitchFamily="18" charset="-78"/>
                <a:ea typeface="GE SS Text Bold" pitchFamily="18" charset="-78"/>
                <a:cs typeface="GE SS Text Bold" pitchFamily="18" charset="-78"/>
              </a:rPr>
              <a:t> OBJECTIVES :</a:t>
            </a:r>
          </a:p>
          <a:p>
            <a:pPr marL="514350" indent="-514350">
              <a:lnSpc>
                <a:spcPct val="250000"/>
              </a:lnSpc>
              <a:buAutoNum type="arabicPeriod"/>
            </a:pPr>
            <a:r>
              <a:rPr lang="en-US" sz="3200" dirty="0"/>
              <a:t>Discuss the big Question.</a:t>
            </a:r>
          </a:p>
          <a:p>
            <a:pPr marL="514350" indent="-514350">
              <a:lnSpc>
                <a:spcPct val="250000"/>
              </a:lnSpc>
              <a:buAutoNum type="arabicPeriod"/>
            </a:pPr>
            <a:r>
              <a:rPr lang="en-US" sz="3200" dirty="0">
                <a:cs typeface="GE SS Text Bold" pitchFamily="18" charset="-78"/>
              </a:rPr>
              <a:t> Recognize the meanings of the new words.</a:t>
            </a:r>
            <a:endParaRPr lang="en-US" sz="32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65894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689391" y="838362"/>
            <a:ext cx="4472181" cy="1169551"/>
          </a:xfrm>
          <a:prstGeom prst="rect">
            <a:avLst/>
          </a:prstGeom>
          <a:noFill/>
        </p:spPr>
        <p:txBody>
          <a:bodyPr wrap="square" rtlCol="1">
            <a:spAutoFit/>
          </a:bodyPr>
          <a:lstStyle/>
          <a:p>
            <a:pPr algn="l">
              <a:lnSpc>
                <a:spcPct val="250000"/>
              </a:lnSpc>
            </a:pPr>
            <a:r>
              <a:rPr lang="en-US" sz="2000" b="1" dirty="0">
                <a:latin typeface="GE SS Text Bold" pitchFamily="18" charset="-78"/>
                <a:ea typeface="GE SS Text Bold" pitchFamily="18" charset="-78"/>
                <a:cs typeface="GE SS Text Bold" pitchFamily="18" charset="-78"/>
              </a:rPr>
              <a:t> Real Life Application:</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2689391" y="2285188"/>
            <a:ext cx="8052423" cy="2355132"/>
          </a:xfrm>
          <a:prstGeom prst="rect">
            <a:avLst/>
          </a:prstGeom>
          <a:noFill/>
        </p:spPr>
        <p:txBody>
          <a:bodyPr wrap="square" rtlCol="1">
            <a:spAutoFit/>
          </a:bodyPr>
          <a:lstStyle/>
          <a:p>
            <a:pPr>
              <a:lnSpc>
                <a:spcPct val="250000"/>
              </a:lnSpc>
            </a:pPr>
            <a:r>
              <a:rPr lang="en-US" sz="3200" dirty="0"/>
              <a:t>What are some of Jordan’s contributions to helping people in neighboring countries?</a:t>
            </a:r>
          </a:p>
        </p:txBody>
      </p:sp>
    </p:spTree>
    <p:extLst>
      <p:ext uri="{BB962C8B-B14F-4D97-AF65-F5344CB8AC3E}">
        <p14:creationId xmlns:p14="http://schemas.microsoft.com/office/powerpoint/2010/main" val="149326726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689391" y="838362"/>
            <a:ext cx="4472181" cy="1169551"/>
          </a:xfrm>
          <a:prstGeom prst="rect">
            <a:avLst/>
          </a:prstGeom>
          <a:noFill/>
        </p:spPr>
        <p:txBody>
          <a:bodyPr wrap="square" rtlCol="1">
            <a:spAutoFit/>
          </a:bodyPr>
          <a:lstStyle/>
          <a:p>
            <a:pPr algn="l">
              <a:lnSpc>
                <a:spcPct val="250000"/>
              </a:lnSpc>
            </a:pPr>
            <a:r>
              <a:rPr lang="en-US" sz="2000" b="1" dirty="0">
                <a:latin typeface="GE SS Text Bold" pitchFamily="18" charset="-78"/>
                <a:ea typeface="GE SS Text Bold" pitchFamily="18" charset="-78"/>
                <a:cs typeface="GE SS Text Bold" pitchFamily="18" charset="-78"/>
              </a:rPr>
              <a:t>Exit Ticket:</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0" y="2967335"/>
            <a:ext cx="6096000" cy="2862322"/>
          </a:xfrm>
          <a:prstGeom prst="rect">
            <a:avLst/>
          </a:prstGeom>
        </p:spPr>
        <p:txBody>
          <a:bodyPr>
            <a:spAutoFit/>
          </a:bodyPr>
          <a:lstStyle/>
          <a:p>
            <a:r>
              <a:rPr lang="en-US" dirty="0">
                <a:solidFill>
                  <a:srgbClr val="0D0D0D"/>
                </a:solidFill>
                <a:latin typeface="Söhne"/>
              </a:rPr>
              <a:t>Tell about one thing you have learned------------------------ </a:t>
            </a:r>
          </a:p>
          <a:p>
            <a:endParaRPr lang="en-US" dirty="0">
              <a:solidFill>
                <a:srgbClr val="0D0D0D"/>
              </a:solidFill>
              <a:latin typeface="Söhne"/>
            </a:endParaRPr>
          </a:p>
          <a:p>
            <a:endParaRPr lang="en-US" dirty="0">
              <a:solidFill>
                <a:srgbClr val="0D0D0D"/>
              </a:solidFill>
              <a:latin typeface="Söhne"/>
            </a:endParaRPr>
          </a:p>
          <a:p>
            <a:endParaRPr lang="en-US" dirty="0">
              <a:solidFill>
                <a:srgbClr val="0D0D0D"/>
              </a:solidFill>
              <a:latin typeface="Söhne"/>
            </a:endParaRPr>
          </a:p>
          <a:p>
            <a:endParaRPr lang="en-US" dirty="0">
              <a:solidFill>
                <a:srgbClr val="0D0D0D"/>
              </a:solidFill>
              <a:latin typeface="Söhne"/>
            </a:endParaRPr>
          </a:p>
          <a:p>
            <a:endParaRPr lang="en-US" dirty="0">
              <a:solidFill>
                <a:srgbClr val="0D0D0D"/>
              </a:solidFill>
              <a:latin typeface="Söhne"/>
            </a:endParaRPr>
          </a:p>
          <a:p>
            <a:endParaRPr lang="en-US" dirty="0">
              <a:solidFill>
                <a:srgbClr val="0D0D0D"/>
              </a:solidFill>
              <a:latin typeface="Söhne"/>
            </a:endParaRPr>
          </a:p>
          <a:p>
            <a:endParaRPr lang="en-US" dirty="0">
              <a:solidFill>
                <a:srgbClr val="0D0D0D"/>
              </a:solidFill>
              <a:latin typeface="Söhne"/>
            </a:endParaRPr>
          </a:p>
          <a:p>
            <a:endParaRPr lang="en-US" dirty="0">
              <a:solidFill>
                <a:srgbClr val="0D0D0D"/>
              </a:solidFill>
              <a:latin typeface="Söhne"/>
            </a:endParaRPr>
          </a:p>
          <a:p>
            <a:r>
              <a:rPr lang="en-US" dirty="0">
                <a:solidFill>
                  <a:srgbClr val="0D0D0D"/>
                </a:solidFill>
                <a:latin typeface="Söhne"/>
              </a:rPr>
              <a:t>Tell about one thing you still need </a:t>
            </a:r>
            <a:r>
              <a:rPr lang="en-US">
                <a:solidFill>
                  <a:srgbClr val="0D0D0D"/>
                </a:solidFill>
                <a:latin typeface="Söhne"/>
              </a:rPr>
              <a:t>to know----------------------</a:t>
            </a:r>
            <a:endParaRPr lang="en-US" dirty="0"/>
          </a:p>
        </p:txBody>
      </p:sp>
    </p:spTree>
    <p:extLst>
      <p:ext uri="{BB962C8B-B14F-4D97-AF65-F5344CB8AC3E}">
        <p14:creationId xmlns:p14="http://schemas.microsoft.com/office/powerpoint/2010/main" val="429064851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406097" y="737604"/>
            <a:ext cx="8197512" cy="729495"/>
          </a:xfrm>
          <a:prstGeom prst="rect">
            <a:avLst/>
          </a:prstGeom>
          <a:noFill/>
        </p:spPr>
        <p:txBody>
          <a:bodyPr wrap="square" rtlCol="1">
            <a:spAutoFit/>
          </a:bodyPr>
          <a:lstStyle/>
          <a:p>
            <a:pPr algn="l">
              <a:lnSpc>
                <a:spcPct val="250000"/>
              </a:lnSpc>
            </a:pPr>
            <a:r>
              <a:rPr lang="en-US" sz="2000" b="1" dirty="0">
                <a:latin typeface="GE SS Text Bold" pitchFamily="18" charset="-78"/>
                <a:ea typeface="GE SS Text Bold" pitchFamily="18" charset="-78"/>
                <a:cs typeface="GE SS Text Bold" pitchFamily="18" charset="-78"/>
              </a:rPr>
              <a:t> Warm Up </a:t>
            </a: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2414249" y="1553027"/>
            <a:ext cx="8919221" cy="4724809"/>
          </a:xfrm>
          <a:prstGeom prst="rect">
            <a:avLst/>
          </a:prstGeom>
        </p:spPr>
      </p:pic>
    </p:spTree>
    <p:extLst>
      <p:ext uri="{BB962C8B-B14F-4D97-AF65-F5344CB8AC3E}">
        <p14:creationId xmlns:p14="http://schemas.microsoft.com/office/powerpoint/2010/main" val="83691482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255267" y="801226"/>
            <a:ext cx="9547161" cy="4955203"/>
          </a:xfrm>
          <a:prstGeom prst="rect">
            <a:avLst/>
          </a:prstGeom>
          <a:noFill/>
        </p:spPr>
        <p:txBody>
          <a:bodyPr wrap="square" rtlCol="1">
            <a:spAutoFit/>
          </a:bodyPr>
          <a:lstStyle/>
          <a:p>
            <a:pPr marL="63500" indent="0">
              <a:buFont typeface="Wingdings 2" panose="05020102010507070707" pitchFamily="18" charset="2"/>
              <a:buNone/>
            </a:pPr>
            <a:r>
              <a:rPr lang="en-US" sz="2000" b="1" dirty="0">
                <a:latin typeface="GE SS Text Bold" pitchFamily="18" charset="-78"/>
                <a:ea typeface="GE SS Text Bold" pitchFamily="18" charset="-78"/>
                <a:cs typeface="GE SS Text Bold" pitchFamily="18" charset="-78"/>
              </a:rPr>
              <a:t> </a:t>
            </a:r>
          </a:p>
          <a:p>
            <a:pPr marL="63500" indent="0">
              <a:buFont typeface="Wingdings 2" panose="05020102010507070707" pitchFamily="18" charset="2"/>
              <a:buNone/>
            </a:pPr>
            <a:r>
              <a:rPr lang="en-US" sz="2400" b="1" dirty="0">
                <a:latin typeface="GE SS Text Bold" pitchFamily="18" charset="-78"/>
                <a:ea typeface="GE SS Text Bold" pitchFamily="18" charset="-78"/>
                <a:cs typeface="GE SS Text Bold" pitchFamily="18" charset="-78"/>
              </a:rPr>
              <a:t>Pre-assessment </a:t>
            </a:r>
          </a:p>
          <a:p>
            <a:pPr marL="63500" indent="0">
              <a:buFont typeface="Wingdings 2" panose="05020102010507070707" pitchFamily="18" charset="2"/>
              <a:buNone/>
            </a:pPr>
            <a:endParaRPr lang="en-US" altLang="en-US" sz="2400" b="1" dirty="0">
              <a:cs typeface="GE SS Text Bold" pitchFamily="18" charset="-78"/>
            </a:endParaRPr>
          </a:p>
          <a:p>
            <a:pPr marL="63500"/>
            <a:r>
              <a:rPr lang="en-GB" altLang="en-US" sz="2800" dirty="0"/>
              <a:t>1.      </a:t>
            </a:r>
            <a:r>
              <a:rPr lang="en-US" altLang="en-US" sz="2800" dirty="0"/>
              <a:t>A written account of a person’s life written by someone else is --------------------------</a:t>
            </a:r>
            <a:r>
              <a:rPr lang="en-US" sz="2800" dirty="0"/>
              <a:t>.</a:t>
            </a:r>
          </a:p>
          <a:p>
            <a:pPr marL="63500" indent="0">
              <a:buFont typeface="Wingdings 2" panose="05020102010507070707" pitchFamily="18" charset="2"/>
              <a:buNone/>
            </a:pPr>
            <a:endParaRPr lang="en-GB" altLang="en-US" sz="2800" b="1" dirty="0"/>
          </a:p>
          <a:p>
            <a:pPr marL="63500"/>
            <a:r>
              <a:rPr lang="en-GB" altLang="en-US" sz="2800" b="1" dirty="0"/>
              <a:t>a. myth</a:t>
            </a:r>
          </a:p>
          <a:p>
            <a:pPr marL="577850" indent="-514350">
              <a:buAutoNum type="alphaLcPeriod" startAt="2"/>
            </a:pPr>
            <a:r>
              <a:rPr lang="en-GB" altLang="en-US" sz="2800" b="1" dirty="0"/>
              <a:t>autobiography</a:t>
            </a:r>
          </a:p>
          <a:p>
            <a:pPr marL="577850" indent="-514350">
              <a:buAutoNum type="alphaLcPeriod" startAt="2"/>
            </a:pPr>
            <a:r>
              <a:rPr lang="en-GB" altLang="en-US" sz="2800" b="1" dirty="0"/>
              <a:t> biography</a:t>
            </a:r>
          </a:p>
          <a:p>
            <a:pPr marL="577850" indent="-514350">
              <a:buAutoNum type="alphaLcPeriod" startAt="2"/>
            </a:pPr>
            <a:r>
              <a:rPr lang="en-GB" altLang="en-US" sz="2800" b="1" dirty="0"/>
              <a:t> science article</a:t>
            </a:r>
          </a:p>
          <a:p>
            <a:pPr marL="63500" indent="0">
              <a:buFont typeface="Wingdings 2" panose="05020102010507070707" pitchFamily="18" charset="2"/>
              <a:buNone/>
            </a:pPr>
            <a:endParaRPr lang="en-GB" sz="2800" b="1" dirty="0">
              <a:latin typeface="GE SS Text Bold" pitchFamily="18" charset="-78"/>
              <a:ea typeface="GE SS Text Bold" pitchFamily="18" charset="-78"/>
              <a:cs typeface="GE SS Text Bold" pitchFamily="18" charset="-78"/>
            </a:endParaRPr>
          </a:p>
          <a:p>
            <a:pPr marL="63500" indent="0">
              <a:buFont typeface="Wingdings 2" panose="05020102010507070707" pitchFamily="18" charset="2"/>
              <a:buNone/>
            </a:pPr>
            <a:endParaRPr lang="en-GB" altLang="en-US" sz="24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281255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255267" y="801226"/>
            <a:ext cx="10189282" cy="5940088"/>
          </a:xfrm>
          <a:prstGeom prst="rect">
            <a:avLst/>
          </a:prstGeom>
          <a:noFill/>
        </p:spPr>
        <p:txBody>
          <a:bodyPr wrap="square" rtlCol="1">
            <a:spAutoFit/>
          </a:bodyPr>
          <a:lstStyle/>
          <a:p>
            <a:pPr marL="63500" indent="0">
              <a:buFont typeface="Wingdings 2" panose="05020102010507070707" pitchFamily="18" charset="2"/>
              <a:buNone/>
            </a:pPr>
            <a:r>
              <a:rPr lang="en-US" sz="2000" b="1" dirty="0">
                <a:latin typeface="GE SS Text Bold" pitchFamily="18" charset="-78"/>
                <a:ea typeface="GE SS Text Bold" pitchFamily="18" charset="-78"/>
                <a:cs typeface="GE SS Text Bold" pitchFamily="18" charset="-78"/>
              </a:rPr>
              <a:t> </a:t>
            </a:r>
          </a:p>
          <a:p>
            <a:pPr marL="63500" indent="0">
              <a:buFont typeface="Wingdings 2" panose="05020102010507070707" pitchFamily="18" charset="2"/>
              <a:buNone/>
            </a:pPr>
            <a:r>
              <a:rPr lang="en-US" sz="2400" b="1" dirty="0">
                <a:latin typeface="GE SS Text Bold" pitchFamily="18" charset="-78"/>
                <a:ea typeface="GE SS Text Bold" pitchFamily="18" charset="-78"/>
                <a:cs typeface="GE SS Text Bold" pitchFamily="18" charset="-78"/>
              </a:rPr>
              <a:t>Presentation: Words in bold are not English. Try</a:t>
            </a:r>
          </a:p>
          <a:p>
            <a:pPr marL="63500" indent="0">
              <a:buFont typeface="Wingdings 2" panose="05020102010507070707" pitchFamily="18" charset="2"/>
              <a:buNone/>
            </a:pPr>
            <a:r>
              <a:rPr lang="en-US" sz="2400" b="1" dirty="0">
                <a:latin typeface="GE SS Text Bold" pitchFamily="18" charset="-78"/>
                <a:ea typeface="GE SS Text Bold" pitchFamily="18" charset="-78"/>
                <a:cs typeface="GE SS Text Bold" pitchFamily="18" charset="-78"/>
              </a:rPr>
              <a:t> to figure out these words and give as many synonyms as you can</a:t>
            </a:r>
          </a:p>
          <a:p>
            <a:pPr marL="63500" indent="0">
              <a:buFont typeface="Wingdings 2" panose="05020102010507070707" pitchFamily="18" charset="2"/>
              <a:buNone/>
            </a:pPr>
            <a:endParaRPr lang="en-US" sz="2400" b="1" dirty="0">
              <a:latin typeface="GE SS Text Bold" pitchFamily="18" charset="-78"/>
              <a:ea typeface="GE SS Text Bold" pitchFamily="18" charset="-78"/>
              <a:cs typeface="GE SS Text Bold" pitchFamily="18" charset="-78"/>
            </a:endParaRPr>
          </a:p>
          <a:p>
            <a:pPr marL="63500" indent="0">
              <a:buFont typeface="Wingdings 2" panose="05020102010507070707" pitchFamily="18" charset="2"/>
              <a:buNone/>
            </a:pPr>
            <a:r>
              <a:rPr lang="en-US" sz="2400" b="1" dirty="0">
                <a:latin typeface="GE SS Text Bold" pitchFamily="18" charset="-78"/>
                <a:ea typeface="GE SS Text Bold" pitchFamily="18" charset="-78"/>
                <a:cs typeface="GE SS Text Bold" pitchFamily="18" charset="-78"/>
              </a:rPr>
              <a:t> 1</a:t>
            </a:r>
            <a:r>
              <a:rPr lang="en-US" sz="3200" b="1" dirty="0">
                <a:latin typeface="GE SS Text Bold" pitchFamily="18" charset="-78"/>
                <a:ea typeface="GE SS Text Bold" pitchFamily="18" charset="-78"/>
                <a:cs typeface="GE SS Text Bold" pitchFamily="18" charset="-78"/>
              </a:rPr>
              <a:t>. </a:t>
            </a:r>
            <a:r>
              <a:rPr lang="en-US" sz="3200" dirty="0">
                <a:latin typeface="GE SS Text Bold" pitchFamily="18" charset="-78"/>
                <a:ea typeface="GE SS Text Bold" pitchFamily="18" charset="-78"/>
                <a:cs typeface="GE SS Text Bold" pitchFamily="18" charset="-78"/>
              </a:rPr>
              <a:t>The doctor used a small </a:t>
            </a:r>
            <a:r>
              <a:rPr lang="en-US" sz="3200" b="1" dirty="0" err="1">
                <a:latin typeface="GE SS Text Bold" pitchFamily="18" charset="-78"/>
                <a:ea typeface="GE SS Text Bold" pitchFamily="18" charset="-78"/>
                <a:cs typeface="GE SS Text Bold" pitchFamily="18" charset="-78"/>
              </a:rPr>
              <a:t>goekkr</a:t>
            </a:r>
            <a:r>
              <a:rPr lang="en-US" sz="3200" dirty="0">
                <a:latin typeface="GE SS Text Bold" pitchFamily="18" charset="-78"/>
                <a:ea typeface="GE SS Text Bold" pitchFamily="18" charset="-78"/>
                <a:cs typeface="GE SS Text Bold" pitchFamily="18" charset="-78"/>
              </a:rPr>
              <a:t> to check the patient’s heartbeat.</a:t>
            </a:r>
          </a:p>
          <a:p>
            <a:pPr marL="63500" indent="0">
              <a:buFont typeface="Wingdings 2" panose="05020102010507070707" pitchFamily="18" charset="2"/>
              <a:buNone/>
            </a:pPr>
            <a:r>
              <a:rPr lang="en-US" sz="3200" dirty="0">
                <a:latin typeface="GE SS Text Bold" pitchFamily="18" charset="-78"/>
                <a:ea typeface="GE SS Text Bold" pitchFamily="18" charset="-78"/>
                <a:cs typeface="GE SS Text Bold" pitchFamily="18" charset="-78"/>
              </a:rPr>
              <a:t>2. The workers wore safety </a:t>
            </a:r>
            <a:r>
              <a:rPr lang="en-US" sz="3200" b="1" dirty="0" err="1">
                <a:latin typeface="GE SS Text Bold" pitchFamily="18" charset="-78"/>
                <a:ea typeface="GE SS Text Bold" pitchFamily="18" charset="-78"/>
                <a:cs typeface="GE SS Text Bold" pitchFamily="18" charset="-78"/>
              </a:rPr>
              <a:t>mdwt</a:t>
            </a:r>
            <a:r>
              <a:rPr lang="en-US" sz="3200" dirty="0">
                <a:latin typeface="GE SS Text Bold" pitchFamily="18" charset="-78"/>
                <a:ea typeface="GE SS Text Bold" pitchFamily="18" charset="-78"/>
                <a:cs typeface="GE SS Text Bold" pitchFamily="18" charset="-78"/>
              </a:rPr>
              <a:t> at the construction site.</a:t>
            </a:r>
          </a:p>
          <a:p>
            <a:pPr marL="63500" indent="0">
              <a:buFont typeface="Wingdings 2" panose="05020102010507070707" pitchFamily="18" charset="2"/>
              <a:buNone/>
            </a:pPr>
            <a:r>
              <a:rPr lang="en-US" sz="3200" dirty="0">
                <a:latin typeface="GE SS Text Bold" pitchFamily="18" charset="-78"/>
                <a:ea typeface="GE SS Text Bold" pitchFamily="18" charset="-78"/>
                <a:cs typeface="GE SS Text Bold" pitchFamily="18" charset="-78"/>
              </a:rPr>
              <a:t>3.  The fashion </a:t>
            </a:r>
            <a:r>
              <a:rPr lang="en-US" sz="3200" b="1" dirty="0" err="1">
                <a:latin typeface="GE SS Text Bold" pitchFamily="18" charset="-78"/>
                <a:ea typeface="GE SS Text Bold" pitchFamily="18" charset="-78"/>
                <a:cs typeface="GE SS Text Bold" pitchFamily="18" charset="-78"/>
              </a:rPr>
              <a:t>nmve</a:t>
            </a:r>
            <a:r>
              <a:rPr lang="en-US" sz="3200" b="1" dirty="0">
                <a:latin typeface="GE SS Text Bold" pitchFamily="18" charset="-78"/>
                <a:ea typeface="GE SS Text Bold" pitchFamily="18" charset="-78"/>
                <a:cs typeface="GE SS Text Bold" pitchFamily="18" charset="-78"/>
              </a:rPr>
              <a:t> </a:t>
            </a:r>
            <a:r>
              <a:rPr lang="en-US" sz="3200" dirty="0">
                <a:latin typeface="GE SS Text Bold" pitchFamily="18" charset="-78"/>
                <a:ea typeface="GE SS Text Bold" pitchFamily="18" charset="-78"/>
                <a:cs typeface="GE SS Text Bold" pitchFamily="18" charset="-78"/>
              </a:rPr>
              <a:t>changes styles every year.</a:t>
            </a:r>
          </a:p>
          <a:p>
            <a:pPr marL="520700" indent="-457200">
              <a:buFont typeface="Wingdings 2" panose="05020102010507070707" pitchFamily="18" charset="2"/>
              <a:buAutoNum type="arabicPeriod" startAt="4"/>
            </a:pPr>
            <a:r>
              <a:rPr lang="en-US" sz="3200" dirty="0">
                <a:latin typeface="GE SS Text Bold" pitchFamily="18" charset="-78"/>
                <a:ea typeface="GE SS Text Bold" pitchFamily="18" charset="-78"/>
                <a:cs typeface="GE SS Text Bold" pitchFamily="18" charset="-78"/>
              </a:rPr>
              <a:t>Many </a:t>
            </a:r>
            <a:r>
              <a:rPr lang="en-US" sz="3200" b="1" dirty="0" err="1">
                <a:latin typeface="GE SS Text Bold" pitchFamily="18" charset="-78"/>
                <a:ea typeface="GE SS Text Bold" pitchFamily="18" charset="-78"/>
                <a:cs typeface="GE SS Text Bold" pitchFamily="18" charset="-78"/>
              </a:rPr>
              <a:t>aole</a:t>
            </a:r>
            <a:r>
              <a:rPr lang="en-US" sz="3200" dirty="0">
                <a:latin typeface="GE SS Text Bold" pitchFamily="18" charset="-78"/>
                <a:ea typeface="GE SS Text Bold" pitchFamily="18" charset="-78"/>
                <a:cs typeface="GE SS Text Bold" pitchFamily="18" charset="-78"/>
              </a:rPr>
              <a:t> put money into the new company.</a:t>
            </a:r>
          </a:p>
          <a:p>
            <a:pPr marL="520700" indent="-457200">
              <a:buFont typeface="Wingdings 2" panose="05020102010507070707" pitchFamily="18" charset="2"/>
              <a:buAutoNum type="arabicPeriod" startAt="4"/>
            </a:pPr>
            <a:r>
              <a:rPr lang="en-US" sz="3200" dirty="0">
                <a:latin typeface="GE SS Text Bold" pitchFamily="18" charset="-78"/>
                <a:ea typeface="GE SS Text Bold" pitchFamily="18" charset="-78"/>
                <a:cs typeface="GE SS Text Bold" pitchFamily="18" charset="-78"/>
              </a:rPr>
              <a:t>She applied for a </a:t>
            </a:r>
            <a:r>
              <a:rPr lang="en-US" sz="3200" b="1" dirty="0" err="1">
                <a:latin typeface="GE SS Text Bold" pitchFamily="18" charset="-78"/>
                <a:ea typeface="GE SS Text Bold" pitchFamily="18" charset="-78"/>
                <a:cs typeface="GE SS Text Bold" pitchFamily="18" charset="-78"/>
              </a:rPr>
              <a:t>dkelp</a:t>
            </a:r>
            <a:r>
              <a:rPr lang="en-US" sz="3200" dirty="0">
                <a:latin typeface="GE SS Text Bold" pitchFamily="18" charset="-78"/>
                <a:ea typeface="GE SS Text Bold" pitchFamily="18" charset="-78"/>
                <a:cs typeface="GE SS Text Bold" pitchFamily="18" charset="-78"/>
              </a:rPr>
              <a:t> to protect her invention, so she will have the right to sell her new product.</a:t>
            </a:r>
          </a:p>
          <a:p>
            <a:pPr marL="520700" indent="-457200">
              <a:buFont typeface="Wingdings 2" panose="05020102010507070707" pitchFamily="18" charset="2"/>
              <a:buAutoNum type="arabicPeriod" startAt="4"/>
            </a:pPr>
            <a:r>
              <a:rPr lang="en-US" sz="3200" dirty="0">
                <a:latin typeface="GE SS Text Bold" pitchFamily="18" charset="-78"/>
                <a:ea typeface="GE SS Text Bold" pitchFamily="18" charset="-78"/>
                <a:cs typeface="GE SS Text Bold" pitchFamily="18" charset="-78"/>
              </a:rPr>
              <a:t>With great </a:t>
            </a:r>
            <a:r>
              <a:rPr lang="en-US" sz="3200" b="1" dirty="0" err="1">
                <a:latin typeface="GE SS Text Bold" pitchFamily="18" charset="-78"/>
                <a:ea typeface="GE SS Text Bold" pitchFamily="18" charset="-78"/>
                <a:cs typeface="GE SS Text Bold" pitchFamily="18" charset="-78"/>
              </a:rPr>
              <a:t>lrew</a:t>
            </a:r>
            <a:r>
              <a:rPr lang="en-US" sz="3200" dirty="0">
                <a:latin typeface="GE SS Text Bold" pitchFamily="18" charset="-78"/>
                <a:ea typeface="GE SS Text Bold" pitchFamily="18" charset="-78"/>
                <a:cs typeface="GE SS Text Bold" pitchFamily="18" charset="-78"/>
              </a:rPr>
              <a:t>, the athlete finished the race despite his injury.</a:t>
            </a:r>
            <a:endParaRPr lang="en-GB" sz="3200" b="1" dirty="0">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93924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latin typeface="Comic Sans MS" panose="030F0702030302020204" pitchFamily="66" charset="0"/>
              </a:rPr>
              <a:t>Key Words St. Page 51 </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r="786" b="48625"/>
          <a:stretch/>
        </p:blipFill>
        <p:spPr>
          <a:xfrm>
            <a:off x="138545" y="1417782"/>
            <a:ext cx="8920883" cy="4443087"/>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4145" y="223838"/>
            <a:ext cx="2669310" cy="143405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6050" y="1831975"/>
            <a:ext cx="2486891" cy="1600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7897" y="3639325"/>
            <a:ext cx="2905558" cy="14763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6050" y="5411635"/>
            <a:ext cx="3076575" cy="14859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8111" y="5689276"/>
            <a:ext cx="2733675" cy="122425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6151" y="5770310"/>
            <a:ext cx="3315176" cy="1233775"/>
          </a:xfrm>
          <a:prstGeom prst="rect">
            <a:avLst/>
          </a:prstGeom>
        </p:spPr>
      </p:pic>
    </p:spTree>
    <p:extLst>
      <p:ext uri="{BB962C8B-B14F-4D97-AF65-F5344CB8AC3E}">
        <p14:creationId xmlns:p14="http://schemas.microsoft.com/office/powerpoint/2010/main" val="709635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lstStyle/>
          <a:p>
            <a:r>
              <a:rPr lang="en-US" b="1" dirty="0">
                <a:latin typeface="Comic Sans MS" panose="030F0702030302020204" pitchFamily="66" charset="0"/>
              </a:rPr>
              <a:t> Device, equipment, patent, industry, inventors, tenacity.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9743" r="1940"/>
          <a:stretch/>
        </p:blipFill>
        <p:spPr>
          <a:xfrm>
            <a:off x="838200" y="1690688"/>
            <a:ext cx="10515600" cy="4486275"/>
          </a:xfrm>
        </p:spPr>
      </p:pic>
    </p:spTree>
    <p:extLst>
      <p:ext uri="{BB962C8B-B14F-4D97-AF65-F5344CB8AC3E}">
        <p14:creationId xmlns:p14="http://schemas.microsoft.com/office/powerpoint/2010/main" val="310613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ADE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80264" y="350565"/>
            <a:ext cx="1261271" cy="716434"/>
            <a:chOff x="7888148" y="205861"/>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888148" y="205861"/>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920137" y="321774"/>
              <a:ext cx="1480882" cy="54779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5:00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4769" y="6129076"/>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5641591" y="1028053"/>
            <a:ext cx="2395936" cy="2280102"/>
          </a:xfrm>
          <a:prstGeom prst="rect">
            <a:avLst/>
          </a:prstGeom>
        </p:spPr>
      </p:pic>
      <p:pic>
        <p:nvPicPr>
          <p:cNvPr id="3" name="Picture 2"/>
          <p:cNvPicPr>
            <a:picLocks noChangeAspect="1"/>
          </p:cNvPicPr>
          <p:nvPr/>
        </p:nvPicPr>
        <p:blipFill>
          <a:blip r:embed="rId6"/>
          <a:stretch>
            <a:fillRect/>
          </a:stretch>
        </p:blipFill>
        <p:spPr>
          <a:xfrm>
            <a:off x="2525614" y="1198118"/>
            <a:ext cx="2761358" cy="2274959"/>
          </a:xfrm>
          <a:prstGeom prst="rect">
            <a:avLst/>
          </a:prstGeom>
        </p:spPr>
      </p:pic>
      <p:pic>
        <p:nvPicPr>
          <p:cNvPr id="4" name="Picture 3"/>
          <p:cNvPicPr>
            <a:picLocks noChangeAspect="1"/>
          </p:cNvPicPr>
          <p:nvPr/>
        </p:nvPicPr>
        <p:blipFill>
          <a:blip r:embed="rId7"/>
          <a:stretch>
            <a:fillRect/>
          </a:stretch>
        </p:blipFill>
        <p:spPr>
          <a:xfrm>
            <a:off x="6627817" y="3347474"/>
            <a:ext cx="2627604" cy="180127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999" y="3624129"/>
            <a:ext cx="2209800" cy="206692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22358" y="2953340"/>
            <a:ext cx="2143125" cy="2143125"/>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37527" y="1388492"/>
            <a:ext cx="2305468" cy="160020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3293" y="5255239"/>
            <a:ext cx="2962275" cy="1543050"/>
          </a:xfrm>
          <a:prstGeom prst="rect">
            <a:avLst/>
          </a:prstGeom>
        </p:spPr>
      </p:pic>
      <p:pic>
        <p:nvPicPr>
          <p:cNvPr id="9" name="Picture 8"/>
          <p:cNvPicPr>
            <a:picLocks noChangeAspect="1"/>
          </p:cNvPicPr>
          <p:nvPr/>
        </p:nvPicPr>
        <p:blipFill>
          <a:blip r:embed="rId12"/>
          <a:stretch>
            <a:fillRect/>
          </a:stretch>
        </p:blipFill>
        <p:spPr>
          <a:xfrm>
            <a:off x="9039587" y="5153207"/>
            <a:ext cx="2901948" cy="1475360"/>
          </a:xfrm>
          <a:prstGeom prst="rect">
            <a:avLst/>
          </a:prstGeom>
        </p:spPr>
      </p:pic>
    </p:spTree>
    <p:extLst>
      <p:ext uri="{BB962C8B-B14F-4D97-AF65-F5344CB8AC3E}">
        <p14:creationId xmlns:p14="http://schemas.microsoft.com/office/powerpoint/2010/main" val="378189753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21505" y="3338051"/>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55730" y="3802341"/>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40452" y="495944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99644" y="543120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a:fillRect/>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98791" y="230462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44199" y="2825415"/>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28" name="Double Wave 27"/>
          <p:cNvSpPr/>
          <p:nvPr/>
        </p:nvSpPr>
        <p:spPr>
          <a:xfrm>
            <a:off x="7243077"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4</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Grammar </a:t>
            </a:r>
            <a:endParaRPr lang="ar-JO" sz="14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9162545" y="596171"/>
            <a:ext cx="2726771" cy="353569"/>
          </a:xfrm>
          <a:prstGeom prst="doubleWave">
            <a:avLst>
              <a:gd name="adj1" fmla="val 0"/>
              <a:gd name="adj2" fmla="val 6741"/>
            </a:avLst>
          </a:prstGeom>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p:cNvSpPr txBox="1"/>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ISLAMIC  EDUCATIONAL COLLEGE				DATE: </a:t>
            </a:r>
            <a:r>
              <a:rPr lang="en-US" sz="24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19   / 2/ 2025</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 name="TextBox 2"/>
          <p:cNvSpPr txBox="1"/>
          <p:nvPr/>
        </p:nvSpPr>
        <p:spPr>
          <a:xfrm>
            <a:off x="3582044" y="1475776"/>
            <a:ext cx="7322065" cy="830997"/>
          </a:xfrm>
          <a:prstGeom prst="rect">
            <a:avLst/>
          </a:prstGeom>
          <a:noFill/>
        </p:spPr>
        <p:txBody>
          <a:bodyPr wrap="square" rtlCol="0">
            <a:spAutoFit/>
          </a:bodyPr>
          <a:lstStyle/>
          <a:p>
            <a:pPr algn="l"/>
            <a:r>
              <a:rPr lang="en-US" sz="4800" b="1" dirty="0"/>
              <a:t>Equipment Vs Device</a:t>
            </a:r>
          </a:p>
        </p:txBody>
      </p:sp>
      <p:pic>
        <p:nvPicPr>
          <p:cNvPr id="6" name="Picture 5"/>
          <p:cNvPicPr>
            <a:picLocks noChangeAspect="1"/>
          </p:cNvPicPr>
          <p:nvPr/>
        </p:nvPicPr>
        <p:blipFill>
          <a:blip r:embed="rId4"/>
          <a:stretch>
            <a:fillRect/>
          </a:stretch>
        </p:blipFill>
        <p:spPr>
          <a:xfrm>
            <a:off x="6042384" y="2710243"/>
            <a:ext cx="4861725" cy="3609050"/>
          </a:xfrm>
          <a:prstGeom prst="rect">
            <a:avLst/>
          </a:prstGeom>
        </p:spPr>
      </p:pic>
      <p:grpSp>
        <p:nvGrpSpPr>
          <p:cNvPr id="10" name="Group 9"/>
          <p:cNvGrpSpPr/>
          <p:nvPr/>
        </p:nvGrpSpPr>
        <p:grpSpPr>
          <a:xfrm>
            <a:off x="9851773" y="1444954"/>
            <a:ext cx="1261271" cy="716434"/>
            <a:chOff x="7446246" y="205862"/>
            <a:chExt cx="1544854" cy="691058"/>
          </a:xfrm>
        </p:grpSpPr>
        <p:sp>
          <p:nvSpPr>
            <p:cNvPr id="8" name="Rounded Rectangle 10"/>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22"/>
            <p:cNvSpPr/>
            <p:nvPr/>
          </p:nvSpPr>
          <p:spPr>
            <a:xfrm>
              <a:off x="7617073" y="266559"/>
              <a:ext cx="1299081"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01:30 minutes</a:t>
              </a:r>
            </a:p>
          </p:txBody>
        </p:sp>
      </p:grpSp>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2220</TotalTime>
  <Words>887</Words>
  <Application>Microsoft Office PowerPoint</Application>
  <PresentationFormat>Widescreen</PresentationFormat>
  <Paragraphs>280</Paragraphs>
  <Slides>21</Slides>
  <Notes>0</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Adobe Arabic</vt:lpstr>
      <vt:lpstr>AGA Aladdin Regular</vt:lpstr>
      <vt:lpstr>AGA Battouta Regular</vt:lpstr>
      <vt:lpstr>Arial</vt:lpstr>
      <vt:lpstr>Calibri</vt:lpstr>
      <vt:lpstr>Calibri Light</vt:lpstr>
      <vt:lpstr>Comic Sans MS</vt:lpstr>
      <vt:lpstr>GE SS Text Bold</vt:lpstr>
      <vt:lpstr>HelveticaNeueLT Arabic 45 Light</vt:lpstr>
      <vt:lpstr>HelveticaNeueLT Arabic 55 Roman</vt:lpstr>
      <vt:lpstr>Söhne</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Key Words St. Page 51 </vt:lpstr>
      <vt:lpstr> Device, equipment, patent, industry, inventors, tenacity.   </vt:lpstr>
      <vt:lpstr>PowerPoint Presentation</vt:lpstr>
      <vt:lpstr>PowerPoint Presentation</vt:lpstr>
      <vt:lpstr>PowerPoint Presentation</vt:lpstr>
      <vt:lpstr>PowerPoint Presentation</vt:lpstr>
      <vt:lpstr>PowerPoint Presentation</vt:lpstr>
      <vt:lpstr> Device, equipment, patent, industry, inventors, tenacity.   </vt:lpstr>
      <vt:lpstr>PowerPoint Presentation</vt:lpstr>
      <vt:lpstr>What is Light?</vt:lpstr>
      <vt:lpstr>PowerPoint Presentation</vt:lpstr>
      <vt:lpstr>Exit Ticket </vt:lpstr>
      <vt:lpstr>Academic words  S.B page 52</vt:lpstr>
      <vt:lpstr>Academic words  S.B page 52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HP</cp:lastModifiedBy>
  <cp:revision>250</cp:revision>
  <cp:lastPrinted>2024-09-17T05:34:40Z</cp:lastPrinted>
  <dcterms:created xsi:type="dcterms:W3CDTF">2019-06-13T08:00:41Z</dcterms:created>
  <dcterms:modified xsi:type="dcterms:W3CDTF">2025-10-30T16:26:24Z</dcterms:modified>
</cp:coreProperties>
</file>