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0" r:id="rId7"/>
    <p:sldId id="262" r:id="rId8"/>
    <p:sldId id="263" r:id="rId9"/>
    <p:sldId id="269" r:id="rId10"/>
    <p:sldId id="265" r:id="rId11"/>
    <p:sldId id="264" r:id="rId12"/>
    <p:sldId id="266" r:id="rId13"/>
    <p:sldId id="267" r:id="rId14"/>
    <p:sldId id="271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aneen" panose="020B0604020202020204" charset="-78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6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11" Type="http://schemas.openxmlformats.org/officeDocument/2006/relationships/image" Target="../media/image51.svg"/><Relationship Id="rId5" Type="http://schemas.openxmlformats.org/officeDocument/2006/relationships/image" Target="../media/image34.svg"/><Relationship Id="rId10" Type="http://schemas.openxmlformats.org/officeDocument/2006/relationships/image" Target="../media/image50.png"/><Relationship Id="rId4" Type="http://schemas.openxmlformats.org/officeDocument/2006/relationships/image" Target="../media/image33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.svg"/><Relationship Id="rId7" Type="http://schemas.openxmlformats.org/officeDocument/2006/relationships/image" Target="../media/image56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2.svg"/><Relationship Id="rId5" Type="http://schemas.openxmlformats.org/officeDocument/2006/relationships/image" Target="../media/image14.sv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.svg"/><Relationship Id="rId10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svg"/><Relationship Id="rId7" Type="http://schemas.openxmlformats.org/officeDocument/2006/relationships/image" Target="../media/image2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12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9.svg"/><Relationship Id="rId5" Type="http://schemas.openxmlformats.org/officeDocument/2006/relationships/image" Target="../media/image16.svg"/><Relationship Id="rId10" Type="http://schemas.openxmlformats.org/officeDocument/2006/relationships/image" Target="../media/image38.png"/><Relationship Id="rId4" Type="http://schemas.openxmlformats.org/officeDocument/2006/relationships/image" Target="../media/image15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svg"/><Relationship Id="rId7" Type="http://schemas.openxmlformats.org/officeDocument/2006/relationships/image" Target="../media/image2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4.png"/><Relationship Id="rId5" Type="http://schemas.openxmlformats.org/officeDocument/2006/relationships/image" Target="../media/image18.svg"/><Relationship Id="rId10" Type="http://schemas.openxmlformats.org/officeDocument/2006/relationships/image" Target="../media/image43.png"/><Relationship Id="rId4" Type="http://schemas.openxmlformats.org/officeDocument/2006/relationships/image" Target="../media/image17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28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8.svg"/><Relationship Id="rId5" Type="http://schemas.openxmlformats.org/officeDocument/2006/relationships/image" Target="../media/image18.svg"/><Relationship Id="rId10" Type="http://schemas.openxmlformats.org/officeDocument/2006/relationships/image" Target="../media/image47.png"/><Relationship Id="rId4" Type="http://schemas.openxmlformats.org/officeDocument/2006/relationships/image" Target="../media/image17.png"/><Relationship Id="rId9" Type="http://schemas.openxmlformats.org/officeDocument/2006/relationships/image" Target="../media/image46.sv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91669">
            <a:off x="3278791" y="1594787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7" y="0"/>
                </a:lnTo>
                <a:lnTo>
                  <a:pt x="1737857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19757" flipV="1">
            <a:off x="13916918" y="3556969"/>
            <a:ext cx="4560715" cy="4833128"/>
          </a:xfrm>
          <a:custGeom>
            <a:avLst/>
            <a:gdLst/>
            <a:ahLst/>
            <a:cxnLst/>
            <a:rect l="l" t="t" r="r" b="b"/>
            <a:pathLst>
              <a:path w="4560715" h="4833128">
                <a:moveTo>
                  <a:pt x="0" y="4833128"/>
                </a:moveTo>
                <a:lnTo>
                  <a:pt x="4560715" y="4833128"/>
                </a:lnTo>
                <a:lnTo>
                  <a:pt x="4560715" y="0"/>
                </a:lnTo>
                <a:lnTo>
                  <a:pt x="0" y="0"/>
                </a:lnTo>
                <a:lnTo>
                  <a:pt x="0" y="48331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99026">
            <a:off x="12410226" y="326872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3" y="0"/>
                </a:lnTo>
                <a:lnTo>
                  <a:pt x="1719463" y="2465181"/>
                </a:lnTo>
                <a:lnTo>
                  <a:pt x="0" y="2465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46098" y="877576"/>
            <a:ext cx="11301259" cy="2316758"/>
          </a:xfrm>
          <a:custGeom>
            <a:avLst/>
            <a:gdLst/>
            <a:ahLst/>
            <a:cxnLst/>
            <a:rect l="l" t="t" r="r" b="b"/>
            <a:pathLst>
              <a:path w="11301259" h="2316758">
                <a:moveTo>
                  <a:pt x="0" y="0"/>
                </a:moveTo>
                <a:lnTo>
                  <a:pt x="11301259" y="0"/>
                </a:lnTo>
                <a:lnTo>
                  <a:pt x="11301259" y="2316758"/>
                </a:lnTo>
                <a:lnTo>
                  <a:pt x="0" y="2316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40221" y="3089559"/>
            <a:ext cx="8889987" cy="3772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559"/>
              </a:lnSpc>
            </a:pPr>
            <a:r>
              <a:rPr lang="ar-EG" sz="5399" dirty="0">
                <a:solidFill>
                  <a:srgbClr val="000000"/>
                </a:solidFill>
                <a:latin typeface="Haneen"/>
                <a:ea typeface="Haneen"/>
                <a:cs typeface="Haneen"/>
                <a:sym typeface="Haneen"/>
                <a:rtl/>
              </a:rPr>
              <a:t>الوحدة: الأولى</a:t>
            </a:r>
          </a:p>
          <a:p>
            <a:pPr algn="r" rtl="1">
              <a:lnSpc>
                <a:spcPts val="7559"/>
              </a:lnSpc>
            </a:pPr>
            <a:r>
              <a:rPr lang="ar-EG" sz="5399" dirty="0">
                <a:solidFill>
                  <a:srgbClr val="000000"/>
                </a:solidFill>
                <a:latin typeface="Haneen"/>
                <a:ea typeface="Haneen"/>
                <a:cs typeface="Haneen"/>
                <a:sym typeface="Haneen"/>
                <a:rtl/>
              </a:rPr>
              <a:t>الدرس </a:t>
            </a:r>
            <a:r>
              <a:rPr lang="ar-JO" sz="5399" dirty="0">
                <a:solidFill>
                  <a:srgbClr val="000000"/>
                </a:solidFill>
                <a:latin typeface="Haneen"/>
                <a:ea typeface="Haneen"/>
                <a:cs typeface="Haneen"/>
                <a:sym typeface="Haneen"/>
                <a:rtl/>
              </a:rPr>
              <a:t>الثالث</a:t>
            </a:r>
            <a:r>
              <a:rPr lang="ar-EG" sz="5399" dirty="0">
                <a:solidFill>
                  <a:srgbClr val="000000"/>
                </a:solidFill>
                <a:latin typeface="Haneen"/>
                <a:ea typeface="Haneen"/>
                <a:cs typeface="Haneen"/>
                <a:sym typeface="Haneen"/>
                <a:rtl/>
              </a:rPr>
              <a:t>:</a:t>
            </a:r>
            <a:r>
              <a:rPr lang="ar-JO" sz="5399" dirty="0">
                <a:solidFill>
                  <a:srgbClr val="000000"/>
                </a:solidFill>
                <a:latin typeface="Haneen"/>
                <a:ea typeface="Haneen"/>
                <a:cs typeface="Haneen"/>
                <a:sym typeface="Haneen"/>
                <a:rtl/>
              </a:rPr>
              <a:t>الادغام الشفوي</a:t>
            </a:r>
            <a:endParaRPr lang="en-US" sz="5399" dirty="0">
              <a:solidFill>
                <a:srgbClr val="000000"/>
              </a:solidFill>
              <a:latin typeface="Haneen"/>
              <a:ea typeface="Haneen"/>
              <a:cs typeface="Haneen"/>
              <a:sym typeface="Haneen"/>
            </a:endParaRPr>
          </a:p>
          <a:p>
            <a:pPr algn="r" rtl="1">
              <a:lnSpc>
                <a:spcPts val="7559"/>
              </a:lnSpc>
            </a:pPr>
            <a:r>
              <a:rPr lang="ar-EG" sz="5399" dirty="0">
                <a:solidFill>
                  <a:srgbClr val="000000"/>
                </a:solidFill>
                <a:latin typeface="Haneen"/>
                <a:ea typeface="Haneen"/>
                <a:cs typeface="Haneen"/>
                <a:sym typeface="Haneen"/>
                <a:rtl/>
              </a:rPr>
              <a:t>المبحث: التربية الإسلامية</a:t>
            </a:r>
          </a:p>
          <a:p>
            <a:pPr algn="r" rtl="1">
              <a:lnSpc>
                <a:spcPts val="7559"/>
              </a:lnSpc>
              <a:spcBef>
                <a:spcPct val="0"/>
              </a:spcBef>
            </a:pPr>
            <a:r>
              <a:rPr lang="ar-EG" sz="5399" dirty="0">
                <a:solidFill>
                  <a:srgbClr val="000000"/>
                </a:solidFill>
                <a:latin typeface="Haneen"/>
                <a:ea typeface="Haneen"/>
                <a:cs typeface="Haneen"/>
                <a:sym typeface="Haneen"/>
                <a:rtl/>
              </a:rPr>
              <a:t>الصف: السادس </a:t>
            </a:r>
          </a:p>
        </p:txBody>
      </p:sp>
      <p:sp>
        <p:nvSpPr>
          <p:cNvPr id="9" name="Freeform 9"/>
          <p:cNvSpPr/>
          <p:nvPr/>
        </p:nvSpPr>
        <p:spPr>
          <a:xfrm>
            <a:off x="14293280" y="4699979"/>
            <a:ext cx="3994720" cy="5587021"/>
          </a:xfrm>
          <a:custGeom>
            <a:avLst/>
            <a:gdLst/>
            <a:ahLst/>
            <a:cxnLst/>
            <a:rect l="l" t="t" r="r" b="b"/>
            <a:pathLst>
              <a:path w="3994720" h="5587021">
                <a:moveTo>
                  <a:pt x="0" y="0"/>
                </a:moveTo>
                <a:lnTo>
                  <a:pt x="3994720" y="0"/>
                </a:lnTo>
                <a:lnTo>
                  <a:pt x="3994720" y="5587021"/>
                </a:lnTo>
                <a:lnTo>
                  <a:pt x="0" y="55870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270" y="-149539"/>
            <a:ext cx="10789323" cy="10436539"/>
          </a:xfrm>
          <a:custGeom>
            <a:avLst/>
            <a:gdLst/>
            <a:ahLst/>
            <a:cxnLst/>
            <a:rect l="l" t="t" r="r" b="b"/>
            <a:pathLst>
              <a:path w="10789323" h="10436539">
                <a:moveTo>
                  <a:pt x="0" y="0"/>
                </a:moveTo>
                <a:lnTo>
                  <a:pt x="10789323" y="0"/>
                </a:lnTo>
                <a:lnTo>
                  <a:pt x="10789323" y="10436539"/>
                </a:lnTo>
                <a:lnTo>
                  <a:pt x="0" y="10436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1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1433" y="-68578"/>
            <a:ext cx="10083238" cy="139332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4098675" y="8905418"/>
            <a:ext cx="9279203" cy="2078243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2081"/>
            </a:stretch>
          </a:blipFill>
        </p:spPr>
      </p:sp>
      <p:sp>
        <p:nvSpPr>
          <p:cNvPr id="4" name="Freeform 4"/>
          <p:cNvSpPr/>
          <p:nvPr/>
        </p:nvSpPr>
        <p:spPr>
          <a:xfrm rot="-1568932">
            <a:off x="1485922" y="1536885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13920" y="6856667"/>
            <a:ext cx="3539744" cy="3430333"/>
          </a:xfrm>
          <a:custGeom>
            <a:avLst/>
            <a:gdLst/>
            <a:ahLst/>
            <a:cxnLst/>
            <a:rect l="l" t="t" r="r" b="b"/>
            <a:pathLst>
              <a:path w="3539744" h="3430333">
                <a:moveTo>
                  <a:pt x="0" y="0"/>
                </a:moveTo>
                <a:lnTo>
                  <a:pt x="3539743" y="0"/>
                </a:lnTo>
                <a:lnTo>
                  <a:pt x="3539743" y="3430333"/>
                </a:lnTo>
                <a:lnTo>
                  <a:pt x="0" y="343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0727">
            <a:off x="3193661" y="857481"/>
            <a:ext cx="1162426" cy="1666560"/>
          </a:xfrm>
          <a:custGeom>
            <a:avLst/>
            <a:gdLst/>
            <a:ahLst/>
            <a:cxnLst/>
            <a:rect l="l" t="t" r="r" b="b"/>
            <a:pathLst>
              <a:path w="1162426" h="1666560">
                <a:moveTo>
                  <a:pt x="0" y="0"/>
                </a:moveTo>
                <a:lnTo>
                  <a:pt x="1162426" y="0"/>
                </a:lnTo>
                <a:lnTo>
                  <a:pt x="1162426" y="1666560"/>
                </a:lnTo>
                <a:lnTo>
                  <a:pt x="0" y="1666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420479"/>
            <a:ext cx="2741111" cy="2866521"/>
          </a:xfrm>
          <a:custGeom>
            <a:avLst/>
            <a:gdLst/>
            <a:ahLst/>
            <a:cxnLst/>
            <a:rect l="l" t="t" r="r" b="b"/>
            <a:pathLst>
              <a:path w="2741111" h="2866521">
                <a:moveTo>
                  <a:pt x="0" y="0"/>
                </a:moveTo>
                <a:lnTo>
                  <a:pt x="2741111" y="0"/>
                </a:lnTo>
                <a:lnTo>
                  <a:pt x="2741111" y="2866521"/>
                </a:lnTo>
                <a:lnTo>
                  <a:pt x="0" y="28665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7" name="Surat AlHadid by Islam Sobhy _ سورة الحديد اسلام صبحي تلاوة خاشعة">
            <a:hlinkClick r:id="" action="ppaction://media"/>
            <a:extLst>
              <a:ext uri="{FF2B5EF4-FFF2-40B4-BE49-F238E27FC236}">
                <a16:creationId xmlns:a16="http://schemas.microsoft.com/office/drawing/2014/main" id="{344AC537-36AB-4DED-91D2-C41AF6592C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15663" y="571501"/>
            <a:ext cx="14909798" cy="8386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91669">
            <a:off x="286914" y="429264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7" y="0"/>
                </a:lnTo>
                <a:lnTo>
                  <a:pt x="1737857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99026">
            <a:off x="10496119" y="1961744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3" y="0"/>
                </a:lnTo>
                <a:lnTo>
                  <a:pt x="1719463" y="2465181"/>
                </a:lnTo>
                <a:lnTo>
                  <a:pt x="0" y="2465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088137-34D9-4E41-A97F-C4E9BB9CB1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500" t="23364" r="41500" b="16223"/>
          <a:stretch/>
        </p:blipFill>
        <p:spPr>
          <a:xfrm>
            <a:off x="10287000" y="326845"/>
            <a:ext cx="7510266" cy="9815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E90AF1-D02A-47F4-908A-1124CD086F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501" t="26000" r="43468" b="10303"/>
          <a:stretch/>
        </p:blipFill>
        <p:spPr>
          <a:xfrm>
            <a:off x="2490124" y="142875"/>
            <a:ext cx="7264991" cy="99993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91669">
            <a:off x="3278791" y="1594787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7" y="0"/>
                </a:lnTo>
                <a:lnTo>
                  <a:pt x="1737857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4508551"/>
            <a:ext cx="3713137" cy="4248440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119757" flipV="1">
            <a:off x="13984448" y="1012389"/>
            <a:ext cx="4560715" cy="4833128"/>
          </a:xfrm>
          <a:custGeom>
            <a:avLst/>
            <a:gdLst/>
            <a:ahLst/>
            <a:cxnLst/>
            <a:rect l="l" t="t" r="r" b="b"/>
            <a:pathLst>
              <a:path w="4560715" h="4833128">
                <a:moveTo>
                  <a:pt x="0" y="4833128"/>
                </a:moveTo>
                <a:lnTo>
                  <a:pt x="4560715" y="4833128"/>
                </a:lnTo>
                <a:lnTo>
                  <a:pt x="4560715" y="0"/>
                </a:lnTo>
                <a:lnTo>
                  <a:pt x="0" y="0"/>
                </a:lnTo>
                <a:lnTo>
                  <a:pt x="0" y="483312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99026">
            <a:off x="10496119" y="1961744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3" y="0"/>
                </a:lnTo>
                <a:lnTo>
                  <a:pt x="1719463" y="2465181"/>
                </a:lnTo>
                <a:lnTo>
                  <a:pt x="0" y="2465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658784" y="1455413"/>
            <a:ext cx="6398419" cy="2298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743"/>
              </a:lnSpc>
              <a:spcBef>
                <a:spcPct val="0"/>
              </a:spcBef>
            </a:pPr>
            <a:r>
              <a:rPr lang="ar-EG" sz="13388" dirty="0">
                <a:solidFill>
                  <a:srgbClr val="EB04A3"/>
                </a:solidFill>
                <a:latin typeface="Haneen"/>
                <a:ea typeface="Haneen"/>
                <a:cs typeface="Haneen"/>
                <a:sym typeface="Haneen"/>
                <a:rtl/>
              </a:rPr>
              <a:t>التفكير الناقد</a:t>
            </a:r>
          </a:p>
        </p:txBody>
      </p:sp>
      <p:sp>
        <p:nvSpPr>
          <p:cNvPr id="9" name="Freeform 9"/>
          <p:cNvSpPr/>
          <p:nvPr/>
        </p:nvSpPr>
        <p:spPr>
          <a:xfrm>
            <a:off x="7157750" y="739152"/>
            <a:ext cx="3721674" cy="8808696"/>
          </a:xfrm>
          <a:custGeom>
            <a:avLst/>
            <a:gdLst/>
            <a:ahLst/>
            <a:cxnLst/>
            <a:rect l="l" t="t" r="r" b="b"/>
            <a:pathLst>
              <a:path w="3721674" h="8808696">
                <a:moveTo>
                  <a:pt x="0" y="0"/>
                </a:moveTo>
                <a:lnTo>
                  <a:pt x="3721674" y="0"/>
                </a:lnTo>
                <a:lnTo>
                  <a:pt x="3721674" y="8808696"/>
                </a:lnTo>
                <a:lnTo>
                  <a:pt x="0" y="88086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2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91669">
            <a:off x="3278791" y="1594787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7" y="0"/>
                </a:lnTo>
                <a:lnTo>
                  <a:pt x="1737857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19757" flipV="1">
            <a:off x="15627681" y="5041686"/>
            <a:ext cx="4560715" cy="4833128"/>
          </a:xfrm>
          <a:custGeom>
            <a:avLst/>
            <a:gdLst/>
            <a:ahLst/>
            <a:cxnLst/>
            <a:rect l="l" t="t" r="r" b="b"/>
            <a:pathLst>
              <a:path w="4560715" h="4833128">
                <a:moveTo>
                  <a:pt x="0" y="4833128"/>
                </a:moveTo>
                <a:lnTo>
                  <a:pt x="4560715" y="4833128"/>
                </a:lnTo>
                <a:lnTo>
                  <a:pt x="4560715" y="0"/>
                </a:lnTo>
                <a:lnTo>
                  <a:pt x="0" y="0"/>
                </a:lnTo>
                <a:lnTo>
                  <a:pt x="0" y="48331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96727" y="648213"/>
            <a:ext cx="3721674" cy="8808696"/>
          </a:xfrm>
          <a:custGeom>
            <a:avLst/>
            <a:gdLst/>
            <a:ahLst/>
            <a:cxnLst/>
            <a:rect l="l" t="t" r="r" b="b"/>
            <a:pathLst>
              <a:path w="3721674" h="8808696">
                <a:moveTo>
                  <a:pt x="0" y="0"/>
                </a:moveTo>
                <a:lnTo>
                  <a:pt x="3721674" y="0"/>
                </a:lnTo>
                <a:lnTo>
                  <a:pt x="3721674" y="8808697"/>
                </a:lnTo>
                <a:lnTo>
                  <a:pt x="0" y="88086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602261" y="630339"/>
            <a:ext cx="6377120" cy="80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0706"/>
              </a:lnSpc>
            </a:pPr>
            <a:r>
              <a:rPr lang="ar-EG" sz="7647">
                <a:solidFill>
                  <a:srgbClr val="BE50AF"/>
                </a:solidFill>
                <a:latin typeface="Haneen"/>
                <a:ea typeface="Haneen"/>
                <a:cs typeface="Haneen"/>
                <a:sym typeface="Haneen"/>
                <a:rtl/>
              </a:rPr>
              <a:t>باستخدام استراتيجية </a:t>
            </a:r>
          </a:p>
          <a:p>
            <a:pPr algn="l">
              <a:lnSpc>
                <a:spcPts val="10706"/>
              </a:lnSpc>
            </a:pPr>
            <a:r>
              <a:rPr lang="en-US" sz="7647">
                <a:solidFill>
                  <a:srgbClr val="BE50AF"/>
                </a:solidFill>
                <a:latin typeface="Haneen"/>
                <a:ea typeface="Haneen"/>
                <a:cs typeface="Haneen"/>
                <a:sym typeface="Haneen"/>
              </a:rPr>
              <a:t>Rally Robin</a:t>
            </a:r>
          </a:p>
          <a:p>
            <a:pPr algn="r" rtl="1">
              <a:lnSpc>
                <a:spcPts val="10706"/>
              </a:lnSpc>
              <a:spcBef>
                <a:spcPct val="0"/>
              </a:spcBef>
            </a:pPr>
            <a:r>
              <a:rPr lang="ar-EG" sz="7647">
                <a:solidFill>
                  <a:srgbClr val="BE50AF"/>
                </a:solidFill>
                <a:latin typeface="Haneen"/>
                <a:ea typeface="Haneen"/>
                <a:cs typeface="Haneen"/>
                <a:sym typeface="Haneen"/>
                <a:rtl/>
              </a:rPr>
              <a:t>أتلو الآيات الكريمة، وتعاون على تصويب الأخطاء.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68932">
            <a:off x="16017522" y="7316391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6" y="0"/>
                </a:lnTo>
                <a:lnTo>
                  <a:pt x="1443296" y="2069243"/>
                </a:lnTo>
                <a:lnTo>
                  <a:pt x="0" y="2069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190582">
            <a:off x="14034320" y="781506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52595" y="-301411"/>
            <a:ext cx="12710840" cy="1756407"/>
          </a:xfrm>
          <a:custGeom>
            <a:avLst/>
            <a:gdLst/>
            <a:ahLst/>
            <a:cxnLst/>
            <a:rect l="l" t="t" r="r" b="b"/>
            <a:pathLst>
              <a:path w="12710840" h="1756407">
                <a:moveTo>
                  <a:pt x="0" y="0"/>
                </a:moveTo>
                <a:lnTo>
                  <a:pt x="12710840" y="0"/>
                </a:lnTo>
                <a:lnTo>
                  <a:pt x="12710840" y="1756407"/>
                </a:lnTo>
                <a:lnTo>
                  <a:pt x="0" y="1756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5599813" y="8633321"/>
            <a:ext cx="13959219" cy="1928910"/>
          </a:xfrm>
          <a:custGeom>
            <a:avLst/>
            <a:gdLst/>
            <a:ahLst/>
            <a:cxnLst/>
            <a:rect l="l" t="t" r="r" b="b"/>
            <a:pathLst>
              <a:path w="13959219" h="1928910">
                <a:moveTo>
                  <a:pt x="0" y="0"/>
                </a:moveTo>
                <a:lnTo>
                  <a:pt x="13959219" y="0"/>
                </a:lnTo>
                <a:lnTo>
                  <a:pt x="13959219" y="1928910"/>
                </a:lnTo>
                <a:lnTo>
                  <a:pt x="0" y="1928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10009" y="2662191"/>
            <a:ext cx="12667982" cy="309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8400"/>
              </a:lnSpc>
            </a:pPr>
            <a:r>
              <a:rPr lang="ar-EG" sz="6000" dirty="0">
                <a:solidFill>
                  <a:srgbClr val="817CFF"/>
                </a:solidFill>
                <a:latin typeface="Haneen"/>
                <a:ea typeface="Haneen"/>
                <a:cs typeface="Haneen"/>
                <a:sym typeface="Haneen"/>
                <a:rtl/>
              </a:rPr>
              <a:t>يوضح المقصود </a:t>
            </a:r>
            <a:r>
              <a:rPr lang="ar-JO" sz="6000" dirty="0">
                <a:solidFill>
                  <a:srgbClr val="817CFF"/>
                </a:solidFill>
                <a:latin typeface="Haneen"/>
                <a:ea typeface="Haneen"/>
                <a:cs typeface="Haneen"/>
                <a:sym typeface="Haneen"/>
                <a:rtl/>
              </a:rPr>
              <a:t>بالادغام الشفوي</a:t>
            </a:r>
            <a:r>
              <a:rPr lang="ar-EG" sz="6000" dirty="0">
                <a:solidFill>
                  <a:srgbClr val="817CFF"/>
                </a:solidFill>
                <a:latin typeface="Haneen"/>
                <a:ea typeface="Haneen"/>
                <a:cs typeface="Haneen"/>
                <a:sym typeface="Haneen"/>
                <a:rtl/>
              </a:rPr>
              <a:t>.</a:t>
            </a:r>
          </a:p>
          <a:p>
            <a:pPr algn="r" rtl="1">
              <a:lnSpc>
                <a:spcPts val="8400"/>
              </a:lnSpc>
            </a:pPr>
            <a:r>
              <a:rPr lang="ar-EG" sz="6000" dirty="0">
                <a:solidFill>
                  <a:srgbClr val="ADBE58"/>
                </a:solidFill>
                <a:latin typeface="Haneen"/>
                <a:ea typeface="Haneen"/>
                <a:cs typeface="Haneen"/>
                <a:sym typeface="Haneen"/>
                <a:rtl/>
              </a:rPr>
              <a:t>يتلو الآيات الكريمة (</a:t>
            </a:r>
            <a:r>
              <a:rPr lang="ar-JO" sz="6000" dirty="0">
                <a:solidFill>
                  <a:srgbClr val="ADBE58"/>
                </a:solidFill>
                <a:latin typeface="Haneen"/>
                <a:ea typeface="Haneen"/>
                <a:cs typeface="Haneen"/>
                <a:sym typeface="Haneen"/>
                <a:rtl/>
              </a:rPr>
              <a:t>10-</a:t>
            </a:r>
            <a:r>
              <a:rPr lang="en-US" sz="6000" dirty="0">
                <a:solidFill>
                  <a:srgbClr val="ADBE58"/>
                </a:solidFill>
                <a:latin typeface="Haneen"/>
                <a:ea typeface="Haneen"/>
                <a:cs typeface="Haneen"/>
                <a:sym typeface="Haneen"/>
              </a:rPr>
              <a:t>19</a:t>
            </a:r>
            <a:r>
              <a:rPr lang="ar-EG" sz="6000" dirty="0">
                <a:solidFill>
                  <a:srgbClr val="ADBE58"/>
                </a:solidFill>
                <a:latin typeface="Haneen"/>
                <a:ea typeface="Haneen"/>
                <a:cs typeface="Haneen"/>
                <a:sym typeface="Haneen"/>
                <a:rtl/>
              </a:rPr>
              <a:t>) من سورة الحديد تلاوة سليمة.</a:t>
            </a:r>
            <a:r>
              <a:rPr lang="ar-EG" sz="6000" dirty="0">
                <a:solidFill>
                  <a:srgbClr val="BE50AF"/>
                </a:solidFill>
                <a:latin typeface="Haneen"/>
                <a:ea typeface="Haneen"/>
                <a:cs typeface="Haneen"/>
                <a:sym typeface="Haneen"/>
                <a:rtl/>
              </a:rPr>
              <a:t> </a:t>
            </a:r>
            <a:r>
              <a:rPr lang="ar-EG" sz="6000" dirty="0">
                <a:solidFill>
                  <a:srgbClr val="FBC046"/>
                </a:solidFill>
                <a:latin typeface="Haneen"/>
                <a:ea typeface="Haneen"/>
                <a:cs typeface="Haneen"/>
                <a:sym typeface="Haneen"/>
                <a:rtl/>
              </a:rPr>
              <a:t>يحرص على تلاوة القرآن الكريم تلاوة سليمة.</a:t>
            </a:r>
          </a:p>
        </p:txBody>
      </p:sp>
      <p:sp>
        <p:nvSpPr>
          <p:cNvPr id="7" name="Freeform 7"/>
          <p:cNvSpPr/>
          <p:nvPr/>
        </p:nvSpPr>
        <p:spPr>
          <a:xfrm>
            <a:off x="218339" y="5364329"/>
            <a:ext cx="5570207" cy="4922671"/>
          </a:xfrm>
          <a:custGeom>
            <a:avLst/>
            <a:gdLst/>
            <a:ahLst/>
            <a:cxnLst/>
            <a:rect l="l" t="t" r="r" b="b"/>
            <a:pathLst>
              <a:path w="5570207" h="4922671">
                <a:moveTo>
                  <a:pt x="0" y="0"/>
                </a:moveTo>
                <a:lnTo>
                  <a:pt x="5570207" y="0"/>
                </a:lnTo>
                <a:lnTo>
                  <a:pt x="5570207" y="4922671"/>
                </a:lnTo>
                <a:lnTo>
                  <a:pt x="0" y="4922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70074" y="1171654"/>
            <a:ext cx="6680987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799"/>
              </a:lnSpc>
              <a:spcBef>
                <a:spcPct val="0"/>
              </a:spcBef>
            </a:pPr>
            <a:r>
              <a:rPr lang="ar-EG" sz="6999">
                <a:solidFill>
                  <a:srgbClr val="000000"/>
                </a:solidFill>
                <a:latin typeface="Haneen"/>
                <a:ea typeface="Haneen"/>
                <a:cs typeface="Haneen"/>
                <a:sym typeface="Haneen"/>
                <a:rtl/>
              </a:rPr>
              <a:t>النتاجات التعليمية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56579" flipV="1">
            <a:off x="-1364595" y="7437690"/>
            <a:ext cx="3435988" cy="3641221"/>
          </a:xfrm>
          <a:custGeom>
            <a:avLst/>
            <a:gdLst/>
            <a:ahLst/>
            <a:cxnLst/>
            <a:rect l="l" t="t" r="r" b="b"/>
            <a:pathLst>
              <a:path w="3435988" h="3641221">
                <a:moveTo>
                  <a:pt x="0" y="3641220"/>
                </a:moveTo>
                <a:lnTo>
                  <a:pt x="3435988" y="3641220"/>
                </a:lnTo>
                <a:lnTo>
                  <a:pt x="3435988" y="0"/>
                </a:lnTo>
                <a:lnTo>
                  <a:pt x="0" y="0"/>
                </a:lnTo>
                <a:lnTo>
                  <a:pt x="0" y="36412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68932">
            <a:off x="15282144" y="5728523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90582">
            <a:off x="14034320" y="781506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-115494"/>
            <a:ext cx="12710840" cy="1756407"/>
          </a:xfrm>
          <a:custGeom>
            <a:avLst/>
            <a:gdLst/>
            <a:ahLst/>
            <a:cxnLst/>
            <a:rect l="l" t="t" r="r" b="b"/>
            <a:pathLst>
              <a:path w="12710840" h="1756407">
                <a:moveTo>
                  <a:pt x="0" y="0"/>
                </a:moveTo>
                <a:lnTo>
                  <a:pt x="12710840" y="0"/>
                </a:lnTo>
                <a:lnTo>
                  <a:pt x="12710840" y="1756407"/>
                </a:lnTo>
                <a:lnTo>
                  <a:pt x="0" y="1756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5599813" y="8633321"/>
            <a:ext cx="13959219" cy="1928910"/>
          </a:xfrm>
          <a:custGeom>
            <a:avLst/>
            <a:gdLst/>
            <a:ahLst/>
            <a:cxnLst/>
            <a:rect l="l" t="t" r="r" b="b"/>
            <a:pathLst>
              <a:path w="13959219" h="1928910">
                <a:moveTo>
                  <a:pt x="0" y="0"/>
                </a:moveTo>
                <a:lnTo>
                  <a:pt x="13959219" y="0"/>
                </a:lnTo>
                <a:lnTo>
                  <a:pt x="13959219" y="1928910"/>
                </a:lnTo>
                <a:lnTo>
                  <a:pt x="0" y="19289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42991" y="4000500"/>
            <a:ext cx="4967392" cy="7003467"/>
          </a:xfrm>
          <a:custGeom>
            <a:avLst/>
            <a:gdLst/>
            <a:ahLst/>
            <a:cxnLst/>
            <a:rect l="l" t="t" r="r" b="b"/>
            <a:pathLst>
              <a:path w="8333809" h="9060867">
                <a:moveTo>
                  <a:pt x="0" y="0"/>
                </a:moveTo>
                <a:lnTo>
                  <a:pt x="8333809" y="0"/>
                </a:lnTo>
                <a:lnTo>
                  <a:pt x="8333809" y="9060867"/>
                </a:lnTo>
                <a:lnTo>
                  <a:pt x="0" y="9060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9399" y="0"/>
            <a:ext cx="3865402" cy="867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822"/>
              </a:lnSpc>
              <a:spcBef>
                <a:spcPct val="0"/>
              </a:spcBef>
            </a:pPr>
            <a:r>
              <a:rPr lang="ar-EG" sz="5400" dirty="0">
                <a:solidFill>
                  <a:schemeClr val="accent3">
                    <a:lumMod val="50000"/>
                  </a:schemeClr>
                </a:solidFill>
                <a:latin typeface="Haneen"/>
                <a:ea typeface="Haneen"/>
                <a:cs typeface="Haneen"/>
                <a:sym typeface="Haneen"/>
                <a:rtl/>
              </a:rPr>
              <a:t>التقويم القبلي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B30428-E448-41BD-BF5A-7E4C8CA076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000" t="38701" r="24000" b="13555"/>
          <a:stretch/>
        </p:blipFill>
        <p:spPr>
          <a:xfrm>
            <a:off x="2165754" y="1499967"/>
            <a:ext cx="14328691" cy="785343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066918-269E-47AE-A1E6-5330BCE0C231}"/>
              </a:ext>
            </a:extLst>
          </p:cNvPr>
          <p:cNvSpPr/>
          <p:nvPr/>
        </p:nvSpPr>
        <p:spPr>
          <a:xfrm>
            <a:off x="0" y="9258300"/>
            <a:ext cx="5715000" cy="10182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</a:rPr>
              <a:t>RALLY ROBIN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68932">
            <a:off x="15282144" y="5728523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190582">
            <a:off x="14034320" y="781506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52595" y="-301411"/>
            <a:ext cx="12710840" cy="1756407"/>
          </a:xfrm>
          <a:custGeom>
            <a:avLst/>
            <a:gdLst/>
            <a:ahLst/>
            <a:cxnLst/>
            <a:rect l="l" t="t" r="r" b="b"/>
            <a:pathLst>
              <a:path w="12710840" h="1756407">
                <a:moveTo>
                  <a:pt x="0" y="0"/>
                </a:moveTo>
                <a:lnTo>
                  <a:pt x="12710840" y="0"/>
                </a:lnTo>
                <a:lnTo>
                  <a:pt x="12710840" y="1756407"/>
                </a:lnTo>
                <a:lnTo>
                  <a:pt x="0" y="1756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5599813" y="8633321"/>
            <a:ext cx="13959219" cy="1928910"/>
          </a:xfrm>
          <a:custGeom>
            <a:avLst/>
            <a:gdLst/>
            <a:ahLst/>
            <a:cxnLst/>
            <a:rect l="l" t="t" r="r" b="b"/>
            <a:pathLst>
              <a:path w="13959219" h="1928910">
                <a:moveTo>
                  <a:pt x="0" y="0"/>
                </a:moveTo>
                <a:lnTo>
                  <a:pt x="13959219" y="0"/>
                </a:lnTo>
                <a:lnTo>
                  <a:pt x="13959219" y="1928910"/>
                </a:lnTo>
                <a:lnTo>
                  <a:pt x="0" y="1928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9675" y="5952508"/>
            <a:ext cx="4267727" cy="4114800"/>
          </a:xfrm>
          <a:custGeom>
            <a:avLst/>
            <a:gdLst/>
            <a:ahLst/>
            <a:cxnLst/>
            <a:rect l="l" t="t" r="r" b="b"/>
            <a:pathLst>
              <a:path w="4267727" h="4114800">
                <a:moveTo>
                  <a:pt x="0" y="0"/>
                </a:moveTo>
                <a:lnTo>
                  <a:pt x="4267727" y="0"/>
                </a:lnTo>
                <a:lnTo>
                  <a:pt x="42677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009B50-E7F6-4D50-9F0C-7A9375B0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128" y="2101994"/>
            <a:ext cx="13325832" cy="74957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46330" y="-145721"/>
            <a:ext cx="13290330" cy="1836482"/>
          </a:xfrm>
          <a:custGeom>
            <a:avLst/>
            <a:gdLst/>
            <a:ahLst/>
            <a:cxnLst/>
            <a:rect l="l" t="t" r="r" b="b"/>
            <a:pathLst>
              <a:path w="13290330" h="1836482">
                <a:moveTo>
                  <a:pt x="13290330" y="0"/>
                </a:moveTo>
                <a:lnTo>
                  <a:pt x="0" y="0"/>
                </a:lnTo>
                <a:lnTo>
                  <a:pt x="0" y="1836482"/>
                </a:lnTo>
                <a:lnTo>
                  <a:pt x="13290330" y="1836482"/>
                </a:lnTo>
                <a:lnTo>
                  <a:pt x="132903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8209465" y="8823812"/>
            <a:ext cx="13290330" cy="1836482"/>
          </a:xfrm>
          <a:custGeom>
            <a:avLst/>
            <a:gdLst/>
            <a:ahLst/>
            <a:cxnLst/>
            <a:rect l="l" t="t" r="r" b="b"/>
            <a:pathLst>
              <a:path w="13290330" h="1836482">
                <a:moveTo>
                  <a:pt x="13290331" y="0"/>
                </a:moveTo>
                <a:lnTo>
                  <a:pt x="0" y="0"/>
                </a:lnTo>
                <a:lnTo>
                  <a:pt x="0" y="1836482"/>
                </a:lnTo>
                <a:lnTo>
                  <a:pt x="13290331" y="1836482"/>
                </a:lnTo>
                <a:lnTo>
                  <a:pt x="132903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995677">
            <a:off x="-81553" y="7220088"/>
            <a:ext cx="2983210" cy="2891002"/>
          </a:xfrm>
          <a:custGeom>
            <a:avLst/>
            <a:gdLst/>
            <a:ahLst/>
            <a:cxnLst/>
            <a:rect l="l" t="t" r="r" b="b"/>
            <a:pathLst>
              <a:path w="2983210" h="2891002">
                <a:moveTo>
                  <a:pt x="0" y="0"/>
                </a:moveTo>
                <a:lnTo>
                  <a:pt x="2983210" y="0"/>
                </a:lnTo>
                <a:lnTo>
                  <a:pt x="2983210" y="2891003"/>
                </a:lnTo>
                <a:lnTo>
                  <a:pt x="0" y="2891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54631" y="7643470"/>
            <a:ext cx="3036250" cy="2360684"/>
          </a:xfrm>
          <a:custGeom>
            <a:avLst/>
            <a:gdLst/>
            <a:ahLst/>
            <a:cxnLst/>
            <a:rect l="l" t="t" r="r" b="b"/>
            <a:pathLst>
              <a:path w="3036250" h="2360684">
                <a:moveTo>
                  <a:pt x="0" y="0"/>
                </a:moveTo>
                <a:lnTo>
                  <a:pt x="3036249" y="0"/>
                </a:lnTo>
                <a:lnTo>
                  <a:pt x="3036249" y="2360684"/>
                </a:lnTo>
                <a:lnTo>
                  <a:pt x="0" y="23606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الإدغام الشفوي والإظهار الشفوي _ 7 _أحكام الميم الساكنة_ (سلسلة أحكام التلاوة والتجويد)">
            <a:hlinkClick r:id="" action="ppaction://media"/>
            <a:extLst>
              <a:ext uri="{FF2B5EF4-FFF2-40B4-BE49-F238E27FC236}">
                <a16:creationId xmlns:a16="http://schemas.microsoft.com/office/drawing/2014/main" id="{92CB7672-A999-4E27-B166-4184A8CD0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2256219"/>
            <a:ext cx="13781775" cy="7752249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72DFEC82-FE32-4977-B320-120B238C69C8}"/>
              </a:ext>
            </a:extLst>
          </p:cNvPr>
          <p:cNvSpPr/>
          <p:nvPr/>
        </p:nvSpPr>
        <p:spPr>
          <a:xfrm rot="231717">
            <a:off x="11231222" y="-363408"/>
            <a:ext cx="7636142" cy="3405732"/>
          </a:xfrm>
          <a:custGeom>
            <a:avLst/>
            <a:gdLst/>
            <a:ahLst/>
            <a:cxnLst/>
            <a:rect l="l" t="t" r="r" b="b"/>
            <a:pathLst>
              <a:path w="10406808" h="5430462">
                <a:moveTo>
                  <a:pt x="0" y="0"/>
                </a:moveTo>
                <a:lnTo>
                  <a:pt x="10406808" y="0"/>
                </a:lnTo>
                <a:lnTo>
                  <a:pt x="10406808" y="5430461"/>
                </a:lnTo>
                <a:lnTo>
                  <a:pt x="0" y="5430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E74A1-2704-4686-B64B-52C1CCD8197F}"/>
              </a:ext>
            </a:extLst>
          </p:cNvPr>
          <p:cNvSpPr txBox="1"/>
          <p:nvPr/>
        </p:nvSpPr>
        <p:spPr>
          <a:xfrm>
            <a:off x="12877800" y="306639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استنتجي معلومة واحدة عن الإدغام الشفوي واكتبيها على اللوح الصغير أو القصاصة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1433" y="-68578"/>
            <a:ext cx="10083238" cy="139332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4098675" y="8905418"/>
            <a:ext cx="9279203" cy="2078243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081"/>
            </a:stretch>
          </a:blipFill>
        </p:spPr>
      </p:sp>
      <p:sp>
        <p:nvSpPr>
          <p:cNvPr id="4" name="Freeform 4"/>
          <p:cNvSpPr/>
          <p:nvPr/>
        </p:nvSpPr>
        <p:spPr>
          <a:xfrm rot="-1568932">
            <a:off x="1485922" y="1536885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13920" y="6856667"/>
            <a:ext cx="3539744" cy="3430333"/>
          </a:xfrm>
          <a:custGeom>
            <a:avLst/>
            <a:gdLst/>
            <a:ahLst/>
            <a:cxnLst/>
            <a:rect l="l" t="t" r="r" b="b"/>
            <a:pathLst>
              <a:path w="3539744" h="3430333">
                <a:moveTo>
                  <a:pt x="0" y="0"/>
                </a:moveTo>
                <a:lnTo>
                  <a:pt x="3539743" y="0"/>
                </a:lnTo>
                <a:lnTo>
                  <a:pt x="3539743" y="3430333"/>
                </a:lnTo>
                <a:lnTo>
                  <a:pt x="0" y="3430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0727">
            <a:off x="3193661" y="857481"/>
            <a:ext cx="1162426" cy="1666560"/>
          </a:xfrm>
          <a:custGeom>
            <a:avLst/>
            <a:gdLst/>
            <a:ahLst/>
            <a:cxnLst/>
            <a:rect l="l" t="t" r="r" b="b"/>
            <a:pathLst>
              <a:path w="1162426" h="1666560">
                <a:moveTo>
                  <a:pt x="0" y="0"/>
                </a:moveTo>
                <a:lnTo>
                  <a:pt x="1162426" y="0"/>
                </a:lnTo>
                <a:lnTo>
                  <a:pt x="1162426" y="1666560"/>
                </a:lnTo>
                <a:lnTo>
                  <a:pt x="0" y="1666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4F31F1-FCBD-4C2A-AC7F-C82DC34C41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500" t="67493" r="24500" b="15334"/>
          <a:stretch/>
        </p:blipFill>
        <p:spPr>
          <a:xfrm>
            <a:off x="634336" y="3818270"/>
            <a:ext cx="17401429" cy="343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56579" flipV="1">
            <a:off x="-1364595" y="7437690"/>
            <a:ext cx="3435988" cy="3641221"/>
          </a:xfrm>
          <a:custGeom>
            <a:avLst/>
            <a:gdLst/>
            <a:ahLst/>
            <a:cxnLst/>
            <a:rect l="l" t="t" r="r" b="b"/>
            <a:pathLst>
              <a:path w="3435988" h="3641221">
                <a:moveTo>
                  <a:pt x="0" y="3641220"/>
                </a:moveTo>
                <a:lnTo>
                  <a:pt x="3435988" y="3641220"/>
                </a:lnTo>
                <a:lnTo>
                  <a:pt x="3435988" y="0"/>
                </a:lnTo>
                <a:lnTo>
                  <a:pt x="0" y="0"/>
                </a:lnTo>
                <a:lnTo>
                  <a:pt x="0" y="36412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190582">
            <a:off x="14034320" y="781506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52595" y="-301411"/>
            <a:ext cx="12710840" cy="1756407"/>
          </a:xfrm>
          <a:custGeom>
            <a:avLst/>
            <a:gdLst/>
            <a:ahLst/>
            <a:cxnLst/>
            <a:rect l="l" t="t" r="r" b="b"/>
            <a:pathLst>
              <a:path w="12710840" h="1756407">
                <a:moveTo>
                  <a:pt x="0" y="0"/>
                </a:moveTo>
                <a:lnTo>
                  <a:pt x="12710840" y="0"/>
                </a:lnTo>
                <a:lnTo>
                  <a:pt x="12710840" y="1756407"/>
                </a:lnTo>
                <a:lnTo>
                  <a:pt x="0" y="1756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5599813" y="8633321"/>
            <a:ext cx="13959219" cy="1928910"/>
          </a:xfrm>
          <a:custGeom>
            <a:avLst/>
            <a:gdLst/>
            <a:ahLst/>
            <a:cxnLst/>
            <a:rect l="l" t="t" r="r" b="b"/>
            <a:pathLst>
              <a:path w="13959219" h="1928910">
                <a:moveTo>
                  <a:pt x="0" y="0"/>
                </a:moveTo>
                <a:lnTo>
                  <a:pt x="13959219" y="0"/>
                </a:lnTo>
                <a:lnTo>
                  <a:pt x="13959219" y="1928910"/>
                </a:lnTo>
                <a:lnTo>
                  <a:pt x="0" y="1928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97000" y="-59011"/>
            <a:ext cx="3721674" cy="8808696"/>
          </a:xfrm>
          <a:custGeom>
            <a:avLst/>
            <a:gdLst/>
            <a:ahLst/>
            <a:cxnLst/>
            <a:rect l="l" t="t" r="r" b="b"/>
            <a:pathLst>
              <a:path w="3721674" h="8808696">
                <a:moveTo>
                  <a:pt x="0" y="0"/>
                </a:moveTo>
                <a:lnTo>
                  <a:pt x="3721675" y="0"/>
                </a:lnTo>
                <a:lnTo>
                  <a:pt x="3721675" y="8808696"/>
                </a:lnTo>
                <a:lnTo>
                  <a:pt x="0" y="8808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53470" y="5738346"/>
            <a:ext cx="2934530" cy="4823885"/>
          </a:xfrm>
          <a:custGeom>
            <a:avLst/>
            <a:gdLst/>
            <a:ahLst/>
            <a:cxnLst/>
            <a:rect l="l" t="t" r="r" b="b"/>
            <a:pathLst>
              <a:path w="2934530" h="4823885">
                <a:moveTo>
                  <a:pt x="0" y="0"/>
                </a:moveTo>
                <a:lnTo>
                  <a:pt x="2934530" y="0"/>
                </a:lnTo>
                <a:lnTo>
                  <a:pt x="2934530" y="4823885"/>
                </a:lnTo>
                <a:lnTo>
                  <a:pt x="0" y="4823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A71369-76BF-4688-8361-B7BF9FB7FF9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000" t="27778" r="24500" b="24676"/>
          <a:stretch/>
        </p:blipFill>
        <p:spPr>
          <a:xfrm>
            <a:off x="2672348" y="1556908"/>
            <a:ext cx="12394253" cy="6696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4627" y="1498898"/>
            <a:ext cx="15607023" cy="7510732"/>
            <a:chOff x="0" y="0"/>
            <a:chExt cx="21260769" cy="10231544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1197269" cy="10168044"/>
            </a:xfrm>
            <a:custGeom>
              <a:avLst/>
              <a:gdLst/>
              <a:ahLst/>
              <a:cxnLst/>
              <a:rect l="l" t="t" r="r" b="b"/>
              <a:pathLst>
                <a:path w="21197269" h="10168044">
                  <a:moveTo>
                    <a:pt x="21104560" y="10168044"/>
                  </a:moveTo>
                  <a:lnTo>
                    <a:pt x="92710" y="10168044"/>
                  </a:lnTo>
                  <a:cubicBezTo>
                    <a:pt x="41910" y="10168044"/>
                    <a:pt x="0" y="10126134"/>
                    <a:pt x="0" y="1007533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103290" y="0"/>
                  </a:lnTo>
                  <a:cubicBezTo>
                    <a:pt x="21154090" y="0"/>
                    <a:pt x="21195999" y="41910"/>
                    <a:pt x="21195999" y="92710"/>
                  </a:cubicBezTo>
                  <a:lnTo>
                    <a:pt x="21195999" y="10074064"/>
                  </a:lnTo>
                  <a:cubicBezTo>
                    <a:pt x="21197269" y="10126134"/>
                    <a:pt x="21155360" y="10168044"/>
                    <a:pt x="21104560" y="10168044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1260769" cy="10231544"/>
            </a:xfrm>
            <a:custGeom>
              <a:avLst/>
              <a:gdLst/>
              <a:ahLst/>
              <a:cxnLst/>
              <a:rect l="l" t="t" r="r" b="b"/>
              <a:pathLst>
                <a:path w="21260769" h="10231544">
                  <a:moveTo>
                    <a:pt x="21136310" y="59690"/>
                  </a:moveTo>
                  <a:cubicBezTo>
                    <a:pt x="21171869" y="59690"/>
                    <a:pt x="21201080" y="88900"/>
                    <a:pt x="21201080" y="124460"/>
                  </a:cubicBezTo>
                  <a:lnTo>
                    <a:pt x="21201080" y="10107084"/>
                  </a:lnTo>
                  <a:cubicBezTo>
                    <a:pt x="21201080" y="10142644"/>
                    <a:pt x="21171869" y="10171854"/>
                    <a:pt x="21136310" y="10171854"/>
                  </a:cubicBezTo>
                  <a:lnTo>
                    <a:pt x="124460" y="10171854"/>
                  </a:lnTo>
                  <a:cubicBezTo>
                    <a:pt x="88900" y="10171854"/>
                    <a:pt x="59690" y="10142644"/>
                    <a:pt x="59690" y="1010708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136310" y="59690"/>
                  </a:lnTo>
                  <a:moveTo>
                    <a:pt x="2113631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107084"/>
                  </a:lnTo>
                  <a:cubicBezTo>
                    <a:pt x="0" y="10175664"/>
                    <a:pt x="55880" y="10231544"/>
                    <a:pt x="124460" y="10231544"/>
                  </a:cubicBezTo>
                  <a:lnTo>
                    <a:pt x="21136310" y="10231544"/>
                  </a:lnTo>
                  <a:cubicBezTo>
                    <a:pt x="21204890" y="10231544"/>
                    <a:pt x="21260769" y="10175664"/>
                    <a:pt x="21260769" y="10107084"/>
                  </a:cubicBezTo>
                  <a:lnTo>
                    <a:pt x="21260769" y="124460"/>
                  </a:lnTo>
                  <a:cubicBezTo>
                    <a:pt x="21260769" y="55880"/>
                    <a:pt x="21204890" y="0"/>
                    <a:pt x="21136310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5" name="Freeform 5"/>
          <p:cNvSpPr/>
          <p:nvPr/>
        </p:nvSpPr>
        <p:spPr>
          <a:xfrm rot="231717">
            <a:off x="-1154824" y="239524"/>
            <a:ext cx="10406808" cy="5430462"/>
          </a:xfrm>
          <a:custGeom>
            <a:avLst/>
            <a:gdLst/>
            <a:ahLst/>
            <a:cxnLst/>
            <a:rect l="l" t="t" r="r" b="b"/>
            <a:pathLst>
              <a:path w="10406808" h="5430462">
                <a:moveTo>
                  <a:pt x="0" y="0"/>
                </a:moveTo>
                <a:lnTo>
                  <a:pt x="10406808" y="0"/>
                </a:lnTo>
                <a:lnTo>
                  <a:pt x="10406808" y="5430461"/>
                </a:lnTo>
                <a:lnTo>
                  <a:pt x="0" y="543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3798639" y="8684891"/>
            <a:ext cx="11594212" cy="1602109"/>
          </a:xfrm>
          <a:custGeom>
            <a:avLst/>
            <a:gdLst/>
            <a:ahLst/>
            <a:cxnLst/>
            <a:rect l="l" t="t" r="r" b="b"/>
            <a:pathLst>
              <a:path w="11594212" h="1602109">
                <a:moveTo>
                  <a:pt x="0" y="0"/>
                </a:moveTo>
                <a:lnTo>
                  <a:pt x="11594211" y="0"/>
                </a:lnTo>
                <a:lnTo>
                  <a:pt x="11594211" y="1602109"/>
                </a:lnTo>
                <a:lnTo>
                  <a:pt x="0" y="1602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23135" y="0"/>
            <a:ext cx="10847286" cy="1498898"/>
          </a:xfrm>
          <a:custGeom>
            <a:avLst/>
            <a:gdLst/>
            <a:ahLst/>
            <a:cxnLst/>
            <a:rect l="l" t="t" r="r" b="b"/>
            <a:pathLst>
              <a:path w="10847286" h="1498898">
                <a:moveTo>
                  <a:pt x="0" y="0"/>
                </a:moveTo>
                <a:lnTo>
                  <a:pt x="10847286" y="0"/>
                </a:lnTo>
                <a:lnTo>
                  <a:pt x="10847286" y="1498898"/>
                </a:lnTo>
                <a:lnTo>
                  <a:pt x="0" y="1498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617189" flipH="1">
            <a:off x="15767695" y="8040444"/>
            <a:ext cx="2983210" cy="2891002"/>
          </a:xfrm>
          <a:custGeom>
            <a:avLst/>
            <a:gdLst/>
            <a:ahLst/>
            <a:cxnLst/>
            <a:rect l="l" t="t" r="r" b="b"/>
            <a:pathLst>
              <a:path w="2983210" h="2891002">
                <a:moveTo>
                  <a:pt x="2983210" y="0"/>
                </a:moveTo>
                <a:lnTo>
                  <a:pt x="0" y="0"/>
                </a:lnTo>
                <a:lnTo>
                  <a:pt x="0" y="2891002"/>
                </a:lnTo>
                <a:lnTo>
                  <a:pt x="2983210" y="2891002"/>
                </a:lnTo>
                <a:lnTo>
                  <a:pt x="29832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41310" y="7028922"/>
            <a:ext cx="3431549" cy="3032632"/>
          </a:xfrm>
          <a:custGeom>
            <a:avLst/>
            <a:gdLst/>
            <a:ahLst/>
            <a:cxnLst/>
            <a:rect l="l" t="t" r="r" b="b"/>
            <a:pathLst>
              <a:path w="3431549" h="3032632">
                <a:moveTo>
                  <a:pt x="0" y="0"/>
                </a:moveTo>
                <a:lnTo>
                  <a:pt x="3431549" y="0"/>
                </a:lnTo>
                <a:lnTo>
                  <a:pt x="3431549" y="3032632"/>
                </a:lnTo>
                <a:lnTo>
                  <a:pt x="0" y="3032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98467" y="1260773"/>
            <a:ext cx="4306691" cy="187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6843"/>
              </a:lnSpc>
              <a:spcBef>
                <a:spcPct val="0"/>
              </a:spcBef>
            </a:pPr>
            <a:r>
              <a:rPr lang="ar-JO" sz="12031" dirty="0">
                <a:solidFill>
                  <a:srgbClr val="FFFEF7"/>
                </a:solidFill>
                <a:latin typeface="Haneen"/>
                <a:ea typeface="Haneen"/>
                <a:cs typeface="Haneen"/>
                <a:sym typeface="Haneen"/>
                <a:rtl/>
              </a:rPr>
              <a:t>أطبق</a:t>
            </a:r>
            <a:r>
              <a:rPr lang="ar-EG" sz="12031" dirty="0">
                <a:solidFill>
                  <a:srgbClr val="FFFEF7"/>
                </a:solidFill>
                <a:latin typeface="Haneen"/>
                <a:ea typeface="Haneen"/>
                <a:cs typeface="Haneen"/>
                <a:sym typeface="Haneen"/>
                <a:rtl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C4EE1E-360E-4A50-B3E3-BD3F2A78FE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000" t="33111" r="23922" b="28006"/>
          <a:stretch/>
        </p:blipFill>
        <p:spPr>
          <a:xfrm>
            <a:off x="6193939" y="4065715"/>
            <a:ext cx="8109379" cy="4023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B7F85F-BF6C-4F91-B0F0-0CDEF4769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51766" y="5493316"/>
            <a:ext cx="3712786" cy="42492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30695F-0628-4496-9E09-DD9AC839B9C4}"/>
              </a:ext>
            </a:extLst>
          </p:cNvPr>
          <p:cNvSpPr/>
          <p:nvPr/>
        </p:nvSpPr>
        <p:spPr>
          <a:xfrm>
            <a:off x="0" y="9258300"/>
            <a:ext cx="5715000" cy="10182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</a:rPr>
              <a:t>RALLY COACH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0488" y="1434149"/>
            <a:ext cx="15607023" cy="7510732"/>
            <a:chOff x="0" y="0"/>
            <a:chExt cx="21260769" cy="10231544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1197269" cy="10168044"/>
            </a:xfrm>
            <a:custGeom>
              <a:avLst/>
              <a:gdLst/>
              <a:ahLst/>
              <a:cxnLst/>
              <a:rect l="l" t="t" r="r" b="b"/>
              <a:pathLst>
                <a:path w="21197269" h="10168044">
                  <a:moveTo>
                    <a:pt x="21104560" y="10168044"/>
                  </a:moveTo>
                  <a:lnTo>
                    <a:pt x="92710" y="10168044"/>
                  </a:lnTo>
                  <a:cubicBezTo>
                    <a:pt x="41910" y="10168044"/>
                    <a:pt x="0" y="10126134"/>
                    <a:pt x="0" y="1007533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103290" y="0"/>
                  </a:lnTo>
                  <a:cubicBezTo>
                    <a:pt x="21154090" y="0"/>
                    <a:pt x="21195999" y="41910"/>
                    <a:pt x="21195999" y="92710"/>
                  </a:cubicBezTo>
                  <a:lnTo>
                    <a:pt x="21195999" y="10074064"/>
                  </a:lnTo>
                  <a:cubicBezTo>
                    <a:pt x="21197269" y="10126134"/>
                    <a:pt x="21155360" y="10168044"/>
                    <a:pt x="21104560" y="10168044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1260769" cy="10231544"/>
            </a:xfrm>
            <a:custGeom>
              <a:avLst/>
              <a:gdLst/>
              <a:ahLst/>
              <a:cxnLst/>
              <a:rect l="l" t="t" r="r" b="b"/>
              <a:pathLst>
                <a:path w="21260769" h="10231544">
                  <a:moveTo>
                    <a:pt x="21136310" y="59690"/>
                  </a:moveTo>
                  <a:cubicBezTo>
                    <a:pt x="21171869" y="59690"/>
                    <a:pt x="21201080" y="88900"/>
                    <a:pt x="21201080" y="124460"/>
                  </a:cubicBezTo>
                  <a:lnTo>
                    <a:pt x="21201080" y="10107084"/>
                  </a:lnTo>
                  <a:cubicBezTo>
                    <a:pt x="21201080" y="10142644"/>
                    <a:pt x="21171869" y="10171854"/>
                    <a:pt x="21136310" y="10171854"/>
                  </a:cubicBezTo>
                  <a:lnTo>
                    <a:pt x="124460" y="10171854"/>
                  </a:lnTo>
                  <a:cubicBezTo>
                    <a:pt x="88900" y="10171854"/>
                    <a:pt x="59690" y="10142644"/>
                    <a:pt x="59690" y="1010708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136310" y="59690"/>
                  </a:lnTo>
                  <a:moveTo>
                    <a:pt x="2113631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107084"/>
                  </a:lnTo>
                  <a:cubicBezTo>
                    <a:pt x="0" y="10175664"/>
                    <a:pt x="55880" y="10231544"/>
                    <a:pt x="124460" y="10231544"/>
                  </a:cubicBezTo>
                  <a:lnTo>
                    <a:pt x="21136310" y="10231544"/>
                  </a:lnTo>
                  <a:cubicBezTo>
                    <a:pt x="21204890" y="10231544"/>
                    <a:pt x="21260769" y="10175664"/>
                    <a:pt x="21260769" y="10107084"/>
                  </a:cubicBezTo>
                  <a:lnTo>
                    <a:pt x="21260769" y="124460"/>
                  </a:lnTo>
                  <a:cubicBezTo>
                    <a:pt x="21260769" y="55880"/>
                    <a:pt x="21204890" y="0"/>
                    <a:pt x="21136310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5" name="Freeform 5"/>
          <p:cNvSpPr/>
          <p:nvPr/>
        </p:nvSpPr>
        <p:spPr>
          <a:xfrm rot="231717">
            <a:off x="-1103519" y="148796"/>
            <a:ext cx="7664472" cy="3999461"/>
          </a:xfrm>
          <a:custGeom>
            <a:avLst/>
            <a:gdLst/>
            <a:ahLst/>
            <a:cxnLst/>
            <a:rect l="l" t="t" r="r" b="b"/>
            <a:pathLst>
              <a:path w="7664472" h="3999461">
                <a:moveTo>
                  <a:pt x="0" y="0"/>
                </a:moveTo>
                <a:lnTo>
                  <a:pt x="7664471" y="0"/>
                </a:lnTo>
                <a:lnTo>
                  <a:pt x="7664471" y="3999461"/>
                </a:lnTo>
                <a:lnTo>
                  <a:pt x="0" y="39994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3798639" y="8684891"/>
            <a:ext cx="11594212" cy="1602109"/>
          </a:xfrm>
          <a:custGeom>
            <a:avLst/>
            <a:gdLst/>
            <a:ahLst/>
            <a:cxnLst/>
            <a:rect l="l" t="t" r="r" b="b"/>
            <a:pathLst>
              <a:path w="11594212" h="1602109">
                <a:moveTo>
                  <a:pt x="0" y="0"/>
                </a:moveTo>
                <a:lnTo>
                  <a:pt x="11594211" y="0"/>
                </a:lnTo>
                <a:lnTo>
                  <a:pt x="11594211" y="1602109"/>
                </a:lnTo>
                <a:lnTo>
                  <a:pt x="0" y="1602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23135" y="0"/>
            <a:ext cx="10847286" cy="1498898"/>
          </a:xfrm>
          <a:custGeom>
            <a:avLst/>
            <a:gdLst/>
            <a:ahLst/>
            <a:cxnLst/>
            <a:rect l="l" t="t" r="r" b="b"/>
            <a:pathLst>
              <a:path w="10847286" h="1498898">
                <a:moveTo>
                  <a:pt x="0" y="0"/>
                </a:moveTo>
                <a:lnTo>
                  <a:pt x="10847286" y="0"/>
                </a:lnTo>
                <a:lnTo>
                  <a:pt x="10847286" y="1498898"/>
                </a:lnTo>
                <a:lnTo>
                  <a:pt x="0" y="1498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617189" flipH="1">
            <a:off x="15767695" y="8040444"/>
            <a:ext cx="2983210" cy="2891002"/>
          </a:xfrm>
          <a:custGeom>
            <a:avLst/>
            <a:gdLst/>
            <a:ahLst/>
            <a:cxnLst/>
            <a:rect l="l" t="t" r="r" b="b"/>
            <a:pathLst>
              <a:path w="2983210" h="2891002">
                <a:moveTo>
                  <a:pt x="2983210" y="0"/>
                </a:moveTo>
                <a:lnTo>
                  <a:pt x="0" y="0"/>
                </a:lnTo>
                <a:lnTo>
                  <a:pt x="0" y="2891002"/>
                </a:lnTo>
                <a:lnTo>
                  <a:pt x="2983210" y="2891002"/>
                </a:lnTo>
                <a:lnTo>
                  <a:pt x="29832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051556" y="1028700"/>
            <a:ext cx="15847128" cy="10833673"/>
          </a:xfrm>
          <a:custGeom>
            <a:avLst/>
            <a:gdLst/>
            <a:ahLst/>
            <a:cxnLst/>
            <a:rect l="l" t="t" r="r" b="b"/>
            <a:pathLst>
              <a:path w="15847128" h="10833673">
                <a:moveTo>
                  <a:pt x="0" y="0"/>
                </a:moveTo>
                <a:lnTo>
                  <a:pt x="15847128" y="0"/>
                </a:lnTo>
                <a:lnTo>
                  <a:pt x="15847128" y="10833673"/>
                </a:lnTo>
                <a:lnTo>
                  <a:pt x="0" y="10833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75481" y="2610539"/>
            <a:ext cx="6399335" cy="5287450"/>
          </a:xfrm>
          <a:custGeom>
            <a:avLst/>
            <a:gdLst/>
            <a:ahLst/>
            <a:cxnLst/>
            <a:rect l="l" t="t" r="r" b="b"/>
            <a:pathLst>
              <a:path w="6399335" h="5287450">
                <a:moveTo>
                  <a:pt x="0" y="0"/>
                </a:moveTo>
                <a:lnTo>
                  <a:pt x="6399335" y="0"/>
                </a:lnTo>
                <a:lnTo>
                  <a:pt x="6399335" y="5287450"/>
                </a:lnTo>
                <a:lnTo>
                  <a:pt x="0" y="5287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41310" y="7028922"/>
            <a:ext cx="3431549" cy="3032632"/>
          </a:xfrm>
          <a:custGeom>
            <a:avLst/>
            <a:gdLst/>
            <a:ahLst/>
            <a:cxnLst/>
            <a:rect l="l" t="t" r="r" b="b"/>
            <a:pathLst>
              <a:path w="3431549" h="3032632">
                <a:moveTo>
                  <a:pt x="0" y="0"/>
                </a:moveTo>
                <a:lnTo>
                  <a:pt x="3431549" y="0"/>
                </a:lnTo>
                <a:lnTo>
                  <a:pt x="3431549" y="3032632"/>
                </a:lnTo>
                <a:lnTo>
                  <a:pt x="0" y="3032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482749"/>
            <a:ext cx="3400544" cy="2315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837"/>
              </a:lnSpc>
              <a:spcBef>
                <a:spcPct val="0"/>
              </a:spcBef>
            </a:pPr>
            <a:r>
              <a:rPr lang="ar-EG" sz="13455">
                <a:solidFill>
                  <a:srgbClr val="FFFFFF"/>
                </a:solidFill>
                <a:latin typeface="Haneen"/>
                <a:ea typeface="Haneen"/>
                <a:cs typeface="Haneen"/>
                <a:sym typeface="Haneen"/>
                <a:rtl/>
              </a:rPr>
              <a:t>التمايز</a:t>
            </a:r>
          </a:p>
        </p:txBody>
      </p:sp>
      <p:sp>
        <p:nvSpPr>
          <p:cNvPr id="13" name="Freeform 13"/>
          <p:cNvSpPr/>
          <p:nvPr/>
        </p:nvSpPr>
        <p:spPr>
          <a:xfrm>
            <a:off x="3255825" y="2930006"/>
            <a:ext cx="6399335" cy="5287450"/>
          </a:xfrm>
          <a:custGeom>
            <a:avLst/>
            <a:gdLst/>
            <a:ahLst/>
            <a:cxnLst/>
            <a:rect l="l" t="t" r="r" b="b"/>
            <a:pathLst>
              <a:path w="6399335" h="5287450">
                <a:moveTo>
                  <a:pt x="0" y="0"/>
                </a:moveTo>
                <a:lnTo>
                  <a:pt x="6399335" y="0"/>
                </a:lnTo>
                <a:lnTo>
                  <a:pt x="6399335" y="5287450"/>
                </a:lnTo>
                <a:lnTo>
                  <a:pt x="0" y="5287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68768" y="3115911"/>
            <a:ext cx="1181955" cy="59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solidFill>
                  <a:srgbClr val="872127"/>
                </a:solidFill>
                <a:latin typeface="Haneen"/>
                <a:ea typeface="Haneen"/>
                <a:cs typeface="Haneen"/>
                <a:sym typeface="Haneen"/>
              </a:rPr>
              <a:t>(2+3)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66232" y="3062539"/>
            <a:ext cx="1181955" cy="59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solidFill>
                  <a:srgbClr val="872127"/>
                </a:solidFill>
                <a:latin typeface="Haneen"/>
                <a:ea typeface="Haneen"/>
                <a:cs typeface="Haneen"/>
                <a:sym typeface="Haneen"/>
              </a:rPr>
              <a:t>(1+4)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87A1E6-2542-44D2-AAEA-98F3A67AE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1499" t="38321" r="30943" b="37556"/>
          <a:stretch/>
        </p:blipFill>
        <p:spPr>
          <a:xfrm>
            <a:off x="3255824" y="3780746"/>
            <a:ext cx="6207845" cy="37563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85C07C-BF0E-4118-BAA0-57AF56DC008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2760" t="61556" r="30000" b="17868"/>
          <a:stretch/>
        </p:blipFill>
        <p:spPr>
          <a:xfrm>
            <a:off x="10375481" y="4114463"/>
            <a:ext cx="6159919" cy="3088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54E353-25C6-4987-8BF8-4BB4C2E4E2D9}"/>
              </a:ext>
            </a:extLst>
          </p:cNvPr>
          <p:cNvSpPr txBox="1"/>
          <p:nvPr/>
        </p:nvSpPr>
        <p:spPr>
          <a:xfrm>
            <a:off x="2535504" y="2447255"/>
            <a:ext cx="2277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  <a:r>
              <a:rPr lang="ar-JO" sz="3200" b="1" dirty="0">
                <a:solidFill>
                  <a:schemeClr val="tx2">
                    <a:lumMod val="75000"/>
                  </a:schemeClr>
                </a:solidFill>
              </a:rPr>
              <a:t>ص 53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87</Words>
  <Application>Microsoft Office PowerPoint</Application>
  <PresentationFormat>Custom</PresentationFormat>
  <Paragraphs>20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Haneen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paragraph text</dc:title>
  <dc:creator>DELL</dc:creator>
  <cp:lastModifiedBy>ALA NEMER</cp:lastModifiedBy>
  <cp:revision>10</cp:revision>
  <dcterms:created xsi:type="dcterms:W3CDTF">2006-08-16T00:00:00Z</dcterms:created>
  <dcterms:modified xsi:type="dcterms:W3CDTF">2025-10-14T11:05:37Z</dcterms:modified>
  <dc:identifier>DAGxDvKTIyc</dc:identifier>
</cp:coreProperties>
</file>