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5" r:id="rId1"/>
    <p:sldMasterId id="2147483865" r:id="rId2"/>
  </p:sldMasterIdLst>
  <p:notesMasterIdLst>
    <p:notesMasterId r:id="rId11"/>
  </p:notesMasterIdLst>
  <p:sldIdLst>
    <p:sldId id="471" r:id="rId3"/>
    <p:sldId id="472" r:id="rId4"/>
    <p:sldId id="473" r:id="rId5"/>
    <p:sldId id="474" r:id="rId6"/>
    <p:sldId id="475" r:id="rId7"/>
    <p:sldId id="476" r:id="rId8"/>
    <p:sldId id="477" r:id="rId9"/>
    <p:sldId id="478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Neucha" panose="020B0604020202020204" charset="0"/>
      <p:regular r:id="rId18"/>
    </p:embeddedFont>
    <p:embeddedFont>
      <p:font typeface="Calibri Light" panose="020F0302020204030204" pitchFamily="34" charset="0"/>
      <p:regular r:id="rId19"/>
    </p:embeddedFont>
    <p:embeddedFont>
      <p:font typeface="Elephant" panose="02020904090505020303" pitchFamily="18" charset="0"/>
      <p:regular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E59D95F0-FBFE-4E72-B625-52CA654B1709}">
          <p14:sldIdLst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</p14:sldIdLst>
        </p14:section>
        <p14:section name="Untitled Section" id="{461179DE-C71D-41A0-9282-8360888223E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FA1696-680A-4974-94A9-6C2A5E2D591B}">
  <a:tblStyle styleId="{BAFA1696-680A-4974-94A9-6C2A5E2D59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846CE7D5-CF57-46EF-B807-FDD0502418D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30EA680-D336-4FF7-8B7A-9848BB0A1C3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91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846CE7D5-CF57-46EF-B807-FDD0502418D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30EA680-D336-4FF7-8B7A-9848BB0A1C3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0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846CE7D5-CF57-46EF-B807-FDD0502418D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30EA680-D336-4FF7-8B7A-9848BB0A1C3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970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1949891" y="395672"/>
            <a:ext cx="5244219" cy="3826863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1570" y="1193292"/>
            <a:ext cx="4279392" cy="244830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96462"/>
            <a:ext cx="4279392" cy="747522"/>
          </a:xfrm>
        </p:spPr>
        <p:txBody>
          <a:bodyPr/>
          <a:lstStyle>
            <a:lvl1pPr marL="0" indent="0" algn="l">
              <a:buNone/>
              <a:defRPr sz="180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C04E684-10F4-4CC3-A0B9-F03AA7BE37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10/29/2025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51845F5A-061D-4825-9AE9-D7794091C6C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12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236333"/>
            <a:ext cx="2266157" cy="107658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8760"/>
            <a:ext cx="7886700" cy="31203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C04E684-10F4-4CC3-A0B9-F03AA7BE37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10/29/2025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51845F5A-061D-4825-9AE9-D7794091C6C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10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5407362" y="0"/>
            <a:ext cx="3107988" cy="4310745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809243"/>
            <a:ext cx="3950208" cy="2352294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209545"/>
            <a:ext cx="3950208" cy="1125140"/>
          </a:xfrm>
        </p:spPr>
        <p:txBody>
          <a:bodyPr/>
          <a:lstStyle>
            <a:lvl1pPr marL="0" indent="0">
              <a:buNone/>
              <a:defRPr sz="180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C04E684-10F4-4CC3-A0B9-F03AA7BE37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10/29/2025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51845F5A-061D-4825-9AE9-D7794091C6C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293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236333"/>
            <a:ext cx="2266157" cy="107658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08760"/>
            <a:ext cx="3703320" cy="31203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4316" y="1508760"/>
            <a:ext cx="3703320" cy="31203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C04E684-10F4-4CC3-A0B9-F03AA7BE37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10/29/2025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51845F5A-061D-4825-9AE9-D7794091C6C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611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236333"/>
            <a:ext cx="2266157" cy="107658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508760"/>
            <a:ext cx="3703320" cy="713232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2345436"/>
            <a:ext cx="3703320" cy="2297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14316" y="1508760"/>
            <a:ext cx="3703320" cy="713232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14316" y="2345436"/>
            <a:ext cx="3703320" cy="2297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C04E684-10F4-4CC3-A0B9-F03AA7BE37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10/29/2025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51845F5A-061D-4825-9AE9-D7794091C6C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517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477229" y="136197"/>
            <a:ext cx="6189542" cy="451669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838" y="1179576"/>
            <a:ext cx="4876038" cy="3072384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C04E684-10F4-4CC3-A0B9-F03AA7BE37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10/29/2025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51845F5A-061D-4825-9AE9-D7794091C6C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707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C04E684-10F4-4CC3-A0B9-F03AA7BE37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10/29/2025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51845F5A-061D-4825-9AE9-D7794091C6C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949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326075" y="0"/>
            <a:ext cx="7817925" cy="4440116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C04E684-10F4-4CC3-A0B9-F03AA7BE37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10/29/2025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51845F5A-061D-4825-9AE9-D7794091C6C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72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846CE7D5-CF57-46EF-B807-FDD0502418D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30EA680-D336-4FF7-8B7A-9848BB0A1C3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412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3545046" y="0"/>
            <a:ext cx="5604286" cy="51435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80060"/>
            <a:ext cx="2914650" cy="221513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376" y="480060"/>
            <a:ext cx="3367278" cy="4197096"/>
          </a:xfrm>
        </p:spPr>
        <p:txBody>
          <a:bodyPr anchor="ctr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832354"/>
            <a:ext cx="2914650" cy="185166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C04E684-10F4-4CC3-A0B9-F03AA7BE37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10/29/2025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51845F5A-061D-4825-9AE9-D7794091C6C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944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513724" y="999178"/>
            <a:ext cx="3947799" cy="2880827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74" y="1892808"/>
            <a:ext cx="2873502" cy="109042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33772" y="480059"/>
            <a:ext cx="3627882" cy="417652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1298" y="3065526"/>
            <a:ext cx="2489454" cy="486918"/>
          </a:xfrm>
        </p:spPr>
        <p:txBody>
          <a:bodyPr>
            <a:noAutofit/>
          </a:bodyPr>
          <a:lstStyle>
            <a:lvl1pPr marL="0" indent="0" algn="ctr">
              <a:buNone/>
              <a:defRPr sz="1500" cap="all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C04E684-10F4-4CC3-A0B9-F03AA7BE37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10/29/2025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51845F5A-061D-4825-9AE9-D7794091C6C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572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C04E684-10F4-4CC3-A0B9-F03AA7BE37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10/29/2025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51845F5A-061D-4825-9AE9-D7794091C6C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691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C04E684-10F4-4CC3-A0B9-F03AA7BE37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10/29/2025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51845F5A-061D-4825-9AE9-D7794091C6C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90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846CE7D5-CF57-46EF-B807-FDD0502418D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30EA680-D336-4FF7-8B7A-9848BB0A1C3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05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846CE7D5-CF57-46EF-B807-FDD0502418D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30EA680-D336-4FF7-8B7A-9848BB0A1C3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2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846CE7D5-CF57-46EF-B807-FDD0502418D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30EA680-D336-4FF7-8B7A-9848BB0A1C3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75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846CE7D5-CF57-46EF-B807-FDD0502418D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30EA680-D336-4FF7-8B7A-9848BB0A1C3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44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846CE7D5-CF57-46EF-B807-FDD0502418D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30EA680-D336-4FF7-8B7A-9848BB0A1C3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846CE7D5-CF57-46EF-B807-FDD0502418D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30EA680-D336-4FF7-8B7A-9848BB0A1C3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27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846CE7D5-CF57-46EF-B807-FDD0502418D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30EA680-D336-4FF7-8B7A-9848BB0A1C3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53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846CE7D5-CF57-46EF-B807-FDD0502418D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330EA680-D336-4FF7-8B7A-9848BB0A1C3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73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3C04E684-10F4-4CC3-A0B9-F03AA7BE37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10/29/2025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51845F5A-061D-4825-9AE9-D7794091C6C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99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012" y="350686"/>
            <a:ext cx="6832546" cy="99417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Neucha" panose="020B0604020202020204" charset="0"/>
              </a:rPr>
              <a:t>Worksheet – Page 2 – Practice A</a:t>
            </a:r>
            <a:endParaRPr lang="en-US" sz="4000" dirty="0">
              <a:solidFill>
                <a:schemeClr val="accent1"/>
              </a:solidFill>
              <a:latin typeface="Neucha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8" y="1154609"/>
            <a:ext cx="9087672" cy="34173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88840" y="2455833"/>
            <a:ext cx="10843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Be</a:t>
            </a:r>
            <a:endParaRPr lang="en-US" sz="54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839866" y="3134789"/>
            <a:ext cx="1091134" cy="5159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930999" y="3140552"/>
            <a:ext cx="0" cy="4772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930999" y="3156166"/>
            <a:ext cx="1091133" cy="4945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679576" y="3418246"/>
            <a:ext cx="44644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smtClean="0">
                <a:ln/>
                <a:solidFill>
                  <a:schemeClr val="accent2"/>
                </a:solidFill>
                <a:latin typeface="Neucha" panose="020B0604020202020204" charset="0"/>
              </a:rPr>
              <a:t>    a</a:t>
            </a:r>
            <a:r>
              <a:rPr lang="en-US" sz="4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m     is     are</a:t>
            </a:r>
          </a:p>
          <a:p>
            <a:r>
              <a:rPr lang="en-US" sz="2000" b="1" dirty="0" smtClean="0">
                <a:ln/>
                <a:solidFill>
                  <a:srgbClr val="ED7D31"/>
                </a:solidFill>
                <a:latin typeface="Neucha" panose="020B0604020202020204" charset="0"/>
              </a:rPr>
              <a:t>           I          he</a:t>
            </a:r>
            <a:r>
              <a:rPr lang="en-US" sz="2000" b="1" dirty="0">
                <a:ln/>
                <a:solidFill>
                  <a:srgbClr val="ED7D31"/>
                </a:solidFill>
                <a:latin typeface="Neucha" panose="020B0604020202020204" charset="0"/>
              </a:rPr>
              <a:t>, she, it </a:t>
            </a:r>
            <a:r>
              <a:rPr lang="en-US" sz="2000" b="1" dirty="0" smtClean="0">
                <a:ln/>
                <a:solidFill>
                  <a:srgbClr val="ED7D31"/>
                </a:solidFill>
                <a:latin typeface="Neucha" panose="020B0604020202020204" charset="0"/>
              </a:rPr>
              <a:t>       they</a:t>
            </a:r>
            <a:r>
              <a:rPr lang="en-US" sz="2000" b="1" dirty="0">
                <a:ln/>
                <a:solidFill>
                  <a:srgbClr val="ED7D31"/>
                </a:solidFill>
                <a:latin typeface="Neucha" panose="020B0604020202020204" charset="0"/>
              </a:rPr>
              <a:t>, you, we</a:t>
            </a:r>
            <a:r>
              <a:rPr lang="en-US" sz="4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 </a:t>
            </a:r>
            <a:endParaRPr lang="en-US" sz="44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2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012" y="350686"/>
            <a:ext cx="6832546" cy="99417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Neucha" panose="020B0604020202020204" charset="0"/>
              </a:rPr>
              <a:t>Worksheet – Page 2 – Practice A</a:t>
            </a:r>
            <a:endParaRPr lang="en-US" sz="4000" dirty="0">
              <a:solidFill>
                <a:schemeClr val="accent1"/>
              </a:solidFill>
              <a:latin typeface="Neucha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8" y="1154609"/>
            <a:ext cx="9087672" cy="34173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88840" y="2455833"/>
            <a:ext cx="10843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Be</a:t>
            </a:r>
            <a:endParaRPr lang="en-US" sz="54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601661" y="3134789"/>
            <a:ext cx="1329339" cy="5159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930999" y="3140552"/>
            <a:ext cx="0" cy="5101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930999" y="3156166"/>
            <a:ext cx="1173313" cy="4945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679576" y="3501565"/>
            <a:ext cx="44644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smtClean="0">
                <a:ln/>
                <a:solidFill>
                  <a:schemeClr val="accent2"/>
                </a:solidFill>
                <a:latin typeface="Neucha" panose="020B0604020202020204" charset="0"/>
              </a:rPr>
              <a:t>    a</a:t>
            </a:r>
            <a:r>
              <a:rPr lang="en-US" sz="4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m     is     are</a:t>
            </a:r>
          </a:p>
          <a:p>
            <a:r>
              <a:rPr lang="en-US" sz="2000" b="1" dirty="0" smtClean="0">
                <a:ln/>
                <a:solidFill>
                  <a:srgbClr val="ED7D31"/>
                </a:solidFill>
                <a:latin typeface="Neucha" panose="020B0604020202020204" charset="0"/>
              </a:rPr>
              <a:t>           I          he</a:t>
            </a:r>
            <a:r>
              <a:rPr lang="en-US" sz="2000" b="1" dirty="0">
                <a:ln/>
                <a:solidFill>
                  <a:srgbClr val="ED7D31"/>
                </a:solidFill>
                <a:latin typeface="Neucha" panose="020B0604020202020204" charset="0"/>
              </a:rPr>
              <a:t>, she, it </a:t>
            </a:r>
            <a:r>
              <a:rPr lang="en-US" sz="2000" b="1" dirty="0" smtClean="0">
                <a:ln/>
                <a:solidFill>
                  <a:srgbClr val="ED7D31"/>
                </a:solidFill>
                <a:latin typeface="Neucha" panose="020B0604020202020204" charset="0"/>
              </a:rPr>
              <a:t>       they</a:t>
            </a:r>
            <a:r>
              <a:rPr lang="en-US" sz="2000" b="1" dirty="0">
                <a:ln/>
                <a:solidFill>
                  <a:srgbClr val="ED7D31"/>
                </a:solidFill>
                <a:latin typeface="Neucha" panose="020B0604020202020204" charset="0"/>
              </a:rPr>
              <a:t>, you, we</a:t>
            </a:r>
            <a:r>
              <a:rPr lang="en-US" sz="4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 </a:t>
            </a:r>
            <a:endParaRPr lang="en-US" sz="44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1663" y="1896600"/>
            <a:ext cx="9557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6"/>
                </a:solidFill>
                <a:effectLst/>
              </a:rPr>
              <a:t>are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13" y="2509361"/>
            <a:ext cx="11544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6"/>
                </a:solidFill>
                <a:effectLst/>
              </a:rPr>
              <a:t>Am 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2783" y="3156166"/>
            <a:ext cx="6126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6"/>
                </a:solidFill>
                <a:effectLst/>
              </a:rPr>
              <a:t>is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1218" y="3762540"/>
            <a:ext cx="10406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6"/>
                </a:solidFill>
              </a:rPr>
              <a:t>A</a:t>
            </a:r>
            <a:r>
              <a:rPr lang="en-US" sz="4000" b="1" cap="none" spc="0" dirty="0" smtClean="0">
                <a:ln/>
                <a:solidFill>
                  <a:schemeClr val="accent6"/>
                </a:solidFill>
                <a:effectLst/>
              </a:rPr>
              <a:t>re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4313" y="2195544"/>
            <a:ext cx="1677350" cy="41532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367758" y="2853289"/>
            <a:ext cx="164132" cy="3601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23831" y="3411343"/>
            <a:ext cx="764965" cy="45270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94740" y="4085113"/>
            <a:ext cx="472039" cy="3601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6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" y="1420680"/>
            <a:ext cx="8984974" cy="2967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012" y="350686"/>
            <a:ext cx="6832546" cy="99417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Neucha" panose="020B0604020202020204" charset="0"/>
              </a:rPr>
              <a:t>Worksheet – Page 2 – Practice B</a:t>
            </a:r>
            <a:endParaRPr lang="en-US" sz="4000" dirty="0">
              <a:solidFill>
                <a:schemeClr val="accent1"/>
              </a:solidFill>
              <a:latin typeface="Neucha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6691" y="2416143"/>
            <a:ext cx="15227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Have </a:t>
            </a:r>
            <a:endParaRPr lang="en-US" sz="54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461404" y="3134789"/>
            <a:ext cx="469595" cy="411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930999" y="3156166"/>
            <a:ext cx="408533" cy="3683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273804" y="3466383"/>
            <a:ext cx="331439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2"/>
                </a:solidFill>
                <a:latin typeface="Neucha" panose="020B0604020202020204" charset="0"/>
              </a:rPr>
              <a:t>have</a:t>
            </a:r>
            <a:r>
              <a:rPr lang="en-US" sz="4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    has</a:t>
            </a:r>
          </a:p>
          <a:p>
            <a:pPr algn="ctr"/>
            <a:r>
              <a:rPr lang="en-US" sz="2000" b="1" dirty="0">
                <a:ln/>
                <a:solidFill>
                  <a:srgbClr val="ED7D31"/>
                </a:solidFill>
                <a:latin typeface="Neucha" panose="020B0604020202020204" charset="0"/>
              </a:rPr>
              <a:t> I, they, you, we        he, she, it </a:t>
            </a:r>
            <a:r>
              <a:rPr lang="en-US" sz="4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 </a:t>
            </a:r>
            <a:endParaRPr lang="en-US" sz="44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" y="1420680"/>
            <a:ext cx="8984974" cy="2967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012" y="350686"/>
            <a:ext cx="6832546" cy="99417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Neucha" panose="020B0604020202020204" charset="0"/>
              </a:rPr>
              <a:t>Worksheet – Page 2 – Practice B</a:t>
            </a:r>
            <a:endParaRPr lang="en-US" sz="4000" dirty="0">
              <a:solidFill>
                <a:schemeClr val="accent1"/>
              </a:solidFill>
              <a:latin typeface="Neucha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6691" y="2416143"/>
            <a:ext cx="15227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Have </a:t>
            </a:r>
            <a:endParaRPr lang="en-US" sz="54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461404" y="3134789"/>
            <a:ext cx="469595" cy="411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930999" y="3156166"/>
            <a:ext cx="553250" cy="4349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422356" y="3479239"/>
            <a:ext cx="321449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2"/>
                </a:solidFill>
                <a:latin typeface="Neucha" panose="020B0604020202020204" charset="0"/>
              </a:rPr>
              <a:t>have</a:t>
            </a:r>
            <a:r>
              <a:rPr lang="en-US" sz="4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      has</a:t>
            </a:r>
          </a:p>
          <a:p>
            <a:pPr algn="ctr"/>
            <a:r>
              <a:rPr lang="en-US" sz="2000" b="1" dirty="0" smtClean="0">
                <a:ln/>
                <a:solidFill>
                  <a:srgbClr val="ED7D31"/>
                </a:solidFill>
                <a:latin typeface="Neucha" panose="020B0604020202020204" charset="0"/>
              </a:rPr>
              <a:t>I, they, you, we       he, she, it </a:t>
            </a:r>
            <a:r>
              <a:rPr lang="en-US" sz="4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 </a:t>
            </a:r>
            <a:endParaRPr lang="en-US" sz="44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363" y="1968162"/>
            <a:ext cx="13532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6"/>
                </a:solidFill>
                <a:effectLst/>
              </a:rPr>
              <a:t>have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9028" y="2550620"/>
            <a:ext cx="11256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6"/>
                </a:solidFill>
                <a:effectLst/>
              </a:rPr>
              <a:t>Has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381" y="3098102"/>
            <a:ext cx="12875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6"/>
                </a:solidFill>
                <a:effectLst/>
              </a:rPr>
              <a:t>Have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0148" y="3591086"/>
            <a:ext cx="10679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6"/>
                </a:solidFill>
                <a:effectLst/>
              </a:rPr>
              <a:t>has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3456" y="2328467"/>
            <a:ext cx="311814" cy="3601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26626" y="2796719"/>
            <a:ext cx="931727" cy="4617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60634" y="3388658"/>
            <a:ext cx="867045" cy="36283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00349" y="3934457"/>
            <a:ext cx="724308" cy="3601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5" y="1344858"/>
            <a:ext cx="8754385" cy="3193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012" y="350686"/>
            <a:ext cx="6832546" cy="99417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Neucha" panose="020B0604020202020204" charset="0"/>
              </a:rPr>
              <a:t>Worksheet – Page 2 – Practice C</a:t>
            </a:r>
            <a:endParaRPr lang="en-US" sz="4000" dirty="0">
              <a:solidFill>
                <a:schemeClr val="accent1"/>
              </a:solidFill>
              <a:latin typeface="Neucha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97373" y="2465266"/>
            <a:ext cx="10843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Do </a:t>
            </a:r>
            <a:endParaRPr lang="en-US" sz="54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731213" y="3159958"/>
            <a:ext cx="585794" cy="4976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339532" y="3181335"/>
            <a:ext cx="408533" cy="3683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422355" y="3479239"/>
            <a:ext cx="357564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2"/>
                </a:solidFill>
                <a:latin typeface="Neucha" panose="020B0604020202020204" charset="0"/>
              </a:rPr>
              <a:t>  do</a:t>
            </a:r>
            <a:r>
              <a:rPr lang="en-US" sz="4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      does</a:t>
            </a:r>
          </a:p>
          <a:p>
            <a:r>
              <a:rPr lang="en-US" sz="2000" b="1" dirty="0" smtClean="0">
                <a:ln/>
                <a:solidFill>
                  <a:srgbClr val="ED7D31"/>
                </a:solidFill>
                <a:latin typeface="Neucha" panose="020B0604020202020204" charset="0"/>
              </a:rPr>
              <a:t>I</a:t>
            </a:r>
            <a:r>
              <a:rPr lang="en-US" sz="2000" b="1" dirty="0">
                <a:ln/>
                <a:solidFill>
                  <a:srgbClr val="ED7D31"/>
                </a:solidFill>
                <a:latin typeface="Neucha" panose="020B0604020202020204" charset="0"/>
              </a:rPr>
              <a:t>, they, you, we    </a:t>
            </a:r>
            <a:r>
              <a:rPr lang="en-US" sz="2000" b="1" dirty="0" smtClean="0">
                <a:ln/>
                <a:solidFill>
                  <a:srgbClr val="ED7D31"/>
                </a:solidFill>
                <a:latin typeface="Neucha" panose="020B0604020202020204" charset="0"/>
              </a:rPr>
              <a:t>       </a:t>
            </a:r>
            <a:r>
              <a:rPr lang="en-US" sz="2000" b="1" dirty="0">
                <a:ln/>
                <a:solidFill>
                  <a:srgbClr val="ED7D31"/>
                </a:solidFill>
                <a:latin typeface="Neucha" panose="020B0604020202020204" charset="0"/>
              </a:rPr>
              <a:t>he, she, it </a:t>
            </a:r>
            <a:endParaRPr lang="en-US" sz="44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5" y="1344858"/>
            <a:ext cx="8754385" cy="3193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012" y="350686"/>
            <a:ext cx="6832546" cy="99417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Neucha" panose="020B0604020202020204" charset="0"/>
              </a:rPr>
              <a:t>Worksheet – Page 2 – Practice C</a:t>
            </a:r>
            <a:endParaRPr lang="en-US" sz="4000" dirty="0">
              <a:solidFill>
                <a:schemeClr val="accent1"/>
              </a:solidFill>
              <a:latin typeface="Neucha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5730" y="2417006"/>
            <a:ext cx="10843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Do </a:t>
            </a:r>
            <a:endParaRPr lang="en-US" sz="54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802106" y="3150203"/>
            <a:ext cx="640963" cy="3683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427889" y="3147302"/>
            <a:ext cx="510304" cy="3319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422355" y="3479239"/>
            <a:ext cx="354491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2"/>
                </a:solidFill>
                <a:latin typeface="Neucha" panose="020B0604020202020204" charset="0"/>
              </a:rPr>
              <a:t>  do</a:t>
            </a:r>
            <a:r>
              <a:rPr lang="en-US" sz="44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       does</a:t>
            </a:r>
          </a:p>
          <a:p>
            <a:r>
              <a:rPr lang="en-US" sz="2000" b="1" dirty="0" smtClean="0">
                <a:ln/>
                <a:solidFill>
                  <a:srgbClr val="ED7D31"/>
                </a:solidFill>
                <a:latin typeface="Neucha" panose="020B0604020202020204" charset="0"/>
              </a:rPr>
              <a:t>I</a:t>
            </a:r>
            <a:r>
              <a:rPr lang="en-US" sz="2000" b="1" dirty="0">
                <a:ln/>
                <a:solidFill>
                  <a:srgbClr val="ED7D31"/>
                </a:solidFill>
                <a:latin typeface="Neucha" panose="020B0604020202020204" charset="0"/>
              </a:rPr>
              <a:t>, they, you, we        he, she, it </a:t>
            </a:r>
            <a:endParaRPr lang="en-US" sz="44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2885" y="2015864"/>
            <a:ext cx="12618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6"/>
                </a:solidFill>
                <a:effectLst/>
              </a:rPr>
              <a:t>does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2446" y="2680059"/>
            <a:ext cx="10246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6"/>
                </a:solidFill>
                <a:effectLst/>
              </a:rPr>
              <a:t>does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48162" y="3201341"/>
            <a:ext cx="7489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6"/>
                </a:solidFill>
                <a:effectLst/>
              </a:rPr>
              <a:t>do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5735" y="3816113"/>
            <a:ext cx="800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6"/>
                </a:solidFill>
                <a:effectLst/>
              </a:rPr>
              <a:t>Do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96966" y="2339029"/>
            <a:ext cx="415175" cy="3601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58595" y="2878966"/>
            <a:ext cx="664151" cy="45423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73915" y="3428273"/>
            <a:ext cx="874247" cy="51363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79681" y="4099279"/>
            <a:ext cx="1663411" cy="26967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6" y="1133252"/>
            <a:ext cx="8658492" cy="346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533" y="66554"/>
            <a:ext cx="6832546" cy="99417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Neucha" panose="020B0604020202020204" charset="0"/>
              </a:rPr>
              <a:t>Worksheet – Page 2 – Practice D</a:t>
            </a:r>
            <a:endParaRPr lang="en-US" sz="4000" dirty="0">
              <a:solidFill>
                <a:schemeClr val="accent1"/>
              </a:solidFill>
              <a:latin typeface="Neucha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42029" y="2874931"/>
            <a:ext cx="25400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2"/>
                </a:solidFill>
                <a:latin typeface="Neucha" panose="020B0604020202020204" charset="0"/>
              </a:rPr>
              <a:t>a</a:t>
            </a:r>
            <a:r>
              <a:rPr lang="en-US" sz="40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ction verb  </a:t>
            </a:r>
            <a:endParaRPr lang="en-US" sz="40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044055" y="3461826"/>
            <a:ext cx="465475" cy="4877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525849" y="3479284"/>
            <a:ext cx="681585" cy="3936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531783" y="3820061"/>
            <a:ext cx="335025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accent2"/>
                </a:solidFill>
                <a:latin typeface="Neucha" panose="020B0604020202020204" charset="0"/>
              </a:rPr>
              <a:t>b</a:t>
            </a:r>
            <a:r>
              <a:rPr lang="en-US" sz="3200" b="1" dirty="0" smtClean="0">
                <a:ln/>
                <a:solidFill>
                  <a:schemeClr val="accent2"/>
                </a:solidFill>
                <a:latin typeface="Neucha" panose="020B0604020202020204" charset="0"/>
              </a:rPr>
              <a:t>ase form</a:t>
            </a:r>
            <a:r>
              <a:rPr lang="en-US" sz="32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          </a:t>
            </a:r>
            <a:r>
              <a:rPr lang="en-US" sz="40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+s</a:t>
            </a:r>
          </a:p>
          <a:p>
            <a:r>
              <a:rPr lang="en-US" sz="2000" b="1" dirty="0" smtClean="0">
                <a:ln/>
                <a:solidFill>
                  <a:srgbClr val="ED7D31"/>
                </a:solidFill>
                <a:latin typeface="Neucha" panose="020B0604020202020204" charset="0"/>
              </a:rPr>
              <a:t>I</a:t>
            </a:r>
            <a:r>
              <a:rPr lang="en-US" sz="2000" b="1" dirty="0">
                <a:ln/>
                <a:solidFill>
                  <a:srgbClr val="ED7D31"/>
                </a:solidFill>
                <a:latin typeface="Neucha" panose="020B0604020202020204" charset="0"/>
              </a:rPr>
              <a:t>, they, you, we    </a:t>
            </a:r>
            <a:r>
              <a:rPr lang="en-US" sz="2000" b="1" dirty="0" smtClean="0">
                <a:ln/>
                <a:solidFill>
                  <a:srgbClr val="ED7D31"/>
                </a:solidFill>
                <a:latin typeface="Neucha" panose="020B0604020202020204" charset="0"/>
              </a:rPr>
              <a:t>        he</a:t>
            </a:r>
            <a:r>
              <a:rPr lang="en-US" sz="2000" b="1" dirty="0">
                <a:ln/>
                <a:solidFill>
                  <a:srgbClr val="ED7D31"/>
                </a:solidFill>
                <a:latin typeface="Neucha" panose="020B0604020202020204" charset="0"/>
              </a:rPr>
              <a:t>, she, it </a:t>
            </a:r>
            <a:endParaRPr lang="en-US" sz="40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805"/>
            <a:ext cx="8658492" cy="346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533" y="66554"/>
            <a:ext cx="6832546" cy="99417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Neucha" panose="020B0604020202020204" charset="0"/>
              </a:rPr>
              <a:t>Worksheet – Page 2 – Practice D</a:t>
            </a:r>
            <a:endParaRPr lang="en-US" sz="4000" dirty="0">
              <a:solidFill>
                <a:schemeClr val="accent1"/>
              </a:solidFill>
              <a:latin typeface="Neucha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91742" y="2934142"/>
            <a:ext cx="25400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2"/>
                </a:solidFill>
                <a:latin typeface="Neucha" panose="020B0604020202020204" charset="0"/>
              </a:rPr>
              <a:t>a</a:t>
            </a:r>
            <a:r>
              <a:rPr lang="en-US" sz="40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ction verb  </a:t>
            </a:r>
            <a:endParaRPr lang="en-US" sz="40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092150" y="3533803"/>
            <a:ext cx="469595" cy="411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618568" y="3533803"/>
            <a:ext cx="573529" cy="411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81384" y="3836674"/>
            <a:ext cx="33626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accent2"/>
                </a:solidFill>
                <a:latin typeface="Neucha" panose="020B0604020202020204" charset="0"/>
              </a:rPr>
              <a:t>b</a:t>
            </a:r>
            <a:r>
              <a:rPr lang="en-US" sz="3200" b="1" dirty="0" smtClean="0">
                <a:ln/>
                <a:solidFill>
                  <a:schemeClr val="accent2"/>
                </a:solidFill>
                <a:latin typeface="Neucha" panose="020B0604020202020204" charset="0"/>
              </a:rPr>
              <a:t>ase form</a:t>
            </a:r>
            <a:r>
              <a:rPr lang="en-US" sz="32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     </a:t>
            </a:r>
            <a:r>
              <a:rPr lang="en-US" sz="40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+s</a:t>
            </a:r>
          </a:p>
          <a:p>
            <a:r>
              <a:rPr lang="en-US" sz="2000" b="1" dirty="0" smtClean="0">
                <a:ln/>
                <a:solidFill>
                  <a:schemeClr val="accent2"/>
                </a:solidFill>
                <a:latin typeface="Neucha" panose="020B0604020202020204" charset="0"/>
              </a:rPr>
              <a:t>    I, they, you, we   </a:t>
            </a:r>
            <a:r>
              <a:rPr lang="en-US" sz="2000" b="1" cap="none" spc="0" dirty="0" smtClean="0">
                <a:ln/>
                <a:solidFill>
                  <a:schemeClr val="accent2"/>
                </a:solidFill>
                <a:effectLst/>
                <a:latin typeface="Neucha" panose="020B0604020202020204" charset="0"/>
              </a:rPr>
              <a:t>     he, she, it </a:t>
            </a:r>
            <a:endParaRPr lang="en-US" sz="2000" b="1" cap="none" spc="0" dirty="0">
              <a:ln/>
              <a:solidFill>
                <a:schemeClr val="accent2"/>
              </a:solidFill>
              <a:effectLst/>
              <a:latin typeface="Neucha" panose="020B06040202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2651" y="1880920"/>
            <a:ext cx="11657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6"/>
                </a:solidFill>
                <a:effectLst/>
              </a:rPr>
              <a:t>starts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00476" y="2293865"/>
            <a:ext cx="805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6"/>
                </a:solidFill>
                <a:effectLst/>
              </a:rPr>
              <a:t>use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4761" y="2737970"/>
            <a:ext cx="1204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6"/>
                </a:solidFill>
                <a:effectLst/>
              </a:rPr>
              <a:t>wants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98297" y="3165367"/>
            <a:ext cx="10647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6"/>
                </a:solidFill>
                <a:effectLst/>
              </a:rPr>
              <a:t>carry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35320" y="3595020"/>
            <a:ext cx="12426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6"/>
                </a:solidFill>
                <a:effectLst/>
              </a:rPr>
              <a:t>jumps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12665" y="4022417"/>
            <a:ext cx="7841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6"/>
                </a:solidFill>
                <a:effectLst/>
              </a:rPr>
              <a:t>like</a:t>
            </a:r>
            <a:endParaRPr lang="en-US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3" name="Oval 2"/>
          <p:cNvSpPr/>
          <p:nvPr/>
        </p:nvSpPr>
        <p:spPr>
          <a:xfrm>
            <a:off x="843567" y="2052865"/>
            <a:ext cx="472039" cy="3601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71528" y="2413052"/>
            <a:ext cx="961123" cy="42965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56363" y="2805180"/>
            <a:ext cx="805877" cy="46492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0807" y="3252608"/>
            <a:ext cx="1124969" cy="44024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2350" y="3758053"/>
            <a:ext cx="472039" cy="3601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99300" y="4147796"/>
            <a:ext cx="698997" cy="3601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4445</TotalTime>
  <Words>208</Words>
  <Application>Microsoft Office PowerPoint</Application>
  <PresentationFormat>On-screen Show (16:9)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Arial</vt:lpstr>
      <vt:lpstr>Century Gothic</vt:lpstr>
      <vt:lpstr>Neucha</vt:lpstr>
      <vt:lpstr>Calibri Light</vt:lpstr>
      <vt:lpstr>Elephant</vt:lpstr>
      <vt:lpstr>1_office theme</vt:lpstr>
      <vt:lpstr>BrushVTI</vt:lpstr>
      <vt:lpstr>Worksheet – Page 2 – Practice A</vt:lpstr>
      <vt:lpstr>Worksheet – Page 2 – Practice A</vt:lpstr>
      <vt:lpstr>Worksheet – Page 2 – Practice B</vt:lpstr>
      <vt:lpstr>Worksheet – Page 2 – Practice B</vt:lpstr>
      <vt:lpstr>Worksheet – Page 2 – Practice C</vt:lpstr>
      <vt:lpstr>Worksheet – Page 2 – Practice C</vt:lpstr>
      <vt:lpstr>Worksheet – Page 2 – Practice D</vt:lpstr>
      <vt:lpstr>Worksheet – Page 2 – Practice 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</dc:title>
  <dc:creator>Dee</dc:creator>
  <cp:lastModifiedBy>Diana Shaban</cp:lastModifiedBy>
  <cp:revision>275</cp:revision>
  <dcterms:modified xsi:type="dcterms:W3CDTF">2025-10-29T16:59:09Z</dcterms:modified>
</cp:coreProperties>
</file>