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9"/>
  </p:notesMasterIdLst>
  <p:sldIdLst>
    <p:sldId id="256" r:id="rId2"/>
    <p:sldId id="289" r:id="rId3"/>
    <p:sldId id="314" r:id="rId4"/>
    <p:sldId id="290" r:id="rId5"/>
    <p:sldId id="304" r:id="rId6"/>
    <p:sldId id="315" r:id="rId7"/>
    <p:sldId id="306" r:id="rId8"/>
    <p:sldId id="307" r:id="rId9"/>
    <p:sldId id="308" r:id="rId10"/>
    <p:sldId id="309" r:id="rId11"/>
    <p:sldId id="303" r:id="rId12"/>
    <p:sldId id="319" r:id="rId13"/>
    <p:sldId id="310" r:id="rId14"/>
    <p:sldId id="317" r:id="rId15"/>
    <p:sldId id="311" r:id="rId16"/>
    <p:sldId id="312" r:id="rId17"/>
    <p:sldId id="313" r:id="rId18"/>
    <p:sldId id="316" r:id="rId19"/>
    <p:sldId id="321" r:id="rId20"/>
    <p:sldId id="318" r:id="rId21"/>
    <p:sldId id="322" r:id="rId22"/>
    <p:sldId id="261" r:id="rId23"/>
    <p:sldId id="323" r:id="rId24"/>
    <p:sldId id="324" r:id="rId25"/>
    <p:sldId id="326" r:id="rId26"/>
    <p:sldId id="342" r:id="rId27"/>
    <p:sldId id="325" r:id="rId28"/>
    <p:sldId id="343" r:id="rId29"/>
    <p:sldId id="345" r:id="rId30"/>
    <p:sldId id="274" r:id="rId31"/>
    <p:sldId id="328" r:id="rId32"/>
    <p:sldId id="329" r:id="rId33"/>
    <p:sldId id="330" r:id="rId34"/>
    <p:sldId id="331" r:id="rId35"/>
    <p:sldId id="338" r:id="rId36"/>
    <p:sldId id="346" r:id="rId37"/>
    <p:sldId id="347" r:id="rId38"/>
    <p:sldId id="339" r:id="rId39"/>
    <p:sldId id="332" r:id="rId40"/>
    <p:sldId id="333" r:id="rId41"/>
    <p:sldId id="334" r:id="rId42"/>
    <p:sldId id="340" r:id="rId43"/>
    <p:sldId id="335" r:id="rId44"/>
    <p:sldId id="337" r:id="rId45"/>
    <p:sldId id="341" r:id="rId46"/>
    <p:sldId id="336" r:id="rId47"/>
    <p:sldId id="262" r:id="rId48"/>
  </p:sldIdLst>
  <p:sldSz cx="18288000" cy="10287000"/>
  <p:notesSz cx="6858000" cy="9144000"/>
  <p:embeddedFontLst>
    <p:embeddedFont>
      <p:font typeface="Didact Gothic" panose="020B0604020202020204" charset="0"/>
      <p:regular r:id="rId50"/>
    </p:embeddedFont>
    <p:embeddedFont>
      <p:font typeface="Merriweather" panose="020B0604020202020204" charset="0"/>
      <p:bold r:id="rId51"/>
      <p:boldItalic r:id="rId52"/>
    </p:embeddedFont>
    <p:embeddedFont>
      <p:font typeface="Calibri" panose="020F050202020403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snapToGrid="0">
      <p:cViewPr varScale="1">
        <p:scale>
          <a:sx n="47" d="100"/>
          <a:sy n="47" d="100"/>
        </p:scale>
        <p:origin x="708"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6058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8846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1857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8584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8636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9542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9780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193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5675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2364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1480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3063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0695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9211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2858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3396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2370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7515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1886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1287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 name="Google Shape;79;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1">
  <p:cSld name="CUSTOM">
    <p:bg>
      <p:bgPr>
        <a:solidFill>
          <a:srgbClr val="FFE9C9"/>
        </a:solidFill>
        <a:effectLst/>
      </p:bgPr>
    </p:bg>
    <p:spTree>
      <p:nvGrpSpPr>
        <p:cNvPr id="1" name="Shape 15"/>
        <p:cNvGrpSpPr/>
        <p:nvPr/>
      </p:nvGrpSpPr>
      <p:grpSpPr>
        <a:xfrm>
          <a:off x="0" y="0"/>
          <a:ext cx="0" cy="0"/>
          <a:chOff x="0" y="0"/>
          <a:chExt cx="0" cy="0"/>
        </a:xfrm>
      </p:grpSpPr>
      <p:pic>
        <p:nvPicPr>
          <p:cNvPr id="16" name="Google Shape;16;p3"/>
          <p:cNvPicPr preferRelativeResize="0"/>
          <p:nvPr/>
        </p:nvPicPr>
        <p:blipFill>
          <a:blip r:embed="rId2">
            <a:alphaModFix/>
          </a:blip>
          <a:stretch>
            <a:fillRect/>
          </a:stretch>
        </p:blipFill>
        <p:spPr>
          <a:xfrm>
            <a:off x="-90772" y="-51062"/>
            <a:ext cx="18469546" cy="10389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 name="Google Shape;2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2" name="Google Shape;32;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9" name="Google Shape;39;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9" name="Google Shape;59;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0" name="Google Shape;60;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1"/>
          <p:cNvSpPr>
            <a:spLocks noGrp="1"/>
          </p:cNvSpPr>
          <p:nvPr>
            <p:ph type="pic" idx="2"/>
          </p:nvPr>
        </p:nvSpPr>
        <p:spPr>
          <a:xfrm>
            <a:off x="1792288" y="612775"/>
            <a:ext cx="5486400" cy="4114800"/>
          </a:xfrm>
          <a:prstGeom prst="rect">
            <a:avLst/>
          </a:prstGeom>
          <a:noFill/>
          <a:ln>
            <a:noFill/>
          </a:ln>
        </p:spPr>
      </p:sp>
      <p:sp>
        <p:nvSpPr>
          <p:cNvPr id="66" name="Google Shape;66;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7" name="Google Shape;67;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3" name="Google Shape;73;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FE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liveworksheets.com/w/en/english-second-language-esl/2156293" TargetMode="Externa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9C9"/>
        </a:solidFill>
        <a:effectLst/>
      </p:bgPr>
    </p:bg>
    <p:spTree>
      <p:nvGrpSpPr>
        <p:cNvPr id="1" name="Shape 85"/>
        <p:cNvGrpSpPr/>
        <p:nvPr/>
      </p:nvGrpSpPr>
      <p:grpSpPr>
        <a:xfrm>
          <a:off x="0" y="0"/>
          <a:ext cx="0" cy="0"/>
          <a:chOff x="0" y="0"/>
          <a:chExt cx="0" cy="0"/>
        </a:xfrm>
      </p:grpSpPr>
      <p:sp>
        <p:nvSpPr>
          <p:cNvPr id="86" name="Google Shape;86;p14"/>
          <p:cNvSpPr/>
          <p:nvPr/>
        </p:nvSpPr>
        <p:spPr>
          <a:xfrm>
            <a:off x="1754698" y="-1012296"/>
            <a:ext cx="14778604" cy="10076321"/>
          </a:xfrm>
          <a:custGeom>
            <a:avLst/>
            <a:gdLst/>
            <a:ahLst/>
            <a:cxnLst/>
            <a:rect l="l" t="t" r="r" b="b"/>
            <a:pathLst>
              <a:path w="14778604" h="10076321" extrusionOk="0">
                <a:moveTo>
                  <a:pt x="0" y="0"/>
                </a:moveTo>
                <a:lnTo>
                  <a:pt x="14778604" y="0"/>
                </a:lnTo>
                <a:lnTo>
                  <a:pt x="14778604" y="10076321"/>
                </a:lnTo>
                <a:lnTo>
                  <a:pt x="0" y="10076321"/>
                </a:lnTo>
                <a:lnTo>
                  <a:pt x="0" y="0"/>
                </a:lnTo>
                <a:close/>
              </a:path>
            </a:pathLst>
          </a:custGeom>
          <a:blipFill rotWithShape="1">
            <a:blip r:embed="rId3">
              <a:alphaModFix/>
            </a:blip>
            <a:stretch>
              <a:fillRect/>
            </a:stretch>
          </a:blipFill>
          <a:ln>
            <a:noFill/>
          </a:ln>
        </p:spPr>
      </p:sp>
      <p:sp>
        <p:nvSpPr>
          <p:cNvPr id="87" name="Google Shape;87;p14"/>
          <p:cNvSpPr/>
          <p:nvPr/>
        </p:nvSpPr>
        <p:spPr>
          <a:xfrm rot="318314">
            <a:off x="-105255" y="134260"/>
            <a:ext cx="2998846" cy="2044668"/>
          </a:xfrm>
          <a:custGeom>
            <a:avLst/>
            <a:gdLst/>
            <a:ahLst/>
            <a:cxnLst/>
            <a:rect l="l" t="t" r="r" b="b"/>
            <a:pathLst>
              <a:path w="2998846" h="2044668" extrusionOk="0">
                <a:moveTo>
                  <a:pt x="0" y="0"/>
                </a:moveTo>
                <a:lnTo>
                  <a:pt x="2998846" y="0"/>
                </a:lnTo>
                <a:lnTo>
                  <a:pt x="2998846" y="2044668"/>
                </a:lnTo>
                <a:lnTo>
                  <a:pt x="0" y="2044668"/>
                </a:lnTo>
                <a:lnTo>
                  <a:pt x="0" y="0"/>
                </a:lnTo>
                <a:close/>
              </a:path>
            </a:pathLst>
          </a:custGeom>
          <a:blipFill rotWithShape="1">
            <a:blip r:embed="rId3">
              <a:alphaModFix/>
            </a:blip>
            <a:stretch>
              <a:fillRect/>
            </a:stretch>
          </a:blipFill>
          <a:ln>
            <a:noFill/>
          </a:ln>
        </p:spPr>
      </p:sp>
      <p:sp>
        <p:nvSpPr>
          <p:cNvPr id="88" name="Google Shape;88;p14"/>
          <p:cNvSpPr/>
          <p:nvPr/>
        </p:nvSpPr>
        <p:spPr>
          <a:xfrm rot="-2341049">
            <a:off x="-3940195" y="1093098"/>
            <a:ext cx="9062321" cy="8235384"/>
          </a:xfrm>
          <a:custGeom>
            <a:avLst/>
            <a:gdLst/>
            <a:ahLst/>
            <a:cxnLst/>
            <a:rect l="l" t="t" r="r" b="b"/>
            <a:pathLst>
              <a:path w="9055956" h="8229600" extrusionOk="0">
                <a:moveTo>
                  <a:pt x="0" y="0"/>
                </a:moveTo>
                <a:lnTo>
                  <a:pt x="9055956" y="0"/>
                </a:lnTo>
                <a:lnTo>
                  <a:pt x="9055956" y="8229600"/>
                </a:lnTo>
                <a:lnTo>
                  <a:pt x="0" y="8229600"/>
                </a:lnTo>
                <a:lnTo>
                  <a:pt x="0" y="0"/>
                </a:lnTo>
                <a:close/>
              </a:path>
            </a:pathLst>
          </a:custGeom>
          <a:blipFill rotWithShape="1">
            <a:blip r:embed="rId4">
              <a:alphaModFix/>
            </a:blip>
            <a:stretch>
              <a:fillRect/>
            </a:stretch>
          </a:blipFill>
          <a:ln>
            <a:noFill/>
          </a:ln>
        </p:spPr>
      </p:sp>
      <p:sp>
        <p:nvSpPr>
          <p:cNvPr id="89" name="Google Shape;89;p14"/>
          <p:cNvSpPr/>
          <p:nvPr/>
        </p:nvSpPr>
        <p:spPr>
          <a:xfrm rot="318314">
            <a:off x="15759877" y="744251"/>
            <a:ext cx="2998846" cy="2044668"/>
          </a:xfrm>
          <a:custGeom>
            <a:avLst/>
            <a:gdLst/>
            <a:ahLst/>
            <a:cxnLst/>
            <a:rect l="l" t="t" r="r" b="b"/>
            <a:pathLst>
              <a:path w="2998846" h="2044668" extrusionOk="0">
                <a:moveTo>
                  <a:pt x="0" y="0"/>
                </a:moveTo>
                <a:lnTo>
                  <a:pt x="2998846" y="0"/>
                </a:lnTo>
                <a:lnTo>
                  <a:pt x="2998846" y="2044668"/>
                </a:lnTo>
                <a:lnTo>
                  <a:pt x="0" y="2044668"/>
                </a:lnTo>
                <a:lnTo>
                  <a:pt x="0" y="0"/>
                </a:lnTo>
                <a:close/>
              </a:path>
            </a:pathLst>
          </a:custGeom>
          <a:blipFill rotWithShape="1">
            <a:blip r:embed="rId3">
              <a:alphaModFix/>
            </a:blip>
            <a:stretch>
              <a:fillRect/>
            </a:stretch>
          </a:blipFill>
          <a:ln>
            <a:noFill/>
          </a:ln>
        </p:spPr>
      </p:sp>
      <p:sp>
        <p:nvSpPr>
          <p:cNvPr id="90" name="Google Shape;90;p14"/>
          <p:cNvSpPr/>
          <p:nvPr/>
        </p:nvSpPr>
        <p:spPr>
          <a:xfrm rot="2700000" flipH="1">
            <a:off x="12923581" y="1093691"/>
            <a:ext cx="9060992" cy="8234176"/>
          </a:xfrm>
          <a:custGeom>
            <a:avLst/>
            <a:gdLst/>
            <a:ahLst/>
            <a:cxnLst/>
            <a:rect l="l" t="t" r="r" b="b"/>
            <a:pathLst>
              <a:path w="9055956" h="8229600" extrusionOk="0">
                <a:moveTo>
                  <a:pt x="9055956" y="0"/>
                </a:moveTo>
                <a:lnTo>
                  <a:pt x="0" y="0"/>
                </a:lnTo>
                <a:lnTo>
                  <a:pt x="0" y="8229600"/>
                </a:lnTo>
                <a:lnTo>
                  <a:pt x="9055956" y="8229600"/>
                </a:lnTo>
                <a:lnTo>
                  <a:pt x="9055956" y="0"/>
                </a:lnTo>
                <a:close/>
              </a:path>
            </a:pathLst>
          </a:custGeom>
          <a:blipFill rotWithShape="1">
            <a:blip r:embed="rId4">
              <a:alphaModFix/>
            </a:blip>
            <a:stretch>
              <a:fillRect/>
            </a:stretch>
          </a:blipFill>
          <a:ln>
            <a:noFill/>
          </a:ln>
        </p:spPr>
      </p:sp>
      <p:sp>
        <p:nvSpPr>
          <p:cNvPr id="96" name="Google Shape;96;p14"/>
          <p:cNvSpPr txBox="1"/>
          <p:nvPr/>
        </p:nvSpPr>
        <p:spPr>
          <a:xfrm>
            <a:off x="6948698" y="968860"/>
            <a:ext cx="4390500" cy="1107996"/>
          </a:xfrm>
          <a:prstGeom prst="rect">
            <a:avLst/>
          </a:prstGeom>
          <a:noFill/>
          <a:ln>
            <a:noFill/>
          </a:ln>
        </p:spPr>
        <p:txBody>
          <a:bodyPr spcFirstLastPara="1" wrap="square" lIns="0" tIns="0" rIns="0" bIns="0" anchor="t" anchorCtr="0">
            <a:spAutoFit/>
          </a:bodyPr>
          <a:lstStyle/>
          <a:p>
            <a:pPr marL="0" marR="0" lvl="0" indent="0" algn="ctr" rtl="0">
              <a:lnSpc>
                <a:spcPct val="119979"/>
              </a:lnSpc>
              <a:spcBef>
                <a:spcPts val="0"/>
              </a:spcBef>
              <a:spcAft>
                <a:spcPts val="0"/>
              </a:spcAft>
              <a:buNone/>
            </a:pPr>
            <a:r>
              <a:rPr lang="en-US" sz="6000" b="1" dirty="0">
                <a:solidFill>
                  <a:srgbClr val="53361C"/>
                </a:solidFill>
                <a:latin typeface="Merriweather"/>
                <a:ea typeface="Merriweather"/>
                <a:cs typeface="Merriweather"/>
                <a:sym typeface="Merriweather"/>
              </a:rPr>
              <a:t>Unit 1 </a:t>
            </a:r>
            <a:r>
              <a:rPr lang="en-US" sz="6000" b="1" i="0" u="none" strike="noStrike" cap="none" dirty="0">
                <a:solidFill>
                  <a:srgbClr val="53361C"/>
                </a:solidFill>
                <a:latin typeface="Merriweather"/>
                <a:ea typeface="Merriweather"/>
                <a:cs typeface="Merriweather"/>
                <a:sym typeface="Merriweather"/>
              </a:rPr>
              <a:t> </a:t>
            </a:r>
            <a:endParaRPr sz="6000" dirty="0"/>
          </a:p>
        </p:txBody>
      </p:sp>
      <p:sp>
        <p:nvSpPr>
          <p:cNvPr id="97" name="Google Shape;97;p14"/>
          <p:cNvSpPr txBox="1"/>
          <p:nvPr/>
        </p:nvSpPr>
        <p:spPr>
          <a:xfrm>
            <a:off x="590965" y="3065974"/>
            <a:ext cx="16463658" cy="6701578"/>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8145" b="1" i="0" u="none" strike="noStrike" cap="none" dirty="0">
                <a:solidFill>
                  <a:srgbClr val="48597A"/>
                </a:solidFill>
                <a:latin typeface="Merriweather"/>
                <a:ea typeface="Merriweather"/>
                <a:cs typeface="Merriweather"/>
                <a:sym typeface="Merriweather"/>
              </a:rPr>
              <a:t>Personality Adjectives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grpSp>
        <p:nvGrpSpPr>
          <p:cNvPr id="345" name="Google Shape;345;p27"/>
          <p:cNvGrpSpPr/>
          <p:nvPr/>
        </p:nvGrpSpPr>
        <p:grpSpPr>
          <a:xfrm>
            <a:off x="0" y="-180826"/>
            <a:ext cx="18287996" cy="3536923"/>
            <a:chOff x="0" y="-47625"/>
            <a:chExt cx="4816592" cy="931535"/>
          </a:xfrm>
        </p:grpSpPr>
        <p:sp>
          <p:nvSpPr>
            <p:cNvPr id="346" name="Google Shape;346;p27"/>
            <p:cNvSpPr/>
            <p:nvPr/>
          </p:nvSpPr>
          <p:spPr>
            <a:xfrm>
              <a:off x="0" y="0"/>
              <a:ext cx="4816592" cy="883910"/>
            </a:xfrm>
            <a:custGeom>
              <a:avLst/>
              <a:gdLst/>
              <a:ahLst/>
              <a:cxnLst/>
              <a:rect l="l" t="t" r="r" b="b"/>
              <a:pathLst>
                <a:path w="4816592" h="883910" extrusionOk="0">
                  <a:moveTo>
                    <a:pt x="0" y="0"/>
                  </a:moveTo>
                  <a:lnTo>
                    <a:pt x="4816592" y="0"/>
                  </a:lnTo>
                  <a:lnTo>
                    <a:pt x="4816592" y="883910"/>
                  </a:lnTo>
                  <a:lnTo>
                    <a:pt x="0" y="883910"/>
                  </a:lnTo>
                  <a:close/>
                </a:path>
              </a:pathLst>
            </a:custGeom>
            <a:solidFill>
              <a:srgbClr val="FFFFFF"/>
            </a:solidFill>
            <a:ln>
              <a:noFill/>
            </a:ln>
          </p:spPr>
        </p:sp>
        <p:sp>
          <p:nvSpPr>
            <p:cNvPr id="347" name="Google Shape;347;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 name="Rectangle 1"/>
          <p:cNvSpPr/>
          <p:nvPr/>
        </p:nvSpPr>
        <p:spPr>
          <a:xfrm>
            <a:off x="305411" y="203200"/>
            <a:ext cx="11581789" cy="19100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lumMod val="95000"/>
                    <a:lumOff val="5000"/>
                  </a:schemeClr>
                </a:solidFill>
              </a:rPr>
              <a:t>Which word am I thinking of…. </a:t>
            </a:r>
          </a:p>
        </p:txBody>
      </p:sp>
      <p:sp>
        <p:nvSpPr>
          <p:cNvPr id="3" name="Rectangle 2"/>
          <p:cNvSpPr/>
          <p:nvPr/>
        </p:nvSpPr>
        <p:spPr>
          <a:xfrm>
            <a:off x="305410" y="2500569"/>
            <a:ext cx="17190110" cy="7478970"/>
          </a:xfrm>
          <a:prstGeom prst="rect">
            <a:avLst/>
          </a:prstGeom>
        </p:spPr>
        <p:txBody>
          <a:bodyPr wrap="square">
            <a:spAutoFit/>
          </a:bodyPr>
          <a:lstStyle/>
          <a:p>
            <a:r>
              <a:rPr lang="en-US" sz="6000" b="1" dirty="0">
                <a:latin typeface="Times New Roman" panose="02020603050405020304" pitchFamily="18" charset="0"/>
                <a:cs typeface="Times New Roman" panose="02020603050405020304" pitchFamily="18" charset="0"/>
              </a:rPr>
              <a:t>Situation4 : </a:t>
            </a:r>
            <a:r>
              <a:rPr lang="en-US" sz="8000" dirty="0">
                <a:latin typeface="Times New Roman" panose="02020603050405020304" pitchFamily="18" charset="0"/>
                <a:cs typeface="Times New Roman" panose="02020603050405020304" pitchFamily="18" charset="0"/>
              </a:rPr>
              <a:t>A pet dog waits by the door every evening, knowing that their owner will return home from work at the same time. Despite the long hours alone, the dog never fails to greet their owner with enthusiasm</a:t>
            </a:r>
            <a:r>
              <a:rPr lang="en-US" sz="6000" dirty="0"/>
              <a:t>.</a:t>
            </a:r>
            <a:endParaRPr lang="en-US" sz="6000" dirty="0">
              <a:latin typeface="Times New Roman" panose="02020603050405020304" pitchFamily="18" charset="0"/>
              <a:cs typeface="Times New Roman" panose="02020603050405020304" pitchFamily="18" charset="0"/>
            </a:endParaRPr>
          </a:p>
        </p:txBody>
      </p:sp>
      <p:sp>
        <p:nvSpPr>
          <p:cNvPr id="4" name="Rectangle 3"/>
          <p:cNvSpPr/>
          <p:nvPr/>
        </p:nvSpPr>
        <p:spPr>
          <a:xfrm>
            <a:off x="12232640" y="203200"/>
            <a:ext cx="5262880" cy="191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t>Adviser</a:t>
            </a:r>
            <a:r>
              <a:rPr lang="en-US" dirty="0"/>
              <a:t> </a:t>
            </a:r>
          </a:p>
        </p:txBody>
      </p:sp>
    </p:spTree>
    <p:extLst>
      <p:ext uri="{BB962C8B-B14F-4D97-AF65-F5344CB8AC3E}">
        <p14:creationId xmlns:p14="http://schemas.microsoft.com/office/powerpoint/2010/main" val="279372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240" y="0"/>
            <a:ext cx="18145760" cy="10049033"/>
          </a:xfrm>
          <a:prstGeom prst="rect">
            <a:avLst/>
          </a:prstGeom>
        </p:spPr>
        <p:txBody>
          <a:bodyPr wrap="square">
            <a:spAutoFit/>
          </a:bodyPr>
          <a:lstStyle/>
          <a:p>
            <a:pPr>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4400" dirty="0">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07000"/>
              </a:lnSpc>
              <a:spcAft>
                <a:spcPts val="800"/>
              </a:spcAft>
            </a:pPr>
            <a:r>
              <a:rPr lang="en-US" sz="4400" dirty="0">
                <a:latin typeface="Times New Roman" panose="02020603050405020304" pitchFamily="18" charset="0"/>
                <a:ea typeface="Calibri" panose="020F0502020204030204" pitchFamily="34" charset="0"/>
                <a:cs typeface="Times New Roman" panose="02020603050405020304" pitchFamily="18" charset="0"/>
              </a:rPr>
              <a:t>{</a:t>
            </a:r>
            <a:r>
              <a:rPr lang="en-US" sz="4400" b="1" dirty="0">
                <a:latin typeface="Times New Roman" panose="02020603050405020304" pitchFamily="18" charset="0"/>
                <a:ea typeface="Calibri" panose="020F0502020204030204" pitchFamily="34" charset="0"/>
                <a:cs typeface="Times New Roman" panose="02020603050405020304" pitchFamily="18" charset="0"/>
              </a:rPr>
              <a:t>unprejudiced – sharp – faithful – considerate }</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nSpc>
                <a:spcPct val="107000"/>
              </a:lnSpc>
              <a:buFont typeface="+mj-lt"/>
              <a:buAutoNum type="arabicPeriod"/>
            </a:pPr>
            <a:r>
              <a:rPr lang="en-US" sz="4400" dirty="0">
                <a:latin typeface="Times New Roman" panose="02020603050405020304" pitchFamily="18" charset="0"/>
                <a:ea typeface="Calibri" panose="020F0502020204030204" pitchFamily="34" charset="0"/>
                <a:cs typeface="Times New Roman" panose="02020603050405020304" pitchFamily="18" charset="0"/>
              </a:rPr>
              <a:t>The _______________neighbor helped carry the groceries for the elderly lady.</a:t>
            </a:r>
          </a:p>
          <a:p>
            <a:pPr marL="457200">
              <a:lnSpc>
                <a:spcPct val="107000"/>
              </a:lnSpc>
            </a:pPr>
            <a:r>
              <a:rPr lang="en-US" sz="4400" dirty="0">
                <a:latin typeface="Times New Roman" panose="02020603050405020304" pitchFamily="18" charset="0"/>
                <a:ea typeface="Calibri" panose="020F0502020204030204" pitchFamily="34" charset="0"/>
                <a:cs typeface="Times New Roman" panose="02020603050405020304" pitchFamily="18" charset="0"/>
              </a:rPr>
              <a:t> </a:t>
            </a:r>
          </a:p>
          <a:p>
            <a:pPr lvl="0">
              <a:lnSpc>
                <a:spcPct val="107000"/>
              </a:lnSpc>
            </a:pPr>
            <a:r>
              <a:rPr lang="en-US" sz="4400" dirty="0">
                <a:latin typeface="Times New Roman" panose="02020603050405020304" pitchFamily="18" charset="0"/>
                <a:ea typeface="Calibri" panose="020F0502020204030204" pitchFamily="34" charset="0"/>
                <a:cs typeface="Times New Roman" panose="02020603050405020304" pitchFamily="18" charset="0"/>
              </a:rPr>
              <a:t>2. Her _______________view allowed her to make fair decisions without any bias. </a:t>
            </a:r>
          </a:p>
          <a:p>
            <a:pPr marL="457200">
              <a:lnSpc>
                <a:spcPct val="107000"/>
              </a:lnSpc>
            </a:pPr>
            <a:r>
              <a:rPr lang="en-US" sz="4400" dirty="0">
                <a:latin typeface="Times New Roman" panose="02020603050405020304" pitchFamily="18" charset="0"/>
                <a:ea typeface="Calibri" panose="020F0502020204030204" pitchFamily="34" charset="0"/>
                <a:cs typeface="Times New Roman" panose="02020603050405020304" pitchFamily="18" charset="0"/>
              </a:rPr>
              <a:t> </a:t>
            </a:r>
          </a:p>
          <a:p>
            <a:pPr lvl="0">
              <a:lnSpc>
                <a:spcPct val="107000"/>
              </a:lnSpc>
            </a:pPr>
            <a:r>
              <a:rPr lang="en-US" sz="4400" dirty="0">
                <a:latin typeface="Times New Roman" panose="02020603050405020304" pitchFamily="18" charset="0"/>
                <a:ea typeface="Calibri" panose="020F0502020204030204" pitchFamily="34" charset="0"/>
                <a:cs typeface="Times New Roman" panose="02020603050405020304" pitchFamily="18" charset="0"/>
              </a:rPr>
              <a:t>3. The detective had a ____________ eye for details, noticing things others missed. </a:t>
            </a:r>
          </a:p>
          <a:p>
            <a:pPr marL="457200">
              <a:lnSpc>
                <a:spcPct val="107000"/>
              </a:lnSpc>
            </a:pPr>
            <a:r>
              <a:rPr lang="en-US" sz="4400" dirty="0">
                <a:latin typeface="Times New Roman" panose="02020603050405020304" pitchFamily="18" charset="0"/>
                <a:ea typeface="Calibri" panose="020F0502020204030204" pitchFamily="34" charset="0"/>
                <a:cs typeface="Times New Roman" panose="02020603050405020304" pitchFamily="18" charset="0"/>
              </a:rPr>
              <a:t> </a:t>
            </a:r>
          </a:p>
          <a:p>
            <a:pPr lvl="0">
              <a:lnSpc>
                <a:spcPct val="107000"/>
              </a:lnSpc>
              <a:spcAft>
                <a:spcPts val="800"/>
              </a:spcAft>
            </a:pPr>
            <a:r>
              <a:rPr lang="en-US" sz="4400" dirty="0">
                <a:latin typeface="Times New Roman" panose="02020603050405020304" pitchFamily="18" charset="0"/>
                <a:ea typeface="Calibri" panose="020F0502020204030204" pitchFamily="34" charset="0"/>
                <a:cs typeface="Times New Roman" panose="02020603050405020304" pitchFamily="18" charset="0"/>
              </a:rPr>
              <a:t>4. She remained ___________ to her friends, supporting them through difficult times</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426720" y="0"/>
            <a:ext cx="481584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Summative Assessment </a:t>
            </a:r>
          </a:p>
        </p:txBody>
      </p:sp>
      <p:sp>
        <p:nvSpPr>
          <p:cNvPr id="2" name="Oval 1"/>
          <p:cNvSpPr/>
          <p:nvPr/>
        </p:nvSpPr>
        <p:spPr>
          <a:xfrm>
            <a:off x="15199360" y="365760"/>
            <a:ext cx="288544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Time 2.5 </a:t>
            </a:r>
          </a:p>
        </p:txBody>
      </p:sp>
    </p:spTree>
    <p:extLst>
      <p:ext uri="{BB962C8B-B14F-4D97-AF65-F5344CB8AC3E}">
        <p14:creationId xmlns:p14="http://schemas.microsoft.com/office/powerpoint/2010/main" val="3010501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tock illustration. Illustratio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155575" y="369569"/>
            <a:ext cx="6263322" cy="4776697"/>
          </a:xfrm>
          <a:prstGeom prst="rect">
            <a:avLst/>
          </a:prstGeom>
        </p:spPr>
      </p:pic>
      <p:sp>
        <p:nvSpPr>
          <p:cNvPr id="4" name="Rectangle 3"/>
          <p:cNvSpPr/>
          <p:nvPr/>
        </p:nvSpPr>
        <p:spPr>
          <a:xfrm>
            <a:off x="6156960" y="312738"/>
            <a:ext cx="11074400" cy="2011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rPr>
              <a:t>Think of someone who is : </a:t>
            </a:r>
          </a:p>
          <a:p>
            <a:pPr algn="ctr"/>
            <a:endParaRPr lang="en-US" sz="6000" b="1" dirty="0">
              <a:solidFill>
                <a:schemeClr val="tx1"/>
              </a:solidFill>
            </a:endParaRPr>
          </a:p>
        </p:txBody>
      </p:sp>
      <p:sp>
        <p:nvSpPr>
          <p:cNvPr id="5" name="AutoShape 4" descr="stock illustration. Illustration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7825977" y="2324418"/>
            <a:ext cx="7736366" cy="7697472"/>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0" indent="-1143000">
              <a:buFont typeface="+mj-lt"/>
              <a:buAutoNum type="arabicPeriod"/>
            </a:pPr>
            <a:r>
              <a:rPr lang="en-US" sz="6600" dirty="0">
                <a:solidFill>
                  <a:schemeClr val="tx1"/>
                </a:solidFill>
                <a:latin typeface="Merriweather" panose="020B0604020202020204" charset="0"/>
              </a:rPr>
              <a:t>Unprejudiced </a:t>
            </a:r>
          </a:p>
          <a:p>
            <a:pPr marL="1143000" indent="-1143000">
              <a:buFont typeface="+mj-lt"/>
              <a:buAutoNum type="arabicPeriod"/>
            </a:pPr>
            <a:r>
              <a:rPr lang="en-US" sz="6600" dirty="0">
                <a:solidFill>
                  <a:schemeClr val="tx1"/>
                </a:solidFill>
                <a:latin typeface="Merriweather" panose="020B0604020202020204" charset="0"/>
              </a:rPr>
              <a:t>Sharp </a:t>
            </a:r>
          </a:p>
          <a:p>
            <a:pPr marL="1143000" indent="-1143000">
              <a:buFont typeface="+mj-lt"/>
              <a:buAutoNum type="arabicPeriod"/>
            </a:pPr>
            <a:r>
              <a:rPr lang="en-US" sz="6600" dirty="0">
                <a:solidFill>
                  <a:schemeClr val="tx1"/>
                </a:solidFill>
                <a:latin typeface="Merriweather" panose="020B0604020202020204" charset="0"/>
              </a:rPr>
              <a:t>Considerate </a:t>
            </a:r>
          </a:p>
          <a:p>
            <a:pPr marL="1143000" indent="-1143000">
              <a:buFont typeface="+mj-lt"/>
              <a:buAutoNum type="arabicPeriod"/>
            </a:pPr>
            <a:r>
              <a:rPr lang="en-US" sz="6600" dirty="0">
                <a:solidFill>
                  <a:schemeClr val="tx1"/>
                </a:solidFill>
                <a:latin typeface="Merriweather" panose="020B0604020202020204" charset="0"/>
              </a:rPr>
              <a:t>Faithful </a:t>
            </a:r>
          </a:p>
        </p:txBody>
      </p:sp>
      <p:sp>
        <p:nvSpPr>
          <p:cNvPr id="7" name="Curved Left Arrow 6"/>
          <p:cNvSpPr/>
          <p:nvPr/>
        </p:nvSpPr>
        <p:spPr>
          <a:xfrm>
            <a:off x="16521548" y="1256302"/>
            <a:ext cx="1544320" cy="24790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36010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560" y="1310640"/>
            <a:ext cx="12232640" cy="897636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a:solidFill>
                  <a:schemeClr val="tx1"/>
                </a:solidFill>
                <a:latin typeface="Times New Roman" panose="02020603050405020304" pitchFamily="18" charset="0"/>
                <a:cs typeface="Times New Roman" panose="02020603050405020304" pitchFamily="18" charset="0"/>
              </a:rPr>
              <a:t>1- His</a:t>
            </a:r>
            <a:r>
              <a:rPr lang="en-US" sz="5400" dirty="0">
                <a:solidFill>
                  <a:srgbClr val="00B050"/>
                </a:solidFill>
                <a:latin typeface="Times New Roman" panose="02020603050405020304" pitchFamily="18" charset="0"/>
                <a:cs typeface="Times New Roman" panose="02020603050405020304" pitchFamily="18" charset="0"/>
              </a:rPr>
              <a:t> irreverent </a:t>
            </a:r>
            <a:r>
              <a:rPr lang="en-US" sz="5400" dirty="0">
                <a:solidFill>
                  <a:schemeClr val="tx1"/>
                </a:solidFill>
                <a:latin typeface="Times New Roman" panose="02020603050405020304" pitchFamily="18" charset="0"/>
                <a:cs typeface="Times New Roman" panose="02020603050405020304" pitchFamily="18" charset="0"/>
              </a:rPr>
              <a:t>jokes about serious topics made some people uncomfortable, as they felt he was not showing the respect expected in such situations.</a:t>
            </a:r>
          </a:p>
          <a:p>
            <a:r>
              <a:rPr lang="en-US" sz="5400" dirty="0">
                <a:solidFill>
                  <a:schemeClr val="tx1"/>
                </a:solidFill>
                <a:latin typeface="Times New Roman" panose="02020603050405020304" pitchFamily="18" charset="0"/>
                <a:cs typeface="Times New Roman" panose="02020603050405020304" pitchFamily="18" charset="0"/>
              </a:rPr>
              <a:t>2- Despite his wealth, he was a </a:t>
            </a:r>
            <a:r>
              <a:rPr lang="en-US" sz="5400" dirty="0">
                <a:solidFill>
                  <a:srgbClr val="00B050"/>
                </a:solidFill>
                <a:latin typeface="Times New Roman" panose="02020603050405020304" pitchFamily="18" charset="0"/>
                <a:cs typeface="Times New Roman" panose="02020603050405020304" pitchFamily="18" charset="0"/>
              </a:rPr>
              <a:t>down-to-earth</a:t>
            </a:r>
            <a:r>
              <a:rPr lang="en-US" sz="5400" dirty="0">
                <a:solidFill>
                  <a:schemeClr val="tx1"/>
                </a:solidFill>
                <a:latin typeface="Times New Roman" panose="02020603050405020304" pitchFamily="18" charset="0"/>
                <a:cs typeface="Times New Roman" panose="02020603050405020304" pitchFamily="18" charset="0"/>
              </a:rPr>
              <a:t> person who never flaunted his success.</a:t>
            </a:r>
          </a:p>
          <a:p>
            <a:r>
              <a:rPr lang="en-US" sz="5400" dirty="0">
                <a:solidFill>
                  <a:schemeClr val="tx1"/>
                </a:solidFill>
                <a:latin typeface="Times New Roman" panose="02020603050405020304" pitchFamily="18" charset="0"/>
                <a:cs typeface="Times New Roman" panose="02020603050405020304" pitchFamily="18" charset="0"/>
              </a:rPr>
              <a:t>3- Despite the advice, he remained </a:t>
            </a:r>
            <a:r>
              <a:rPr lang="en-US" sz="5400" dirty="0">
                <a:solidFill>
                  <a:srgbClr val="00B050"/>
                </a:solidFill>
                <a:latin typeface="Times New Roman" panose="02020603050405020304" pitchFamily="18" charset="0"/>
                <a:cs typeface="Times New Roman" panose="02020603050405020304" pitchFamily="18" charset="0"/>
              </a:rPr>
              <a:t>obstinate</a:t>
            </a:r>
            <a:r>
              <a:rPr lang="en-US" sz="5400" dirty="0">
                <a:solidFill>
                  <a:schemeClr val="tx1"/>
                </a:solidFill>
                <a:latin typeface="Times New Roman" panose="02020603050405020304" pitchFamily="18" charset="0"/>
                <a:cs typeface="Times New Roman" panose="02020603050405020304" pitchFamily="18" charset="0"/>
              </a:rPr>
              <a:t> and refused to change his decision.</a:t>
            </a:r>
          </a:p>
          <a:p>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12679680" y="1264920"/>
            <a:ext cx="5608320" cy="9022080"/>
          </a:xfrm>
          <a:prstGeom prst="rect">
            <a:avLst/>
          </a:prstGeom>
          <a:solidFill>
            <a:schemeClr val="accent4">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600" dirty="0">
                <a:solidFill>
                  <a:schemeClr val="tx1"/>
                </a:solidFill>
                <a:latin typeface="Times New Roman" panose="02020603050405020304" pitchFamily="18" charset="0"/>
                <a:cs typeface="Times New Roman" panose="02020603050405020304" pitchFamily="18" charset="0"/>
              </a:rPr>
              <a:t>A)Stubborn .</a:t>
            </a:r>
          </a:p>
          <a:p>
            <a:endParaRPr lang="en-US" sz="6600" dirty="0">
              <a:solidFill>
                <a:schemeClr val="tx1"/>
              </a:solidFill>
              <a:latin typeface="Times New Roman" panose="02020603050405020304" pitchFamily="18" charset="0"/>
              <a:cs typeface="Times New Roman" panose="02020603050405020304" pitchFamily="18" charset="0"/>
            </a:endParaRPr>
          </a:p>
          <a:p>
            <a:r>
              <a:rPr lang="en-US" sz="6600" dirty="0">
                <a:solidFill>
                  <a:schemeClr val="tx1"/>
                </a:solidFill>
                <a:latin typeface="Times New Roman" panose="02020603050405020304" pitchFamily="18" charset="0"/>
                <a:cs typeface="Times New Roman" panose="02020603050405020304" pitchFamily="18" charset="0"/>
              </a:rPr>
              <a:t>B)Practical .</a:t>
            </a:r>
          </a:p>
          <a:p>
            <a:endParaRPr lang="en-US" sz="6600" dirty="0">
              <a:solidFill>
                <a:schemeClr val="tx1"/>
              </a:solidFill>
              <a:latin typeface="Times New Roman" panose="02020603050405020304" pitchFamily="18" charset="0"/>
              <a:cs typeface="Times New Roman" panose="02020603050405020304" pitchFamily="18" charset="0"/>
            </a:endParaRPr>
          </a:p>
          <a:p>
            <a:pPr marL="742950" indent="-742950">
              <a:buAutoNum type="alphaUcParenR"/>
            </a:pPr>
            <a:endParaRPr lang="en-US" sz="6600" dirty="0">
              <a:solidFill>
                <a:schemeClr val="tx1"/>
              </a:solidFill>
              <a:latin typeface="Times New Roman" panose="02020603050405020304" pitchFamily="18" charset="0"/>
              <a:cs typeface="Times New Roman" panose="02020603050405020304" pitchFamily="18" charset="0"/>
            </a:endParaRPr>
          </a:p>
          <a:p>
            <a:r>
              <a:rPr lang="en-US" sz="6600" dirty="0">
                <a:solidFill>
                  <a:schemeClr val="tx1"/>
                </a:solidFill>
                <a:latin typeface="Times New Roman" panose="02020603050405020304" pitchFamily="18" charset="0"/>
                <a:cs typeface="Times New Roman" panose="02020603050405020304" pitchFamily="18" charset="0"/>
              </a:rPr>
              <a:t>C)Disrespectful </a:t>
            </a:r>
            <a:r>
              <a:rPr lang="en-US" sz="3600" dirty="0">
                <a:solidFill>
                  <a:schemeClr val="tx1"/>
                </a:solidFill>
                <a:latin typeface="Times New Roman" panose="02020603050405020304" pitchFamily="18" charset="0"/>
                <a:cs typeface="Times New Roman" panose="02020603050405020304" pitchFamily="18" charset="0"/>
              </a:rPr>
              <a:t>.</a:t>
            </a:r>
          </a:p>
        </p:txBody>
      </p:sp>
      <p:sp>
        <p:nvSpPr>
          <p:cNvPr id="4" name="Rectangle 3"/>
          <p:cNvSpPr/>
          <p:nvPr/>
        </p:nvSpPr>
        <p:spPr>
          <a:xfrm>
            <a:off x="0" y="0"/>
            <a:ext cx="11135360" cy="1280160"/>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Merriweather" panose="020B0604020202020204" charset="0"/>
              </a:rPr>
              <a:t>Guess the meanings from the context : </a:t>
            </a:r>
          </a:p>
        </p:txBody>
      </p:sp>
    </p:spTree>
    <p:extLst>
      <p:ext uri="{BB962C8B-B14F-4D97-AF65-F5344CB8AC3E}">
        <p14:creationId xmlns:p14="http://schemas.microsoft.com/office/powerpoint/2010/main" val="2819035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grpSp>
        <p:nvGrpSpPr>
          <p:cNvPr id="422" name="Google Shape;422;p32"/>
          <p:cNvGrpSpPr/>
          <p:nvPr/>
        </p:nvGrpSpPr>
        <p:grpSpPr>
          <a:xfrm>
            <a:off x="1448590" y="3959487"/>
            <a:ext cx="4338084" cy="2311726"/>
            <a:chOff x="0" y="0"/>
            <a:chExt cx="812800" cy="812800"/>
          </a:xfrm>
        </p:grpSpPr>
        <p:sp>
          <p:nvSpPr>
            <p:cNvPr id="423" name="Google Shape;423;p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cmpd="sng">
              <a:solidFill>
                <a:srgbClr val="8FC9BC"/>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26" name="Google Shape;426;p32"/>
          <p:cNvSpPr txBox="1"/>
          <p:nvPr/>
        </p:nvSpPr>
        <p:spPr>
          <a:xfrm>
            <a:off x="2342751" y="4598285"/>
            <a:ext cx="3236515" cy="1034129"/>
          </a:xfrm>
          <a:prstGeom prst="rect">
            <a:avLst/>
          </a:prstGeom>
          <a:noFill/>
          <a:ln>
            <a:noFill/>
          </a:ln>
        </p:spPr>
        <p:txBody>
          <a:bodyPr spcFirstLastPara="1" wrap="square" lIns="0" tIns="0" rIns="0" bIns="0" anchor="t" anchorCtr="0">
            <a:spAutoFit/>
          </a:bodyPr>
          <a:lstStyle/>
          <a:p>
            <a:pPr marL="0" marR="0" lvl="0" indent="0" rtl="0">
              <a:lnSpc>
                <a:spcPct val="120000"/>
              </a:lnSpc>
              <a:spcBef>
                <a:spcPts val="0"/>
              </a:spcBef>
              <a:spcAft>
                <a:spcPts val="0"/>
              </a:spcAft>
              <a:buNone/>
            </a:pPr>
            <a:r>
              <a:rPr lang="en-US" sz="5600" b="1" i="0" u="none" strike="noStrike" cap="none" dirty="0">
                <a:solidFill>
                  <a:srgbClr val="48597A"/>
                </a:solidFill>
                <a:latin typeface="Merriweather"/>
                <a:ea typeface="Merriweather"/>
                <a:cs typeface="Merriweather"/>
                <a:sym typeface="Merriweather"/>
              </a:rPr>
              <a:t>Task 2  </a:t>
            </a:r>
            <a:endParaRPr dirty="0"/>
          </a:p>
        </p:txBody>
      </p:sp>
      <p:grpSp>
        <p:nvGrpSpPr>
          <p:cNvPr id="427" name="Google Shape;427;p32"/>
          <p:cNvGrpSpPr/>
          <p:nvPr/>
        </p:nvGrpSpPr>
        <p:grpSpPr>
          <a:xfrm>
            <a:off x="-3288359" y="7883887"/>
            <a:ext cx="24864717" cy="8082694"/>
            <a:chOff x="0" y="0"/>
            <a:chExt cx="6548732" cy="2128775"/>
          </a:xfrm>
        </p:grpSpPr>
        <p:sp>
          <p:nvSpPr>
            <p:cNvPr id="428" name="Google Shape;428;p32"/>
            <p:cNvSpPr/>
            <p:nvPr/>
          </p:nvSpPr>
          <p:spPr>
            <a:xfrm>
              <a:off x="0" y="0"/>
              <a:ext cx="6548732" cy="2128775"/>
            </a:xfrm>
            <a:custGeom>
              <a:avLst/>
              <a:gdLst/>
              <a:ahLst/>
              <a:cxnLst/>
              <a:rect l="l" t="t" r="r" b="b"/>
              <a:pathLst>
                <a:path w="6548732" h="2128775" extrusionOk="0">
                  <a:moveTo>
                    <a:pt x="3274366" y="0"/>
                  </a:moveTo>
                  <a:cubicBezTo>
                    <a:pt x="1465984" y="0"/>
                    <a:pt x="0" y="476543"/>
                    <a:pt x="0" y="1064388"/>
                  </a:cubicBezTo>
                  <a:cubicBezTo>
                    <a:pt x="0" y="1652233"/>
                    <a:pt x="1465984" y="2128775"/>
                    <a:pt x="3274366" y="2128775"/>
                  </a:cubicBezTo>
                  <a:cubicBezTo>
                    <a:pt x="5082748" y="2128775"/>
                    <a:pt x="6548732" y="1652233"/>
                    <a:pt x="6548732" y="1064388"/>
                  </a:cubicBezTo>
                  <a:cubicBezTo>
                    <a:pt x="6548732" y="476543"/>
                    <a:pt x="5082748" y="0"/>
                    <a:pt x="3274366" y="0"/>
                  </a:cubicBezTo>
                  <a:close/>
                </a:path>
              </a:pathLst>
            </a:custGeom>
            <a:solidFill>
              <a:srgbClr val="8FA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30" name="Google Shape;430;p32"/>
          <p:cNvSpPr/>
          <p:nvPr/>
        </p:nvSpPr>
        <p:spPr>
          <a:xfrm rot="-2343249">
            <a:off x="-4783769" y="932823"/>
            <a:ext cx="9055956" cy="8229600"/>
          </a:xfrm>
          <a:custGeom>
            <a:avLst/>
            <a:gdLst/>
            <a:ahLst/>
            <a:cxnLst/>
            <a:rect l="l" t="t" r="r" b="b"/>
            <a:pathLst>
              <a:path w="9055956" h="8229600" extrusionOk="0">
                <a:moveTo>
                  <a:pt x="0" y="0"/>
                </a:moveTo>
                <a:lnTo>
                  <a:pt x="9055956" y="0"/>
                </a:lnTo>
                <a:lnTo>
                  <a:pt x="9055956" y="8229600"/>
                </a:lnTo>
                <a:lnTo>
                  <a:pt x="0" y="8229600"/>
                </a:lnTo>
                <a:lnTo>
                  <a:pt x="0" y="0"/>
                </a:lnTo>
                <a:close/>
              </a:path>
            </a:pathLst>
          </a:custGeom>
          <a:blipFill rotWithShape="1">
            <a:blip r:embed="rId3">
              <a:alphaModFix/>
            </a:blip>
            <a:stretch>
              <a:fillRect/>
            </a:stretch>
          </a:blipFill>
          <a:ln>
            <a:noFill/>
          </a:ln>
        </p:spPr>
      </p:sp>
      <p:sp>
        <p:nvSpPr>
          <p:cNvPr id="431" name="Google Shape;431;p32"/>
          <p:cNvSpPr/>
          <p:nvPr/>
        </p:nvSpPr>
        <p:spPr>
          <a:xfrm rot="2700000" flipH="1">
            <a:off x="13300077" y="1091842"/>
            <a:ext cx="9055956" cy="8229600"/>
          </a:xfrm>
          <a:custGeom>
            <a:avLst/>
            <a:gdLst/>
            <a:ahLst/>
            <a:cxnLst/>
            <a:rect l="l" t="t" r="r" b="b"/>
            <a:pathLst>
              <a:path w="9055956" h="8229600" extrusionOk="0">
                <a:moveTo>
                  <a:pt x="9055956" y="0"/>
                </a:moveTo>
                <a:lnTo>
                  <a:pt x="0" y="0"/>
                </a:lnTo>
                <a:lnTo>
                  <a:pt x="0" y="8229600"/>
                </a:lnTo>
                <a:lnTo>
                  <a:pt x="9055956" y="8229600"/>
                </a:lnTo>
                <a:lnTo>
                  <a:pt x="9055956" y="0"/>
                </a:lnTo>
                <a:close/>
              </a:path>
            </a:pathLst>
          </a:custGeom>
          <a:blipFill rotWithShape="1">
            <a:blip r:embed="rId3">
              <a:alphaModFix/>
            </a:blip>
            <a:stretch>
              <a:fillRect/>
            </a:stretch>
          </a:blipFill>
          <a:ln>
            <a:noFill/>
          </a:ln>
        </p:spPr>
      </p:sp>
      <p:sp>
        <p:nvSpPr>
          <p:cNvPr id="3" name="Rectangle 2"/>
          <p:cNvSpPr/>
          <p:nvPr/>
        </p:nvSpPr>
        <p:spPr>
          <a:xfrm>
            <a:off x="5786674" y="4482250"/>
            <a:ext cx="11860027" cy="6024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t>With your partner, read the situations and guess which word I am thinking of. Write your answer on the white Board. </a:t>
            </a:r>
          </a:p>
        </p:txBody>
      </p:sp>
      <p:pic>
        <p:nvPicPr>
          <p:cNvPr id="4" name="Picture 3"/>
          <p:cNvPicPr>
            <a:picLocks noChangeAspect="1"/>
          </p:cNvPicPr>
          <p:nvPr/>
        </p:nvPicPr>
        <p:blipFill>
          <a:blip r:embed="rId4"/>
          <a:stretch>
            <a:fillRect/>
          </a:stretch>
        </p:blipFill>
        <p:spPr>
          <a:xfrm>
            <a:off x="1975016" y="6346382"/>
            <a:ext cx="2517866" cy="2517866"/>
          </a:xfrm>
          <a:prstGeom prst="rect">
            <a:avLst/>
          </a:prstGeom>
        </p:spPr>
      </p:pic>
      <p:sp>
        <p:nvSpPr>
          <p:cNvPr id="5" name="Rectangle 4"/>
          <p:cNvSpPr/>
          <p:nvPr/>
        </p:nvSpPr>
        <p:spPr>
          <a:xfrm>
            <a:off x="1960599" y="9091171"/>
            <a:ext cx="2532283" cy="888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2 minutes </a:t>
            </a:r>
          </a:p>
        </p:txBody>
      </p:sp>
      <p:grpSp>
        <p:nvGrpSpPr>
          <p:cNvPr id="17" name="Google Shape;422;p32"/>
          <p:cNvGrpSpPr/>
          <p:nvPr/>
        </p:nvGrpSpPr>
        <p:grpSpPr>
          <a:xfrm>
            <a:off x="1855285" y="2020186"/>
            <a:ext cx="4181972" cy="1793650"/>
            <a:chOff x="0" y="0"/>
            <a:chExt cx="812800" cy="812800"/>
          </a:xfrm>
        </p:grpSpPr>
        <p:sp>
          <p:nvSpPr>
            <p:cNvPr id="18" name="Google Shape;423;p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cmpd="sng">
              <a:solidFill>
                <a:srgbClr val="8FC9BC"/>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24;p3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r>
                <a:rPr lang="en-US" sz="3600" b="1" i="0" u="none" strike="noStrike" cap="none" dirty="0">
                  <a:solidFill>
                    <a:schemeClr val="tx1"/>
                  </a:solidFill>
                  <a:latin typeface="Merriweather" panose="020B0604020202020204" charset="0"/>
                  <a:ea typeface="Calibri"/>
                  <a:cs typeface="Calibri"/>
                  <a:sym typeface="Calibri"/>
                </a:rPr>
                <a:t>Performance</a:t>
              </a:r>
              <a:r>
                <a:rPr lang="en-US" sz="4400" b="1" i="0" u="none" strike="noStrike" cap="none" dirty="0">
                  <a:solidFill>
                    <a:schemeClr val="tx1"/>
                  </a:solidFill>
                  <a:latin typeface="Merriweather" panose="020B0604020202020204" charset="0"/>
                  <a:ea typeface="Calibri"/>
                  <a:cs typeface="Calibri"/>
                  <a:sym typeface="Calibri"/>
                </a:rPr>
                <a:t> </a:t>
              </a:r>
              <a:endParaRPr sz="4400" b="1" i="0" u="none" strike="noStrike" cap="none" dirty="0">
                <a:solidFill>
                  <a:schemeClr val="tx1"/>
                </a:solidFill>
                <a:latin typeface="Merriweather" panose="020B0604020202020204" charset="0"/>
                <a:ea typeface="Calibri"/>
                <a:cs typeface="Calibri"/>
                <a:sym typeface="Calibri"/>
              </a:endParaRPr>
            </a:p>
          </p:txBody>
        </p:sp>
      </p:grpSp>
      <p:sp>
        <p:nvSpPr>
          <p:cNvPr id="6" name="Rectangle 5"/>
          <p:cNvSpPr/>
          <p:nvPr/>
        </p:nvSpPr>
        <p:spPr>
          <a:xfrm>
            <a:off x="5852963" y="2267150"/>
            <a:ext cx="11847032" cy="1841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Pair Work </a:t>
            </a:r>
          </a:p>
        </p:txBody>
      </p:sp>
      <p:sp>
        <p:nvSpPr>
          <p:cNvPr id="7" name="Rectangle 6"/>
          <p:cNvSpPr/>
          <p:nvPr/>
        </p:nvSpPr>
        <p:spPr>
          <a:xfrm>
            <a:off x="6037257" y="0"/>
            <a:ext cx="10783450" cy="1860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rPr>
              <a:t>Formative Assessment </a:t>
            </a:r>
          </a:p>
        </p:txBody>
      </p:sp>
    </p:spTree>
    <p:extLst>
      <p:ext uri="{BB962C8B-B14F-4D97-AF65-F5344CB8AC3E}">
        <p14:creationId xmlns:p14="http://schemas.microsoft.com/office/powerpoint/2010/main" val="356899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grpSp>
        <p:nvGrpSpPr>
          <p:cNvPr id="345" name="Google Shape;345;p27"/>
          <p:cNvGrpSpPr/>
          <p:nvPr/>
        </p:nvGrpSpPr>
        <p:grpSpPr>
          <a:xfrm>
            <a:off x="0" y="-180826"/>
            <a:ext cx="18287996" cy="3536923"/>
            <a:chOff x="0" y="-47625"/>
            <a:chExt cx="4816592" cy="931535"/>
          </a:xfrm>
        </p:grpSpPr>
        <p:sp>
          <p:nvSpPr>
            <p:cNvPr id="346" name="Google Shape;346;p27"/>
            <p:cNvSpPr/>
            <p:nvPr/>
          </p:nvSpPr>
          <p:spPr>
            <a:xfrm>
              <a:off x="0" y="0"/>
              <a:ext cx="4816592" cy="883910"/>
            </a:xfrm>
            <a:custGeom>
              <a:avLst/>
              <a:gdLst/>
              <a:ahLst/>
              <a:cxnLst/>
              <a:rect l="l" t="t" r="r" b="b"/>
              <a:pathLst>
                <a:path w="4816592" h="883910" extrusionOk="0">
                  <a:moveTo>
                    <a:pt x="0" y="0"/>
                  </a:moveTo>
                  <a:lnTo>
                    <a:pt x="4816592" y="0"/>
                  </a:lnTo>
                  <a:lnTo>
                    <a:pt x="4816592" y="883910"/>
                  </a:lnTo>
                  <a:lnTo>
                    <a:pt x="0" y="883910"/>
                  </a:lnTo>
                  <a:close/>
                </a:path>
              </a:pathLst>
            </a:custGeom>
            <a:solidFill>
              <a:srgbClr val="FFFFFF"/>
            </a:solidFill>
            <a:ln>
              <a:noFill/>
            </a:ln>
          </p:spPr>
        </p:sp>
        <p:sp>
          <p:nvSpPr>
            <p:cNvPr id="347" name="Google Shape;347;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 name="Rectangle 1"/>
          <p:cNvSpPr/>
          <p:nvPr/>
        </p:nvSpPr>
        <p:spPr>
          <a:xfrm>
            <a:off x="305411" y="203200"/>
            <a:ext cx="11581789" cy="19100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lumMod val="95000"/>
                    <a:lumOff val="5000"/>
                  </a:schemeClr>
                </a:solidFill>
              </a:rPr>
              <a:t>Which word am I thinking of…. </a:t>
            </a:r>
          </a:p>
        </p:txBody>
      </p:sp>
      <p:sp>
        <p:nvSpPr>
          <p:cNvPr id="3" name="Rectangle 2"/>
          <p:cNvSpPr/>
          <p:nvPr/>
        </p:nvSpPr>
        <p:spPr>
          <a:xfrm>
            <a:off x="305410" y="2500569"/>
            <a:ext cx="17190110" cy="6247864"/>
          </a:xfrm>
          <a:prstGeom prst="rect">
            <a:avLst/>
          </a:prstGeom>
        </p:spPr>
        <p:txBody>
          <a:bodyPr wrap="square">
            <a:spAutoFit/>
          </a:bodyPr>
          <a:lstStyle/>
          <a:p>
            <a:r>
              <a:rPr lang="en-US" sz="6000" b="1" dirty="0">
                <a:latin typeface="Times New Roman" panose="02020603050405020304" pitchFamily="18" charset="0"/>
                <a:cs typeface="Times New Roman" panose="02020603050405020304" pitchFamily="18" charset="0"/>
              </a:rPr>
              <a:t>Situation 1 : </a:t>
            </a:r>
            <a:r>
              <a:rPr lang="en-US" sz="8000" dirty="0">
                <a:latin typeface="Times New Roman" panose="02020603050405020304" pitchFamily="18" charset="0"/>
                <a:cs typeface="Times New Roman" panose="02020603050405020304" pitchFamily="18" charset="0"/>
              </a:rPr>
              <a:t>At a family gathering, a relative refuses to acknowledge any dietary preferences or restrictions expressed by others, insisting on serving only their own favorite dishes</a:t>
            </a:r>
            <a:r>
              <a:rPr lang="en-US" sz="8000" dirty="0"/>
              <a:t>.</a:t>
            </a:r>
            <a:r>
              <a:rPr lang="en-US" sz="8000" dirty="0">
                <a:latin typeface="Times New Roman" panose="02020603050405020304" pitchFamily="18" charset="0"/>
                <a:cs typeface="Times New Roman" panose="02020603050405020304" pitchFamily="18" charset="0"/>
              </a:rPr>
              <a:t>.</a:t>
            </a:r>
          </a:p>
        </p:txBody>
      </p:sp>
      <p:sp>
        <p:nvSpPr>
          <p:cNvPr id="4" name="Rectangle 3"/>
          <p:cNvSpPr/>
          <p:nvPr/>
        </p:nvSpPr>
        <p:spPr>
          <a:xfrm>
            <a:off x="12232640" y="203200"/>
            <a:ext cx="5262880" cy="191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t> obstinate </a:t>
            </a:r>
          </a:p>
        </p:txBody>
      </p:sp>
    </p:spTree>
    <p:extLst>
      <p:ext uri="{BB962C8B-B14F-4D97-AF65-F5344CB8AC3E}">
        <p14:creationId xmlns:p14="http://schemas.microsoft.com/office/powerpoint/2010/main" val="44954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grpSp>
        <p:nvGrpSpPr>
          <p:cNvPr id="345" name="Google Shape;345;p27"/>
          <p:cNvGrpSpPr/>
          <p:nvPr/>
        </p:nvGrpSpPr>
        <p:grpSpPr>
          <a:xfrm>
            <a:off x="0" y="-180826"/>
            <a:ext cx="18287996" cy="3536923"/>
            <a:chOff x="0" y="-47625"/>
            <a:chExt cx="4816592" cy="931535"/>
          </a:xfrm>
        </p:grpSpPr>
        <p:sp>
          <p:nvSpPr>
            <p:cNvPr id="346" name="Google Shape;346;p27"/>
            <p:cNvSpPr/>
            <p:nvPr/>
          </p:nvSpPr>
          <p:spPr>
            <a:xfrm>
              <a:off x="0" y="0"/>
              <a:ext cx="4816592" cy="883910"/>
            </a:xfrm>
            <a:custGeom>
              <a:avLst/>
              <a:gdLst/>
              <a:ahLst/>
              <a:cxnLst/>
              <a:rect l="l" t="t" r="r" b="b"/>
              <a:pathLst>
                <a:path w="4816592" h="883910" extrusionOk="0">
                  <a:moveTo>
                    <a:pt x="0" y="0"/>
                  </a:moveTo>
                  <a:lnTo>
                    <a:pt x="4816592" y="0"/>
                  </a:lnTo>
                  <a:lnTo>
                    <a:pt x="4816592" y="883910"/>
                  </a:lnTo>
                  <a:lnTo>
                    <a:pt x="0" y="883910"/>
                  </a:lnTo>
                  <a:close/>
                </a:path>
              </a:pathLst>
            </a:custGeom>
            <a:solidFill>
              <a:srgbClr val="FFFFFF"/>
            </a:solidFill>
            <a:ln>
              <a:noFill/>
            </a:ln>
          </p:spPr>
        </p:sp>
        <p:sp>
          <p:nvSpPr>
            <p:cNvPr id="347" name="Google Shape;347;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 name="Rectangle 1"/>
          <p:cNvSpPr/>
          <p:nvPr/>
        </p:nvSpPr>
        <p:spPr>
          <a:xfrm>
            <a:off x="305411" y="203200"/>
            <a:ext cx="11581789" cy="19100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lumMod val="95000"/>
                    <a:lumOff val="5000"/>
                  </a:schemeClr>
                </a:solidFill>
              </a:rPr>
              <a:t>Which word am I thinking of…. </a:t>
            </a:r>
          </a:p>
        </p:txBody>
      </p:sp>
      <p:sp>
        <p:nvSpPr>
          <p:cNvPr id="3" name="Rectangle 2"/>
          <p:cNvSpPr/>
          <p:nvPr/>
        </p:nvSpPr>
        <p:spPr>
          <a:xfrm>
            <a:off x="305410" y="2500569"/>
            <a:ext cx="17190110" cy="6001643"/>
          </a:xfrm>
          <a:prstGeom prst="rect">
            <a:avLst/>
          </a:prstGeom>
        </p:spPr>
        <p:txBody>
          <a:bodyPr wrap="square">
            <a:spAutoFit/>
          </a:bodyPr>
          <a:lstStyle/>
          <a:p>
            <a:r>
              <a:rPr lang="en-US" sz="6000" b="1" dirty="0">
                <a:latin typeface="Times New Roman" panose="02020603050405020304" pitchFamily="18" charset="0"/>
                <a:cs typeface="Times New Roman" panose="02020603050405020304" pitchFamily="18" charset="0"/>
              </a:rPr>
              <a:t>Situation 2</a:t>
            </a:r>
            <a:r>
              <a:rPr lang="en-US" sz="6000" dirty="0">
                <a:latin typeface="Times New Roman" panose="020206030504050203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During a serious meeting, one team member uses humor to make light of a strict policy that others are afraid to question</a:t>
            </a:r>
            <a:r>
              <a:rPr lang="en-US" sz="9600" dirty="0"/>
              <a:t>.</a:t>
            </a:r>
            <a:endParaRPr lang="en-US" sz="9600" dirty="0">
              <a:latin typeface="Times New Roman" panose="02020603050405020304" pitchFamily="18" charset="0"/>
              <a:cs typeface="Times New Roman" panose="02020603050405020304" pitchFamily="18" charset="0"/>
            </a:endParaRPr>
          </a:p>
        </p:txBody>
      </p:sp>
      <p:sp>
        <p:nvSpPr>
          <p:cNvPr id="4" name="Rectangle 3"/>
          <p:cNvSpPr/>
          <p:nvPr/>
        </p:nvSpPr>
        <p:spPr>
          <a:xfrm>
            <a:off x="12232640" y="203200"/>
            <a:ext cx="5262880" cy="191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t>Irreverent  </a:t>
            </a:r>
            <a:r>
              <a:rPr lang="en-US" dirty="0"/>
              <a:t> </a:t>
            </a:r>
          </a:p>
        </p:txBody>
      </p:sp>
    </p:spTree>
    <p:extLst>
      <p:ext uri="{BB962C8B-B14F-4D97-AF65-F5344CB8AC3E}">
        <p14:creationId xmlns:p14="http://schemas.microsoft.com/office/powerpoint/2010/main" val="166393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grpSp>
        <p:nvGrpSpPr>
          <p:cNvPr id="345" name="Google Shape;345;p27"/>
          <p:cNvGrpSpPr/>
          <p:nvPr/>
        </p:nvGrpSpPr>
        <p:grpSpPr>
          <a:xfrm>
            <a:off x="0" y="-180826"/>
            <a:ext cx="18287996" cy="3536923"/>
            <a:chOff x="0" y="-47625"/>
            <a:chExt cx="4816592" cy="931535"/>
          </a:xfrm>
        </p:grpSpPr>
        <p:sp>
          <p:nvSpPr>
            <p:cNvPr id="346" name="Google Shape;346;p27"/>
            <p:cNvSpPr/>
            <p:nvPr/>
          </p:nvSpPr>
          <p:spPr>
            <a:xfrm>
              <a:off x="0" y="0"/>
              <a:ext cx="4816592" cy="883910"/>
            </a:xfrm>
            <a:custGeom>
              <a:avLst/>
              <a:gdLst/>
              <a:ahLst/>
              <a:cxnLst/>
              <a:rect l="l" t="t" r="r" b="b"/>
              <a:pathLst>
                <a:path w="4816592" h="883910" extrusionOk="0">
                  <a:moveTo>
                    <a:pt x="0" y="0"/>
                  </a:moveTo>
                  <a:lnTo>
                    <a:pt x="4816592" y="0"/>
                  </a:lnTo>
                  <a:lnTo>
                    <a:pt x="4816592" y="883910"/>
                  </a:lnTo>
                  <a:lnTo>
                    <a:pt x="0" y="883910"/>
                  </a:lnTo>
                  <a:close/>
                </a:path>
              </a:pathLst>
            </a:custGeom>
            <a:solidFill>
              <a:srgbClr val="FFFFFF"/>
            </a:solidFill>
            <a:ln>
              <a:noFill/>
            </a:ln>
          </p:spPr>
        </p:sp>
        <p:sp>
          <p:nvSpPr>
            <p:cNvPr id="347" name="Google Shape;347;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 name="Rectangle 1"/>
          <p:cNvSpPr/>
          <p:nvPr/>
        </p:nvSpPr>
        <p:spPr>
          <a:xfrm>
            <a:off x="305411" y="203200"/>
            <a:ext cx="10850269" cy="19100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lumMod val="95000"/>
                    <a:lumOff val="5000"/>
                  </a:schemeClr>
                </a:solidFill>
              </a:rPr>
              <a:t>Which word am I thinking of…. </a:t>
            </a:r>
          </a:p>
        </p:txBody>
      </p:sp>
      <p:sp>
        <p:nvSpPr>
          <p:cNvPr id="3" name="Rectangle 2"/>
          <p:cNvSpPr/>
          <p:nvPr/>
        </p:nvSpPr>
        <p:spPr>
          <a:xfrm>
            <a:off x="305410" y="2500569"/>
            <a:ext cx="17190110" cy="6740307"/>
          </a:xfrm>
          <a:prstGeom prst="rect">
            <a:avLst/>
          </a:prstGeom>
        </p:spPr>
        <p:txBody>
          <a:bodyPr wrap="square">
            <a:spAutoFit/>
          </a:bodyPr>
          <a:lstStyle/>
          <a:p>
            <a:r>
              <a:rPr lang="en-US" sz="6000" b="1" dirty="0">
                <a:latin typeface="Times New Roman" panose="02020603050405020304" pitchFamily="18" charset="0"/>
                <a:cs typeface="Times New Roman" panose="02020603050405020304" pitchFamily="18" charset="0"/>
              </a:rPr>
              <a:t>Situation 3</a:t>
            </a:r>
            <a:r>
              <a:rPr lang="en-US" sz="600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A high school teacher addresses the class about study habits. Instead of offering theoretical advice, the teacher gives straightforward, practical suggestions like setting up a dedicated study space and breaking tasks into smaller, manageable steps.</a:t>
            </a:r>
          </a:p>
        </p:txBody>
      </p:sp>
      <p:sp>
        <p:nvSpPr>
          <p:cNvPr id="4" name="Rectangle 3"/>
          <p:cNvSpPr/>
          <p:nvPr/>
        </p:nvSpPr>
        <p:spPr>
          <a:xfrm>
            <a:off x="11461091" y="203200"/>
            <a:ext cx="6034429" cy="191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t>Down to earth </a:t>
            </a:r>
            <a:endParaRPr lang="en-US" dirty="0"/>
          </a:p>
        </p:txBody>
      </p:sp>
    </p:spTree>
    <p:extLst>
      <p:ext uri="{BB962C8B-B14F-4D97-AF65-F5344CB8AC3E}">
        <p14:creationId xmlns:p14="http://schemas.microsoft.com/office/powerpoint/2010/main" val="191659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0" y="264160"/>
            <a:ext cx="18044160" cy="10231006"/>
          </a:xfrm>
          <a:prstGeom prst="rect">
            <a:avLst/>
          </a:prstGeom>
        </p:spPr>
        <p:txBody>
          <a:bodyPr wrap="square">
            <a:spAutoFit/>
          </a:bodyPr>
          <a:lstStyle/>
          <a:p>
            <a:pPr>
              <a:lnSpc>
                <a:spcPct val="107000"/>
              </a:lnSpc>
              <a:spcAft>
                <a:spcPts val="800"/>
              </a:spcAft>
            </a:pPr>
            <a:r>
              <a:rPr lang="en-US" sz="6000" dirty="0">
                <a:latin typeface="Times New Roman" panose="02020603050405020304" pitchFamily="18" charset="0"/>
                <a:ea typeface="Calibri" panose="020F0502020204030204" pitchFamily="34" charset="0"/>
                <a:cs typeface="Arial" panose="020B0604020202020204" pitchFamily="34" charset="0"/>
              </a:rPr>
              <a:t> </a:t>
            </a:r>
            <a:endParaRPr lang="en-US" sz="6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6000" dirty="0">
                <a:latin typeface="Times New Roman" panose="02020603050405020304" pitchFamily="18" charset="0"/>
                <a:ea typeface="Calibri" panose="020F0502020204030204" pitchFamily="34" charset="0"/>
                <a:cs typeface="Arial" panose="020B0604020202020204" pitchFamily="34" charset="0"/>
              </a:rPr>
              <a:t>     </a:t>
            </a:r>
          </a:p>
          <a:p>
            <a:pPr>
              <a:lnSpc>
                <a:spcPct val="107000"/>
              </a:lnSpc>
              <a:spcAft>
                <a:spcPts val="800"/>
              </a:spcAft>
            </a:pPr>
            <a:r>
              <a:rPr lang="en-US" sz="6000" dirty="0">
                <a:latin typeface="Times New Roman" panose="02020603050405020304" pitchFamily="18" charset="0"/>
                <a:ea typeface="Calibri" panose="020F0502020204030204" pitchFamily="34" charset="0"/>
                <a:cs typeface="Arial" panose="020B0604020202020204" pitchFamily="34" charset="0"/>
              </a:rPr>
              <a:t>        {</a:t>
            </a:r>
            <a:r>
              <a:rPr lang="en-US" sz="6000" b="1" dirty="0">
                <a:latin typeface="Times New Roman" panose="02020603050405020304" pitchFamily="18" charset="0"/>
                <a:ea typeface="Calibri" panose="020F0502020204030204" pitchFamily="34" charset="0"/>
                <a:cs typeface="Arial" panose="020B0604020202020204" pitchFamily="34" charset="0"/>
              </a:rPr>
              <a:t> irreverent – down to earth-obstinate  }</a:t>
            </a:r>
            <a:r>
              <a:rPr lang="en-US" sz="6000" dirty="0">
                <a:latin typeface="Times New Roman" panose="02020603050405020304" pitchFamily="18" charset="0"/>
                <a:ea typeface="Calibri" panose="020F0502020204030204" pitchFamily="34" charset="0"/>
                <a:cs typeface="Arial" panose="020B0604020202020204" pitchFamily="34" charset="0"/>
              </a:rPr>
              <a:t> </a:t>
            </a:r>
            <a:endParaRPr lang="en-US" sz="6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6000" dirty="0">
                <a:latin typeface="Times New Roman" panose="02020603050405020304" pitchFamily="18" charset="0"/>
                <a:ea typeface="Calibri" panose="020F0502020204030204" pitchFamily="34" charset="0"/>
                <a:cs typeface="Arial" panose="020B0604020202020204" pitchFamily="34" charset="0"/>
              </a:rPr>
              <a:t>Her _______________attitude made her approachable and easy to talk to.</a:t>
            </a:r>
            <a:endParaRPr lang="en-US" sz="6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6000" dirty="0">
                <a:latin typeface="Times New Roman" panose="02020603050405020304" pitchFamily="18" charset="0"/>
                <a:ea typeface="Calibri" panose="020F0502020204030204" pitchFamily="34" charset="0"/>
                <a:cs typeface="Arial" panose="020B0604020202020204" pitchFamily="34" charset="0"/>
              </a:rPr>
              <a:t>The child was _____________, insisting on having his way no matter what.</a:t>
            </a:r>
          </a:p>
          <a:p>
            <a:pPr marL="342900" lvl="0" indent="-342900">
              <a:lnSpc>
                <a:spcPct val="107000"/>
              </a:lnSpc>
              <a:spcAft>
                <a:spcPts val="800"/>
              </a:spcAft>
              <a:buFont typeface="+mj-lt"/>
              <a:buAutoNum type="arabicPeriod"/>
            </a:pPr>
            <a:r>
              <a:rPr lang="en-US" sz="6000" dirty="0">
                <a:latin typeface="Times New Roman" panose="02020603050405020304" pitchFamily="18" charset="0"/>
                <a:ea typeface="Calibri" panose="020F0502020204030204" pitchFamily="34" charset="0"/>
                <a:cs typeface="Arial" panose="020B0604020202020204" pitchFamily="34" charset="0"/>
              </a:rPr>
              <a:t>The comedian's _____________ style of humor challenged traditional norms and often pushed the boundaries of what was considered acceptable.</a:t>
            </a:r>
            <a:endParaRPr lang="en-US" sz="6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325120" y="467360"/>
            <a:ext cx="4084320" cy="1076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Summative Assessment </a:t>
            </a:r>
          </a:p>
        </p:txBody>
      </p:sp>
      <p:sp>
        <p:nvSpPr>
          <p:cNvPr id="6" name="Oval 5"/>
          <p:cNvSpPr/>
          <p:nvPr/>
        </p:nvSpPr>
        <p:spPr>
          <a:xfrm>
            <a:off x="12313920" y="203200"/>
            <a:ext cx="4978400" cy="160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 minutes </a:t>
            </a:r>
          </a:p>
        </p:txBody>
      </p:sp>
    </p:spTree>
    <p:extLst>
      <p:ext uri="{BB962C8B-B14F-4D97-AF65-F5344CB8AC3E}">
        <p14:creationId xmlns:p14="http://schemas.microsoft.com/office/powerpoint/2010/main" val="2174714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tock illustration. Illustratio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155575" y="369569"/>
            <a:ext cx="6263322" cy="4776697"/>
          </a:xfrm>
          <a:prstGeom prst="rect">
            <a:avLst/>
          </a:prstGeom>
        </p:spPr>
      </p:pic>
      <p:sp>
        <p:nvSpPr>
          <p:cNvPr id="4" name="Rectangle 3"/>
          <p:cNvSpPr/>
          <p:nvPr/>
        </p:nvSpPr>
        <p:spPr>
          <a:xfrm>
            <a:off x="6156960" y="312738"/>
            <a:ext cx="11074400" cy="2011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rPr>
              <a:t>Think of someone who is : </a:t>
            </a:r>
          </a:p>
          <a:p>
            <a:pPr algn="ctr"/>
            <a:endParaRPr lang="en-US" sz="6000" b="1" dirty="0">
              <a:solidFill>
                <a:schemeClr val="tx1"/>
              </a:solidFill>
            </a:endParaRPr>
          </a:p>
        </p:txBody>
      </p:sp>
      <p:sp>
        <p:nvSpPr>
          <p:cNvPr id="5" name="AutoShape 4" descr="stock illustration. Illustration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7956945" y="2324418"/>
            <a:ext cx="7736366" cy="7697472"/>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0" indent="-1143000">
              <a:buFont typeface="+mj-lt"/>
              <a:buAutoNum type="arabicPeriod"/>
            </a:pPr>
            <a:r>
              <a:rPr lang="en-US" sz="6600" dirty="0">
                <a:solidFill>
                  <a:schemeClr val="tx1"/>
                </a:solidFill>
                <a:latin typeface="Merriweather" panose="020B0604020202020204" charset="0"/>
              </a:rPr>
              <a:t>Irreverent.</a:t>
            </a:r>
          </a:p>
          <a:p>
            <a:pPr marL="1143000" indent="-1143000">
              <a:buFont typeface="+mj-lt"/>
              <a:buAutoNum type="arabicPeriod"/>
            </a:pPr>
            <a:r>
              <a:rPr lang="en-US" sz="6600" dirty="0">
                <a:solidFill>
                  <a:schemeClr val="tx1"/>
                </a:solidFill>
                <a:latin typeface="Merriweather" panose="020B0604020202020204" charset="0"/>
              </a:rPr>
              <a:t>Obstinate. </a:t>
            </a:r>
          </a:p>
          <a:p>
            <a:pPr marL="1143000" indent="-1143000">
              <a:buFont typeface="+mj-lt"/>
              <a:buAutoNum type="arabicPeriod"/>
            </a:pPr>
            <a:r>
              <a:rPr lang="en-US" sz="6600" dirty="0">
                <a:solidFill>
                  <a:schemeClr val="tx1"/>
                </a:solidFill>
                <a:latin typeface="Merriweather" panose="020B0604020202020204" charset="0"/>
              </a:rPr>
              <a:t>Down to earth. </a:t>
            </a:r>
          </a:p>
        </p:txBody>
      </p:sp>
      <p:sp>
        <p:nvSpPr>
          <p:cNvPr id="7" name="Curved Left Arrow 6"/>
          <p:cNvSpPr/>
          <p:nvPr/>
        </p:nvSpPr>
        <p:spPr>
          <a:xfrm>
            <a:off x="16521548" y="1256302"/>
            <a:ext cx="1544320" cy="24790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92180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grpSp>
        <p:nvGrpSpPr>
          <p:cNvPr id="422" name="Google Shape;422;p32"/>
          <p:cNvGrpSpPr/>
          <p:nvPr/>
        </p:nvGrpSpPr>
        <p:grpSpPr>
          <a:xfrm>
            <a:off x="2153192" y="116956"/>
            <a:ext cx="2311726" cy="2311726"/>
            <a:chOff x="0" y="0"/>
            <a:chExt cx="812800" cy="812800"/>
          </a:xfrm>
        </p:grpSpPr>
        <p:sp>
          <p:nvSpPr>
            <p:cNvPr id="423" name="Google Shape;423;p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cmpd="sng">
              <a:solidFill>
                <a:srgbClr val="8FC9BC"/>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25" name="Google Shape;425;p32"/>
          <p:cNvSpPr txBox="1"/>
          <p:nvPr/>
        </p:nvSpPr>
        <p:spPr>
          <a:xfrm>
            <a:off x="2961267" y="123904"/>
            <a:ext cx="13981615" cy="1181734"/>
          </a:xfrm>
          <a:prstGeom prst="rect">
            <a:avLst/>
          </a:prstGeom>
          <a:noFill/>
          <a:ln>
            <a:noFill/>
          </a:ln>
        </p:spPr>
        <p:txBody>
          <a:bodyPr spcFirstLastPara="1" wrap="square" lIns="0" tIns="0" rIns="0" bIns="0" anchor="t" anchorCtr="0">
            <a:spAutoFit/>
          </a:bodyPr>
          <a:lstStyle/>
          <a:p>
            <a:pPr marL="0" marR="0" lvl="0" indent="0" algn="ctr" rtl="0">
              <a:lnSpc>
                <a:spcPct val="120003"/>
              </a:lnSpc>
              <a:spcBef>
                <a:spcPts val="0"/>
              </a:spcBef>
              <a:spcAft>
                <a:spcPts val="0"/>
              </a:spcAft>
              <a:buNone/>
            </a:pPr>
            <a:r>
              <a:rPr lang="en-US" sz="6399" b="1" dirty="0">
                <a:solidFill>
                  <a:srgbClr val="48597A"/>
                </a:solidFill>
                <a:latin typeface="Merriweather"/>
                <a:sym typeface="Merriweather"/>
              </a:rPr>
              <a:t>The Lesson’s Objectives </a:t>
            </a:r>
            <a:endParaRPr dirty="0"/>
          </a:p>
        </p:txBody>
      </p:sp>
      <p:sp>
        <p:nvSpPr>
          <p:cNvPr id="426" name="Google Shape;426;p32"/>
          <p:cNvSpPr txBox="1"/>
          <p:nvPr/>
        </p:nvSpPr>
        <p:spPr>
          <a:xfrm>
            <a:off x="1690796" y="526675"/>
            <a:ext cx="3236515" cy="1034129"/>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600" b="1" i="0" u="none" strike="noStrike" cap="none" dirty="0">
                <a:solidFill>
                  <a:srgbClr val="48597A"/>
                </a:solidFill>
                <a:latin typeface="Merriweather"/>
                <a:ea typeface="Merriweather"/>
                <a:cs typeface="Merriweather"/>
                <a:sym typeface="Merriweather"/>
              </a:rPr>
              <a:t>01</a:t>
            </a:r>
            <a:endParaRPr dirty="0"/>
          </a:p>
        </p:txBody>
      </p:sp>
      <p:grpSp>
        <p:nvGrpSpPr>
          <p:cNvPr id="427" name="Google Shape;427;p32"/>
          <p:cNvGrpSpPr/>
          <p:nvPr/>
        </p:nvGrpSpPr>
        <p:grpSpPr>
          <a:xfrm>
            <a:off x="-3288359" y="7883887"/>
            <a:ext cx="24864717" cy="8082694"/>
            <a:chOff x="0" y="0"/>
            <a:chExt cx="6548732" cy="2128775"/>
          </a:xfrm>
        </p:grpSpPr>
        <p:sp>
          <p:nvSpPr>
            <p:cNvPr id="428" name="Google Shape;428;p32"/>
            <p:cNvSpPr/>
            <p:nvPr/>
          </p:nvSpPr>
          <p:spPr>
            <a:xfrm>
              <a:off x="0" y="0"/>
              <a:ext cx="6548732" cy="2128775"/>
            </a:xfrm>
            <a:custGeom>
              <a:avLst/>
              <a:gdLst/>
              <a:ahLst/>
              <a:cxnLst/>
              <a:rect l="l" t="t" r="r" b="b"/>
              <a:pathLst>
                <a:path w="6548732" h="2128775" extrusionOk="0">
                  <a:moveTo>
                    <a:pt x="3274366" y="0"/>
                  </a:moveTo>
                  <a:cubicBezTo>
                    <a:pt x="1465984" y="0"/>
                    <a:pt x="0" y="476543"/>
                    <a:pt x="0" y="1064388"/>
                  </a:cubicBezTo>
                  <a:cubicBezTo>
                    <a:pt x="0" y="1652233"/>
                    <a:pt x="1465984" y="2128775"/>
                    <a:pt x="3274366" y="2128775"/>
                  </a:cubicBezTo>
                  <a:cubicBezTo>
                    <a:pt x="5082748" y="2128775"/>
                    <a:pt x="6548732" y="1652233"/>
                    <a:pt x="6548732" y="1064388"/>
                  </a:cubicBezTo>
                  <a:cubicBezTo>
                    <a:pt x="6548732" y="476543"/>
                    <a:pt x="5082748" y="0"/>
                    <a:pt x="3274366" y="0"/>
                  </a:cubicBezTo>
                  <a:close/>
                </a:path>
              </a:pathLst>
            </a:custGeom>
            <a:solidFill>
              <a:srgbClr val="8FA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30" name="Google Shape;430;p32"/>
          <p:cNvSpPr/>
          <p:nvPr/>
        </p:nvSpPr>
        <p:spPr>
          <a:xfrm rot="-2343249">
            <a:off x="-4194236" y="1028700"/>
            <a:ext cx="9055956" cy="8229600"/>
          </a:xfrm>
          <a:custGeom>
            <a:avLst/>
            <a:gdLst/>
            <a:ahLst/>
            <a:cxnLst/>
            <a:rect l="l" t="t" r="r" b="b"/>
            <a:pathLst>
              <a:path w="9055956" h="8229600" extrusionOk="0">
                <a:moveTo>
                  <a:pt x="0" y="0"/>
                </a:moveTo>
                <a:lnTo>
                  <a:pt x="9055956" y="0"/>
                </a:lnTo>
                <a:lnTo>
                  <a:pt x="9055956" y="8229600"/>
                </a:lnTo>
                <a:lnTo>
                  <a:pt x="0" y="8229600"/>
                </a:lnTo>
                <a:lnTo>
                  <a:pt x="0" y="0"/>
                </a:lnTo>
                <a:close/>
              </a:path>
            </a:pathLst>
          </a:custGeom>
          <a:blipFill rotWithShape="1">
            <a:blip r:embed="rId3">
              <a:alphaModFix/>
            </a:blip>
            <a:stretch>
              <a:fillRect/>
            </a:stretch>
          </a:blipFill>
          <a:ln>
            <a:noFill/>
          </a:ln>
        </p:spPr>
      </p:sp>
      <p:sp>
        <p:nvSpPr>
          <p:cNvPr id="431" name="Google Shape;431;p32"/>
          <p:cNvSpPr/>
          <p:nvPr/>
        </p:nvSpPr>
        <p:spPr>
          <a:xfrm rot="2700000" flipH="1">
            <a:off x="13300077" y="1091842"/>
            <a:ext cx="9055956" cy="8229600"/>
          </a:xfrm>
          <a:custGeom>
            <a:avLst/>
            <a:gdLst/>
            <a:ahLst/>
            <a:cxnLst/>
            <a:rect l="l" t="t" r="r" b="b"/>
            <a:pathLst>
              <a:path w="9055956" h="8229600" extrusionOk="0">
                <a:moveTo>
                  <a:pt x="9055956" y="0"/>
                </a:moveTo>
                <a:lnTo>
                  <a:pt x="0" y="0"/>
                </a:lnTo>
                <a:lnTo>
                  <a:pt x="0" y="8229600"/>
                </a:lnTo>
                <a:lnTo>
                  <a:pt x="9055956" y="8229600"/>
                </a:lnTo>
                <a:lnTo>
                  <a:pt x="9055956" y="0"/>
                </a:lnTo>
                <a:close/>
              </a:path>
            </a:pathLst>
          </a:custGeom>
          <a:blipFill rotWithShape="1">
            <a:blip r:embed="rId3">
              <a:alphaModFix/>
            </a:blip>
            <a:stretch>
              <a:fillRect/>
            </a:stretch>
          </a:blipFill>
          <a:ln>
            <a:noFill/>
          </a:ln>
        </p:spPr>
      </p:sp>
      <p:sp>
        <p:nvSpPr>
          <p:cNvPr id="432" name="Google Shape;432;p32"/>
          <p:cNvSpPr txBox="1"/>
          <p:nvPr/>
        </p:nvSpPr>
        <p:spPr>
          <a:xfrm>
            <a:off x="1453549" y="2435629"/>
            <a:ext cx="16515474" cy="7709803"/>
          </a:xfrm>
          <a:prstGeom prst="rect">
            <a:avLst/>
          </a:prstGeom>
          <a:noFill/>
          <a:ln>
            <a:noFill/>
          </a:ln>
        </p:spPr>
        <p:txBody>
          <a:bodyPr spcFirstLastPara="1" wrap="square" lIns="0" tIns="0" rIns="0" bIns="0" anchor="t" anchorCtr="0">
            <a:spAutoFit/>
          </a:bodyPr>
          <a:lstStyle/>
          <a:p>
            <a:pPr marL="0" marR="0" lvl="0" indent="0" rtl="0">
              <a:lnSpc>
                <a:spcPct val="150000"/>
              </a:lnSpc>
              <a:spcBef>
                <a:spcPts val="0"/>
              </a:spcBef>
              <a:spcAft>
                <a:spcPts val="0"/>
              </a:spcAft>
              <a:buNone/>
            </a:pPr>
            <a:r>
              <a:rPr lang="en-US" sz="8000" b="1" i="0" u="none" strike="noStrike" cap="none" dirty="0">
                <a:solidFill>
                  <a:schemeClr val="tx1">
                    <a:lumMod val="85000"/>
                    <a:lumOff val="15000"/>
                  </a:schemeClr>
                </a:solidFill>
                <a:latin typeface="Didact Gothic"/>
                <a:ea typeface="Didact Gothic"/>
                <a:cs typeface="Didact Gothic"/>
                <a:sym typeface="Didact Gothic"/>
              </a:rPr>
              <a:t>1- </a:t>
            </a:r>
            <a:r>
              <a:rPr lang="en-US" sz="8000" b="1" i="0" u="none" strike="noStrike" cap="none" dirty="0">
                <a:solidFill>
                  <a:schemeClr val="tx1">
                    <a:lumMod val="85000"/>
                    <a:lumOff val="15000"/>
                  </a:schemeClr>
                </a:solidFill>
                <a:latin typeface="Merriweather" panose="020B0604020202020204" charset="0"/>
                <a:ea typeface="Didact Gothic"/>
                <a:cs typeface="Didact Gothic"/>
                <a:sym typeface="Didact Gothic"/>
              </a:rPr>
              <a:t>Recognize the meanings of the new words” personality adjectives”  and use them correctly .</a:t>
            </a:r>
          </a:p>
          <a:p>
            <a:pPr marL="0" marR="0" lvl="0" indent="0" rtl="0">
              <a:lnSpc>
                <a:spcPct val="150000"/>
              </a:lnSpc>
              <a:spcBef>
                <a:spcPts val="0"/>
              </a:spcBef>
              <a:spcAft>
                <a:spcPts val="0"/>
              </a:spcAft>
              <a:buNone/>
            </a:pPr>
            <a:endParaRPr dirty="0"/>
          </a:p>
        </p:txBody>
      </p:sp>
      <p:sp>
        <p:nvSpPr>
          <p:cNvPr id="433" name="Google Shape;433;p32"/>
          <p:cNvSpPr/>
          <p:nvPr/>
        </p:nvSpPr>
        <p:spPr>
          <a:xfrm>
            <a:off x="16239974" y="8305722"/>
            <a:ext cx="2367014" cy="2391934"/>
          </a:xfrm>
          <a:custGeom>
            <a:avLst/>
            <a:gdLst/>
            <a:ahLst/>
            <a:cxnLst/>
            <a:rect l="l" t="t" r="r" b="b"/>
            <a:pathLst>
              <a:path w="3662172" h="4114800" extrusionOk="0">
                <a:moveTo>
                  <a:pt x="0" y="0"/>
                </a:moveTo>
                <a:lnTo>
                  <a:pt x="3662172" y="0"/>
                </a:lnTo>
                <a:lnTo>
                  <a:pt x="3662172" y="4114800"/>
                </a:lnTo>
                <a:lnTo>
                  <a:pt x="0" y="4114800"/>
                </a:lnTo>
                <a:lnTo>
                  <a:pt x="0" y="0"/>
                </a:lnTo>
                <a:close/>
              </a:path>
            </a:pathLst>
          </a:custGeom>
          <a:blipFill rotWithShape="1">
            <a:blip r:embed="rId4">
              <a:alphaModFix/>
            </a:blip>
            <a:stretch>
              <a:fillRect/>
            </a:stretch>
          </a:blipFill>
          <a:ln>
            <a:noFill/>
          </a:ln>
        </p:spPr>
      </p:sp>
    </p:spTree>
    <p:extLst>
      <p:ext uri="{BB962C8B-B14F-4D97-AF65-F5344CB8AC3E}">
        <p14:creationId xmlns:p14="http://schemas.microsoft.com/office/powerpoint/2010/main" val="1609642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9120" y="365760"/>
            <a:ext cx="13025120" cy="1971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t>Differentiation </a:t>
            </a:r>
          </a:p>
        </p:txBody>
      </p:sp>
      <p:sp>
        <p:nvSpPr>
          <p:cNvPr id="3" name="Rectangle 2"/>
          <p:cNvSpPr/>
          <p:nvPr/>
        </p:nvSpPr>
        <p:spPr>
          <a:xfrm>
            <a:off x="203200" y="2783840"/>
            <a:ext cx="7680960" cy="7254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rPr>
              <a:t>* Students 1+ 2  : </a:t>
            </a:r>
          </a:p>
          <a:p>
            <a:r>
              <a:rPr lang="en-US" sz="7200" b="1" dirty="0">
                <a:solidFill>
                  <a:schemeClr val="tx1"/>
                </a:solidFill>
              </a:rPr>
              <a:t>Write a text using the words we have learned today .</a:t>
            </a:r>
          </a:p>
        </p:txBody>
      </p:sp>
      <p:sp>
        <p:nvSpPr>
          <p:cNvPr id="6" name="Rectangle 5"/>
          <p:cNvSpPr/>
          <p:nvPr/>
        </p:nvSpPr>
        <p:spPr>
          <a:xfrm>
            <a:off x="9204960" y="2783840"/>
            <a:ext cx="8808720" cy="7254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a:solidFill>
                  <a:schemeClr val="tx1"/>
                </a:solidFill>
              </a:rPr>
              <a:t>Students 3+4 : </a:t>
            </a:r>
          </a:p>
          <a:p>
            <a:r>
              <a:rPr lang="en-US" sz="5400" b="1" dirty="0">
                <a:solidFill>
                  <a:schemeClr val="tx1"/>
                </a:solidFill>
              </a:rPr>
              <a:t> 3 : Explain each picture orally to your partner .</a:t>
            </a:r>
          </a:p>
          <a:p>
            <a:r>
              <a:rPr lang="en-US" sz="5400" b="1" dirty="0">
                <a:solidFill>
                  <a:schemeClr val="tx1"/>
                </a:solidFill>
              </a:rPr>
              <a:t>4 : Guess the picture and write the concept the picture shows and write it down.  </a:t>
            </a:r>
          </a:p>
        </p:txBody>
      </p:sp>
    </p:spTree>
    <p:extLst>
      <p:ext uri="{BB962C8B-B14F-4D97-AF65-F5344CB8AC3E}">
        <p14:creationId xmlns:p14="http://schemas.microsoft.com/office/powerpoint/2010/main" val="476548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9001832" y="603659"/>
            <a:ext cx="8066967" cy="9683341"/>
          </a:xfrm>
          <a:prstGeom prst="rect">
            <a:avLst/>
          </a:prstGeom>
        </p:spPr>
      </p:pic>
      <p:sp>
        <p:nvSpPr>
          <p:cNvPr id="12" name="Right Arrow 11"/>
          <p:cNvSpPr/>
          <p:nvPr/>
        </p:nvSpPr>
        <p:spPr>
          <a:xfrm>
            <a:off x="548640" y="3535680"/>
            <a:ext cx="7924800" cy="4368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chemeClr val="tx1"/>
                </a:solidFill>
                <a:latin typeface="Times New Roman" panose="02020603050405020304" pitchFamily="18" charset="0"/>
                <a:cs typeface="Times New Roman" panose="02020603050405020304" pitchFamily="18" charset="0"/>
              </a:rPr>
              <a:t>Exit Ticket </a:t>
            </a:r>
          </a:p>
        </p:txBody>
      </p:sp>
    </p:spTree>
    <p:extLst>
      <p:ext uri="{BB962C8B-B14F-4D97-AF65-F5344CB8AC3E}">
        <p14:creationId xmlns:p14="http://schemas.microsoft.com/office/powerpoint/2010/main" val="758841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9C9"/>
        </a:solidFill>
        <a:effectLst/>
      </p:bgPr>
    </p:bg>
    <p:spTree>
      <p:nvGrpSpPr>
        <p:cNvPr id="1" name="Shape 177"/>
        <p:cNvGrpSpPr/>
        <p:nvPr/>
      </p:nvGrpSpPr>
      <p:grpSpPr>
        <a:xfrm>
          <a:off x="0" y="0"/>
          <a:ext cx="0" cy="0"/>
          <a:chOff x="0" y="0"/>
          <a:chExt cx="0" cy="0"/>
        </a:xfrm>
      </p:grpSpPr>
      <p:grpSp>
        <p:nvGrpSpPr>
          <p:cNvPr id="178" name="Google Shape;178;p19"/>
          <p:cNvGrpSpPr/>
          <p:nvPr/>
        </p:nvGrpSpPr>
        <p:grpSpPr>
          <a:xfrm>
            <a:off x="13874660" y="364646"/>
            <a:ext cx="2311726" cy="2311726"/>
            <a:chOff x="0" y="0"/>
            <a:chExt cx="812800" cy="812800"/>
          </a:xfrm>
        </p:grpSpPr>
        <p:sp>
          <p:nvSpPr>
            <p:cNvPr id="179" name="Google Shape;179;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cmpd="sng">
              <a:solidFill>
                <a:srgbClr val="8FC9BC"/>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9"/>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2" name="Google Shape;182;p19"/>
          <p:cNvSpPr txBox="1"/>
          <p:nvPr/>
        </p:nvSpPr>
        <p:spPr>
          <a:xfrm>
            <a:off x="13412264" y="1003444"/>
            <a:ext cx="3236515" cy="1034129"/>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600" b="1" i="0" u="none" strike="noStrike" cap="none" dirty="0">
                <a:solidFill>
                  <a:srgbClr val="48597A"/>
                </a:solidFill>
                <a:latin typeface="Merriweather"/>
                <a:ea typeface="Merriweather"/>
                <a:cs typeface="Merriweather"/>
                <a:sym typeface="Merriweather"/>
              </a:rPr>
              <a:t>02</a:t>
            </a:r>
            <a:endParaRPr dirty="0"/>
          </a:p>
        </p:txBody>
      </p:sp>
      <p:grpSp>
        <p:nvGrpSpPr>
          <p:cNvPr id="183" name="Google Shape;183;p19"/>
          <p:cNvGrpSpPr/>
          <p:nvPr/>
        </p:nvGrpSpPr>
        <p:grpSpPr>
          <a:xfrm>
            <a:off x="-3288359" y="7883887"/>
            <a:ext cx="24864717" cy="8082694"/>
            <a:chOff x="0" y="0"/>
            <a:chExt cx="6548732" cy="2128775"/>
          </a:xfrm>
        </p:grpSpPr>
        <p:sp>
          <p:nvSpPr>
            <p:cNvPr id="184" name="Google Shape;184;p19"/>
            <p:cNvSpPr/>
            <p:nvPr/>
          </p:nvSpPr>
          <p:spPr>
            <a:xfrm>
              <a:off x="0" y="0"/>
              <a:ext cx="6548732" cy="2128775"/>
            </a:xfrm>
            <a:custGeom>
              <a:avLst/>
              <a:gdLst/>
              <a:ahLst/>
              <a:cxnLst/>
              <a:rect l="l" t="t" r="r" b="b"/>
              <a:pathLst>
                <a:path w="6548732" h="2128775" extrusionOk="0">
                  <a:moveTo>
                    <a:pt x="3274366" y="0"/>
                  </a:moveTo>
                  <a:cubicBezTo>
                    <a:pt x="1465984" y="0"/>
                    <a:pt x="0" y="476543"/>
                    <a:pt x="0" y="1064388"/>
                  </a:cubicBezTo>
                  <a:cubicBezTo>
                    <a:pt x="0" y="1652233"/>
                    <a:pt x="1465984" y="2128775"/>
                    <a:pt x="3274366" y="2128775"/>
                  </a:cubicBezTo>
                  <a:cubicBezTo>
                    <a:pt x="5082748" y="2128775"/>
                    <a:pt x="6548732" y="1652233"/>
                    <a:pt x="6548732" y="1064388"/>
                  </a:cubicBezTo>
                  <a:cubicBezTo>
                    <a:pt x="6548732" y="476543"/>
                    <a:pt x="5082748" y="0"/>
                    <a:pt x="3274366" y="0"/>
                  </a:cubicBezTo>
                  <a:close/>
                </a:path>
              </a:pathLst>
            </a:custGeom>
            <a:solidFill>
              <a:srgbClr val="8FA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9"/>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8" name="Google Shape;188;p19"/>
          <p:cNvSpPr/>
          <p:nvPr/>
        </p:nvSpPr>
        <p:spPr>
          <a:xfrm rot="-2343249">
            <a:off x="-4065418" y="1028700"/>
            <a:ext cx="9055956" cy="8229600"/>
          </a:xfrm>
          <a:custGeom>
            <a:avLst/>
            <a:gdLst/>
            <a:ahLst/>
            <a:cxnLst/>
            <a:rect l="l" t="t" r="r" b="b"/>
            <a:pathLst>
              <a:path w="9055956" h="8229600" extrusionOk="0">
                <a:moveTo>
                  <a:pt x="0" y="0"/>
                </a:moveTo>
                <a:lnTo>
                  <a:pt x="9055956" y="0"/>
                </a:lnTo>
                <a:lnTo>
                  <a:pt x="9055956" y="8229600"/>
                </a:lnTo>
                <a:lnTo>
                  <a:pt x="0" y="8229600"/>
                </a:lnTo>
                <a:lnTo>
                  <a:pt x="0" y="0"/>
                </a:lnTo>
                <a:close/>
              </a:path>
            </a:pathLst>
          </a:custGeom>
          <a:blipFill rotWithShape="1">
            <a:blip r:embed="rId3">
              <a:alphaModFix/>
            </a:blip>
            <a:stretch>
              <a:fillRect/>
            </a:stretch>
          </a:blipFill>
          <a:ln>
            <a:noFill/>
          </a:ln>
        </p:spPr>
      </p:sp>
      <p:sp>
        <p:nvSpPr>
          <p:cNvPr id="189" name="Google Shape;189;p19"/>
          <p:cNvSpPr/>
          <p:nvPr/>
        </p:nvSpPr>
        <p:spPr>
          <a:xfrm rot="2700000" flipH="1">
            <a:off x="13300077" y="1091842"/>
            <a:ext cx="9055956" cy="8229600"/>
          </a:xfrm>
          <a:custGeom>
            <a:avLst/>
            <a:gdLst/>
            <a:ahLst/>
            <a:cxnLst/>
            <a:rect l="l" t="t" r="r" b="b"/>
            <a:pathLst>
              <a:path w="9055956" h="8229600" extrusionOk="0">
                <a:moveTo>
                  <a:pt x="9055956" y="0"/>
                </a:moveTo>
                <a:lnTo>
                  <a:pt x="0" y="0"/>
                </a:lnTo>
                <a:lnTo>
                  <a:pt x="0" y="8229600"/>
                </a:lnTo>
                <a:lnTo>
                  <a:pt x="9055956" y="8229600"/>
                </a:lnTo>
                <a:lnTo>
                  <a:pt x="9055956" y="0"/>
                </a:lnTo>
                <a:close/>
              </a:path>
            </a:pathLst>
          </a:custGeom>
          <a:blipFill rotWithShape="1">
            <a:blip r:embed="rId3">
              <a:alphaModFix/>
            </a:blip>
            <a:stretch>
              <a:fillRect/>
            </a:stretch>
          </a:blipFill>
          <a:ln>
            <a:noFill/>
          </a:ln>
        </p:spPr>
      </p:sp>
      <p:sp>
        <p:nvSpPr>
          <p:cNvPr id="190" name="Google Shape;190;p19"/>
          <p:cNvSpPr txBox="1"/>
          <p:nvPr/>
        </p:nvSpPr>
        <p:spPr>
          <a:xfrm>
            <a:off x="1318437" y="2372664"/>
            <a:ext cx="16565526" cy="4985980"/>
          </a:xfrm>
          <a:prstGeom prst="rect">
            <a:avLst/>
          </a:prstGeom>
          <a:noFill/>
          <a:ln>
            <a:noFill/>
          </a:ln>
        </p:spPr>
        <p:txBody>
          <a:bodyPr spcFirstLastPara="1" wrap="square" lIns="0" tIns="0" rIns="0" bIns="0" anchor="t" anchorCtr="0">
            <a:spAutoFit/>
          </a:bodyPr>
          <a:lstStyle/>
          <a:p>
            <a:pPr marL="857250" marR="0" lvl="0" indent="-857250" rtl="0">
              <a:lnSpc>
                <a:spcPct val="150000"/>
              </a:lnSpc>
              <a:spcBef>
                <a:spcPts val="0"/>
              </a:spcBef>
              <a:spcAft>
                <a:spcPts val="0"/>
              </a:spcAft>
              <a:buFont typeface="Arial" panose="020B0604020202020204" pitchFamily="34" charset="0"/>
              <a:buChar char="•"/>
            </a:pPr>
            <a:r>
              <a:rPr lang="en-US" sz="7200" b="1" dirty="0" smtClean="0">
                <a:latin typeface="Times New Roman" panose="02020603050405020304" pitchFamily="18" charset="0"/>
                <a:cs typeface="Times New Roman" panose="02020603050405020304" pitchFamily="18" charset="0"/>
                <a:sym typeface="Didact Gothic"/>
              </a:rPr>
              <a:t>Recognize what “a collocation” is. </a:t>
            </a:r>
          </a:p>
          <a:p>
            <a:pPr marR="0" lvl="0" rtl="0">
              <a:lnSpc>
                <a:spcPct val="150000"/>
              </a:lnSpc>
              <a:spcBef>
                <a:spcPts val="0"/>
              </a:spcBef>
              <a:spcAft>
                <a:spcPts val="0"/>
              </a:spcAft>
            </a:pPr>
            <a:r>
              <a:rPr lang="en-US" sz="7200" b="1" dirty="0" smtClean="0">
                <a:latin typeface="Times New Roman" panose="02020603050405020304" pitchFamily="18" charset="0"/>
                <a:cs typeface="Times New Roman" panose="02020603050405020304" pitchFamily="18" charset="0"/>
                <a:sym typeface="Didact Gothic"/>
              </a:rPr>
              <a:t>* Realize </a:t>
            </a:r>
            <a:r>
              <a:rPr lang="en-US" sz="7200" b="1" dirty="0">
                <a:latin typeface="Times New Roman" panose="02020603050405020304" pitchFamily="18" charset="0"/>
                <a:cs typeface="Times New Roman" panose="02020603050405020304" pitchFamily="18" charset="0"/>
                <a:sym typeface="Didact Gothic"/>
              </a:rPr>
              <a:t>the meanings of the </a:t>
            </a:r>
            <a:r>
              <a:rPr lang="en-US" sz="7200" b="1" dirty="0" smtClean="0">
                <a:latin typeface="Times New Roman" panose="02020603050405020304" pitchFamily="18" charset="0"/>
                <a:cs typeface="Times New Roman" panose="02020603050405020304" pitchFamily="18" charset="0"/>
                <a:sym typeface="Didact Gothic"/>
              </a:rPr>
              <a:t>new”     “collocations</a:t>
            </a:r>
            <a:r>
              <a:rPr lang="en-US" sz="7200" b="1" dirty="0">
                <a:latin typeface="Times New Roman" panose="02020603050405020304" pitchFamily="18" charset="0"/>
                <a:cs typeface="Times New Roman" panose="02020603050405020304" pitchFamily="18" charset="0"/>
                <a:sym typeface="Didact Gothic"/>
              </a:rPr>
              <a:t>” and use them correctly . </a:t>
            </a:r>
            <a:endParaRPr sz="7200" b="1" dirty="0">
              <a:latin typeface="Times New Roman" panose="02020603050405020304" pitchFamily="18" charset="0"/>
              <a:cs typeface="Times New Roman" panose="02020603050405020304" pitchFamily="18" charset="0"/>
            </a:endParaRPr>
          </a:p>
        </p:txBody>
      </p:sp>
      <p:sp>
        <p:nvSpPr>
          <p:cNvPr id="2" name="Rectangle 1"/>
          <p:cNvSpPr/>
          <p:nvPr/>
        </p:nvSpPr>
        <p:spPr>
          <a:xfrm>
            <a:off x="2076545" y="364645"/>
            <a:ext cx="8633638" cy="2311726"/>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rPr>
              <a:t>Lesson’s Objectives :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080" y="203200"/>
            <a:ext cx="8006080" cy="211328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rPr>
              <a:t>Warming Up Activity </a:t>
            </a:r>
          </a:p>
        </p:txBody>
      </p:sp>
      <p:sp>
        <p:nvSpPr>
          <p:cNvPr id="3" name="Rectangle 2"/>
          <p:cNvSpPr/>
          <p:nvPr/>
        </p:nvSpPr>
        <p:spPr>
          <a:xfrm>
            <a:off x="386080" y="2661920"/>
            <a:ext cx="17556480" cy="725424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a:solidFill>
                  <a:schemeClr val="tx1"/>
                </a:solidFill>
                <a:latin typeface="Times New Roman" panose="02020603050405020304" pitchFamily="18" charset="0"/>
                <a:cs typeface="Times New Roman" panose="02020603050405020304" pitchFamily="18" charset="0"/>
              </a:rPr>
              <a:t>* Performance : Group Work </a:t>
            </a:r>
          </a:p>
          <a:p>
            <a:r>
              <a:rPr lang="en-US" sz="8800" b="1" dirty="0">
                <a:solidFill>
                  <a:schemeClr val="tx1"/>
                </a:solidFill>
                <a:latin typeface="Times New Roman" panose="02020603050405020304" pitchFamily="18" charset="0"/>
                <a:cs typeface="Times New Roman" panose="02020603050405020304" pitchFamily="18" charset="0"/>
              </a:rPr>
              <a:t>* Task : Guess  Disney Characters from the Emoji's .  </a:t>
            </a:r>
          </a:p>
          <a:p>
            <a:r>
              <a:rPr lang="en-US" sz="8800" b="1" dirty="0">
                <a:solidFill>
                  <a:schemeClr val="tx1"/>
                </a:solidFill>
                <a:latin typeface="Times New Roman" panose="02020603050405020304" pitchFamily="18" charset="0"/>
                <a:cs typeface="Times New Roman" panose="02020603050405020304" pitchFamily="18" charset="0"/>
              </a:rPr>
              <a:t>* Time : 2 minutes .</a:t>
            </a:r>
          </a:p>
        </p:txBody>
      </p:sp>
    </p:spTree>
    <p:extLst>
      <p:ext uri="{BB962C8B-B14F-4D97-AF65-F5344CB8AC3E}">
        <p14:creationId xmlns:p14="http://schemas.microsoft.com/office/powerpoint/2010/main" val="1824008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5" name="Google Shape;425;p32"/>
          <p:cNvSpPr txBox="1"/>
          <p:nvPr/>
        </p:nvSpPr>
        <p:spPr>
          <a:xfrm>
            <a:off x="1163989" y="235687"/>
            <a:ext cx="15422802" cy="2215991"/>
          </a:xfrm>
          <a:prstGeom prst="rect">
            <a:avLst/>
          </a:prstGeom>
          <a:noFill/>
          <a:ln>
            <a:noFill/>
          </a:ln>
        </p:spPr>
        <p:txBody>
          <a:bodyPr spcFirstLastPara="1" wrap="square" lIns="0" tIns="0" rIns="0" bIns="0" anchor="t" anchorCtr="0">
            <a:spAutoFit/>
          </a:bodyPr>
          <a:lstStyle/>
          <a:p>
            <a:pPr marL="0" marR="0" lvl="0" indent="0" algn="ctr" rtl="0">
              <a:lnSpc>
                <a:spcPct val="120003"/>
              </a:lnSpc>
              <a:spcBef>
                <a:spcPts val="0"/>
              </a:spcBef>
              <a:spcAft>
                <a:spcPts val="0"/>
              </a:spcAft>
              <a:buNone/>
            </a:pPr>
            <a:r>
              <a:rPr lang="en-US" sz="12000" b="1" dirty="0">
                <a:solidFill>
                  <a:schemeClr val="tx1"/>
                </a:solidFill>
                <a:latin typeface="Merriweather"/>
                <a:sym typeface="Merriweather"/>
              </a:rPr>
              <a:t>Pre- assessment </a:t>
            </a:r>
            <a:endParaRPr sz="12000" dirty="0">
              <a:solidFill>
                <a:schemeClr val="tx1"/>
              </a:solidFill>
            </a:endParaRPr>
          </a:p>
        </p:txBody>
      </p:sp>
      <p:grpSp>
        <p:nvGrpSpPr>
          <p:cNvPr id="427" name="Google Shape;427;p32"/>
          <p:cNvGrpSpPr/>
          <p:nvPr/>
        </p:nvGrpSpPr>
        <p:grpSpPr>
          <a:xfrm>
            <a:off x="-3288359" y="7883887"/>
            <a:ext cx="24864717" cy="8082694"/>
            <a:chOff x="0" y="0"/>
            <a:chExt cx="6548732" cy="2128775"/>
          </a:xfrm>
        </p:grpSpPr>
        <p:sp>
          <p:nvSpPr>
            <p:cNvPr id="428" name="Google Shape;428;p32"/>
            <p:cNvSpPr/>
            <p:nvPr/>
          </p:nvSpPr>
          <p:spPr>
            <a:xfrm>
              <a:off x="0" y="0"/>
              <a:ext cx="6548732" cy="2128775"/>
            </a:xfrm>
            <a:custGeom>
              <a:avLst/>
              <a:gdLst/>
              <a:ahLst/>
              <a:cxnLst/>
              <a:rect l="l" t="t" r="r" b="b"/>
              <a:pathLst>
                <a:path w="6548732" h="2128775" extrusionOk="0">
                  <a:moveTo>
                    <a:pt x="3274366" y="0"/>
                  </a:moveTo>
                  <a:cubicBezTo>
                    <a:pt x="1465984" y="0"/>
                    <a:pt x="0" y="476543"/>
                    <a:pt x="0" y="1064388"/>
                  </a:cubicBezTo>
                  <a:cubicBezTo>
                    <a:pt x="0" y="1652233"/>
                    <a:pt x="1465984" y="2128775"/>
                    <a:pt x="3274366" y="2128775"/>
                  </a:cubicBezTo>
                  <a:cubicBezTo>
                    <a:pt x="5082748" y="2128775"/>
                    <a:pt x="6548732" y="1652233"/>
                    <a:pt x="6548732" y="1064388"/>
                  </a:cubicBezTo>
                  <a:cubicBezTo>
                    <a:pt x="6548732" y="476543"/>
                    <a:pt x="5082748" y="0"/>
                    <a:pt x="3274366" y="0"/>
                  </a:cubicBezTo>
                  <a:close/>
                </a:path>
              </a:pathLst>
            </a:custGeom>
            <a:solidFill>
              <a:srgbClr val="8FA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29" name="Google Shape;429;p3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tx1"/>
                </a:solidFill>
                <a:latin typeface="Calibri"/>
                <a:ea typeface="Calibri"/>
                <a:cs typeface="Calibri"/>
                <a:sym typeface="Calibri"/>
              </a:endParaRPr>
            </a:p>
          </p:txBody>
        </p:sp>
      </p:grpSp>
      <p:sp>
        <p:nvSpPr>
          <p:cNvPr id="430" name="Google Shape;430;p32"/>
          <p:cNvSpPr/>
          <p:nvPr/>
        </p:nvSpPr>
        <p:spPr>
          <a:xfrm rot="-2343249">
            <a:off x="-4194236" y="1028700"/>
            <a:ext cx="9055956" cy="8229600"/>
          </a:xfrm>
          <a:custGeom>
            <a:avLst/>
            <a:gdLst/>
            <a:ahLst/>
            <a:cxnLst/>
            <a:rect l="l" t="t" r="r" b="b"/>
            <a:pathLst>
              <a:path w="9055956" h="8229600" extrusionOk="0">
                <a:moveTo>
                  <a:pt x="0" y="0"/>
                </a:moveTo>
                <a:lnTo>
                  <a:pt x="9055956" y="0"/>
                </a:lnTo>
                <a:lnTo>
                  <a:pt x="9055956" y="8229600"/>
                </a:lnTo>
                <a:lnTo>
                  <a:pt x="0" y="8229600"/>
                </a:lnTo>
                <a:lnTo>
                  <a:pt x="0" y="0"/>
                </a:lnTo>
                <a:close/>
              </a:path>
            </a:pathLst>
          </a:custGeom>
          <a:blipFill rotWithShape="1">
            <a:blip r:embed="rId3">
              <a:alphaModFix/>
            </a:blip>
            <a:stretch>
              <a:fillRect/>
            </a:stretch>
          </a:blipFill>
          <a:ln>
            <a:noFill/>
          </a:ln>
        </p:spPr>
      </p:sp>
      <p:sp>
        <p:nvSpPr>
          <p:cNvPr id="431" name="Google Shape;431;p32"/>
          <p:cNvSpPr/>
          <p:nvPr/>
        </p:nvSpPr>
        <p:spPr>
          <a:xfrm rot="2700000" flipH="1">
            <a:off x="13300077" y="1091842"/>
            <a:ext cx="9055956" cy="8229600"/>
          </a:xfrm>
          <a:custGeom>
            <a:avLst/>
            <a:gdLst/>
            <a:ahLst/>
            <a:cxnLst/>
            <a:rect l="l" t="t" r="r" b="b"/>
            <a:pathLst>
              <a:path w="9055956" h="8229600" extrusionOk="0">
                <a:moveTo>
                  <a:pt x="9055956" y="0"/>
                </a:moveTo>
                <a:lnTo>
                  <a:pt x="0" y="0"/>
                </a:lnTo>
                <a:lnTo>
                  <a:pt x="0" y="8229600"/>
                </a:lnTo>
                <a:lnTo>
                  <a:pt x="9055956" y="8229600"/>
                </a:lnTo>
                <a:lnTo>
                  <a:pt x="9055956" y="0"/>
                </a:lnTo>
                <a:close/>
              </a:path>
            </a:pathLst>
          </a:custGeom>
          <a:blipFill rotWithShape="1">
            <a:blip r:embed="rId3">
              <a:alphaModFix/>
            </a:blip>
            <a:stretch>
              <a:fillRect/>
            </a:stretch>
          </a:blipFill>
          <a:ln>
            <a:noFill/>
          </a:ln>
        </p:spPr>
      </p:sp>
      <p:sp>
        <p:nvSpPr>
          <p:cNvPr id="2" name="AutoShape 2" descr="Free watchess, Download Free watchess png images, Free ClipArts on Clip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pic>
        <p:nvPicPr>
          <p:cNvPr id="3" name="Picture 2"/>
          <p:cNvPicPr>
            <a:picLocks noChangeAspect="1"/>
          </p:cNvPicPr>
          <p:nvPr/>
        </p:nvPicPr>
        <p:blipFill>
          <a:blip r:embed="rId4"/>
          <a:stretch>
            <a:fillRect/>
          </a:stretch>
        </p:blipFill>
        <p:spPr>
          <a:xfrm>
            <a:off x="16602103" y="4887885"/>
            <a:ext cx="1866900" cy="2447925"/>
          </a:xfrm>
          <a:prstGeom prst="rect">
            <a:avLst/>
          </a:prstGeom>
        </p:spPr>
      </p:pic>
      <p:sp>
        <p:nvSpPr>
          <p:cNvPr id="5" name="Oval 4"/>
          <p:cNvSpPr/>
          <p:nvPr/>
        </p:nvSpPr>
        <p:spPr>
          <a:xfrm>
            <a:off x="16245183" y="7612566"/>
            <a:ext cx="2029240" cy="11699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2 minutes</a:t>
            </a:r>
          </a:p>
        </p:txBody>
      </p:sp>
      <p:sp>
        <p:nvSpPr>
          <p:cNvPr id="14" name="TextBox 13">
            <a:hlinkClick r:id="rId5"/>
          </p:cNvPr>
          <p:cNvSpPr txBox="1"/>
          <p:nvPr/>
        </p:nvSpPr>
        <p:spPr>
          <a:xfrm>
            <a:off x="2165967" y="7398227"/>
            <a:ext cx="13526364" cy="700000"/>
          </a:xfrm>
          <a:prstGeom prst="rect">
            <a:avLst/>
          </a:prstGeom>
          <a:noFill/>
        </p:spPr>
        <p:txBody>
          <a:bodyPr wrap="square" rtlCol="1">
            <a:spAutoFit/>
          </a:bodyPr>
          <a:lstStyle/>
          <a:p>
            <a:pPr algn="l">
              <a:lnSpc>
                <a:spcPct val="150000"/>
              </a:lnSpc>
            </a:pPr>
            <a:endParaRPr lang="en-US" dirty="0">
              <a:solidFill>
                <a:schemeClr val="tx1"/>
              </a:solidFill>
              <a:latin typeface="GE SS Text Bold" pitchFamily="18" charset="-78"/>
              <a:ea typeface="GE SS Text Bold" pitchFamily="18" charset="-78"/>
              <a:cs typeface="GE SS Text Bold" pitchFamily="18" charset="-78"/>
            </a:endParaRPr>
          </a:p>
          <a:p>
            <a:pPr algn="l">
              <a:lnSpc>
                <a:spcPct val="150000"/>
              </a:lnSpc>
            </a:pPr>
            <a:endParaRPr lang="en-US" dirty="0">
              <a:solidFill>
                <a:schemeClr val="tx1"/>
              </a:solidFill>
              <a:latin typeface="GE SS Text Bold" pitchFamily="18" charset="-78"/>
              <a:ea typeface="GE SS Text Bold" pitchFamily="18" charset="-78"/>
              <a:cs typeface="GE SS Text Bold" pitchFamily="18" charset="-78"/>
            </a:endParaRPr>
          </a:p>
        </p:txBody>
      </p:sp>
      <p:sp>
        <p:nvSpPr>
          <p:cNvPr id="7" name="Rounded Rectangle 6">
            <a:hlinkClick r:id="rId5"/>
          </p:cNvPr>
          <p:cNvSpPr/>
          <p:nvPr/>
        </p:nvSpPr>
        <p:spPr>
          <a:xfrm>
            <a:off x="3700130" y="3530009"/>
            <a:ext cx="10823944" cy="1871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56715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862" y="411483"/>
            <a:ext cx="17469966" cy="1722117"/>
          </a:xfrm>
        </p:spPr>
        <p:txBody>
          <a:bodyPr/>
          <a:lstStyle/>
          <a:p>
            <a:pPr algn="l"/>
            <a:r>
              <a:rPr lang="en-US" b="1" u="sng" dirty="0">
                <a:solidFill>
                  <a:schemeClr val="tx1"/>
                </a:solidFill>
              </a:rPr>
              <a:t>What is a collocation ?</a:t>
            </a:r>
            <a:r>
              <a:rPr lang="en-US" dirty="0"/>
              <a:t/>
            </a:r>
            <a:br>
              <a:rPr lang="en-US" dirty="0"/>
            </a:br>
            <a:endParaRPr lang="en-US" dirty="0"/>
          </a:p>
        </p:txBody>
      </p:sp>
      <p:sp>
        <p:nvSpPr>
          <p:cNvPr id="3" name="Rectangle 2"/>
          <p:cNvSpPr/>
          <p:nvPr/>
        </p:nvSpPr>
        <p:spPr>
          <a:xfrm>
            <a:off x="829491" y="2761874"/>
            <a:ext cx="16354698" cy="3323987"/>
          </a:xfrm>
          <a:prstGeom prst="rect">
            <a:avLst/>
          </a:prstGeom>
        </p:spPr>
        <p:txBody>
          <a:bodyPr wrap="square">
            <a:spAutoFit/>
          </a:bodyPr>
          <a:lstStyle/>
          <a:p>
            <a:r>
              <a:rPr lang="en-US" sz="4200" b="1" dirty="0">
                <a:solidFill>
                  <a:schemeClr val="tx1"/>
                </a:solidFill>
                <a:latin typeface="PT Serif"/>
              </a:rPr>
              <a:t>A collocation is two or more words that often go together. These combinations just sound "right" to native English speakers, who use them all the time. On the other hand, other combinations may be unnatural and just sound "wrong". Look at these examples:</a:t>
            </a:r>
            <a:endParaRPr lang="en-US" sz="4200" b="1"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137317575"/>
              </p:ext>
            </p:extLst>
          </p:nvPr>
        </p:nvGraphicFramePr>
        <p:xfrm>
          <a:off x="1738842" y="6406409"/>
          <a:ext cx="13420726" cy="3600450"/>
        </p:xfrm>
        <a:graphic>
          <a:graphicData uri="http://schemas.openxmlformats.org/drawingml/2006/table">
            <a:tbl>
              <a:tblPr/>
              <a:tblGrid>
                <a:gridCol w="6710363">
                  <a:extLst>
                    <a:ext uri="{9D8B030D-6E8A-4147-A177-3AD203B41FA5}">
                      <a16:colId xmlns:a16="http://schemas.microsoft.com/office/drawing/2014/main" val="3008776656"/>
                    </a:ext>
                  </a:extLst>
                </a:gridCol>
                <a:gridCol w="6710363">
                  <a:extLst>
                    <a:ext uri="{9D8B030D-6E8A-4147-A177-3AD203B41FA5}">
                      <a16:colId xmlns:a16="http://schemas.microsoft.com/office/drawing/2014/main" val="2118600324"/>
                    </a:ext>
                  </a:extLst>
                </a:gridCol>
              </a:tblGrid>
              <a:tr h="834390">
                <a:tc>
                  <a:txBody>
                    <a:bodyPr/>
                    <a:lstStyle/>
                    <a:p>
                      <a:pPr algn="l" fontAlgn="t"/>
                      <a:r>
                        <a:rPr lang="en-US" sz="3600" dirty="0" smtClean="0">
                          <a:solidFill>
                            <a:srgbClr val="002060"/>
                          </a:solidFill>
                          <a:effectLst/>
                        </a:rPr>
                        <a:t>Natural </a:t>
                      </a:r>
                      <a:r>
                        <a:rPr lang="en-US" sz="3600" dirty="0">
                          <a:solidFill>
                            <a:srgbClr val="002060"/>
                          </a:solidFill>
                          <a:effectLst/>
                        </a:rPr>
                        <a:t>English...</a:t>
                      </a:r>
                    </a:p>
                  </a:txBody>
                  <a:tcPr marL="142875" marR="142875" marT="142875" marB="142875">
                    <a:lnL w="19050" cap="flat" cmpd="sng" algn="ctr">
                      <a:solidFill>
                        <a:srgbClr val="E0EB02"/>
                      </a:solidFill>
                      <a:prstDash val="solid"/>
                      <a:round/>
                      <a:headEnd type="none" w="med" len="med"/>
                      <a:tailEnd type="none" w="med" len="med"/>
                    </a:lnL>
                    <a:lnR w="19050" cap="flat" cmpd="sng" algn="ctr">
                      <a:solidFill>
                        <a:srgbClr val="C0ED02"/>
                      </a:solidFill>
                      <a:prstDash val="solid"/>
                      <a:round/>
                      <a:headEnd type="none" w="med" len="med"/>
                      <a:tailEnd type="none" w="med" len="med"/>
                    </a:lnR>
                    <a:lnT w="19050" cap="flat" cmpd="sng" algn="ctr">
                      <a:solidFill>
                        <a:srgbClr val="E0EB02"/>
                      </a:solidFill>
                      <a:prstDash val="solid"/>
                      <a:round/>
                      <a:headEnd type="none" w="med" len="med"/>
                      <a:tailEnd type="none" w="med" len="med"/>
                    </a:lnT>
                    <a:lnB w="19050" cap="flat" cmpd="sng" algn="ctr">
                      <a:solidFill>
                        <a:srgbClr val="00ED02"/>
                      </a:solidFill>
                      <a:prstDash val="solid"/>
                      <a:round/>
                      <a:headEnd type="none" w="med" len="med"/>
                      <a:tailEnd type="none" w="med" len="med"/>
                    </a:lnB>
                    <a:solidFill>
                      <a:srgbClr val="F9F9F9"/>
                    </a:solidFill>
                  </a:tcPr>
                </a:tc>
                <a:tc>
                  <a:txBody>
                    <a:bodyPr/>
                    <a:lstStyle/>
                    <a:p>
                      <a:pPr algn="l" fontAlgn="t"/>
                      <a:r>
                        <a:rPr lang="en-US" sz="3600" b="1" dirty="0" smtClean="0">
                          <a:solidFill>
                            <a:srgbClr val="002060"/>
                          </a:solidFill>
                          <a:effectLst/>
                        </a:rPr>
                        <a:t>Unnatural </a:t>
                      </a:r>
                      <a:r>
                        <a:rPr lang="en-US" sz="3600" b="1" dirty="0">
                          <a:solidFill>
                            <a:srgbClr val="002060"/>
                          </a:solidFill>
                          <a:effectLst/>
                        </a:rPr>
                        <a:t>English...</a:t>
                      </a:r>
                    </a:p>
                  </a:txBody>
                  <a:tcPr marL="142875" marR="142875" marT="142875" marB="142875">
                    <a:lnL w="19050" cap="flat" cmpd="sng" algn="ctr">
                      <a:solidFill>
                        <a:srgbClr val="C0ED02"/>
                      </a:solidFill>
                      <a:prstDash val="solid"/>
                      <a:round/>
                      <a:headEnd type="none" w="med" len="med"/>
                      <a:tailEnd type="none" w="med" len="med"/>
                    </a:lnL>
                    <a:lnR w="19050" cap="flat" cmpd="sng" algn="ctr">
                      <a:solidFill>
                        <a:srgbClr val="C0ED02"/>
                      </a:solidFill>
                      <a:prstDash val="solid"/>
                      <a:round/>
                      <a:headEnd type="none" w="med" len="med"/>
                      <a:tailEnd type="none" w="med" len="med"/>
                    </a:lnR>
                    <a:lnT w="19050" cap="flat" cmpd="sng" algn="ctr">
                      <a:solidFill>
                        <a:srgbClr val="C0ED02"/>
                      </a:solidFill>
                      <a:prstDash val="solid"/>
                      <a:round/>
                      <a:headEnd type="none" w="med" len="med"/>
                      <a:tailEnd type="none" w="med" len="med"/>
                    </a:lnT>
                    <a:lnB w="19050" cap="flat" cmpd="sng" algn="ctr">
                      <a:solidFill>
                        <a:srgbClr val="20F302"/>
                      </a:solidFill>
                      <a:prstDash val="solid"/>
                      <a:round/>
                      <a:headEnd type="none" w="med" len="med"/>
                      <a:tailEnd type="none" w="med" len="med"/>
                    </a:lnB>
                    <a:solidFill>
                      <a:srgbClr val="F9F9F9"/>
                    </a:solidFill>
                  </a:tcPr>
                </a:tc>
                <a:extLst>
                  <a:ext uri="{0D108BD9-81ED-4DB2-BD59-A6C34878D82A}">
                    <a16:rowId xmlns:a16="http://schemas.microsoft.com/office/drawing/2014/main" val="2566653040"/>
                  </a:ext>
                </a:extLst>
              </a:tr>
              <a:tr h="1383030">
                <a:tc>
                  <a:txBody>
                    <a:bodyPr/>
                    <a:lstStyle/>
                    <a:p>
                      <a:pPr algn="l" fontAlgn="t"/>
                      <a:r>
                        <a:rPr lang="en-US" sz="3600" b="1" dirty="0" smtClean="0">
                          <a:effectLst/>
                        </a:rPr>
                        <a:t>The </a:t>
                      </a:r>
                      <a:r>
                        <a:rPr lang="en-US" sz="3600" b="1" dirty="0">
                          <a:solidFill>
                            <a:srgbClr val="C00000"/>
                          </a:solidFill>
                          <a:effectLst/>
                        </a:rPr>
                        <a:t>fast</a:t>
                      </a:r>
                      <a:r>
                        <a:rPr lang="en-US" sz="3600" b="1" dirty="0">
                          <a:effectLst/>
                        </a:rPr>
                        <a:t> train</a:t>
                      </a:r>
                      <a:br>
                        <a:rPr lang="en-US" sz="3600" b="1" dirty="0">
                          <a:effectLst/>
                        </a:rPr>
                      </a:br>
                      <a:r>
                        <a:rPr lang="en-US" sz="3600" b="1" dirty="0" smtClean="0">
                          <a:solidFill>
                            <a:srgbClr val="C00000"/>
                          </a:solidFill>
                          <a:effectLst/>
                        </a:rPr>
                        <a:t>Fast</a:t>
                      </a:r>
                      <a:r>
                        <a:rPr lang="en-US" sz="3600" b="1" dirty="0" smtClean="0">
                          <a:effectLst/>
                        </a:rPr>
                        <a:t> </a:t>
                      </a:r>
                      <a:r>
                        <a:rPr lang="en-US" sz="3600" b="1" dirty="0">
                          <a:effectLst/>
                        </a:rPr>
                        <a:t>food</a:t>
                      </a:r>
                      <a:endParaRPr lang="en-US" sz="3600" dirty="0">
                        <a:effectLst/>
                      </a:endParaRPr>
                    </a:p>
                  </a:txBody>
                  <a:tcPr marL="142875" marR="142875" marT="142875" marB="142875">
                    <a:lnL w="19050" cap="flat" cmpd="sng" algn="ctr">
                      <a:solidFill>
                        <a:srgbClr val="00ED02"/>
                      </a:solidFill>
                      <a:prstDash val="solid"/>
                      <a:round/>
                      <a:headEnd type="none" w="med" len="med"/>
                      <a:tailEnd type="none" w="med" len="med"/>
                    </a:lnL>
                    <a:lnR w="19050" cap="flat" cmpd="sng" algn="ctr">
                      <a:solidFill>
                        <a:srgbClr val="20F302"/>
                      </a:solidFill>
                      <a:prstDash val="solid"/>
                      <a:round/>
                      <a:headEnd type="none" w="med" len="med"/>
                      <a:tailEnd type="none" w="med" len="med"/>
                    </a:lnR>
                    <a:lnT w="19050" cap="flat" cmpd="sng" algn="ctr">
                      <a:solidFill>
                        <a:srgbClr val="00ED02"/>
                      </a:solidFill>
                      <a:prstDash val="solid"/>
                      <a:round/>
                      <a:headEnd type="none" w="med" len="med"/>
                      <a:tailEnd type="none" w="med" len="med"/>
                    </a:lnT>
                    <a:lnB w="19050" cap="flat" cmpd="sng" algn="ctr">
                      <a:solidFill>
                        <a:srgbClr val="60F102"/>
                      </a:solidFill>
                      <a:prstDash val="solid"/>
                      <a:round/>
                      <a:headEnd type="none" w="med" len="med"/>
                      <a:tailEnd type="none" w="med" len="med"/>
                    </a:lnB>
                  </a:tcPr>
                </a:tc>
                <a:tc>
                  <a:txBody>
                    <a:bodyPr/>
                    <a:lstStyle/>
                    <a:p>
                      <a:pPr algn="l" fontAlgn="t"/>
                      <a:r>
                        <a:rPr lang="en-US" sz="3600" dirty="0">
                          <a:effectLst/>
                        </a:rPr>
                        <a:t>T</a:t>
                      </a:r>
                      <a:r>
                        <a:rPr lang="en-US" sz="3600" dirty="0" smtClean="0">
                          <a:effectLst/>
                        </a:rPr>
                        <a:t>he</a:t>
                      </a:r>
                      <a:r>
                        <a:rPr lang="en-US" sz="3600" dirty="0">
                          <a:effectLst/>
                        </a:rPr>
                        <a:t> </a:t>
                      </a:r>
                      <a:r>
                        <a:rPr lang="en-US" sz="3600" strike="sngStrike" dirty="0">
                          <a:solidFill>
                            <a:srgbClr val="C00000"/>
                          </a:solidFill>
                          <a:effectLst/>
                        </a:rPr>
                        <a:t>quick</a:t>
                      </a:r>
                      <a:r>
                        <a:rPr lang="en-US" sz="3600" dirty="0">
                          <a:effectLst/>
                        </a:rPr>
                        <a:t> train</a:t>
                      </a:r>
                      <a:br>
                        <a:rPr lang="en-US" sz="3600" dirty="0">
                          <a:effectLst/>
                        </a:rPr>
                      </a:br>
                      <a:r>
                        <a:rPr lang="en-US" sz="3600" strike="sngStrike" dirty="0" smtClean="0">
                          <a:solidFill>
                            <a:srgbClr val="C00000"/>
                          </a:solidFill>
                          <a:effectLst/>
                        </a:rPr>
                        <a:t>Quick</a:t>
                      </a:r>
                      <a:r>
                        <a:rPr lang="en-US" sz="3600" dirty="0">
                          <a:effectLst/>
                        </a:rPr>
                        <a:t> food</a:t>
                      </a:r>
                    </a:p>
                  </a:txBody>
                  <a:tcPr marL="142875" marR="142875" marT="142875" marB="142875">
                    <a:lnL w="19050" cap="flat" cmpd="sng" algn="ctr">
                      <a:solidFill>
                        <a:srgbClr val="20F302"/>
                      </a:solidFill>
                      <a:prstDash val="solid"/>
                      <a:round/>
                      <a:headEnd type="none" w="med" len="med"/>
                      <a:tailEnd type="none" w="med" len="med"/>
                    </a:lnL>
                    <a:lnR w="19050" cap="flat" cmpd="sng" algn="ctr">
                      <a:solidFill>
                        <a:srgbClr val="20F302"/>
                      </a:solidFill>
                      <a:prstDash val="solid"/>
                      <a:round/>
                      <a:headEnd type="none" w="med" len="med"/>
                      <a:tailEnd type="none" w="med" len="med"/>
                    </a:lnR>
                    <a:lnT w="19050" cap="flat" cmpd="sng" algn="ctr">
                      <a:solidFill>
                        <a:srgbClr val="20F302"/>
                      </a:solidFill>
                      <a:prstDash val="solid"/>
                      <a:round/>
                      <a:headEnd type="none" w="med" len="med"/>
                      <a:tailEnd type="none" w="med" len="med"/>
                    </a:lnT>
                    <a:lnB w="19050" cap="flat" cmpd="sng" algn="ctr">
                      <a:solidFill>
                        <a:srgbClr val="E0EF02"/>
                      </a:solidFill>
                      <a:prstDash val="solid"/>
                      <a:round/>
                      <a:headEnd type="none" w="med" len="med"/>
                      <a:tailEnd type="none" w="med" len="med"/>
                    </a:lnB>
                  </a:tcPr>
                </a:tc>
                <a:extLst>
                  <a:ext uri="{0D108BD9-81ED-4DB2-BD59-A6C34878D82A}">
                    <a16:rowId xmlns:a16="http://schemas.microsoft.com/office/drawing/2014/main" val="2231007692"/>
                  </a:ext>
                </a:extLst>
              </a:tr>
              <a:tr h="1383030">
                <a:tc>
                  <a:txBody>
                    <a:bodyPr/>
                    <a:lstStyle/>
                    <a:p>
                      <a:pPr algn="l" fontAlgn="t"/>
                      <a:r>
                        <a:rPr lang="en-US" sz="3600" b="1" dirty="0" smtClean="0">
                          <a:effectLst/>
                        </a:rPr>
                        <a:t>A </a:t>
                      </a:r>
                      <a:r>
                        <a:rPr lang="en-US" sz="3600" b="1" dirty="0">
                          <a:solidFill>
                            <a:srgbClr val="C00000"/>
                          </a:solidFill>
                          <a:effectLst/>
                        </a:rPr>
                        <a:t>quick</a:t>
                      </a:r>
                      <a:r>
                        <a:rPr lang="en-US" sz="3600" b="1" dirty="0">
                          <a:effectLst/>
                        </a:rPr>
                        <a:t> shower</a:t>
                      </a:r>
                      <a:br>
                        <a:rPr lang="en-US" sz="3600" b="1" dirty="0">
                          <a:effectLst/>
                        </a:rPr>
                      </a:br>
                      <a:r>
                        <a:rPr lang="en-US" sz="3600" b="1" dirty="0" smtClean="0">
                          <a:effectLst/>
                        </a:rPr>
                        <a:t>A </a:t>
                      </a:r>
                      <a:r>
                        <a:rPr lang="en-US" sz="3600" b="1" dirty="0">
                          <a:solidFill>
                            <a:srgbClr val="C00000"/>
                          </a:solidFill>
                          <a:effectLst/>
                        </a:rPr>
                        <a:t>quick</a:t>
                      </a:r>
                      <a:r>
                        <a:rPr lang="en-US" sz="3600" b="1" dirty="0">
                          <a:effectLst/>
                        </a:rPr>
                        <a:t> meal</a:t>
                      </a:r>
                      <a:endParaRPr lang="en-US" sz="3600" dirty="0">
                        <a:effectLst/>
                      </a:endParaRPr>
                    </a:p>
                  </a:txBody>
                  <a:tcPr marL="142875" marR="142875" marT="142875" marB="142875">
                    <a:lnL w="19050" cap="flat" cmpd="sng" algn="ctr">
                      <a:solidFill>
                        <a:srgbClr val="60F102"/>
                      </a:solidFill>
                      <a:prstDash val="solid"/>
                      <a:round/>
                      <a:headEnd type="none" w="med" len="med"/>
                      <a:tailEnd type="none" w="med" len="med"/>
                    </a:lnL>
                    <a:lnR w="19050" cap="flat" cmpd="sng" algn="ctr">
                      <a:solidFill>
                        <a:srgbClr val="E0EF02"/>
                      </a:solidFill>
                      <a:prstDash val="solid"/>
                      <a:round/>
                      <a:headEnd type="none" w="med" len="med"/>
                      <a:tailEnd type="none" w="med" len="med"/>
                    </a:lnR>
                    <a:lnT w="19050" cap="flat" cmpd="sng" algn="ctr">
                      <a:solidFill>
                        <a:srgbClr val="60F102"/>
                      </a:solidFill>
                      <a:prstDash val="solid"/>
                      <a:round/>
                      <a:headEnd type="none" w="med" len="med"/>
                      <a:tailEnd type="none" w="med" len="med"/>
                    </a:lnT>
                    <a:lnB w="19050" cap="flat" cmpd="sng" algn="ctr">
                      <a:solidFill>
                        <a:srgbClr val="60F102"/>
                      </a:solidFill>
                      <a:prstDash val="solid"/>
                      <a:round/>
                      <a:headEnd type="none" w="med" len="med"/>
                      <a:tailEnd type="none" w="med" len="med"/>
                    </a:lnB>
                  </a:tcPr>
                </a:tc>
                <a:tc>
                  <a:txBody>
                    <a:bodyPr/>
                    <a:lstStyle/>
                    <a:p>
                      <a:pPr algn="l" fontAlgn="t"/>
                      <a:r>
                        <a:rPr lang="en-US" sz="3600" dirty="0">
                          <a:effectLst/>
                        </a:rPr>
                        <a:t>a </a:t>
                      </a:r>
                      <a:r>
                        <a:rPr lang="en-US" sz="3600" strike="sngStrike" dirty="0">
                          <a:solidFill>
                            <a:srgbClr val="C00000"/>
                          </a:solidFill>
                          <a:effectLst/>
                        </a:rPr>
                        <a:t>fast</a:t>
                      </a:r>
                      <a:r>
                        <a:rPr lang="en-US" sz="3600" dirty="0">
                          <a:effectLst/>
                        </a:rPr>
                        <a:t> shower</a:t>
                      </a:r>
                      <a:br>
                        <a:rPr lang="en-US" sz="3600" dirty="0">
                          <a:effectLst/>
                        </a:rPr>
                      </a:br>
                      <a:r>
                        <a:rPr lang="en-US" sz="3600" dirty="0">
                          <a:effectLst/>
                        </a:rPr>
                        <a:t>a</a:t>
                      </a:r>
                      <a:r>
                        <a:rPr lang="en-US" sz="3600" dirty="0">
                          <a:solidFill>
                            <a:srgbClr val="C00000"/>
                          </a:solidFill>
                          <a:effectLst/>
                        </a:rPr>
                        <a:t> </a:t>
                      </a:r>
                      <a:r>
                        <a:rPr lang="en-US" sz="3600" strike="sngStrike" dirty="0">
                          <a:solidFill>
                            <a:srgbClr val="C00000"/>
                          </a:solidFill>
                          <a:effectLst/>
                        </a:rPr>
                        <a:t>fast</a:t>
                      </a:r>
                      <a:r>
                        <a:rPr lang="en-US" sz="3600" dirty="0">
                          <a:effectLst/>
                        </a:rPr>
                        <a:t> meal</a:t>
                      </a:r>
                    </a:p>
                  </a:txBody>
                  <a:tcPr marL="142875" marR="142875" marT="142875" marB="142875">
                    <a:lnL w="19050" cap="flat" cmpd="sng" algn="ctr">
                      <a:solidFill>
                        <a:srgbClr val="E0EF02"/>
                      </a:solidFill>
                      <a:prstDash val="solid"/>
                      <a:round/>
                      <a:headEnd type="none" w="med" len="med"/>
                      <a:tailEnd type="none" w="med" len="med"/>
                    </a:lnL>
                    <a:lnR w="19050" cap="flat" cmpd="sng" algn="ctr">
                      <a:solidFill>
                        <a:srgbClr val="E0EF02"/>
                      </a:solidFill>
                      <a:prstDash val="solid"/>
                      <a:round/>
                      <a:headEnd type="none" w="med" len="med"/>
                      <a:tailEnd type="none" w="med" len="med"/>
                    </a:lnR>
                    <a:lnT w="19050" cap="flat" cmpd="sng" algn="ctr">
                      <a:solidFill>
                        <a:srgbClr val="E0EF02"/>
                      </a:solidFill>
                      <a:prstDash val="solid"/>
                      <a:round/>
                      <a:headEnd type="none" w="med" len="med"/>
                      <a:tailEnd type="none" w="med" len="med"/>
                    </a:lnT>
                    <a:lnB w="19050" cap="flat" cmpd="sng" algn="ctr">
                      <a:solidFill>
                        <a:srgbClr val="E0EF02"/>
                      </a:solidFill>
                      <a:prstDash val="solid"/>
                      <a:round/>
                      <a:headEnd type="none" w="med" len="med"/>
                      <a:tailEnd type="none" w="med" len="med"/>
                    </a:lnB>
                  </a:tcPr>
                </a:tc>
                <a:extLst>
                  <a:ext uri="{0D108BD9-81ED-4DB2-BD59-A6C34878D82A}">
                    <a16:rowId xmlns:a16="http://schemas.microsoft.com/office/drawing/2014/main" val="539019664"/>
                  </a:ext>
                </a:extLst>
              </a:tr>
            </a:tbl>
          </a:graphicData>
        </a:graphic>
      </p:graphicFrame>
    </p:spTree>
    <p:extLst>
      <p:ext uri="{BB962C8B-B14F-4D97-AF65-F5344CB8AC3E}">
        <p14:creationId xmlns:p14="http://schemas.microsoft.com/office/powerpoint/2010/main" val="343419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720" y="568960"/>
            <a:ext cx="8879840" cy="8737600"/>
          </a:xfrm>
          <a:prstGeom prst="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0" indent="-1143000">
              <a:buFont typeface="Arial" panose="020B0604020202020204" pitchFamily="34" charset="0"/>
              <a:buChar char="•"/>
            </a:pPr>
            <a:r>
              <a:rPr lang="en-US" sz="8000" dirty="0">
                <a:solidFill>
                  <a:schemeClr val="tx1"/>
                </a:solidFill>
              </a:rPr>
              <a:t>Make a </a:t>
            </a:r>
            <a:r>
              <a:rPr lang="en-US" sz="8000" dirty="0" smtClean="0">
                <a:solidFill>
                  <a:schemeClr val="tx1"/>
                </a:solidFill>
              </a:rPr>
              <a:t>decision</a:t>
            </a:r>
          </a:p>
          <a:p>
            <a:pPr marL="1143000" indent="-1143000">
              <a:buFont typeface="Arial" panose="020B0604020202020204" pitchFamily="34" charset="0"/>
              <a:buChar char="•"/>
            </a:pPr>
            <a:r>
              <a:rPr lang="en-US" sz="8000" dirty="0" smtClean="0">
                <a:solidFill>
                  <a:schemeClr val="tx1"/>
                </a:solidFill>
              </a:rPr>
              <a:t>Make </a:t>
            </a:r>
            <a:r>
              <a:rPr lang="en-US" sz="8000" dirty="0">
                <a:solidFill>
                  <a:schemeClr val="tx1"/>
                </a:solidFill>
              </a:rPr>
              <a:t>a </a:t>
            </a:r>
            <a:r>
              <a:rPr lang="en-US" sz="8000" dirty="0" smtClean="0">
                <a:solidFill>
                  <a:schemeClr val="tx1"/>
                </a:solidFill>
              </a:rPr>
              <a:t>mistake</a:t>
            </a:r>
          </a:p>
          <a:p>
            <a:pPr marL="1143000" indent="-1143000">
              <a:buFont typeface="Arial" panose="020B0604020202020204" pitchFamily="34" charset="0"/>
              <a:buChar char="•"/>
            </a:pPr>
            <a:r>
              <a:rPr lang="en-US" sz="8000" dirty="0" smtClean="0">
                <a:solidFill>
                  <a:schemeClr val="tx1"/>
                </a:solidFill>
              </a:rPr>
              <a:t>Make </a:t>
            </a:r>
            <a:r>
              <a:rPr lang="en-US" sz="8000" dirty="0">
                <a:solidFill>
                  <a:schemeClr val="tx1"/>
                </a:solidFill>
              </a:rPr>
              <a:t>an </a:t>
            </a:r>
            <a:r>
              <a:rPr lang="en-US" sz="8000" dirty="0" smtClean="0">
                <a:solidFill>
                  <a:schemeClr val="tx1"/>
                </a:solidFill>
              </a:rPr>
              <a:t>effort</a:t>
            </a:r>
            <a:endParaRPr lang="en-US" sz="8000" dirty="0">
              <a:solidFill>
                <a:schemeClr val="tx1"/>
              </a:solidFill>
            </a:endParaRPr>
          </a:p>
        </p:txBody>
      </p:sp>
      <p:sp>
        <p:nvSpPr>
          <p:cNvPr id="4" name="Rectangle 3"/>
          <p:cNvSpPr/>
          <p:nvPr/>
        </p:nvSpPr>
        <p:spPr>
          <a:xfrm>
            <a:off x="10017760" y="802640"/>
            <a:ext cx="7579360" cy="827024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smtClean="0">
                <a:solidFill>
                  <a:schemeClr val="tx1"/>
                </a:solidFill>
              </a:rPr>
              <a:t>- Do </a:t>
            </a:r>
            <a:r>
              <a:rPr lang="en-US" sz="6000" b="1" dirty="0">
                <a:solidFill>
                  <a:schemeClr val="tx1"/>
                </a:solidFill>
              </a:rPr>
              <a:t>homework </a:t>
            </a:r>
            <a:endParaRPr lang="en-US" sz="6000" b="1" dirty="0" smtClean="0">
              <a:solidFill>
                <a:schemeClr val="tx1"/>
              </a:solidFill>
            </a:endParaRPr>
          </a:p>
          <a:p>
            <a:r>
              <a:rPr lang="en-US" sz="6000" b="1" dirty="0" smtClean="0">
                <a:solidFill>
                  <a:schemeClr val="tx1"/>
                </a:solidFill>
              </a:rPr>
              <a:t>- Do </a:t>
            </a:r>
            <a:r>
              <a:rPr lang="en-US" sz="6000" b="1" dirty="0">
                <a:solidFill>
                  <a:schemeClr val="tx1"/>
                </a:solidFill>
              </a:rPr>
              <a:t>the </a:t>
            </a:r>
            <a:r>
              <a:rPr lang="en-US" sz="6000" b="1" dirty="0" smtClean="0">
                <a:solidFill>
                  <a:schemeClr val="tx1"/>
                </a:solidFill>
              </a:rPr>
              <a:t>dishes</a:t>
            </a:r>
          </a:p>
          <a:p>
            <a:r>
              <a:rPr lang="en-US" sz="6000" b="1" dirty="0" smtClean="0">
                <a:solidFill>
                  <a:schemeClr val="tx1"/>
                </a:solidFill>
              </a:rPr>
              <a:t>- Do business</a:t>
            </a:r>
            <a:endParaRPr lang="en-US" sz="6000" b="1" dirty="0">
              <a:solidFill>
                <a:schemeClr val="tx1"/>
              </a:solidFill>
            </a:endParaRPr>
          </a:p>
        </p:txBody>
      </p:sp>
    </p:spTree>
    <p:extLst>
      <p:ext uri="{BB962C8B-B14F-4D97-AF65-F5344CB8AC3E}">
        <p14:creationId xmlns:p14="http://schemas.microsoft.com/office/powerpoint/2010/main" val="6700640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0560" y="426720"/>
            <a:ext cx="16946880" cy="953008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dirty="0">
                <a:solidFill>
                  <a:srgbClr val="002060"/>
                </a:solidFill>
                <a:latin typeface="Times New Roman" panose="02020603050405020304" pitchFamily="18" charset="0"/>
                <a:cs typeface="Times New Roman" panose="02020603050405020304" pitchFamily="18" charset="0"/>
              </a:rPr>
              <a:t>1- Diminutive stature .</a:t>
            </a:r>
          </a:p>
          <a:p>
            <a:r>
              <a:rPr lang="en-US" sz="7200" dirty="0">
                <a:solidFill>
                  <a:srgbClr val="002060"/>
                </a:solidFill>
                <a:latin typeface="Times New Roman" panose="02020603050405020304" pitchFamily="18" charset="0"/>
                <a:cs typeface="Times New Roman" panose="02020603050405020304" pitchFamily="18" charset="0"/>
              </a:rPr>
              <a:t>2- Dizzy heights.</a:t>
            </a:r>
          </a:p>
          <a:p>
            <a:r>
              <a:rPr lang="en-US" sz="7200" dirty="0">
                <a:solidFill>
                  <a:srgbClr val="002060"/>
                </a:solidFill>
                <a:latin typeface="Times New Roman" panose="02020603050405020304" pitchFamily="18" charset="0"/>
                <a:cs typeface="Times New Roman" panose="02020603050405020304" pitchFamily="18" charset="0"/>
              </a:rPr>
              <a:t>3-Iron Will </a:t>
            </a:r>
          </a:p>
          <a:p>
            <a:r>
              <a:rPr lang="en-US" sz="7200" dirty="0">
                <a:solidFill>
                  <a:srgbClr val="002060"/>
                </a:solidFill>
                <a:latin typeface="Times New Roman" panose="02020603050405020304" pitchFamily="18" charset="0"/>
                <a:cs typeface="Times New Roman" panose="02020603050405020304" pitchFamily="18" charset="0"/>
              </a:rPr>
              <a:t>4-  Suffer hardships . </a:t>
            </a:r>
          </a:p>
          <a:p>
            <a:r>
              <a:rPr lang="en-US" sz="7200" dirty="0">
                <a:solidFill>
                  <a:srgbClr val="002060"/>
                </a:solidFill>
                <a:latin typeface="Times New Roman" panose="02020603050405020304" pitchFamily="18" charset="0"/>
                <a:cs typeface="Times New Roman" panose="02020603050405020304" pitchFamily="18" charset="0"/>
              </a:rPr>
              <a:t>5- Nod in approval .</a:t>
            </a:r>
          </a:p>
          <a:p>
            <a:r>
              <a:rPr lang="en-US" sz="7200" dirty="0">
                <a:solidFill>
                  <a:srgbClr val="002060"/>
                </a:solidFill>
                <a:latin typeface="Times New Roman" panose="02020603050405020304" pitchFamily="18" charset="0"/>
                <a:cs typeface="Times New Roman" panose="02020603050405020304" pitchFamily="18" charset="0"/>
              </a:rPr>
              <a:t>6- Home baked treats .</a:t>
            </a:r>
          </a:p>
          <a:p>
            <a:r>
              <a:rPr lang="en-US" sz="7200" dirty="0">
                <a:solidFill>
                  <a:srgbClr val="002060"/>
                </a:solidFill>
                <a:latin typeface="Times New Roman" panose="02020603050405020304" pitchFamily="18" charset="0"/>
                <a:cs typeface="Times New Roman" panose="02020603050405020304" pitchFamily="18" charset="0"/>
              </a:rPr>
              <a:t>7- Unassuming manner.</a:t>
            </a:r>
          </a:p>
          <a:p>
            <a:r>
              <a:rPr lang="en-US" sz="7200" dirty="0">
                <a:solidFill>
                  <a:srgbClr val="002060"/>
                </a:solidFill>
                <a:latin typeface="Times New Roman" panose="02020603050405020304" pitchFamily="18" charset="0"/>
                <a:cs typeface="Times New Roman" panose="02020603050405020304" pitchFamily="18" charset="0"/>
              </a:rPr>
              <a:t>8- Conjure up with memories.</a:t>
            </a:r>
          </a:p>
          <a:p>
            <a:pPr algn="ctr"/>
            <a:endParaRPr lang="en-US" sz="4000" dirty="0">
              <a:solidFill>
                <a:srgbClr val="002060"/>
              </a:solidFill>
            </a:endParaRPr>
          </a:p>
        </p:txBody>
      </p:sp>
      <p:sp>
        <p:nvSpPr>
          <p:cNvPr id="3" name="AutoShape 2" descr="Finger Clipart Vectors &amp; Illustration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10830560" y="828039"/>
            <a:ext cx="5892799" cy="6300135"/>
          </a:xfrm>
          <a:prstGeom prst="rect">
            <a:avLst/>
          </a:prstGeom>
        </p:spPr>
      </p:pic>
    </p:spTree>
    <p:extLst>
      <p:ext uri="{BB962C8B-B14F-4D97-AF65-F5344CB8AC3E}">
        <p14:creationId xmlns:p14="http://schemas.microsoft.com/office/powerpoint/2010/main" val="24628836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 y="284480"/>
            <a:ext cx="9306560" cy="916432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endParaRPr lang="en-US" sz="3600" b="1" dirty="0" smtClean="0">
              <a:solidFill>
                <a:schemeClr val="tx1"/>
              </a:solidFill>
            </a:endParaRPr>
          </a:p>
          <a:p>
            <a:pPr marL="571500" indent="-571500">
              <a:buFont typeface="Arial" panose="020B0604020202020204" pitchFamily="34" charset="0"/>
              <a:buChar char="•"/>
            </a:pPr>
            <a:r>
              <a:rPr lang="en-US" sz="3600" b="1" dirty="0">
                <a:solidFill>
                  <a:schemeClr val="tx1"/>
                </a:solidFill>
              </a:rPr>
              <a:t>Suffer hardships : </a:t>
            </a:r>
            <a:r>
              <a:rPr lang="en-US" sz="3600" b="1" dirty="0">
                <a:solidFill>
                  <a:schemeClr val="accent6">
                    <a:lumMod val="50000"/>
                  </a:schemeClr>
                </a:solidFill>
              </a:rPr>
              <a:t>to endure or experience difficult or challenging situations, often involving pain, struggle, or discomfort. It refers to going through tough circumstances or adversity.</a:t>
            </a:r>
          </a:p>
          <a:p>
            <a:pPr marL="571500" indent="-571500">
              <a:buFont typeface="Arial" panose="020B0604020202020204" pitchFamily="34" charset="0"/>
              <a:buChar char="•"/>
            </a:pPr>
            <a:endParaRPr lang="en-US" sz="3600" b="1" dirty="0" smtClean="0">
              <a:solidFill>
                <a:schemeClr val="tx1"/>
              </a:solidFill>
            </a:endParaRPr>
          </a:p>
          <a:p>
            <a:pPr marL="571500" indent="-571500">
              <a:buFont typeface="Arial" panose="020B0604020202020204" pitchFamily="34" charset="0"/>
              <a:buChar char="•"/>
            </a:pPr>
            <a:r>
              <a:rPr lang="en-US" sz="3600" b="1" dirty="0" smtClean="0">
                <a:solidFill>
                  <a:schemeClr val="tx1"/>
                </a:solidFill>
              </a:rPr>
              <a:t>During </a:t>
            </a:r>
            <a:r>
              <a:rPr lang="en-US" sz="3600" b="1" dirty="0">
                <a:solidFill>
                  <a:schemeClr val="tx1"/>
                </a:solidFill>
              </a:rPr>
              <a:t>the long winter, the villagers had to </a:t>
            </a:r>
            <a:r>
              <a:rPr lang="en-US" sz="3600" b="1" u="sng" dirty="0">
                <a:solidFill>
                  <a:schemeClr val="tx1"/>
                </a:solidFill>
              </a:rPr>
              <a:t>suffer hardships </a:t>
            </a:r>
            <a:r>
              <a:rPr lang="en-US" sz="3600" b="1" dirty="0">
                <a:solidFill>
                  <a:schemeClr val="tx1"/>
                </a:solidFill>
              </a:rPr>
              <a:t>like scarce food and freezing temperatures</a:t>
            </a:r>
            <a:r>
              <a:rPr lang="en-US" sz="3600" b="1" dirty="0" smtClean="0">
                <a:solidFill>
                  <a:schemeClr val="tx1"/>
                </a:solidFill>
              </a:rPr>
              <a:t>.</a:t>
            </a:r>
          </a:p>
          <a:p>
            <a:pPr marL="571500" indent="-571500">
              <a:buFont typeface="Arial" panose="020B0604020202020204" pitchFamily="34" charset="0"/>
              <a:buChar char="•"/>
            </a:pPr>
            <a:r>
              <a:rPr lang="en-US" sz="3600" b="1" dirty="0" smtClean="0">
                <a:solidFill>
                  <a:schemeClr val="tx1"/>
                </a:solidFill>
              </a:rPr>
              <a:t>Many </a:t>
            </a:r>
            <a:r>
              <a:rPr lang="en-US" sz="3600" b="1" dirty="0">
                <a:solidFill>
                  <a:schemeClr val="tx1"/>
                </a:solidFill>
              </a:rPr>
              <a:t>pioneers </a:t>
            </a:r>
            <a:r>
              <a:rPr lang="en-US" sz="3600" b="1" u="sng" dirty="0">
                <a:solidFill>
                  <a:schemeClr val="tx1"/>
                </a:solidFill>
              </a:rPr>
              <a:t>suffered hardships </a:t>
            </a:r>
            <a:r>
              <a:rPr lang="en-US" sz="3600" b="1" dirty="0">
                <a:solidFill>
                  <a:schemeClr val="tx1"/>
                </a:solidFill>
              </a:rPr>
              <a:t>as they traveled across the rugged terrain to reach their new </a:t>
            </a:r>
            <a:r>
              <a:rPr lang="en-US" sz="3600" b="1" dirty="0" smtClean="0">
                <a:solidFill>
                  <a:schemeClr val="tx1"/>
                </a:solidFill>
              </a:rPr>
              <a:t>homes.</a:t>
            </a:r>
          </a:p>
          <a:p>
            <a:pPr marL="571500" indent="-571500">
              <a:buFont typeface="Arial" panose="020B0604020202020204" pitchFamily="34" charset="0"/>
              <a:buChar char="•"/>
            </a:pPr>
            <a:r>
              <a:rPr lang="en-US" sz="3600" b="1" dirty="0" smtClean="0">
                <a:solidFill>
                  <a:schemeClr val="tx1"/>
                </a:solidFill>
              </a:rPr>
              <a:t>Despite </a:t>
            </a:r>
            <a:r>
              <a:rPr lang="en-US" sz="3600" b="1" u="sng" dirty="0">
                <a:solidFill>
                  <a:schemeClr val="tx1"/>
                </a:solidFill>
              </a:rPr>
              <a:t>suffering hardships </a:t>
            </a:r>
            <a:r>
              <a:rPr lang="en-US" sz="3600" b="1" dirty="0">
                <a:solidFill>
                  <a:schemeClr val="tx1"/>
                </a:solidFill>
              </a:rPr>
              <a:t>throughout his journey, he remained determined to achieve his </a:t>
            </a:r>
            <a:r>
              <a:rPr lang="en-US" sz="3600" b="1" dirty="0" smtClean="0">
                <a:solidFill>
                  <a:schemeClr val="tx1"/>
                </a:solidFill>
              </a:rPr>
              <a:t>dreams.</a:t>
            </a:r>
            <a:endParaRPr lang="en-US" sz="3600" b="1" dirty="0">
              <a:solidFill>
                <a:schemeClr val="tx1"/>
              </a:solidFill>
            </a:endParaRPr>
          </a:p>
        </p:txBody>
      </p:sp>
      <p:sp>
        <p:nvSpPr>
          <p:cNvPr id="4" name="Rectangle 3"/>
          <p:cNvSpPr/>
          <p:nvPr/>
        </p:nvSpPr>
        <p:spPr>
          <a:xfrm>
            <a:off x="9763760" y="284480"/>
            <a:ext cx="8321040" cy="940816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endParaRPr lang="en-US" sz="3600" b="1" dirty="0" smtClean="0">
              <a:solidFill>
                <a:schemeClr val="tx1"/>
              </a:solidFill>
            </a:endParaRPr>
          </a:p>
          <a:p>
            <a:pPr marL="571500" indent="-571500">
              <a:buFont typeface="Arial" panose="020B0604020202020204" pitchFamily="34" charset="0"/>
              <a:buChar char="•"/>
            </a:pPr>
            <a:r>
              <a:rPr lang="en-US" sz="3600" b="1" dirty="0" smtClean="0">
                <a:solidFill>
                  <a:schemeClr val="tx1"/>
                </a:solidFill>
              </a:rPr>
              <a:t>Diminutive stature: </a:t>
            </a:r>
            <a:r>
              <a:rPr lang="en-US" sz="3600" dirty="0">
                <a:solidFill>
                  <a:schemeClr val="accent6">
                    <a:lumMod val="50000"/>
                  </a:schemeClr>
                </a:solidFill>
              </a:rPr>
              <a:t>refers to a person or object being notably small or short in height. It describes someone or something with a physically small or petite build.</a:t>
            </a:r>
            <a:endParaRPr lang="en-US" sz="3600" b="1" dirty="0" smtClean="0">
              <a:solidFill>
                <a:schemeClr val="accent6">
                  <a:lumMod val="50000"/>
                </a:schemeClr>
              </a:solidFill>
            </a:endParaRPr>
          </a:p>
          <a:p>
            <a:pPr marL="571500" indent="-571500">
              <a:buFont typeface="Arial" panose="020B0604020202020204" pitchFamily="34" charset="0"/>
              <a:buChar char="•"/>
            </a:pPr>
            <a:r>
              <a:rPr lang="en-US" sz="3600" b="1" dirty="0">
                <a:solidFill>
                  <a:schemeClr val="tx1"/>
                </a:solidFill>
              </a:rPr>
              <a:t>Despite her diminutive stature, she commanded the room with her powerful voice and confidence</a:t>
            </a:r>
            <a:r>
              <a:rPr lang="en-US" sz="3600" b="1" dirty="0" smtClean="0">
                <a:solidFill>
                  <a:schemeClr val="tx1"/>
                </a:solidFill>
              </a:rPr>
              <a:t>.</a:t>
            </a:r>
          </a:p>
          <a:p>
            <a:pPr marL="571500" indent="-571500">
              <a:buFont typeface="Arial" panose="020B0604020202020204" pitchFamily="34" charset="0"/>
              <a:buChar char="•"/>
            </a:pPr>
            <a:r>
              <a:rPr lang="en-US" sz="3600" b="1" dirty="0" smtClean="0">
                <a:solidFill>
                  <a:schemeClr val="tx1"/>
                </a:solidFill>
              </a:rPr>
              <a:t>The </a:t>
            </a:r>
            <a:r>
              <a:rPr lang="en-US" sz="3600" b="1" dirty="0">
                <a:solidFill>
                  <a:schemeClr val="tx1"/>
                </a:solidFill>
              </a:rPr>
              <a:t>diminutive stature of the statue made it easy to overlook in the crowded gallery</a:t>
            </a:r>
            <a:r>
              <a:rPr lang="en-US" sz="3600" b="1" dirty="0" smtClean="0">
                <a:solidFill>
                  <a:schemeClr val="tx1"/>
                </a:solidFill>
              </a:rPr>
              <a:t>.</a:t>
            </a:r>
          </a:p>
          <a:p>
            <a:pPr marL="571500" indent="-571500">
              <a:buFont typeface="Arial" panose="020B0604020202020204" pitchFamily="34" charset="0"/>
              <a:buChar char="•"/>
            </a:pPr>
            <a:r>
              <a:rPr lang="en-US" sz="3600" b="1" dirty="0" smtClean="0">
                <a:solidFill>
                  <a:schemeClr val="tx1"/>
                </a:solidFill>
              </a:rPr>
              <a:t>His </a:t>
            </a:r>
            <a:r>
              <a:rPr lang="en-US" sz="3600" b="1" dirty="0">
                <a:solidFill>
                  <a:schemeClr val="tx1"/>
                </a:solidFill>
              </a:rPr>
              <a:t>diminutive stature didn’t stop him from excelling in sports, proving that size isn’t everything.</a:t>
            </a:r>
          </a:p>
        </p:txBody>
      </p:sp>
    </p:spTree>
    <p:extLst>
      <p:ext uri="{BB962C8B-B14F-4D97-AF65-F5344CB8AC3E}">
        <p14:creationId xmlns:p14="http://schemas.microsoft.com/office/powerpoint/2010/main" val="1483506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 y="284480"/>
            <a:ext cx="9306560" cy="983488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endParaRPr lang="en-US" sz="3600" b="1" dirty="0" smtClean="0">
              <a:solidFill>
                <a:schemeClr val="tx1"/>
              </a:solidFill>
            </a:endParaRPr>
          </a:p>
          <a:p>
            <a:pPr marL="571500" indent="-571500">
              <a:buFont typeface="Arial" panose="020B0604020202020204" pitchFamily="34" charset="0"/>
              <a:buChar char="•"/>
            </a:pPr>
            <a:r>
              <a:rPr lang="en-US" sz="3600" b="1" dirty="0" smtClean="0">
                <a:solidFill>
                  <a:schemeClr val="tx1"/>
                </a:solidFill>
              </a:rPr>
              <a:t>Dizzy heights : </a:t>
            </a:r>
            <a:r>
              <a:rPr lang="en-US" sz="3600" dirty="0">
                <a:solidFill>
                  <a:schemeClr val="accent6">
                    <a:lumMod val="50000"/>
                  </a:schemeClr>
                </a:solidFill>
              </a:rPr>
              <a:t>metaphorically refers to achieving a very high level of success, power, or status, often to a point where it feels overwhelming or difficult to handle. It suggests reaching the peak of one's potential or career, where the position is both impressive and possibly intimidating</a:t>
            </a:r>
            <a:r>
              <a:rPr lang="en-US" sz="3600" dirty="0"/>
              <a:t>.</a:t>
            </a:r>
            <a:endParaRPr lang="en-US" sz="3600" b="1" dirty="0" smtClean="0">
              <a:solidFill>
                <a:schemeClr val="tx1"/>
              </a:solidFill>
            </a:endParaRPr>
          </a:p>
          <a:p>
            <a:pPr marL="571500" indent="-571500">
              <a:buFont typeface="Arial" panose="020B0604020202020204" pitchFamily="34" charset="0"/>
              <a:buChar char="•"/>
            </a:pPr>
            <a:r>
              <a:rPr lang="en-US" sz="3600" b="1" dirty="0">
                <a:solidFill>
                  <a:schemeClr val="tx1"/>
                </a:solidFill>
              </a:rPr>
              <a:t>After years of hard work, she finally reached the dizzy heights of the corporate world as CEO</a:t>
            </a:r>
            <a:r>
              <a:rPr lang="en-US" sz="3600" b="1" dirty="0" smtClean="0">
                <a:solidFill>
                  <a:schemeClr val="tx1"/>
                </a:solidFill>
              </a:rPr>
              <a:t>.</a:t>
            </a:r>
          </a:p>
          <a:p>
            <a:pPr marL="571500" indent="-571500">
              <a:buFont typeface="Arial" panose="020B0604020202020204" pitchFamily="34" charset="0"/>
              <a:buChar char="•"/>
            </a:pPr>
            <a:r>
              <a:rPr lang="en-US" sz="3600" b="1" dirty="0" smtClean="0">
                <a:solidFill>
                  <a:schemeClr val="tx1"/>
                </a:solidFill>
              </a:rPr>
              <a:t>His </a:t>
            </a:r>
            <a:r>
              <a:rPr lang="en-US" sz="3600" b="1" dirty="0">
                <a:solidFill>
                  <a:schemeClr val="tx1"/>
                </a:solidFill>
              </a:rPr>
              <a:t>new album took him to the dizzy heights of fame, with millions of fans around the world</a:t>
            </a:r>
            <a:r>
              <a:rPr lang="en-US" sz="3600" b="1" dirty="0" smtClean="0">
                <a:solidFill>
                  <a:schemeClr val="tx1"/>
                </a:solidFill>
              </a:rPr>
              <a:t>.</a:t>
            </a:r>
          </a:p>
          <a:p>
            <a:pPr marL="571500" indent="-571500">
              <a:buFont typeface="Arial" panose="020B0604020202020204" pitchFamily="34" charset="0"/>
              <a:buChar char="•"/>
            </a:pPr>
            <a:r>
              <a:rPr lang="en-US" sz="3600" b="1" dirty="0" smtClean="0">
                <a:solidFill>
                  <a:schemeClr val="tx1"/>
                </a:solidFill>
              </a:rPr>
              <a:t>The </a:t>
            </a:r>
            <a:r>
              <a:rPr lang="en-US" sz="3600" b="1" dirty="0">
                <a:solidFill>
                  <a:schemeClr val="tx1"/>
                </a:solidFill>
              </a:rPr>
              <a:t>team rose to the dizzy heights of success after winning the championship for the third year in a row.</a:t>
            </a:r>
          </a:p>
        </p:txBody>
      </p:sp>
      <p:sp>
        <p:nvSpPr>
          <p:cNvPr id="4" name="Rectangle 3"/>
          <p:cNvSpPr/>
          <p:nvPr/>
        </p:nvSpPr>
        <p:spPr>
          <a:xfrm>
            <a:off x="9763760" y="284480"/>
            <a:ext cx="8321040" cy="969264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smtClean="0">
                <a:solidFill>
                  <a:schemeClr val="tx1"/>
                </a:solidFill>
              </a:rPr>
              <a:t>Conjure </a:t>
            </a:r>
            <a:r>
              <a:rPr lang="en-US" sz="3600" b="1" dirty="0">
                <a:solidFill>
                  <a:schemeClr val="tx1"/>
                </a:solidFill>
              </a:rPr>
              <a:t>up with </a:t>
            </a:r>
            <a:r>
              <a:rPr lang="en-US" sz="3600" b="1" dirty="0" smtClean="0">
                <a:solidFill>
                  <a:schemeClr val="tx1"/>
                </a:solidFill>
              </a:rPr>
              <a:t>memories</a:t>
            </a:r>
            <a:r>
              <a:rPr lang="en-US" sz="3600" dirty="0" smtClean="0">
                <a:solidFill>
                  <a:schemeClr val="tx1"/>
                </a:solidFill>
              </a:rPr>
              <a:t>: </a:t>
            </a:r>
            <a:r>
              <a:rPr lang="en-US" sz="3600" dirty="0" smtClean="0">
                <a:solidFill>
                  <a:schemeClr val="accent6">
                    <a:lumMod val="50000"/>
                  </a:schemeClr>
                </a:solidFill>
              </a:rPr>
              <a:t>to </a:t>
            </a:r>
            <a:r>
              <a:rPr lang="en-US" sz="3600" dirty="0">
                <a:solidFill>
                  <a:schemeClr val="accent6">
                    <a:lumMod val="50000"/>
                  </a:schemeClr>
                </a:solidFill>
              </a:rPr>
              <a:t>bring memories or images to mind, often vividly or unexpectedly. It suggests the act of recalling or evoking past experiences, feelings, or thoughts as if summoning them from the </a:t>
            </a:r>
            <a:r>
              <a:rPr lang="en-US" sz="3600" dirty="0" smtClean="0">
                <a:solidFill>
                  <a:schemeClr val="accent6">
                    <a:lumMod val="50000"/>
                  </a:schemeClr>
                </a:solidFill>
              </a:rPr>
              <a:t>past</a:t>
            </a:r>
          </a:p>
          <a:p>
            <a:pPr marL="571500" indent="-571500">
              <a:buFont typeface="Arial" panose="020B0604020202020204" pitchFamily="34" charset="0"/>
              <a:buChar char="•"/>
            </a:pPr>
            <a:r>
              <a:rPr lang="en-US" sz="3600" b="1" dirty="0">
                <a:solidFill>
                  <a:schemeClr val="tx1"/>
                </a:solidFill>
              </a:rPr>
              <a:t>The old photograph conjured up memories of our childhood summers spent at the lake</a:t>
            </a:r>
            <a:r>
              <a:rPr lang="en-US" sz="3600" b="1" dirty="0" smtClean="0">
                <a:solidFill>
                  <a:schemeClr val="tx1"/>
                </a:solidFill>
              </a:rPr>
              <a:t>.</a:t>
            </a:r>
          </a:p>
          <a:p>
            <a:pPr marL="571500" indent="-571500">
              <a:buFont typeface="Arial" panose="020B0604020202020204" pitchFamily="34" charset="0"/>
              <a:buChar char="•"/>
            </a:pPr>
            <a:r>
              <a:rPr lang="en-US" sz="3600" b="1" dirty="0" smtClean="0">
                <a:solidFill>
                  <a:schemeClr val="tx1"/>
                </a:solidFill>
              </a:rPr>
              <a:t>Hearing </a:t>
            </a:r>
            <a:r>
              <a:rPr lang="en-US" sz="3600" b="1" dirty="0">
                <a:solidFill>
                  <a:schemeClr val="tx1"/>
                </a:solidFill>
              </a:rPr>
              <a:t>that song always conjures up memories of my first school dance</a:t>
            </a:r>
            <a:r>
              <a:rPr lang="en-US" sz="3600" b="1" dirty="0" smtClean="0">
                <a:solidFill>
                  <a:schemeClr val="tx1"/>
                </a:solidFill>
              </a:rPr>
              <a:t>.</a:t>
            </a:r>
          </a:p>
          <a:p>
            <a:pPr marL="571500" indent="-571500">
              <a:buFont typeface="Arial" panose="020B0604020202020204" pitchFamily="34" charset="0"/>
              <a:buChar char="•"/>
            </a:pPr>
            <a:r>
              <a:rPr lang="en-US" sz="3600" b="1" dirty="0" smtClean="0">
                <a:solidFill>
                  <a:schemeClr val="tx1"/>
                </a:solidFill>
              </a:rPr>
              <a:t>The </a:t>
            </a:r>
            <a:r>
              <a:rPr lang="en-US" sz="3600" b="1" dirty="0">
                <a:solidFill>
                  <a:schemeClr val="tx1"/>
                </a:solidFill>
              </a:rPr>
              <a:t>scent of fresh-baked bread conjured up memories of visiting my grandmother’s house as a child.</a:t>
            </a:r>
          </a:p>
        </p:txBody>
      </p:sp>
    </p:spTree>
    <p:extLst>
      <p:ext uri="{BB962C8B-B14F-4D97-AF65-F5344CB8AC3E}">
        <p14:creationId xmlns:p14="http://schemas.microsoft.com/office/powerpoint/2010/main" val="494248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6550" y="329882"/>
            <a:ext cx="5245896" cy="7412038"/>
          </a:xfrm>
          <a:prstGeom prst="rect">
            <a:avLst/>
          </a:prstGeom>
        </p:spPr>
      </p:pic>
      <p:sp>
        <p:nvSpPr>
          <p:cNvPr id="3" name="Right Arrow 2"/>
          <p:cNvSpPr/>
          <p:nvPr/>
        </p:nvSpPr>
        <p:spPr>
          <a:xfrm>
            <a:off x="5852160" y="4673600"/>
            <a:ext cx="4287520" cy="2174240"/>
          </a:xfrm>
          <a:prstGeom prst="right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Merriweather" panose="020B0604020202020204" charset="0"/>
              </a:rPr>
              <a:t>The Bold Words </a:t>
            </a:r>
          </a:p>
        </p:txBody>
      </p:sp>
      <p:sp>
        <p:nvSpPr>
          <p:cNvPr id="4" name="Rectangle 3"/>
          <p:cNvSpPr/>
          <p:nvPr/>
        </p:nvSpPr>
        <p:spPr>
          <a:xfrm>
            <a:off x="10409394" y="528320"/>
            <a:ext cx="7736366" cy="8818880"/>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0" indent="-1143000">
              <a:buFont typeface="+mj-lt"/>
              <a:buAutoNum type="arabicPeriod"/>
            </a:pPr>
            <a:r>
              <a:rPr lang="en-US" sz="6600" dirty="0">
                <a:solidFill>
                  <a:schemeClr val="tx1"/>
                </a:solidFill>
                <a:latin typeface="Merriweather" panose="020B0604020202020204" charset="0"/>
              </a:rPr>
              <a:t>Obstinate </a:t>
            </a:r>
          </a:p>
          <a:p>
            <a:pPr marL="1143000" indent="-1143000">
              <a:buFont typeface="+mj-lt"/>
              <a:buAutoNum type="arabicPeriod"/>
            </a:pPr>
            <a:r>
              <a:rPr lang="en-US" sz="6600" dirty="0">
                <a:solidFill>
                  <a:schemeClr val="tx1"/>
                </a:solidFill>
                <a:latin typeface="Merriweather" panose="020B0604020202020204" charset="0"/>
              </a:rPr>
              <a:t>Unprejudiced </a:t>
            </a:r>
          </a:p>
          <a:p>
            <a:pPr marL="1143000" indent="-1143000">
              <a:buFont typeface="+mj-lt"/>
              <a:buAutoNum type="arabicPeriod"/>
            </a:pPr>
            <a:r>
              <a:rPr lang="en-US" sz="6600" dirty="0">
                <a:solidFill>
                  <a:schemeClr val="tx1"/>
                </a:solidFill>
                <a:latin typeface="Merriweather" panose="020B0604020202020204" charset="0"/>
              </a:rPr>
              <a:t>Sharp </a:t>
            </a:r>
          </a:p>
          <a:p>
            <a:pPr marL="1143000" indent="-1143000">
              <a:buFont typeface="+mj-lt"/>
              <a:buAutoNum type="arabicPeriod"/>
            </a:pPr>
            <a:r>
              <a:rPr lang="en-US" sz="6600" dirty="0">
                <a:solidFill>
                  <a:schemeClr val="tx1"/>
                </a:solidFill>
                <a:latin typeface="Merriweather" panose="020B0604020202020204" charset="0"/>
              </a:rPr>
              <a:t>Considerate </a:t>
            </a:r>
          </a:p>
          <a:p>
            <a:pPr marL="1143000" indent="-1143000">
              <a:buFont typeface="+mj-lt"/>
              <a:buAutoNum type="arabicPeriod"/>
            </a:pPr>
            <a:r>
              <a:rPr lang="en-US" sz="6600" dirty="0">
                <a:solidFill>
                  <a:schemeClr val="tx1"/>
                </a:solidFill>
                <a:latin typeface="Merriweather" panose="020B0604020202020204" charset="0"/>
              </a:rPr>
              <a:t>Irreverent </a:t>
            </a:r>
          </a:p>
          <a:p>
            <a:pPr marL="1143000" indent="-1143000">
              <a:buFont typeface="+mj-lt"/>
              <a:buAutoNum type="arabicPeriod"/>
            </a:pPr>
            <a:r>
              <a:rPr lang="en-US" sz="6600" dirty="0">
                <a:solidFill>
                  <a:schemeClr val="tx1"/>
                </a:solidFill>
                <a:latin typeface="Merriweather" panose="020B0604020202020204" charset="0"/>
              </a:rPr>
              <a:t>Down to earth </a:t>
            </a:r>
          </a:p>
          <a:p>
            <a:pPr marL="1143000" indent="-1143000">
              <a:buFont typeface="+mj-lt"/>
              <a:buAutoNum type="arabicPeriod"/>
            </a:pPr>
            <a:r>
              <a:rPr lang="en-US" sz="6600" dirty="0">
                <a:solidFill>
                  <a:schemeClr val="tx1"/>
                </a:solidFill>
                <a:latin typeface="Merriweather" panose="020B0604020202020204" charset="0"/>
              </a:rPr>
              <a:t>Faithful </a:t>
            </a:r>
          </a:p>
        </p:txBody>
      </p:sp>
    </p:spTree>
    <p:extLst>
      <p:ext uri="{BB962C8B-B14F-4D97-AF65-F5344CB8AC3E}">
        <p14:creationId xmlns:p14="http://schemas.microsoft.com/office/powerpoint/2010/main" val="3147380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E9C9"/>
        </a:solidFill>
        <a:effectLst/>
      </p:bgPr>
    </p:bg>
    <p:spTree>
      <p:nvGrpSpPr>
        <p:cNvPr id="1" name="Shape 421"/>
        <p:cNvGrpSpPr/>
        <p:nvPr/>
      </p:nvGrpSpPr>
      <p:grpSpPr>
        <a:xfrm>
          <a:off x="0" y="0"/>
          <a:ext cx="0" cy="0"/>
          <a:chOff x="0" y="0"/>
          <a:chExt cx="0" cy="0"/>
        </a:xfrm>
      </p:grpSpPr>
      <p:grpSp>
        <p:nvGrpSpPr>
          <p:cNvPr id="422" name="Google Shape;422;p32"/>
          <p:cNvGrpSpPr/>
          <p:nvPr/>
        </p:nvGrpSpPr>
        <p:grpSpPr>
          <a:xfrm>
            <a:off x="1616149" y="172962"/>
            <a:ext cx="4338084" cy="2311726"/>
            <a:chOff x="0" y="0"/>
            <a:chExt cx="812800" cy="812800"/>
          </a:xfrm>
        </p:grpSpPr>
        <p:sp>
          <p:nvSpPr>
            <p:cNvPr id="423" name="Google Shape;423;p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cmpd="sng">
              <a:solidFill>
                <a:srgbClr val="8FC9BC"/>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26" name="Google Shape;426;p32"/>
          <p:cNvSpPr txBox="1"/>
          <p:nvPr/>
        </p:nvSpPr>
        <p:spPr>
          <a:xfrm>
            <a:off x="2514370" y="744034"/>
            <a:ext cx="3236515" cy="1034129"/>
          </a:xfrm>
          <a:prstGeom prst="rect">
            <a:avLst/>
          </a:prstGeom>
          <a:noFill/>
          <a:ln>
            <a:noFill/>
          </a:ln>
        </p:spPr>
        <p:txBody>
          <a:bodyPr spcFirstLastPara="1" wrap="square" lIns="0" tIns="0" rIns="0" bIns="0" anchor="t" anchorCtr="0">
            <a:spAutoFit/>
          </a:bodyPr>
          <a:lstStyle/>
          <a:p>
            <a:pPr marL="0" marR="0" lvl="0" indent="0" rtl="0">
              <a:lnSpc>
                <a:spcPct val="120000"/>
              </a:lnSpc>
              <a:spcBef>
                <a:spcPts val="0"/>
              </a:spcBef>
              <a:spcAft>
                <a:spcPts val="0"/>
              </a:spcAft>
              <a:buNone/>
            </a:pPr>
            <a:r>
              <a:rPr lang="en-US" sz="5600" b="1" i="0" u="none" strike="noStrike" cap="none" dirty="0">
                <a:solidFill>
                  <a:srgbClr val="48597A"/>
                </a:solidFill>
                <a:latin typeface="Merriweather"/>
                <a:ea typeface="Merriweather"/>
                <a:cs typeface="Merriweather"/>
                <a:sym typeface="Merriweather"/>
              </a:rPr>
              <a:t>Task 2  </a:t>
            </a:r>
            <a:endParaRPr dirty="0"/>
          </a:p>
        </p:txBody>
      </p:sp>
      <p:grpSp>
        <p:nvGrpSpPr>
          <p:cNvPr id="427" name="Google Shape;427;p32"/>
          <p:cNvGrpSpPr/>
          <p:nvPr/>
        </p:nvGrpSpPr>
        <p:grpSpPr>
          <a:xfrm>
            <a:off x="-3288359" y="7883887"/>
            <a:ext cx="24864717" cy="8082694"/>
            <a:chOff x="0" y="0"/>
            <a:chExt cx="6548732" cy="2128775"/>
          </a:xfrm>
        </p:grpSpPr>
        <p:sp>
          <p:nvSpPr>
            <p:cNvPr id="428" name="Google Shape;428;p32"/>
            <p:cNvSpPr/>
            <p:nvPr/>
          </p:nvSpPr>
          <p:spPr>
            <a:xfrm>
              <a:off x="0" y="0"/>
              <a:ext cx="6548732" cy="2128775"/>
            </a:xfrm>
            <a:custGeom>
              <a:avLst/>
              <a:gdLst/>
              <a:ahLst/>
              <a:cxnLst/>
              <a:rect l="l" t="t" r="r" b="b"/>
              <a:pathLst>
                <a:path w="6548732" h="2128775" extrusionOk="0">
                  <a:moveTo>
                    <a:pt x="3274366" y="0"/>
                  </a:moveTo>
                  <a:cubicBezTo>
                    <a:pt x="1465984" y="0"/>
                    <a:pt x="0" y="476543"/>
                    <a:pt x="0" y="1064388"/>
                  </a:cubicBezTo>
                  <a:cubicBezTo>
                    <a:pt x="0" y="1652233"/>
                    <a:pt x="1465984" y="2128775"/>
                    <a:pt x="3274366" y="2128775"/>
                  </a:cubicBezTo>
                  <a:cubicBezTo>
                    <a:pt x="5082748" y="2128775"/>
                    <a:pt x="6548732" y="1652233"/>
                    <a:pt x="6548732" y="1064388"/>
                  </a:cubicBezTo>
                  <a:cubicBezTo>
                    <a:pt x="6548732" y="476543"/>
                    <a:pt x="5082748" y="0"/>
                    <a:pt x="3274366" y="0"/>
                  </a:cubicBezTo>
                  <a:close/>
                </a:path>
              </a:pathLst>
            </a:custGeom>
            <a:solidFill>
              <a:srgbClr val="8FA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30" name="Google Shape;430;p32"/>
          <p:cNvSpPr/>
          <p:nvPr/>
        </p:nvSpPr>
        <p:spPr>
          <a:xfrm rot="-2343249">
            <a:off x="-4194236" y="1028700"/>
            <a:ext cx="9055956" cy="8229600"/>
          </a:xfrm>
          <a:custGeom>
            <a:avLst/>
            <a:gdLst/>
            <a:ahLst/>
            <a:cxnLst/>
            <a:rect l="l" t="t" r="r" b="b"/>
            <a:pathLst>
              <a:path w="9055956" h="8229600" extrusionOk="0">
                <a:moveTo>
                  <a:pt x="0" y="0"/>
                </a:moveTo>
                <a:lnTo>
                  <a:pt x="9055956" y="0"/>
                </a:lnTo>
                <a:lnTo>
                  <a:pt x="9055956" y="8229600"/>
                </a:lnTo>
                <a:lnTo>
                  <a:pt x="0" y="8229600"/>
                </a:lnTo>
                <a:lnTo>
                  <a:pt x="0" y="0"/>
                </a:lnTo>
                <a:close/>
              </a:path>
            </a:pathLst>
          </a:custGeom>
          <a:blipFill rotWithShape="1">
            <a:blip r:embed="rId3">
              <a:alphaModFix/>
            </a:blip>
            <a:stretch>
              <a:fillRect/>
            </a:stretch>
          </a:blipFill>
          <a:ln>
            <a:noFill/>
          </a:ln>
        </p:spPr>
      </p:sp>
      <p:sp>
        <p:nvSpPr>
          <p:cNvPr id="431" name="Google Shape;431;p32"/>
          <p:cNvSpPr/>
          <p:nvPr/>
        </p:nvSpPr>
        <p:spPr>
          <a:xfrm rot="2700000" flipH="1">
            <a:off x="13300077" y="1091842"/>
            <a:ext cx="9055956" cy="8229600"/>
          </a:xfrm>
          <a:custGeom>
            <a:avLst/>
            <a:gdLst/>
            <a:ahLst/>
            <a:cxnLst/>
            <a:rect l="l" t="t" r="r" b="b"/>
            <a:pathLst>
              <a:path w="9055956" h="8229600" extrusionOk="0">
                <a:moveTo>
                  <a:pt x="9055956" y="0"/>
                </a:moveTo>
                <a:lnTo>
                  <a:pt x="0" y="0"/>
                </a:lnTo>
                <a:lnTo>
                  <a:pt x="0" y="8229600"/>
                </a:lnTo>
                <a:lnTo>
                  <a:pt x="9055956" y="8229600"/>
                </a:lnTo>
                <a:lnTo>
                  <a:pt x="9055956" y="0"/>
                </a:lnTo>
                <a:close/>
              </a:path>
            </a:pathLst>
          </a:custGeom>
          <a:blipFill rotWithShape="1">
            <a:blip r:embed="rId3">
              <a:alphaModFix/>
            </a:blip>
            <a:stretch>
              <a:fillRect/>
            </a:stretch>
          </a:blipFill>
          <a:ln>
            <a:noFill/>
          </a:ln>
        </p:spPr>
      </p:sp>
      <p:sp>
        <p:nvSpPr>
          <p:cNvPr id="433" name="Google Shape;433;p32"/>
          <p:cNvSpPr/>
          <p:nvPr/>
        </p:nvSpPr>
        <p:spPr>
          <a:xfrm>
            <a:off x="4332774" y="6658665"/>
            <a:ext cx="3662172" cy="4114800"/>
          </a:xfrm>
          <a:custGeom>
            <a:avLst/>
            <a:gdLst/>
            <a:ahLst/>
            <a:cxnLst/>
            <a:rect l="l" t="t" r="r" b="b"/>
            <a:pathLst>
              <a:path w="3662172" h="4114800" extrusionOk="0">
                <a:moveTo>
                  <a:pt x="0" y="0"/>
                </a:moveTo>
                <a:lnTo>
                  <a:pt x="3662172" y="0"/>
                </a:lnTo>
                <a:lnTo>
                  <a:pt x="3662172" y="4114800"/>
                </a:lnTo>
                <a:lnTo>
                  <a:pt x="0" y="4114800"/>
                </a:lnTo>
                <a:lnTo>
                  <a:pt x="0" y="0"/>
                </a:lnTo>
                <a:close/>
              </a:path>
            </a:pathLst>
          </a:custGeom>
          <a:blipFill rotWithShape="1">
            <a:blip r:embed="rId4">
              <a:alphaModFix/>
            </a:blip>
            <a:stretch>
              <a:fillRect/>
            </a:stretch>
          </a:blipFill>
          <a:ln>
            <a:noFill/>
          </a:ln>
        </p:spPr>
      </p:sp>
      <p:sp>
        <p:nvSpPr>
          <p:cNvPr id="434" name="Google Shape;434;p32"/>
          <p:cNvSpPr/>
          <p:nvPr/>
        </p:nvSpPr>
        <p:spPr>
          <a:xfrm>
            <a:off x="7994946" y="7787905"/>
            <a:ext cx="4038759" cy="2892761"/>
          </a:xfrm>
          <a:custGeom>
            <a:avLst/>
            <a:gdLst/>
            <a:ahLst/>
            <a:cxnLst/>
            <a:rect l="l" t="t" r="r" b="b"/>
            <a:pathLst>
              <a:path w="4038759" h="2892761" extrusionOk="0">
                <a:moveTo>
                  <a:pt x="0" y="0"/>
                </a:moveTo>
                <a:lnTo>
                  <a:pt x="4038759" y="0"/>
                </a:lnTo>
                <a:lnTo>
                  <a:pt x="4038759" y="2892761"/>
                </a:lnTo>
                <a:lnTo>
                  <a:pt x="0" y="2892761"/>
                </a:lnTo>
                <a:lnTo>
                  <a:pt x="0" y="0"/>
                </a:lnTo>
                <a:close/>
              </a:path>
            </a:pathLst>
          </a:custGeom>
          <a:blipFill rotWithShape="1">
            <a:blip r:embed="rId5">
              <a:alphaModFix/>
            </a:blip>
            <a:stretch>
              <a:fillRect/>
            </a:stretch>
          </a:blipFill>
          <a:ln>
            <a:noFill/>
          </a:ln>
        </p:spPr>
      </p:sp>
      <p:sp>
        <p:nvSpPr>
          <p:cNvPr id="3" name="Rectangle 2"/>
          <p:cNvSpPr/>
          <p:nvPr/>
        </p:nvSpPr>
        <p:spPr>
          <a:xfrm>
            <a:off x="6163860" y="312668"/>
            <a:ext cx="10951535" cy="5635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t>We are going to read different situations to guess which </a:t>
            </a:r>
            <a:r>
              <a:rPr lang="en-US" sz="7200" b="1" dirty="0" smtClean="0"/>
              <a:t>collocation </a:t>
            </a:r>
            <a:r>
              <a:rPr lang="en-US" sz="7200" b="1" dirty="0"/>
              <a:t>am </a:t>
            </a:r>
            <a:r>
              <a:rPr lang="en-US" sz="7200" b="1" dirty="0" smtClean="0"/>
              <a:t>I thinking of.. </a:t>
            </a:r>
            <a:endParaRPr lang="en-US" sz="7200" b="1" dirty="0"/>
          </a:p>
        </p:txBody>
      </p:sp>
      <p:pic>
        <p:nvPicPr>
          <p:cNvPr id="4" name="Picture 3"/>
          <p:cNvPicPr>
            <a:picLocks noChangeAspect="1"/>
          </p:cNvPicPr>
          <p:nvPr/>
        </p:nvPicPr>
        <p:blipFill>
          <a:blip r:embed="rId6"/>
          <a:stretch>
            <a:fillRect/>
          </a:stretch>
        </p:blipFill>
        <p:spPr>
          <a:xfrm>
            <a:off x="2267831" y="2757764"/>
            <a:ext cx="2517866" cy="2517866"/>
          </a:xfrm>
          <a:prstGeom prst="rect">
            <a:avLst/>
          </a:prstGeom>
        </p:spPr>
      </p:pic>
      <p:sp>
        <p:nvSpPr>
          <p:cNvPr id="5" name="Rectangle 4"/>
          <p:cNvSpPr/>
          <p:nvPr/>
        </p:nvSpPr>
        <p:spPr>
          <a:xfrm>
            <a:off x="2267831" y="5351741"/>
            <a:ext cx="2532283" cy="888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2 minutes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grpSp>
        <p:nvGrpSpPr>
          <p:cNvPr id="345" name="Google Shape;345;p27"/>
          <p:cNvGrpSpPr/>
          <p:nvPr/>
        </p:nvGrpSpPr>
        <p:grpSpPr>
          <a:xfrm>
            <a:off x="0" y="-180826"/>
            <a:ext cx="18287996" cy="3536923"/>
            <a:chOff x="0" y="-47625"/>
            <a:chExt cx="4816592" cy="931535"/>
          </a:xfrm>
        </p:grpSpPr>
        <p:sp>
          <p:nvSpPr>
            <p:cNvPr id="346" name="Google Shape;346;p27"/>
            <p:cNvSpPr/>
            <p:nvPr/>
          </p:nvSpPr>
          <p:spPr>
            <a:xfrm>
              <a:off x="0" y="0"/>
              <a:ext cx="4816592" cy="883910"/>
            </a:xfrm>
            <a:custGeom>
              <a:avLst/>
              <a:gdLst/>
              <a:ahLst/>
              <a:cxnLst/>
              <a:rect l="l" t="t" r="r" b="b"/>
              <a:pathLst>
                <a:path w="4816592" h="883910" extrusionOk="0">
                  <a:moveTo>
                    <a:pt x="0" y="0"/>
                  </a:moveTo>
                  <a:lnTo>
                    <a:pt x="4816592" y="0"/>
                  </a:lnTo>
                  <a:lnTo>
                    <a:pt x="4816592" y="883910"/>
                  </a:lnTo>
                  <a:lnTo>
                    <a:pt x="0" y="883910"/>
                  </a:lnTo>
                  <a:close/>
                </a:path>
              </a:pathLst>
            </a:custGeom>
            <a:solidFill>
              <a:srgbClr val="FFFFFF"/>
            </a:solidFill>
            <a:ln>
              <a:noFill/>
            </a:ln>
          </p:spPr>
        </p:sp>
        <p:sp>
          <p:nvSpPr>
            <p:cNvPr id="347" name="Google Shape;347;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 name="Rectangle 1"/>
          <p:cNvSpPr/>
          <p:nvPr/>
        </p:nvSpPr>
        <p:spPr>
          <a:xfrm>
            <a:off x="305411" y="203200"/>
            <a:ext cx="11581789" cy="19100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lumMod val="95000"/>
                    <a:lumOff val="5000"/>
                  </a:schemeClr>
                </a:solidFill>
              </a:rPr>
              <a:t>Which word am I thinking of…. </a:t>
            </a:r>
          </a:p>
        </p:txBody>
      </p:sp>
      <p:sp>
        <p:nvSpPr>
          <p:cNvPr id="3" name="Rectangle 2"/>
          <p:cNvSpPr/>
          <p:nvPr/>
        </p:nvSpPr>
        <p:spPr>
          <a:xfrm>
            <a:off x="305410" y="2500569"/>
            <a:ext cx="17190110" cy="6186309"/>
          </a:xfrm>
          <a:prstGeom prst="rect">
            <a:avLst/>
          </a:prstGeom>
        </p:spPr>
        <p:txBody>
          <a:bodyPr wrap="square">
            <a:spAutoFit/>
          </a:bodyPr>
          <a:lstStyle/>
          <a:p>
            <a:r>
              <a:rPr lang="en-US" sz="6000" b="1" dirty="0">
                <a:latin typeface="Times New Roman" panose="02020603050405020304" pitchFamily="18" charset="0"/>
                <a:cs typeface="Times New Roman" panose="02020603050405020304" pitchFamily="18" charset="0"/>
              </a:rPr>
              <a:t>Situation </a:t>
            </a:r>
            <a:r>
              <a:rPr lang="en-US" sz="6000" b="1" dirty="0" smtClean="0">
                <a:latin typeface="Times New Roman" panose="02020603050405020304" pitchFamily="18" charset="0"/>
                <a:cs typeface="Times New Roman" panose="02020603050405020304" pitchFamily="18" charset="0"/>
              </a:rPr>
              <a:t>1</a:t>
            </a:r>
            <a:r>
              <a:rPr lang="en-US" sz="6000" dirty="0" smtClean="0">
                <a:latin typeface="Times New Roman" panose="02020603050405020304" pitchFamily="18" charset="0"/>
                <a:cs typeface="Times New Roman" panose="02020603050405020304" pitchFamily="18" charset="0"/>
              </a:rPr>
              <a:t>: </a:t>
            </a:r>
            <a:r>
              <a:rPr lang="en-US" sz="6600" dirty="0">
                <a:latin typeface="Merriweather" panose="020B0604020202020204" charset="0"/>
              </a:rPr>
              <a:t>Imagine a family who lost everything in a natural disaster. They had no home, no money, and had to sleep in temporary shelters. Despite this, they never gave up and eventually rebuilt their lives.</a:t>
            </a:r>
            <a:endParaRPr lang="en-US" sz="6600" dirty="0">
              <a:latin typeface="Merriweather" panose="020B0604020202020204" charset="0"/>
              <a:cs typeface="Times New Roman" panose="02020603050405020304" pitchFamily="18" charset="0"/>
            </a:endParaRPr>
          </a:p>
        </p:txBody>
      </p:sp>
      <p:sp>
        <p:nvSpPr>
          <p:cNvPr id="4" name="Rectangle 3"/>
          <p:cNvSpPr/>
          <p:nvPr/>
        </p:nvSpPr>
        <p:spPr>
          <a:xfrm>
            <a:off x="12049760" y="203199"/>
            <a:ext cx="5751170" cy="2297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t>Suffer hardships   </a:t>
            </a:r>
            <a:r>
              <a:rPr lang="en-US" dirty="0" smtClean="0"/>
              <a:t> </a:t>
            </a:r>
            <a:endParaRPr lang="en-US" dirty="0"/>
          </a:p>
        </p:txBody>
      </p:sp>
    </p:spTree>
    <p:extLst>
      <p:ext uri="{BB962C8B-B14F-4D97-AF65-F5344CB8AC3E}">
        <p14:creationId xmlns:p14="http://schemas.microsoft.com/office/powerpoint/2010/main" val="390844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grpSp>
        <p:nvGrpSpPr>
          <p:cNvPr id="345" name="Google Shape;345;p27"/>
          <p:cNvGrpSpPr/>
          <p:nvPr/>
        </p:nvGrpSpPr>
        <p:grpSpPr>
          <a:xfrm>
            <a:off x="0" y="-180826"/>
            <a:ext cx="18287996" cy="3536923"/>
            <a:chOff x="0" y="-47625"/>
            <a:chExt cx="4816592" cy="931535"/>
          </a:xfrm>
        </p:grpSpPr>
        <p:sp>
          <p:nvSpPr>
            <p:cNvPr id="346" name="Google Shape;346;p27"/>
            <p:cNvSpPr/>
            <p:nvPr/>
          </p:nvSpPr>
          <p:spPr>
            <a:xfrm>
              <a:off x="0" y="0"/>
              <a:ext cx="4816592" cy="883910"/>
            </a:xfrm>
            <a:custGeom>
              <a:avLst/>
              <a:gdLst/>
              <a:ahLst/>
              <a:cxnLst/>
              <a:rect l="l" t="t" r="r" b="b"/>
              <a:pathLst>
                <a:path w="4816592" h="883910" extrusionOk="0">
                  <a:moveTo>
                    <a:pt x="0" y="0"/>
                  </a:moveTo>
                  <a:lnTo>
                    <a:pt x="4816592" y="0"/>
                  </a:lnTo>
                  <a:lnTo>
                    <a:pt x="4816592" y="883910"/>
                  </a:lnTo>
                  <a:lnTo>
                    <a:pt x="0" y="883910"/>
                  </a:lnTo>
                  <a:close/>
                </a:path>
              </a:pathLst>
            </a:custGeom>
            <a:solidFill>
              <a:srgbClr val="FFFFFF"/>
            </a:solidFill>
            <a:ln>
              <a:noFill/>
            </a:ln>
          </p:spPr>
        </p:sp>
        <p:sp>
          <p:nvSpPr>
            <p:cNvPr id="347" name="Google Shape;347;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 name="Rectangle 1"/>
          <p:cNvSpPr/>
          <p:nvPr/>
        </p:nvSpPr>
        <p:spPr>
          <a:xfrm>
            <a:off x="305412" y="203200"/>
            <a:ext cx="10363204" cy="19100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lumMod val="95000"/>
                    <a:lumOff val="5000"/>
                  </a:schemeClr>
                </a:solidFill>
              </a:rPr>
              <a:t>Which word am I thinking of…. </a:t>
            </a:r>
          </a:p>
        </p:txBody>
      </p:sp>
      <p:sp>
        <p:nvSpPr>
          <p:cNvPr id="3" name="Rectangle 2"/>
          <p:cNvSpPr/>
          <p:nvPr/>
        </p:nvSpPr>
        <p:spPr>
          <a:xfrm>
            <a:off x="305410" y="2500569"/>
            <a:ext cx="17190110" cy="6247864"/>
          </a:xfrm>
          <a:prstGeom prst="rect">
            <a:avLst/>
          </a:prstGeom>
        </p:spPr>
        <p:txBody>
          <a:bodyPr wrap="square">
            <a:spAutoFit/>
          </a:bodyPr>
          <a:lstStyle/>
          <a:p>
            <a:r>
              <a:rPr lang="en-US" sz="6000" b="1" dirty="0">
                <a:latin typeface="Times New Roman" panose="02020603050405020304" pitchFamily="18" charset="0"/>
                <a:cs typeface="Times New Roman" panose="02020603050405020304" pitchFamily="18" charset="0"/>
              </a:rPr>
              <a:t>Situation 3</a:t>
            </a:r>
            <a:r>
              <a:rPr lang="en-US" sz="6000" dirty="0">
                <a:latin typeface="Times New Roman" panose="02020603050405020304" pitchFamily="18" charset="0"/>
                <a:cs typeface="Times New Roman" panose="02020603050405020304" pitchFamily="18" charset="0"/>
              </a:rPr>
              <a:t>: </a:t>
            </a:r>
            <a:r>
              <a:rPr lang="en-US" sz="8000" dirty="0">
                <a:latin typeface="Times New Roman" panose="02020603050405020304" pitchFamily="18" charset="0"/>
                <a:cs typeface="Times New Roman" panose="02020603050405020304" pitchFamily="18" charset="0"/>
              </a:rPr>
              <a:t>Imagine a woman who always gets mistaken for a teenager because she is very small and looks younger than her age. Despite her size, she commands respect wherever she goes..</a:t>
            </a:r>
          </a:p>
        </p:txBody>
      </p:sp>
      <p:sp>
        <p:nvSpPr>
          <p:cNvPr id="4" name="Rectangle 3"/>
          <p:cNvSpPr/>
          <p:nvPr/>
        </p:nvSpPr>
        <p:spPr>
          <a:xfrm>
            <a:off x="10974028" y="203200"/>
            <a:ext cx="6989463" cy="191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t>Diminutive Stature</a:t>
            </a:r>
            <a:endParaRPr lang="en-US" dirty="0"/>
          </a:p>
        </p:txBody>
      </p:sp>
    </p:spTree>
    <p:extLst>
      <p:ext uri="{BB962C8B-B14F-4D97-AF65-F5344CB8AC3E}">
        <p14:creationId xmlns:p14="http://schemas.microsoft.com/office/powerpoint/2010/main" val="310158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grpSp>
        <p:nvGrpSpPr>
          <p:cNvPr id="345" name="Google Shape;345;p27"/>
          <p:cNvGrpSpPr/>
          <p:nvPr/>
        </p:nvGrpSpPr>
        <p:grpSpPr>
          <a:xfrm>
            <a:off x="0" y="-180826"/>
            <a:ext cx="18287996" cy="3536923"/>
            <a:chOff x="0" y="-47625"/>
            <a:chExt cx="4816592" cy="931535"/>
          </a:xfrm>
        </p:grpSpPr>
        <p:sp>
          <p:nvSpPr>
            <p:cNvPr id="346" name="Google Shape;346;p27"/>
            <p:cNvSpPr/>
            <p:nvPr/>
          </p:nvSpPr>
          <p:spPr>
            <a:xfrm>
              <a:off x="0" y="0"/>
              <a:ext cx="4816592" cy="883910"/>
            </a:xfrm>
            <a:custGeom>
              <a:avLst/>
              <a:gdLst/>
              <a:ahLst/>
              <a:cxnLst/>
              <a:rect l="l" t="t" r="r" b="b"/>
              <a:pathLst>
                <a:path w="4816592" h="883910" extrusionOk="0">
                  <a:moveTo>
                    <a:pt x="0" y="0"/>
                  </a:moveTo>
                  <a:lnTo>
                    <a:pt x="4816592" y="0"/>
                  </a:lnTo>
                  <a:lnTo>
                    <a:pt x="4816592" y="883910"/>
                  </a:lnTo>
                  <a:lnTo>
                    <a:pt x="0" y="883910"/>
                  </a:lnTo>
                  <a:close/>
                </a:path>
              </a:pathLst>
            </a:custGeom>
            <a:solidFill>
              <a:srgbClr val="FFFFFF"/>
            </a:solidFill>
            <a:ln>
              <a:noFill/>
            </a:ln>
          </p:spPr>
        </p:sp>
        <p:sp>
          <p:nvSpPr>
            <p:cNvPr id="347" name="Google Shape;347;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 name="Rectangle 1"/>
          <p:cNvSpPr/>
          <p:nvPr/>
        </p:nvSpPr>
        <p:spPr>
          <a:xfrm>
            <a:off x="305411" y="203200"/>
            <a:ext cx="11581789" cy="19100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lumMod val="95000"/>
                    <a:lumOff val="5000"/>
                  </a:schemeClr>
                </a:solidFill>
              </a:rPr>
              <a:t>Which word am I thinking of…. </a:t>
            </a:r>
          </a:p>
        </p:txBody>
      </p:sp>
      <p:sp>
        <p:nvSpPr>
          <p:cNvPr id="3" name="Rectangle 2"/>
          <p:cNvSpPr/>
          <p:nvPr/>
        </p:nvSpPr>
        <p:spPr>
          <a:xfrm>
            <a:off x="305410" y="2500569"/>
            <a:ext cx="17190110" cy="7417415"/>
          </a:xfrm>
          <a:prstGeom prst="rect">
            <a:avLst/>
          </a:prstGeom>
        </p:spPr>
        <p:txBody>
          <a:bodyPr wrap="square">
            <a:spAutoFit/>
          </a:bodyPr>
          <a:lstStyle/>
          <a:p>
            <a:r>
              <a:rPr lang="en-US" sz="6000" b="1" dirty="0">
                <a:latin typeface="Times New Roman" panose="02020603050405020304" pitchFamily="18" charset="0"/>
                <a:cs typeface="Times New Roman" panose="02020603050405020304" pitchFamily="18" charset="0"/>
              </a:rPr>
              <a:t>Situation </a:t>
            </a:r>
            <a:r>
              <a:rPr lang="en-US" sz="6000" b="1" dirty="0" smtClean="0">
                <a:latin typeface="Times New Roman" panose="02020603050405020304" pitchFamily="18" charset="0"/>
                <a:cs typeface="Times New Roman" panose="02020603050405020304" pitchFamily="18" charset="0"/>
              </a:rPr>
              <a:t>3 </a:t>
            </a:r>
            <a:r>
              <a:rPr lang="en-US" sz="6000" b="1" dirty="0">
                <a:latin typeface="Times New Roman" panose="02020603050405020304" pitchFamily="18" charset="0"/>
                <a:cs typeface="Times New Roman" panose="02020603050405020304" pitchFamily="18" charset="0"/>
              </a:rPr>
              <a:t>: </a:t>
            </a:r>
            <a:r>
              <a:rPr lang="en-US" sz="6600" dirty="0">
                <a:latin typeface="Merriweather" panose="020B0604020202020204" charset="0"/>
              </a:rPr>
              <a:t>Think of a man who started working as a waiter in a small café. Over the years, through hard work and perseverance, he became the CEO of a large restaurant chain. His rapid rise in position took him to unexpected levels of success</a:t>
            </a:r>
            <a:r>
              <a:rPr lang="en-US" sz="8000" dirty="0" smtClean="0">
                <a:latin typeface="Merriweather" panose="020B0604020202020204" charset="0"/>
              </a:rPr>
              <a:t>.</a:t>
            </a:r>
            <a:endParaRPr lang="en-US" sz="8000" dirty="0">
              <a:latin typeface="Merriweather" panose="020B0604020202020204" charset="0"/>
              <a:cs typeface="Times New Roman" panose="02020603050405020304" pitchFamily="18" charset="0"/>
            </a:endParaRPr>
          </a:p>
        </p:txBody>
      </p:sp>
      <p:sp>
        <p:nvSpPr>
          <p:cNvPr id="4" name="Rectangle 3"/>
          <p:cNvSpPr/>
          <p:nvPr/>
        </p:nvSpPr>
        <p:spPr>
          <a:xfrm>
            <a:off x="12232640" y="203200"/>
            <a:ext cx="5811520" cy="191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t> </a:t>
            </a:r>
            <a:r>
              <a:rPr lang="en-US" sz="6000" b="1" dirty="0" smtClean="0"/>
              <a:t>Dizzy heights  </a:t>
            </a:r>
            <a:endParaRPr lang="en-US" sz="6000" b="1" dirty="0"/>
          </a:p>
        </p:txBody>
      </p:sp>
    </p:spTree>
    <p:extLst>
      <p:ext uri="{BB962C8B-B14F-4D97-AF65-F5344CB8AC3E}">
        <p14:creationId xmlns:p14="http://schemas.microsoft.com/office/powerpoint/2010/main" val="244121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grpSp>
        <p:nvGrpSpPr>
          <p:cNvPr id="345" name="Google Shape;345;p27"/>
          <p:cNvGrpSpPr/>
          <p:nvPr/>
        </p:nvGrpSpPr>
        <p:grpSpPr>
          <a:xfrm>
            <a:off x="0" y="-180826"/>
            <a:ext cx="18287996" cy="3536923"/>
            <a:chOff x="0" y="-47625"/>
            <a:chExt cx="4816592" cy="931535"/>
          </a:xfrm>
        </p:grpSpPr>
        <p:sp>
          <p:nvSpPr>
            <p:cNvPr id="346" name="Google Shape;346;p27"/>
            <p:cNvSpPr/>
            <p:nvPr/>
          </p:nvSpPr>
          <p:spPr>
            <a:xfrm>
              <a:off x="0" y="0"/>
              <a:ext cx="4816592" cy="883910"/>
            </a:xfrm>
            <a:custGeom>
              <a:avLst/>
              <a:gdLst/>
              <a:ahLst/>
              <a:cxnLst/>
              <a:rect l="l" t="t" r="r" b="b"/>
              <a:pathLst>
                <a:path w="4816592" h="883910" extrusionOk="0">
                  <a:moveTo>
                    <a:pt x="0" y="0"/>
                  </a:moveTo>
                  <a:lnTo>
                    <a:pt x="4816592" y="0"/>
                  </a:lnTo>
                  <a:lnTo>
                    <a:pt x="4816592" y="883910"/>
                  </a:lnTo>
                  <a:lnTo>
                    <a:pt x="0" y="883910"/>
                  </a:lnTo>
                  <a:close/>
                </a:path>
              </a:pathLst>
            </a:custGeom>
            <a:solidFill>
              <a:srgbClr val="FFFFFF"/>
            </a:solidFill>
            <a:ln>
              <a:noFill/>
            </a:ln>
          </p:spPr>
        </p:sp>
        <p:sp>
          <p:nvSpPr>
            <p:cNvPr id="347" name="Google Shape;347;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 name="Rectangle 1"/>
          <p:cNvSpPr/>
          <p:nvPr/>
        </p:nvSpPr>
        <p:spPr>
          <a:xfrm>
            <a:off x="305411" y="203200"/>
            <a:ext cx="11581789" cy="19100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lumMod val="95000"/>
                    <a:lumOff val="5000"/>
                  </a:schemeClr>
                </a:solidFill>
              </a:rPr>
              <a:t>Which word am I thinking of…. </a:t>
            </a:r>
          </a:p>
        </p:txBody>
      </p:sp>
      <p:sp>
        <p:nvSpPr>
          <p:cNvPr id="3" name="Rectangle 2"/>
          <p:cNvSpPr/>
          <p:nvPr/>
        </p:nvSpPr>
        <p:spPr>
          <a:xfrm>
            <a:off x="305410" y="2500569"/>
            <a:ext cx="17738750" cy="6924973"/>
          </a:xfrm>
          <a:prstGeom prst="rect">
            <a:avLst/>
          </a:prstGeom>
        </p:spPr>
        <p:txBody>
          <a:bodyPr wrap="square">
            <a:spAutoFit/>
          </a:bodyPr>
          <a:lstStyle/>
          <a:p>
            <a:r>
              <a:rPr lang="en-US" sz="6000" b="1" dirty="0">
                <a:latin typeface="Times New Roman" panose="02020603050405020304" pitchFamily="18" charset="0"/>
                <a:cs typeface="Times New Roman" panose="02020603050405020304" pitchFamily="18" charset="0"/>
              </a:rPr>
              <a:t>Situation </a:t>
            </a:r>
            <a:r>
              <a:rPr lang="en-US" sz="6000" b="1" dirty="0" smtClean="0">
                <a:latin typeface="Times New Roman" panose="02020603050405020304" pitchFamily="18" charset="0"/>
                <a:cs typeface="Times New Roman" panose="02020603050405020304" pitchFamily="18" charset="0"/>
              </a:rPr>
              <a:t>5</a:t>
            </a:r>
            <a:r>
              <a:rPr lang="en-US" sz="6000" dirty="0" smtClean="0">
                <a:latin typeface="Times New Roman" panose="02020603050405020304" pitchFamily="18" charset="0"/>
                <a:cs typeface="Times New Roman" panose="02020603050405020304" pitchFamily="18" charset="0"/>
              </a:rPr>
              <a:t>:</a:t>
            </a:r>
          </a:p>
          <a:p>
            <a:r>
              <a:rPr lang="en-US" sz="4800" dirty="0" smtClean="0">
                <a:latin typeface="Merriweather" panose="020B0604020202020204" charset="0"/>
              </a:rPr>
              <a:t>Imagine </a:t>
            </a:r>
            <a:r>
              <a:rPr lang="en-US" sz="4800" dirty="0">
                <a:latin typeface="Merriweather" panose="020B0604020202020204" charset="0"/>
              </a:rPr>
              <a:t>you're cleaning out your attic with your family. As you're sorting through old boxes, you come across an old, dusty photo album that hasn't been opened in years. You flip through the pages and see pictures from your childhood—birthday parties, family vacations, and moments spent with loved </a:t>
            </a:r>
            <a:r>
              <a:rPr lang="en-US" sz="4800" dirty="0" smtClean="0">
                <a:latin typeface="Merriweather" panose="020B0604020202020204" charset="0"/>
              </a:rPr>
              <a:t>ones who </a:t>
            </a:r>
            <a:r>
              <a:rPr lang="en-US" sz="4800" dirty="0">
                <a:latin typeface="Merriweather" panose="020B0604020202020204" charset="0"/>
              </a:rPr>
              <a:t>are no longer </a:t>
            </a:r>
            <a:r>
              <a:rPr lang="en-US" sz="4800" dirty="0" smtClean="0">
                <a:latin typeface="Merriweather" panose="020B0604020202020204" charset="0"/>
              </a:rPr>
              <a:t>  around</a:t>
            </a:r>
            <a:r>
              <a:rPr lang="en-US" sz="9600" dirty="0" smtClean="0"/>
              <a:t>.</a:t>
            </a:r>
            <a:endParaRPr lang="en-US" sz="9600" dirty="0">
              <a:latin typeface="Times New Roman" panose="02020603050405020304" pitchFamily="18" charset="0"/>
              <a:cs typeface="Times New Roman" panose="02020603050405020304" pitchFamily="18" charset="0"/>
            </a:endParaRPr>
          </a:p>
        </p:txBody>
      </p:sp>
      <p:sp>
        <p:nvSpPr>
          <p:cNvPr id="4" name="Rectangle 3"/>
          <p:cNvSpPr/>
          <p:nvPr/>
        </p:nvSpPr>
        <p:spPr>
          <a:xfrm>
            <a:off x="12232640" y="203200"/>
            <a:ext cx="5262880" cy="191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t>Conjure up memories   </a:t>
            </a:r>
            <a:r>
              <a:rPr lang="en-US" dirty="0" smtClean="0"/>
              <a:t> </a:t>
            </a:r>
            <a:endParaRPr lang="en-US" dirty="0"/>
          </a:p>
        </p:txBody>
      </p:sp>
    </p:spTree>
    <p:extLst>
      <p:ext uri="{BB962C8B-B14F-4D97-AF65-F5344CB8AC3E}">
        <p14:creationId xmlns:p14="http://schemas.microsoft.com/office/powerpoint/2010/main" val="187676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240" y="243840"/>
            <a:ext cx="7112000" cy="1605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Formative Assessment </a:t>
            </a:r>
            <a:endParaRPr lang="en-US" sz="4800" b="1" dirty="0"/>
          </a:p>
        </p:txBody>
      </p:sp>
      <p:sp>
        <p:nvSpPr>
          <p:cNvPr id="3" name="Rectangle 2"/>
          <p:cNvSpPr/>
          <p:nvPr/>
        </p:nvSpPr>
        <p:spPr>
          <a:xfrm>
            <a:off x="568960" y="3892332"/>
            <a:ext cx="17007840" cy="5016758"/>
          </a:xfrm>
          <a:prstGeom prst="rect">
            <a:avLst/>
          </a:prstGeom>
        </p:spPr>
        <p:txBody>
          <a:bodyPr wrap="square">
            <a:spAutoFit/>
          </a:bodyPr>
          <a:lstStyle/>
          <a:p>
            <a:r>
              <a:rPr lang="en-US" sz="4000" b="1" dirty="0" smtClean="0">
                <a:latin typeface="Merriweather" panose="020B0604020202020204" charset="0"/>
              </a:rPr>
              <a:t>1- Every </a:t>
            </a:r>
            <a:r>
              <a:rPr lang="en-US" sz="4000" b="1" dirty="0">
                <a:latin typeface="Merriweather" panose="020B0604020202020204" charset="0"/>
              </a:rPr>
              <a:t>time I hear that song, </a:t>
            </a:r>
            <a:r>
              <a:rPr lang="en-US" sz="4000" b="1" dirty="0" smtClean="0">
                <a:latin typeface="Merriweather" panose="020B0604020202020204" charset="0"/>
              </a:rPr>
              <a:t>it________ of </a:t>
            </a:r>
            <a:r>
              <a:rPr lang="en-US" sz="4000" b="1" dirty="0">
                <a:latin typeface="Merriweather" panose="020B0604020202020204" charset="0"/>
              </a:rPr>
              <a:t>the road trip we took last year</a:t>
            </a:r>
            <a:r>
              <a:rPr lang="en-US" sz="4000" b="1" dirty="0" smtClean="0">
                <a:latin typeface="Merriweather" panose="020B0604020202020204" charset="0"/>
              </a:rPr>
              <a:t>.</a:t>
            </a:r>
          </a:p>
          <a:p>
            <a:r>
              <a:rPr lang="en-US" sz="4000" b="1" dirty="0" smtClean="0">
                <a:latin typeface="Merriweather" panose="020B0604020202020204" charset="0"/>
              </a:rPr>
              <a:t>2-  </a:t>
            </a:r>
            <a:r>
              <a:rPr lang="en-US" sz="4000" b="1" dirty="0">
                <a:latin typeface="Merriweather" panose="020B0604020202020204" charset="0"/>
              </a:rPr>
              <a:t>Reaching the </a:t>
            </a:r>
            <a:r>
              <a:rPr lang="en-US" sz="4000" b="1" dirty="0" smtClean="0">
                <a:latin typeface="Merriweather" panose="020B0604020202020204" charset="0"/>
              </a:rPr>
              <a:t>___________of </a:t>
            </a:r>
            <a:r>
              <a:rPr lang="en-US" sz="4000" b="1" dirty="0">
                <a:latin typeface="Merriweather" panose="020B0604020202020204" charset="0"/>
              </a:rPr>
              <a:t>fame, she had to learn how to navigate the pressure and attention that came with her success.</a:t>
            </a:r>
            <a:endParaRPr lang="en-US" sz="4000" b="1" dirty="0" smtClean="0">
              <a:latin typeface="Merriweather" panose="020B0604020202020204" charset="0"/>
            </a:endParaRPr>
          </a:p>
          <a:p>
            <a:r>
              <a:rPr lang="en-US" sz="4000" b="1" dirty="0" smtClean="0">
                <a:latin typeface="Merriweather" panose="020B0604020202020204" charset="0"/>
              </a:rPr>
              <a:t>3- Though </a:t>
            </a:r>
            <a:r>
              <a:rPr lang="en-US" sz="4000" b="1" dirty="0">
                <a:latin typeface="Merriweather" panose="020B0604020202020204" charset="0"/>
              </a:rPr>
              <a:t>he had a </a:t>
            </a:r>
            <a:r>
              <a:rPr lang="en-US" sz="4000" b="1" dirty="0" smtClean="0">
                <a:latin typeface="Merriweather" panose="020B0604020202020204" charset="0"/>
              </a:rPr>
              <a:t>____________, </a:t>
            </a:r>
            <a:r>
              <a:rPr lang="en-US" sz="4000" b="1" dirty="0">
                <a:latin typeface="Merriweather" panose="020B0604020202020204" charset="0"/>
              </a:rPr>
              <a:t>his leadership and intelligence made him stand out in every group.</a:t>
            </a:r>
            <a:endParaRPr lang="en-US" sz="4000" b="1" dirty="0" smtClean="0">
              <a:latin typeface="Merriweather" panose="020B0604020202020204" charset="0"/>
            </a:endParaRPr>
          </a:p>
          <a:p>
            <a:r>
              <a:rPr lang="en-US" sz="4000" b="1" dirty="0" smtClean="0">
                <a:latin typeface="Merriweather" panose="020B0604020202020204" charset="0"/>
              </a:rPr>
              <a:t>4- During </a:t>
            </a:r>
            <a:r>
              <a:rPr lang="en-US" sz="4000" b="1" dirty="0">
                <a:latin typeface="Merriweather" panose="020B0604020202020204" charset="0"/>
              </a:rPr>
              <a:t>the war, many families </a:t>
            </a:r>
            <a:r>
              <a:rPr lang="en-US" sz="4000" b="1" dirty="0" smtClean="0">
                <a:latin typeface="Merriweather" panose="020B0604020202020204" charset="0"/>
              </a:rPr>
              <a:t>______________, </a:t>
            </a:r>
            <a:r>
              <a:rPr lang="en-US" sz="4000" b="1" dirty="0">
                <a:latin typeface="Merriweather" panose="020B0604020202020204" charset="0"/>
              </a:rPr>
              <a:t>losing loved ones and struggling to find food and shelter.</a:t>
            </a:r>
            <a:endParaRPr lang="en-US" sz="4000" b="1" dirty="0" smtClean="0">
              <a:latin typeface="Merriweather" panose="020B0604020202020204" charset="0"/>
            </a:endParaRPr>
          </a:p>
        </p:txBody>
      </p:sp>
      <p:sp>
        <p:nvSpPr>
          <p:cNvPr id="4" name="Rectangle 3"/>
          <p:cNvSpPr/>
          <p:nvPr/>
        </p:nvSpPr>
        <p:spPr>
          <a:xfrm>
            <a:off x="1869440" y="2210326"/>
            <a:ext cx="15036800" cy="1178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diminutive stature      suffered hardships   conjures </a:t>
            </a:r>
            <a:r>
              <a:rPr lang="en-US" sz="2800" b="1" dirty="0"/>
              <a:t>up </a:t>
            </a:r>
            <a:r>
              <a:rPr lang="en-US" sz="2800" b="1" dirty="0" smtClean="0"/>
              <a:t>memories       dizzy heights  </a:t>
            </a:r>
            <a:endParaRPr lang="en-US" sz="2800" b="1" dirty="0"/>
          </a:p>
        </p:txBody>
      </p:sp>
      <p:sp>
        <p:nvSpPr>
          <p:cNvPr id="5" name="Rectangle 4"/>
          <p:cNvSpPr/>
          <p:nvPr/>
        </p:nvSpPr>
        <p:spPr>
          <a:xfrm>
            <a:off x="9083040" y="3657600"/>
            <a:ext cx="3230880" cy="792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conjures up memories </a:t>
            </a:r>
            <a:endParaRPr lang="en-US" sz="2400" dirty="0"/>
          </a:p>
        </p:txBody>
      </p:sp>
      <p:sp>
        <p:nvSpPr>
          <p:cNvPr id="6" name="Rectangle 5"/>
          <p:cNvSpPr/>
          <p:nvPr/>
        </p:nvSpPr>
        <p:spPr>
          <a:xfrm>
            <a:off x="5161280" y="4917440"/>
            <a:ext cx="4124960" cy="751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dizzy heights </a:t>
            </a:r>
            <a:endParaRPr lang="en-US" sz="3200" b="1" dirty="0"/>
          </a:p>
        </p:txBody>
      </p:sp>
      <p:sp>
        <p:nvSpPr>
          <p:cNvPr id="7" name="Rectangle 6"/>
          <p:cNvSpPr/>
          <p:nvPr/>
        </p:nvSpPr>
        <p:spPr>
          <a:xfrm>
            <a:off x="6055360" y="6400800"/>
            <a:ext cx="4145280" cy="568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diminutive stature </a:t>
            </a:r>
            <a:endParaRPr lang="en-US" sz="2800" b="1" dirty="0"/>
          </a:p>
        </p:txBody>
      </p:sp>
      <p:sp>
        <p:nvSpPr>
          <p:cNvPr id="8" name="Rectangle 7"/>
          <p:cNvSpPr/>
          <p:nvPr/>
        </p:nvSpPr>
        <p:spPr>
          <a:xfrm>
            <a:off x="9591040" y="7559040"/>
            <a:ext cx="501904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suffered hardships </a:t>
            </a:r>
            <a:endParaRPr lang="en-US" sz="2800" b="1" dirty="0"/>
          </a:p>
        </p:txBody>
      </p:sp>
    </p:spTree>
    <p:extLst>
      <p:ext uri="{BB962C8B-B14F-4D97-AF65-F5344CB8AC3E}">
        <p14:creationId xmlns:p14="http://schemas.microsoft.com/office/powerpoint/2010/main" val="164375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 y="284480"/>
            <a:ext cx="9306560" cy="983488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chemeClr val="tx1"/>
                </a:solidFill>
              </a:rPr>
              <a:t>Home baked treats : </a:t>
            </a:r>
            <a:r>
              <a:rPr lang="en-US" sz="4000" dirty="0">
                <a:solidFill>
                  <a:schemeClr val="accent6">
                    <a:lumMod val="50000"/>
                  </a:schemeClr>
                </a:solidFill>
              </a:rPr>
              <a:t>refers to delicious baked goods, such as cookies, cakes, pies, or bread, made at home rather than purchased from a store</a:t>
            </a:r>
            <a:r>
              <a:rPr lang="en-US" sz="4000" dirty="0" smtClean="0">
                <a:solidFill>
                  <a:schemeClr val="accent6">
                    <a:lumMod val="50000"/>
                  </a:schemeClr>
                </a:solidFill>
              </a:rPr>
              <a:t>.</a:t>
            </a:r>
          </a:p>
          <a:p>
            <a:endParaRPr lang="en-US" sz="4000" b="1" dirty="0" smtClean="0">
              <a:solidFill>
                <a:schemeClr val="tx1"/>
              </a:solidFill>
            </a:endParaRPr>
          </a:p>
          <a:p>
            <a:pPr marL="571500" indent="-571500">
              <a:buFont typeface="Arial" panose="020B0604020202020204" pitchFamily="34" charset="0"/>
              <a:buChar char="•"/>
            </a:pPr>
            <a:r>
              <a:rPr lang="en-US" sz="4000" b="1" dirty="0">
                <a:solidFill>
                  <a:schemeClr val="tx1"/>
                </a:solidFill>
              </a:rPr>
              <a:t>The smell of home-baked treats filled the kitchen, making everyone eager to try the fresh cookies</a:t>
            </a:r>
            <a:r>
              <a:rPr lang="en-US" sz="4000" b="1" dirty="0" smtClean="0">
                <a:solidFill>
                  <a:schemeClr val="tx1"/>
                </a:solidFill>
              </a:rPr>
              <a:t>.</a:t>
            </a:r>
          </a:p>
          <a:p>
            <a:pPr marL="571500" indent="-571500">
              <a:buFont typeface="Arial" panose="020B0604020202020204" pitchFamily="34" charset="0"/>
              <a:buChar char="•"/>
            </a:pPr>
            <a:r>
              <a:rPr lang="en-US" sz="4000" b="1" dirty="0" smtClean="0">
                <a:solidFill>
                  <a:schemeClr val="tx1"/>
                </a:solidFill>
              </a:rPr>
              <a:t>She </a:t>
            </a:r>
            <a:r>
              <a:rPr lang="en-US" sz="4000" b="1" dirty="0">
                <a:solidFill>
                  <a:schemeClr val="tx1"/>
                </a:solidFill>
              </a:rPr>
              <a:t>brought a basket of home-baked treats to the party, and they were a big hit with the guests</a:t>
            </a:r>
            <a:r>
              <a:rPr lang="en-US" sz="4000" b="1" dirty="0" smtClean="0">
                <a:solidFill>
                  <a:schemeClr val="tx1"/>
                </a:solidFill>
              </a:rPr>
              <a:t>.</a:t>
            </a:r>
          </a:p>
          <a:p>
            <a:pPr marL="571500" indent="-571500">
              <a:buFont typeface="Arial" panose="020B0604020202020204" pitchFamily="34" charset="0"/>
              <a:buChar char="•"/>
            </a:pPr>
            <a:r>
              <a:rPr lang="en-US" sz="4000" b="1" dirty="0" smtClean="0">
                <a:solidFill>
                  <a:schemeClr val="tx1"/>
                </a:solidFill>
              </a:rPr>
              <a:t>Nothing </a:t>
            </a:r>
            <a:r>
              <a:rPr lang="en-US" sz="4000" b="1" dirty="0">
                <a:solidFill>
                  <a:schemeClr val="tx1"/>
                </a:solidFill>
              </a:rPr>
              <a:t>beats the comfort of enjoying home-baked treats with a cup of tea on a rainy day.</a:t>
            </a:r>
          </a:p>
        </p:txBody>
      </p:sp>
      <p:sp>
        <p:nvSpPr>
          <p:cNvPr id="4" name="Rectangle 3"/>
          <p:cNvSpPr/>
          <p:nvPr/>
        </p:nvSpPr>
        <p:spPr>
          <a:xfrm>
            <a:off x="9763760" y="284480"/>
            <a:ext cx="8321040" cy="969264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solidFill>
                  <a:schemeClr val="tx1"/>
                </a:solidFill>
              </a:rPr>
              <a:t>Iron </a:t>
            </a:r>
            <a:r>
              <a:rPr lang="en-US" sz="3600" b="1" dirty="0" smtClean="0">
                <a:solidFill>
                  <a:schemeClr val="tx1"/>
                </a:solidFill>
              </a:rPr>
              <a:t>will </a:t>
            </a:r>
            <a:r>
              <a:rPr lang="en-US" sz="3600" b="1" dirty="0" smtClean="0"/>
              <a:t>:  </a:t>
            </a:r>
            <a:r>
              <a:rPr lang="en-US" sz="3600" b="1" dirty="0">
                <a:solidFill>
                  <a:schemeClr val="accent6">
                    <a:lumMod val="50000"/>
                  </a:schemeClr>
                </a:solidFill>
              </a:rPr>
              <a:t>refers to a strong and unyielding determination or resolve. It describes a person’s ability to remain steadfast and persistent in the face of challenges or difficulties</a:t>
            </a:r>
            <a:r>
              <a:rPr lang="en-US" sz="3600" dirty="0" smtClean="0"/>
              <a:t>.</a:t>
            </a:r>
          </a:p>
          <a:p>
            <a:pPr marL="571500" indent="-571500">
              <a:buFont typeface="Arial" panose="020B0604020202020204" pitchFamily="34" charset="0"/>
              <a:buChar char="•"/>
            </a:pPr>
            <a:r>
              <a:rPr lang="en-US" sz="3600" b="1" dirty="0">
                <a:solidFill>
                  <a:schemeClr val="tx1"/>
                </a:solidFill>
              </a:rPr>
              <a:t>Her iron will enabled her to overcome numerous obstacles and achieve her dream of becoming a doctor</a:t>
            </a:r>
            <a:r>
              <a:rPr lang="en-US" sz="3600" b="1" dirty="0" smtClean="0">
                <a:solidFill>
                  <a:schemeClr val="tx1"/>
                </a:solidFill>
              </a:rPr>
              <a:t>.</a:t>
            </a:r>
          </a:p>
          <a:p>
            <a:pPr marL="571500" indent="-571500">
              <a:buFont typeface="Arial" panose="020B0604020202020204" pitchFamily="34" charset="0"/>
              <a:buChar char="•"/>
            </a:pPr>
            <a:r>
              <a:rPr lang="en-US" sz="3600" b="1" dirty="0" smtClean="0">
                <a:solidFill>
                  <a:schemeClr val="tx1"/>
                </a:solidFill>
              </a:rPr>
              <a:t>The </a:t>
            </a:r>
            <a:r>
              <a:rPr lang="en-US" sz="3600" b="1" dirty="0">
                <a:solidFill>
                  <a:schemeClr val="tx1"/>
                </a:solidFill>
              </a:rPr>
              <a:t>athlete's iron will was evident as he pushed through the pain to finish the marathon</a:t>
            </a:r>
            <a:r>
              <a:rPr lang="en-US" sz="3600" b="1" dirty="0" smtClean="0">
                <a:solidFill>
                  <a:schemeClr val="tx1"/>
                </a:solidFill>
              </a:rPr>
              <a:t>.</a:t>
            </a:r>
          </a:p>
          <a:p>
            <a:pPr marL="571500" indent="-571500">
              <a:buFont typeface="Arial" panose="020B0604020202020204" pitchFamily="34" charset="0"/>
              <a:buChar char="•"/>
            </a:pPr>
            <a:r>
              <a:rPr lang="en-US" sz="3600" b="1" dirty="0" smtClean="0">
                <a:solidFill>
                  <a:schemeClr val="tx1"/>
                </a:solidFill>
              </a:rPr>
              <a:t>Leading </a:t>
            </a:r>
            <a:r>
              <a:rPr lang="en-US" sz="3600" b="1" dirty="0">
                <a:solidFill>
                  <a:schemeClr val="tx1"/>
                </a:solidFill>
              </a:rPr>
              <a:t>the company through a crisis required an iron will and unwavering commitment to success.</a:t>
            </a:r>
          </a:p>
        </p:txBody>
      </p:sp>
    </p:spTree>
    <p:extLst>
      <p:ext uri="{BB962C8B-B14F-4D97-AF65-F5344CB8AC3E}">
        <p14:creationId xmlns:p14="http://schemas.microsoft.com/office/powerpoint/2010/main" val="39617999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 y="284480"/>
            <a:ext cx="9306560" cy="983488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endParaRPr lang="en-US" sz="3600" b="1" dirty="0" smtClean="0">
              <a:solidFill>
                <a:schemeClr val="tx1"/>
              </a:solidFill>
            </a:endParaRPr>
          </a:p>
          <a:p>
            <a:pPr marL="571500" indent="-571500">
              <a:buFont typeface="Arial" panose="020B0604020202020204" pitchFamily="34" charset="0"/>
              <a:buChar char="•"/>
            </a:pPr>
            <a:r>
              <a:rPr lang="en-US" sz="3600" b="1" dirty="0" smtClean="0">
                <a:solidFill>
                  <a:schemeClr val="tx1"/>
                </a:solidFill>
              </a:rPr>
              <a:t>Nod in approval : </a:t>
            </a:r>
            <a:r>
              <a:rPr lang="en-US" sz="3600" dirty="0" smtClean="0">
                <a:solidFill>
                  <a:schemeClr val="accent6">
                    <a:lumMod val="50000"/>
                  </a:schemeClr>
                </a:solidFill>
              </a:rPr>
              <a:t>to </a:t>
            </a:r>
            <a:r>
              <a:rPr lang="en-US" sz="3600" dirty="0">
                <a:solidFill>
                  <a:schemeClr val="accent6">
                    <a:lumMod val="50000"/>
                  </a:schemeClr>
                </a:solidFill>
              </a:rPr>
              <a:t>signal agreement, consent, or satisfaction by moving the head up and down slightly. It is a non-verbal way of expressing approval or agreement..</a:t>
            </a:r>
            <a:endParaRPr lang="en-US" sz="3600" b="1" dirty="0" smtClean="0">
              <a:solidFill>
                <a:schemeClr val="accent6">
                  <a:lumMod val="50000"/>
                </a:schemeClr>
              </a:solidFill>
            </a:endParaRPr>
          </a:p>
          <a:p>
            <a:pPr marL="571500" indent="-571500">
              <a:buFont typeface="Arial" panose="020B0604020202020204" pitchFamily="34" charset="0"/>
              <a:buChar char="•"/>
            </a:pPr>
            <a:r>
              <a:rPr lang="en-US" sz="3600" b="1" dirty="0">
                <a:solidFill>
                  <a:schemeClr val="tx1"/>
                </a:solidFill>
              </a:rPr>
              <a:t>When the manager presented the new project plan, the team members nodded in approval, indicating they were on board with the ideas</a:t>
            </a:r>
            <a:r>
              <a:rPr lang="en-US" sz="3600" b="1" dirty="0" smtClean="0">
                <a:solidFill>
                  <a:schemeClr val="tx1"/>
                </a:solidFill>
              </a:rPr>
              <a:t>.</a:t>
            </a:r>
          </a:p>
          <a:p>
            <a:pPr marL="571500" indent="-571500">
              <a:buFont typeface="Arial" panose="020B0604020202020204" pitchFamily="34" charset="0"/>
              <a:buChar char="•"/>
            </a:pPr>
            <a:r>
              <a:rPr lang="en-US" sz="3600" b="1" dirty="0" smtClean="0">
                <a:solidFill>
                  <a:schemeClr val="tx1"/>
                </a:solidFill>
              </a:rPr>
              <a:t>She </a:t>
            </a:r>
            <a:r>
              <a:rPr lang="en-US" sz="3600" b="1" dirty="0">
                <a:solidFill>
                  <a:schemeClr val="tx1"/>
                </a:solidFill>
              </a:rPr>
              <a:t>gave a nod in approval after reviewing the final draft of the report, pleased with the improvements</a:t>
            </a:r>
            <a:r>
              <a:rPr lang="en-US" sz="3600" b="1" dirty="0" smtClean="0">
                <a:solidFill>
                  <a:schemeClr val="tx1"/>
                </a:solidFill>
              </a:rPr>
              <a:t>.</a:t>
            </a:r>
          </a:p>
          <a:p>
            <a:pPr marL="571500" indent="-571500">
              <a:buFont typeface="Arial" panose="020B0604020202020204" pitchFamily="34" charset="0"/>
              <a:buChar char="•"/>
            </a:pPr>
            <a:r>
              <a:rPr lang="en-US" sz="3600" b="1" dirty="0" smtClean="0">
                <a:solidFill>
                  <a:schemeClr val="tx1"/>
                </a:solidFill>
              </a:rPr>
              <a:t>The </a:t>
            </a:r>
            <a:r>
              <a:rPr lang="en-US" sz="3600" b="1" dirty="0">
                <a:solidFill>
                  <a:schemeClr val="tx1"/>
                </a:solidFill>
              </a:rPr>
              <a:t>teacher nodded in approval as the student answered the question correctly and confidently.</a:t>
            </a:r>
          </a:p>
        </p:txBody>
      </p:sp>
      <p:sp>
        <p:nvSpPr>
          <p:cNvPr id="4" name="Rectangle 3"/>
          <p:cNvSpPr/>
          <p:nvPr/>
        </p:nvSpPr>
        <p:spPr>
          <a:xfrm>
            <a:off x="9763760" y="284480"/>
            <a:ext cx="8321040" cy="969264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smtClean="0">
                <a:solidFill>
                  <a:schemeClr val="tx1"/>
                </a:solidFill>
              </a:rPr>
              <a:t>Unassuming manner </a:t>
            </a:r>
            <a:r>
              <a:rPr lang="en-US" sz="3600" dirty="0">
                <a:solidFill>
                  <a:schemeClr val="accent6">
                    <a:lumMod val="50000"/>
                  </a:schemeClr>
                </a:solidFill>
              </a:rPr>
              <a:t>refers to a way of behaving that is modest, humble, and without any showiness or arrogance. It describes someone who does not seek attention or praise but instead presents themselves in a simple and unpretentious way.</a:t>
            </a:r>
            <a:endParaRPr lang="en-US" sz="3600" dirty="0" smtClean="0">
              <a:solidFill>
                <a:schemeClr val="accent6">
                  <a:lumMod val="50000"/>
                </a:schemeClr>
              </a:solidFill>
            </a:endParaRPr>
          </a:p>
          <a:p>
            <a:pPr marL="571500" indent="-571500">
              <a:buFont typeface="Arial" panose="020B0604020202020204" pitchFamily="34" charset="0"/>
              <a:buChar char="•"/>
            </a:pPr>
            <a:r>
              <a:rPr lang="en-US" sz="3600" b="1" dirty="0">
                <a:solidFill>
                  <a:schemeClr val="tx1"/>
                </a:solidFill>
              </a:rPr>
              <a:t>Despite his vast experience and knowledge, he approached the meeting with an unassuming manner that won everyone’s respect</a:t>
            </a:r>
            <a:r>
              <a:rPr lang="en-US" sz="3600" b="1" dirty="0" smtClean="0">
                <a:solidFill>
                  <a:schemeClr val="tx1"/>
                </a:solidFill>
              </a:rPr>
              <a:t>.</a:t>
            </a:r>
          </a:p>
          <a:p>
            <a:pPr marL="571500" indent="-571500">
              <a:buFont typeface="Arial" panose="020B0604020202020204" pitchFamily="34" charset="0"/>
              <a:buChar char="•"/>
            </a:pPr>
            <a:r>
              <a:rPr lang="en-US" sz="3600" b="1" dirty="0" smtClean="0">
                <a:solidFill>
                  <a:schemeClr val="tx1"/>
                </a:solidFill>
              </a:rPr>
              <a:t>Her </a:t>
            </a:r>
            <a:r>
              <a:rPr lang="en-US" sz="3600" b="1" dirty="0">
                <a:solidFill>
                  <a:schemeClr val="tx1"/>
                </a:solidFill>
              </a:rPr>
              <a:t>unassuming manner made her approachable and easy to talk to, even though she was a top executive at </a:t>
            </a:r>
            <a:r>
              <a:rPr lang="en-US" sz="3600" b="1" dirty="0" smtClean="0">
                <a:solidFill>
                  <a:schemeClr val="tx1"/>
                </a:solidFill>
              </a:rPr>
              <a:t>the</a:t>
            </a:r>
            <a:endParaRPr lang="en-US" sz="3600" b="1" dirty="0">
              <a:solidFill>
                <a:schemeClr val="tx1"/>
              </a:solidFill>
            </a:endParaRPr>
          </a:p>
        </p:txBody>
      </p:sp>
    </p:spTree>
    <p:extLst>
      <p:ext uri="{BB962C8B-B14F-4D97-AF65-F5344CB8AC3E}">
        <p14:creationId xmlns:p14="http://schemas.microsoft.com/office/powerpoint/2010/main" val="9591579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grpSp>
        <p:nvGrpSpPr>
          <p:cNvPr id="345" name="Google Shape;345;p27"/>
          <p:cNvGrpSpPr/>
          <p:nvPr/>
        </p:nvGrpSpPr>
        <p:grpSpPr>
          <a:xfrm>
            <a:off x="0" y="-180826"/>
            <a:ext cx="18287996" cy="3536923"/>
            <a:chOff x="0" y="-47625"/>
            <a:chExt cx="4816592" cy="931535"/>
          </a:xfrm>
        </p:grpSpPr>
        <p:sp>
          <p:nvSpPr>
            <p:cNvPr id="346" name="Google Shape;346;p27"/>
            <p:cNvSpPr/>
            <p:nvPr/>
          </p:nvSpPr>
          <p:spPr>
            <a:xfrm>
              <a:off x="0" y="0"/>
              <a:ext cx="4816592" cy="883910"/>
            </a:xfrm>
            <a:custGeom>
              <a:avLst/>
              <a:gdLst/>
              <a:ahLst/>
              <a:cxnLst/>
              <a:rect l="l" t="t" r="r" b="b"/>
              <a:pathLst>
                <a:path w="4816592" h="883910" extrusionOk="0">
                  <a:moveTo>
                    <a:pt x="0" y="0"/>
                  </a:moveTo>
                  <a:lnTo>
                    <a:pt x="4816592" y="0"/>
                  </a:lnTo>
                  <a:lnTo>
                    <a:pt x="4816592" y="883910"/>
                  </a:lnTo>
                  <a:lnTo>
                    <a:pt x="0" y="883910"/>
                  </a:lnTo>
                  <a:close/>
                </a:path>
              </a:pathLst>
            </a:custGeom>
            <a:solidFill>
              <a:srgbClr val="FFFFFF"/>
            </a:solidFill>
            <a:ln>
              <a:noFill/>
            </a:ln>
          </p:spPr>
        </p:sp>
        <p:sp>
          <p:nvSpPr>
            <p:cNvPr id="347" name="Google Shape;347;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 name="Rectangle 1"/>
          <p:cNvSpPr/>
          <p:nvPr/>
        </p:nvSpPr>
        <p:spPr>
          <a:xfrm>
            <a:off x="305411" y="203200"/>
            <a:ext cx="11581789" cy="19100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lumMod val="95000"/>
                    <a:lumOff val="5000"/>
                  </a:schemeClr>
                </a:solidFill>
              </a:rPr>
              <a:t>Which </a:t>
            </a:r>
            <a:r>
              <a:rPr lang="en-US" sz="5400" b="1" dirty="0" smtClean="0">
                <a:solidFill>
                  <a:schemeClr val="tx1">
                    <a:lumMod val="95000"/>
                    <a:lumOff val="5000"/>
                  </a:schemeClr>
                </a:solidFill>
              </a:rPr>
              <a:t>collocation </a:t>
            </a:r>
            <a:r>
              <a:rPr lang="en-US" sz="5400" b="1" dirty="0">
                <a:solidFill>
                  <a:schemeClr val="tx1">
                    <a:lumMod val="95000"/>
                    <a:lumOff val="5000"/>
                  </a:schemeClr>
                </a:solidFill>
              </a:rPr>
              <a:t>am I thinking of…. </a:t>
            </a:r>
          </a:p>
        </p:txBody>
      </p:sp>
      <p:sp>
        <p:nvSpPr>
          <p:cNvPr id="3" name="Rectangle 2"/>
          <p:cNvSpPr/>
          <p:nvPr/>
        </p:nvSpPr>
        <p:spPr>
          <a:xfrm>
            <a:off x="305410" y="2500569"/>
            <a:ext cx="17190110" cy="6247864"/>
          </a:xfrm>
          <a:prstGeom prst="rect">
            <a:avLst/>
          </a:prstGeom>
        </p:spPr>
        <p:txBody>
          <a:bodyPr wrap="square">
            <a:spAutoFit/>
          </a:bodyPr>
          <a:lstStyle/>
          <a:p>
            <a:r>
              <a:rPr lang="en-US" sz="6000" b="1" dirty="0">
                <a:latin typeface="Times New Roman" panose="02020603050405020304" pitchFamily="18" charset="0"/>
                <a:cs typeface="Times New Roman" panose="02020603050405020304" pitchFamily="18" charset="0"/>
              </a:rPr>
              <a:t>Situation 1 :</a:t>
            </a:r>
            <a:r>
              <a:rPr lang="en-US" sz="8000" b="1" dirty="0">
                <a:latin typeface="Times New Roman" panose="02020603050405020304" pitchFamily="18" charset="0"/>
                <a:cs typeface="Times New Roman" panose="02020603050405020304" pitchFamily="18" charset="0"/>
              </a:rPr>
              <a:t>Visualize walking into a kitchen filled with the smell of fresh cookies and cakes. Your friend tells you their grandmother made everything from scratch just for </a:t>
            </a:r>
            <a:r>
              <a:rPr lang="en-US" sz="8000" b="1" dirty="0" smtClean="0">
                <a:latin typeface="Times New Roman" panose="02020603050405020304" pitchFamily="18" charset="0"/>
                <a:cs typeface="Times New Roman" panose="02020603050405020304" pitchFamily="18" charset="0"/>
              </a:rPr>
              <a:t>you.</a:t>
            </a:r>
            <a:endParaRPr lang="en-US" sz="8000" dirty="0">
              <a:latin typeface="Times New Roman" panose="02020603050405020304" pitchFamily="18" charset="0"/>
              <a:cs typeface="Times New Roman" panose="02020603050405020304" pitchFamily="18" charset="0"/>
            </a:endParaRPr>
          </a:p>
        </p:txBody>
      </p:sp>
      <p:sp>
        <p:nvSpPr>
          <p:cNvPr id="4" name="Rectangle 3"/>
          <p:cNvSpPr/>
          <p:nvPr/>
        </p:nvSpPr>
        <p:spPr>
          <a:xfrm>
            <a:off x="12192611" y="203200"/>
            <a:ext cx="5912509" cy="191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t> Home-baked treats</a:t>
            </a:r>
          </a:p>
        </p:txBody>
      </p:sp>
    </p:spTree>
    <p:extLst>
      <p:ext uri="{BB962C8B-B14F-4D97-AF65-F5344CB8AC3E}">
        <p14:creationId xmlns:p14="http://schemas.microsoft.com/office/powerpoint/2010/main" val="376442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grpSp>
        <p:nvGrpSpPr>
          <p:cNvPr id="345" name="Google Shape;345;p27"/>
          <p:cNvGrpSpPr/>
          <p:nvPr/>
        </p:nvGrpSpPr>
        <p:grpSpPr>
          <a:xfrm>
            <a:off x="0" y="-180826"/>
            <a:ext cx="18287996" cy="3536923"/>
            <a:chOff x="0" y="-47625"/>
            <a:chExt cx="4816592" cy="931535"/>
          </a:xfrm>
        </p:grpSpPr>
        <p:sp>
          <p:nvSpPr>
            <p:cNvPr id="346" name="Google Shape;346;p27"/>
            <p:cNvSpPr/>
            <p:nvPr/>
          </p:nvSpPr>
          <p:spPr>
            <a:xfrm>
              <a:off x="0" y="0"/>
              <a:ext cx="4816592" cy="883910"/>
            </a:xfrm>
            <a:custGeom>
              <a:avLst/>
              <a:gdLst/>
              <a:ahLst/>
              <a:cxnLst/>
              <a:rect l="l" t="t" r="r" b="b"/>
              <a:pathLst>
                <a:path w="4816592" h="883910" extrusionOk="0">
                  <a:moveTo>
                    <a:pt x="0" y="0"/>
                  </a:moveTo>
                  <a:lnTo>
                    <a:pt x="4816592" y="0"/>
                  </a:lnTo>
                  <a:lnTo>
                    <a:pt x="4816592" y="883910"/>
                  </a:lnTo>
                  <a:lnTo>
                    <a:pt x="0" y="883910"/>
                  </a:lnTo>
                  <a:close/>
                </a:path>
              </a:pathLst>
            </a:custGeom>
            <a:solidFill>
              <a:srgbClr val="FFFFFF"/>
            </a:solidFill>
            <a:ln>
              <a:noFill/>
            </a:ln>
          </p:spPr>
        </p:sp>
        <p:sp>
          <p:nvSpPr>
            <p:cNvPr id="347" name="Google Shape;347;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 name="Rectangle 1"/>
          <p:cNvSpPr/>
          <p:nvPr/>
        </p:nvSpPr>
        <p:spPr>
          <a:xfrm>
            <a:off x="305411" y="203200"/>
            <a:ext cx="10850269" cy="19100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lumMod val="95000"/>
                    <a:lumOff val="5000"/>
                  </a:schemeClr>
                </a:solidFill>
              </a:rPr>
              <a:t>Which word am I thinking of…. </a:t>
            </a:r>
          </a:p>
        </p:txBody>
      </p:sp>
      <p:sp>
        <p:nvSpPr>
          <p:cNvPr id="3" name="Rectangle 2"/>
          <p:cNvSpPr/>
          <p:nvPr/>
        </p:nvSpPr>
        <p:spPr>
          <a:xfrm>
            <a:off x="305410" y="2500569"/>
            <a:ext cx="17190110" cy="6247864"/>
          </a:xfrm>
          <a:prstGeom prst="rect">
            <a:avLst/>
          </a:prstGeom>
        </p:spPr>
        <p:txBody>
          <a:bodyPr wrap="square">
            <a:spAutoFit/>
          </a:bodyPr>
          <a:lstStyle/>
          <a:p>
            <a:r>
              <a:rPr lang="en-US" sz="6000" b="1" dirty="0">
                <a:latin typeface="Times New Roman" panose="02020603050405020304" pitchFamily="18" charset="0"/>
                <a:cs typeface="Times New Roman" panose="02020603050405020304" pitchFamily="18" charset="0"/>
              </a:rPr>
              <a:t>Situation </a:t>
            </a:r>
            <a:r>
              <a:rPr lang="en-US" sz="6000" b="1" dirty="0" smtClean="0">
                <a:latin typeface="Times New Roman" panose="02020603050405020304" pitchFamily="18" charset="0"/>
                <a:cs typeface="Times New Roman" panose="02020603050405020304" pitchFamily="18" charset="0"/>
              </a:rPr>
              <a:t>2</a:t>
            </a:r>
            <a:r>
              <a:rPr lang="en-US" sz="6000" dirty="0" smtClean="0">
                <a:latin typeface="Times New Roman" panose="02020603050405020304" pitchFamily="18" charset="0"/>
                <a:cs typeface="Times New Roman" panose="02020603050405020304" pitchFamily="18" charset="0"/>
              </a:rPr>
              <a:t>: </a:t>
            </a:r>
            <a:r>
              <a:rPr lang="en-US" sz="8000" dirty="0">
                <a:latin typeface="Times New Roman" panose="02020603050405020304" pitchFamily="18" charset="0"/>
                <a:cs typeface="Times New Roman" panose="02020603050405020304" pitchFamily="18" charset="0"/>
              </a:rPr>
              <a:t>Consider a person who trained for a marathon despite having a serious injury. Everyone told them to quit, but they kept going and finished the race. Their determination was unbreakable</a:t>
            </a:r>
            <a:r>
              <a:rPr lang="en-US" sz="8000" dirty="0" smtClean="0">
                <a:latin typeface="Times New Roman" panose="02020603050405020304" pitchFamily="18" charset="0"/>
                <a:cs typeface="Times New Roman" panose="02020603050405020304" pitchFamily="18" charset="0"/>
              </a:rPr>
              <a:t>.</a:t>
            </a:r>
            <a:endParaRPr lang="en-US" sz="8000" dirty="0">
              <a:latin typeface="Times New Roman" panose="02020603050405020304" pitchFamily="18" charset="0"/>
              <a:cs typeface="Times New Roman" panose="02020603050405020304" pitchFamily="18" charset="0"/>
            </a:endParaRPr>
          </a:p>
        </p:txBody>
      </p:sp>
      <p:sp>
        <p:nvSpPr>
          <p:cNvPr id="4" name="Rectangle 3"/>
          <p:cNvSpPr/>
          <p:nvPr/>
        </p:nvSpPr>
        <p:spPr>
          <a:xfrm>
            <a:off x="11461091" y="203200"/>
            <a:ext cx="6034429" cy="191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t>Iron will </a:t>
            </a:r>
            <a:endParaRPr lang="en-US" dirty="0"/>
          </a:p>
        </p:txBody>
      </p:sp>
    </p:spTree>
    <p:extLst>
      <p:ext uri="{BB962C8B-B14F-4D97-AF65-F5344CB8AC3E}">
        <p14:creationId xmlns:p14="http://schemas.microsoft.com/office/powerpoint/2010/main" val="163314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5" name="Google Shape;425;p32"/>
          <p:cNvSpPr txBox="1"/>
          <p:nvPr/>
        </p:nvSpPr>
        <p:spPr>
          <a:xfrm>
            <a:off x="1163989" y="235687"/>
            <a:ext cx="15422802" cy="2215991"/>
          </a:xfrm>
          <a:prstGeom prst="rect">
            <a:avLst/>
          </a:prstGeom>
          <a:noFill/>
          <a:ln>
            <a:noFill/>
          </a:ln>
        </p:spPr>
        <p:txBody>
          <a:bodyPr spcFirstLastPara="1" wrap="square" lIns="0" tIns="0" rIns="0" bIns="0" anchor="t" anchorCtr="0">
            <a:spAutoFit/>
          </a:bodyPr>
          <a:lstStyle/>
          <a:p>
            <a:pPr marL="0" marR="0" lvl="0" indent="0" algn="ctr" rtl="0">
              <a:lnSpc>
                <a:spcPct val="120003"/>
              </a:lnSpc>
              <a:spcBef>
                <a:spcPts val="0"/>
              </a:spcBef>
              <a:spcAft>
                <a:spcPts val="0"/>
              </a:spcAft>
              <a:buNone/>
            </a:pPr>
            <a:r>
              <a:rPr lang="en-US" sz="12000" b="1" dirty="0">
                <a:solidFill>
                  <a:srgbClr val="48597A"/>
                </a:solidFill>
                <a:latin typeface="Merriweather"/>
                <a:sym typeface="Merriweather"/>
              </a:rPr>
              <a:t>Pre- assessment </a:t>
            </a:r>
            <a:endParaRPr sz="12000" dirty="0"/>
          </a:p>
        </p:txBody>
      </p:sp>
      <p:grpSp>
        <p:nvGrpSpPr>
          <p:cNvPr id="427" name="Google Shape;427;p32"/>
          <p:cNvGrpSpPr/>
          <p:nvPr/>
        </p:nvGrpSpPr>
        <p:grpSpPr>
          <a:xfrm>
            <a:off x="-3288359" y="7883887"/>
            <a:ext cx="24864717" cy="8082694"/>
            <a:chOff x="0" y="0"/>
            <a:chExt cx="6548732" cy="2128775"/>
          </a:xfrm>
        </p:grpSpPr>
        <p:sp>
          <p:nvSpPr>
            <p:cNvPr id="428" name="Google Shape;428;p32"/>
            <p:cNvSpPr/>
            <p:nvPr/>
          </p:nvSpPr>
          <p:spPr>
            <a:xfrm>
              <a:off x="0" y="0"/>
              <a:ext cx="6548732" cy="2128775"/>
            </a:xfrm>
            <a:custGeom>
              <a:avLst/>
              <a:gdLst/>
              <a:ahLst/>
              <a:cxnLst/>
              <a:rect l="l" t="t" r="r" b="b"/>
              <a:pathLst>
                <a:path w="6548732" h="2128775" extrusionOk="0">
                  <a:moveTo>
                    <a:pt x="3274366" y="0"/>
                  </a:moveTo>
                  <a:cubicBezTo>
                    <a:pt x="1465984" y="0"/>
                    <a:pt x="0" y="476543"/>
                    <a:pt x="0" y="1064388"/>
                  </a:cubicBezTo>
                  <a:cubicBezTo>
                    <a:pt x="0" y="1652233"/>
                    <a:pt x="1465984" y="2128775"/>
                    <a:pt x="3274366" y="2128775"/>
                  </a:cubicBezTo>
                  <a:cubicBezTo>
                    <a:pt x="5082748" y="2128775"/>
                    <a:pt x="6548732" y="1652233"/>
                    <a:pt x="6548732" y="1064388"/>
                  </a:cubicBezTo>
                  <a:cubicBezTo>
                    <a:pt x="6548732" y="476543"/>
                    <a:pt x="5082748" y="0"/>
                    <a:pt x="3274366" y="0"/>
                  </a:cubicBezTo>
                  <a:close/>
                </a:path>
              </a:pathLst>
            </a:custGeom>
            <a:solidFill>
              <a:srgbClr val="8FA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30" name="Google Shape;430;p32"/>
          <p:cNvSpPr/>
          <p:nvPr/>
        </p:nvSpPr>
        <p:spPr>
          <a:xfrm rot="-2343249">
            <a:off x="-4194236" y="1028700"/>
            <a:ext cx="9055956" cy="8229600"/>
          </a:xfrm>
          <a:custGeom>
            <a:avLst/>
            <a:gdLst/>
            <a:ahLst/>
            <a:cxnLst/>
            <a:rect l="l" t="t" r="r" b="b"/>
            <a:pathLst>
              <a:path w="9055956" h="8229600" extrusionOk="0">
                <a:moveTo>
                  <a:pt x="0" y="0"/>
                </a:moveTo>
                <a:lnTo>
                  <a:pt x="9055956" y="0"/>
                </a:lnTo>
                <a:lnTo>
                  <a:pt x="9055956" y="8229600"/>
                </a:lnTo>
                <a:lnTo>
                  <a:pt x="0" y="8229600"/>
                </a:lnTo>
                <a:lnTo>
                  <a:pt x="0" y="0"/>
                </a:lnTo>
                <a:close/>
              </a:path>
            </a:pathLst>
          </a:custGeom>
          <a:blipFill rotWithShape="1">
            <a:blip r:embed="rId3">
              <a:alphaModFix/>
            </a:blip>
            <a:stretch>
              <a:fillRect/>
            </a:stretch>
          </a:blipFill>
          <a:ln>
            <a:noFill/>
          </a:ln>
        </p:spPr>
      </p:sp>
      <p:sp>
        <p:nvSpPr>
          <p:cNvPr id="431" name="Google Shape;431;p32"/>
          <p:cNvSpPr/>
          <p:nvPr/>
        </p:nvSpPr>
        <p:spPr>
          <a:xfrm rot="2700000" flipH="1">
            <a:off x="13300077" y="1091842"/>
            <a:ext cx="9055956" cy="8229600"/>
          </a:xfrm>
          <a:custGeom>
            <a:avLst/>
            <a:gdLst/>
            <a:ahLst/>
            <a:cxnLst/>
            <a:rect l="l" t="t" r="r" b="b"/>
            <a:pathLst>
              <a:path w="9055956" h="8229600" extrusionOk="0">
                <a:moveTo>
                  <a:pt x="9055956" y="0"/>
                </a:moveTo>
                <a:lnTo>
                  <a:pt x="0" y="0"/>
                </a:lnTo>
                <a:lnTo>
                  <a:pt x="0" y="8229600"/>
                </a:lnTo>
                <a:lnTo>
                  <a:pt x="9055956" y="8229600"/>
                </a:lnTo>
                <a:lnTo>
                  <a:pt x="9055956" y="0"/>
                </a:lnTo>
                <a:close/>
              </a:path>
            </a:pathLst>
          </a:custGeom>
          <a:blipFill rotWithShape="1">
            <a:blip r:embed="rId3">
              <a:alphaModFix/>
            </a:blip>
            <a:stretch>
              <a:fillRect/>
            </a:stretch>
          </a:blipFill>
          <a:ln>
            <a:noFill/>
          </a:ln>
        </p:spPr>
      </p:sp>
      <p:sp>
        <p:nvSpPr>
          <p:cNvPr id="2" name="AutoShape 2" descr="Free watchess, Download Free watchess png images, Free ClipArts on Clip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4"/>
          <a:stretch>
            <a:fillRect/>
          </a:stretch>
        </p:blipFill>
        <p:spPr>
          <a:xfrm>
            <a:off x="16602103" y="4887885"/>
            <a:ext cx="1866900" cy="2447925"/>
          </a:xfrm>
          <a:prstGeom prst="rect">
            <a:avLst/>
          </a:prstGeom>
        </p:spPr>
      </p:pic>
      <p:sp>
        <p:nvSpPr>
          <p:cNvPr id="4" name="Rectangle 3"/>
          <p:cNvSpPr/>
          <p:nvPr/>
        </p:nvSpPr>
        <p:spPr>
          <a:xfrm>
            <a:off x="1743740" y="2590598"/>
            <a:ext cx="13822325" cy="7042500"/>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b="1" dirty="0">
              <a:solidFill>
                <a:srgbClr val="002060"/>
              </a:solidFill>
              <a:latin typeface="Times New Roman" panose="02020603050405020304" pitchFamily="18" charset="0"/>
              <a:cs typeface="Times New Roman" panose="02020603050405020304" pitchFamily="18" charset="0"/>
            </a:endParaRPr>
          </a:p>
        </p:txBody>
      </p:sp>
      <p:sp>
        <p:nvSpPr>
          <p:cNvPr id="5" name="Oval 4"/>
          <p:cNvSpPr/>
          <p:nvPr/>
        </p:nvSpPr>
        <p:spPr>
          <a:xfrm>
            <a:off x="16245183" y="7612566"/>
            <a:ext cx="2029240" cy="11699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95000"/>
                    <a:lumOff val="5000"/>
                  </a:schemeClr>
                </a:solidFill>
              </a:rPr>
              <a:t>2 minutes</a:t>
            </a:r>
          </a:p>
        </p:txBody>
      </p:sp>
      <p:sp>
        <p:nvSpPr>
          <p:cNvPr id="14" name="TextBox 13"/>
          <p:cNvSpPr txBox="1"/>
          <p:nvPr/>
        </p:nvSpPr>
        <p:spPr>
          <a:xfrm>
            <a:off x="2039701" y="2956586"/>
            <a:ext cx="13526364" cy="6239978"/>
          </a:xfrm>
          <a:prstGeom prst="rect">
            <a:avLst/>
          </a:prstGeom>
          <a:noFill/>
        </p:spPr>
        <p:txBody>
          <a:bodyPr wrap="square" rtlCol="1">
            <a:spAutoFit/>
          </a:bodyPr>
          <a:lstStyle/>
          <a:p>
            <a:pPr algn="l">
              <a:lnSpc>
                <a:spcPct val="250000"/>
              </a:lnSpc>
            </a:pPr>
            <a:r>
              <a:rPr lang="en-US" sz="3600" u="sng" dirty="0">
                <a:solidFill>
                  <a:schemeClr val="accent3">
                    <a:lumMod val="75000"/>
                  </a:schemeClr>
                </a:solidFill>
                <a:latin typeface="GE SS Text Bold" pitchFamily="18" charset="-78"/>
                <a:ea typeface="GE SS Text Bold" pitchFamily="18" charset="-78"/>
                <a:cs typeface="GE SS Text Bold" pitchFamily="18" charset="-78"/>
              </a:rPr>
              <a:t>Mark the following words according to the attached rubric: </a:t>
            </a:r>
          </a:p>
          <a:p>
            <a:pPr algn="l">
              <a:lnSpc>
                <a:spcPct val="150000"/>
              </a:lnSpc>
            </a:pPr>
            <a:r>
              <a:rPr lang="en-US" sz="3600" dirty="0">
                <a:solidFill>
                  <a:schemeClr val="accent1">
                    <a:lumMod val="50000"/>
                  </a:schemeClr>
                </a:solidFill>
                <a:latin typeface="GE SS Text Bold" pitchFamily="18" charset="-78"/>
                <a:ea typeface="GE SS Text Bold" pitchFamily="18" charset="-78"/>
                <a:cs typeface="GE SS Text Bold" pitchFamily="18" charset="-78"/>
              </a:rPr>
              <a:t>1- Never seen this word before </a:t>
            </a:r>
          </a:p>
          <a:p>
            <a:pPr algn="l">
              <a:lnSpc>
                <a:spcPct val="150000"/>
              </a:lnSpc>
            </a:pPr>
            <a:r>
              <a:rPr lang="en-US" sz="3600" dirty="0">
                <a:solidFill>
                  <a:schemeClr val="accent1">
                    <a:lumMod val="50000"/>
                  </a:schemeClr>
                </a:solidFill>
                <a:latin typeface="GE SS Text Bold" pitchFamily="18" charset="-78"/>
                <a:ea typeface="GE SS Text Bold" pitchFamily="18" charset="-78"/>
                <a:cs typeface="GE SS Text Bold" pitchFamily="18" charset="-78"/>
              </a:rPr>
              <a:t>2- Seen the word, but not sure what it means </a:t>
            </a:r>
          </a:p>
          <a:p>
            <a:pPr algn="l">
              <a:lnSpc>
                <a:spcPct val="150000"/>
              </a:lnSpc>
            </a:pPr>
            <a:r>
              <a:rPr lang="en-US" sz="3600" dirty="0">
                <a:solidFill>
                  <a:schemeClr val="accent1">
                    <a:lumMod val="50000"/>
                  </a:schemeClr>
                </a:solidFill>
                <a:latin typeface="GE SS Text Bold" pitchFamily="18" charset="-78"/>
                <a:ea typeface="GE SS Text Bold" pitchFamily="18" charset="-78"/>
                <a:cs typeface="GE SS Text Bold" pitchFamily="18" charset="-78"/>
              </a:rPr>
              <a:t>3- Used the words, but not sure if correctly </a:t>
            </a:r>
          </a:p>
          <a:p>
            <a:pPr algn="l">
              <a:lnSpc>
                <a:spcPct val="150000"/>
              </a:lnSpc>
            </a:pPr>
            <a:r>
              <a:rPr lang="en-US" sz="3600" dirty="0">
                <a:solidFill>
                  <a:schemeClr val="accent1">
                    <a:lumMod val="50000"/>
                  </a:schemeClr>
                </a:solidFill>
                <a:latin typeface="GE SS Text Bold" pitchFamily="18" charset="-78"/>
                <a:ea typeface="GE SS Text Bold" pitchFamily="18" charset="-78"/>
                <a:cs typeface="GE SS Text Bold" pitchFamily="18" charset="-78"/>
              </a:rPr>
              <a:t>4- Used the word confidently in spelling or writing </a:t>
            </a:r>
          </a:p>
          <a:p>
            <a:pPr algn="l">
              <a:lnSpc>
                <a:spcPct val="150000"/>
              </a:lnSpc>
            </a:pPr>
            <a:r>
              <a:rPr lang="en-US" sz="3600" dirty="0">
                <a:solidFill>
                  <a:schemeClr val="accent1">
                    <a:lumMod val="50000"/>
                  </a:schemeClr>
                </a:solidFill>
                <a:latin typeface="GE SS Text Bold" pitchFamily="18" charset="-78"/>
                <a:ea typeface="GE SS Text Bold" pitchFamily="18" charset="-78"/>
                <a:cs typeface="GE SS Text Bold" pitchFamily="18" charset="-78"/>
              </a:rPr>
              <a:t>5- Used the words confidently in both speaking and writing </a:t>
            </a:r>
          </a:p>
          <a:p>
            <a:pPr algn="l">
              <a:lnSpc>
                <a:spcPct val="150000"/>
              </a:lnSpc>
            </a:pPr>
            <a:endParaRPr lang="en-US" dirty="0">
              <a:solidFill>
                <a:schemeClr val="accent1">
                  <a:lumMod val="50000"/>
                </a:schemeClr>
              </a:solidFill>
              <a:latin typeface="GE SS Text Bold" pitchFamily="18" charset="-78"/>
              <a:ea typeface="GE SS Text Bold" pitchFamily="18" charset="-78"/>
              <a:cs typeface="GE SS Text Bold" pitchFamily="18" charset="-78"/>
            </a:endParaRPr>
          </a:p>
          <a:p>
            <a:pPr algn="l">
              <a:lnSpc>
                <a:spcPct val="150000"/>
              </a:lnSpc>
            </a:pPr>
            <a:endParaRPr lang="en-US" dirty="0">
              <a:solidFill>
                <a:schemeClr val="accent1">
                  <a:lumMod val="50000"/>
                </a:schemeClr>
              </a:solidFill>
              <a:latin typeface="GE SS Text Bold" pitchFamily="18" charset="-78"/>
              <a:ea typeface="GE SS Text Bold" pitchFamily="18" charset="-78"/>
              <a:cs typeface="GE SS Text Bold" pitchFamily="18" charset="-78"/>
            </a:endParaRPr>
          </a:p>
        </p:txBody>
      </p:sp>
    </p:spTree>
    <p:extLst>
      <p:ext uri="{BB962C8B-B14F-4D97-AF65-F5344CB8AC3E}">
        <p14:creationId xmlns:p14="http://schemas.microsoft.com/office/powerpoint/2010/main" val="22693984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grpSp>
        <p:nvGrpSpPr>
          <p:cNvPr id="345" name="Google Shape;345;p27"/>
          <p:cNvGrpSpPr/>
          <p:nvPr/>
        </p:nvGrpSpPr>
        <p:grpSpPr>
          <a:xfrm>
            <a:off x="0" y="-180826"/>
            <a:ext cx="18287996" cy="3536923"/>
            <a:chOff x="0" y="-47625"/>
            <a:chExt cx="4816592" cy="931535"/>
          </a:xfrm>
        </p:grpSpPr>
        <p:sp>
          <p:nvSpPr>
            <p:cNvPr id="346" name="Google Shape;346;p27"/>
            <p:cNvSpPr/>
            <p:nvPr/>
          </p:nvSpPr>
          <p:spPr>
            <a:xfrm>
              <a:off x="0" y="0"/>
              <a:ext cx="4816592" cy="883910"/>
            </a:xfrm>
            <a:custGeom>
              <a:avLst/>
              <a:gdLst/>
              <a:ahLst/>
              <a:cxnLst/>
              <a:rect l="l" t="t" r="r" b="b"/>
              <a:pathLst>
                <a:path w="4816592" h="883910" extrusionOk="0">
                  <a:moveTo>
                    <a:pt x="0" y="0"/>
                  </a:moveTo>
                  <a:lnTo>
                    <a:pt x="4816592" y="0"/>
                  </a:lnTo>
                  <a:lnTo>
                    <a:pt x="4816592" y="883910"/>
                  </a:lnTo>
                  <a:lnTo>
                    <a:pt x="0" y="883910"/>
                  </a:lnTo>
                  <a:close/>
                </a:path>
              </a:pathLst>
            </a:custGeom>
            <a:solidFill>
              <a:srgbClr val="FFFFFF"/>
            </a:solidFill>
            <a:ln>
              <a:noFill/>
            </a:ln>
          </p:spPr>
        </p:sp>
        <p:sp>
          <p:nvSpPr>
            <p:cNvPr id="347" name="Google Shape;347;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 name="Rectangle 1"/>
          <p:cNvSpPr/>
          <p:nvPr/>
        </p:nvSpPr>
        <p:spPr>
          <a:xfrm>
            <a:off x="305411" y="203200"/>
            <a:ext cx="11581789" cy="19100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lumMod val="95000"/>
                    <a:lumOff val="5000"/>
                  </a:schemeClr>
                </a:solidFill>
              </a:rPr>
              <a:t>Which word am I thinking of…. </a:t>
            </a:r>
          </a:p>
        </p:txBody>
      </p:sp>
      <p:sp>
        <p:nvSpPr>
          <p:cNvPr id="3" name="Rectangle 2"/>
          <p:cNvSpPr/>
          <p:nvPr/>
        </p:nvSpPr>
        <p:spPr>
          <a:xfrm>
            <a:off x="305410" y="2500569"/>
            <a:ext cx="17190110" cy="6186309"/>
          </a:xfrm>
          <a:prstGeom prst="rect">
            <a:avLst/>
          </a:prstGeom>
        </p:spPr>
        <p:txBody>
          <a:bodyPr wrap="square">
            <a:spAutoFit/>
          </a:bodyPr>
          <a:lstStyle/>
          <a:p>
            <a:r>
              <a:rPr lang="en-US" sz="6000" b="1" dirty="0">
                <a:latin typeface="Times New Roman" panose="02020603050405020304" pitchFamily="18" charset="0"/>
                <a:cs typeface="Times New Roman" panose="02020603050405020304" pitchFamily="18" charset="0"/>
              </a:rPr>
              <a:t>Situation </a:t>
            </a:r>
            <a:r>
              <a:rPr lang="en-US" sz="6000" b="1" dirty="0" smtClean="0">
                <a:latin typeface="Times New Roman" panose="02020603050405020304" pitchFamily="18" charset="0"/>
                <a:cs typeface="Times New Roman" panose="02020603050405020304" pitchFamily="18" charset="0"/>
              </a:rPr>
              <a:t>3</a:t>
            </a:r>
            <a:r>
              <a:rPr lang="en-US" sz="6000" dirty="0" smtClean="0">
                <a:latin typeface="Times New Roman" panose="02020603050405020304" pitchFamily="18" charset="0"/>
                <a:cs typeface="Times New Roman" panose="02020603050405020304" pitchFamily="18" charset="0"/>
              </a:rPr>
              <a:t>: </a:t>
            </a:r>
            <a:r>
              <a:rPr lang="en-US" sz="6600" dirty="0">
                <a:latin typeface="Merriweather" panose="020B0604020202020204" charset="0"/>
              </a:rPr>
              <a:t>Picture a student who presents a well-prepared project to their teacher. The teacher listens carefully, then silently acknowledges the effort by tilting their head slightly, signaling their satisfaction.</a:t>
            </a:r>
            <a:endParaRPr lang="en-US" sz="6600" dirty="0">
              <a:latin typeface="Merriweather" panose="020B0604020202020204" charset="0"/>
              <a:cs typeface="Times New Roman" panose="02020603050405020304" pitchFamily="18" charset="0"/>
            </a:endParaRPr>
          </a:p>
        </p:txBody>
      </p:sp>
      <p:sp>
        <p:nvSpPr>
          <p:cNvPr id="4" name="Rectangle 3"/>
          <p:cNvSpPr/>
          <p:nvPr/>
        </p:nvSpPr>
        <p:spPr>
          <a:xfrm>
            <a:off x="12232640" y="203200"/>
            <a:ext cx="6055356" cy="191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t>Nod in approval</a:t>
            </a:r>
            <a:r>
              <a:rPr lang="en-US" sz="7200" dirty="0"/>
              <a:t>:</a:t>
            </a:r>
            <a:r>
              <a:rPr lang="en-US" sz="7200" b="1" dirty="0" smtClean="0"/>
              <a:t>  </a:t>
            </a:r>
            <a:r>
              <a:rPr lang="en-US" dirty="0" smtClean="0"/>
              <a:t> </a:t>
            </a:r>
            <a:endParaRPr lang="en-US" dirty="0"/>
          </a:p>
        </p:txBody>
      </p:sp>
    </p:spTree>
    <p:extLst>
      <p:ext uri="{BB962C8B-B14F-4D97-AF65-F5344CB8AC3E}">
        <p14:creationId xmlns:p14="http://schemas.microsoft.com/office/powerpoint/2010/main" val="368498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grpSp>
        <p:nvGrpSpPr>
          <p:cNvPr id="345" name="Google Shape;345;p27"/>
          <p:cNvGrpSpPr/>
          <p:nvPr/>
        </p:nvGrpSpPr>
        <p:grpSpPr>
          <a:xfrm>
            <a:off x="0" y="-180826"/>
            <a:ext cx="18287996" cy="3536923"/>
            <a:chOff x="0" y="-47625"/>
            <a:chExt cx="4816592" cy="931535"/>
          </a:xfrm>
        </p:grpSpPr>
        <p:sp>
          <p:nvSpPr>
            <p:cNvPr id="346" name="Google Shape;346;p27"/>
            <p:cNvSpPr/>
            <p:nvPr/>
          </p:nvSpPr>
          <p:spPr>
            <a:xfrm>
              <a:off x="0" y="0"/>
              <a:ext cx="4816592" cy="883910"/>
            </a:xfrm>
            <a:custGeom>
              <a:avLst/>
              <a:gdLst/>
              <a:ahLst/>
              <a:cxnLst/>
              <a:rect l="l" t="t" r="r" b="b"/>
              <a:pathLst>
                <a:path w="4816592" h="883910" extrusionOk="0">
                  <a:moveTo>
                    <a:pt x="0" y="0"/>
                  </a:moveTo>
                  <a:lnTo>
                    <a:pt x="4816592" y="0"/>
                  </a:lnTo>
                  <a:lnTo>
                    <a:pt x="4816592" y="883910"/>
                  </a:lnTo>
                  <a:lnTo>
                    <a:pt x="0" y="883910"/>
                  </a:lnTo>
                  <a:close/>
                </a:path>
              </a:pathLst>
            </a:custGeom>
            <a:solidFill>
              <a:srgbClr val="FFFFFF"/>
            </a:solidFill>
            <a:ln>
              <a:noFill/>
            </a:ln>
          </p:spPr>
        </p:sp>
        <p:sp>
          <p:nvSpPr>
            <p:cNvPr id="347" name="Google Shape;347;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 name="Rectangle 1"/>
          <p:cNvSpPr/>
          <p:nvPr/>
        </p:nvSpPr>
        <p:spPr>
          <a:xfrm>
            <a:off x="305411" y="203200"/>
            <a:ext cx="10850269" cy="19100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lumMod val="95000"/>
                    <a:lumOff val="5000"/>
                  </a:schemeClr>
                </a:solidFill>
              </a:rPr>
              <a:t>Which word am I thinking of…. </a:t>
            </a:r>
          </a:p>
        </p:txBody>
      </p:sp>
      <p:sp>
        <p:nvSpPr>
          <p:cNvPr id="3" name="Rectangle 2"/>
          <p:cNvSpPr/>
          <p:nvPr/>
        </p:nvSpPr>
        <p:spPr>
          <a:xfrm>
            <a:off x="305410" y="2500569"/>
            <a:ext cx="17190110" cy="6247864"/>
          </a:xfrm>
          <a:prstGeom prst="rect">
            <a:avLst/>
          </a:prstGeom>
        </p:spPr>
        <p:txBody>
          <a:bodyPr wrap="square">
            <a:spAutoFit/>
          </a:bodyPr>
          <a:lstStyle/>
          <a:p>
            <a:r>
              <a:rPr lang="en-US" sz="6000" b="1" dirty="0">
                <a:latin typeface="Times New Roman" panose="02020603050405020304" pitchFamily="18" charset="0"/>
                <a:cs typeface="Times New Roman" panose="02020603050405020304" pitchFamily="18" charset="0"/>
              </a:rPr>
              <a:t>Situation </a:t>
            </a:r>
            <a:r>
              <a:rPr lang="en-US" sz="6000" b="1" dirty="0" smtClean="0">
                <a:latin typeface="Times New Roman" panose="02020603050405020304" pitchFamily="18" charset="0"/>
                <a:cs typeface="Times New Roman" panose="02020603050405020304" pitchFamily="18" charset="0"/>
              </a:rPr>
              <a:t>4</a:t>
            </a:r>
            <a:r>
              <a:rPr lang="en-US" sz="6000" dirty="0" smtClean="0">
                <a:latin typeface="Times New Roman" panose="02020603050405020304" pitchFamily="18" charset="0"/>
                <a:cs typeface="Times New Roman" panose="02020603050405020304" pitchFamily="18" charset="0"/>
              </a:rPr>
              <a:t>: </a:t>
            </a:r>
            <a:r>
              <a:rPr lang="en-US" sz="8000" dirty="0">
                <a:latin typeface="Times New Roman" panose="02020603050405020304" pitchFamily="18" charset="0"/>
                <a:cs typeface="Times New Roman" panose="02020603050405020304" pitchFamily="18" charset="0"/>
              </a:rPr>
              <a:t>Think of a person who dresses simply and speaks softly. Despite their modest appearance, everyone is surprised to learn that they are actually a renowned artist with multiple awards</a:t>
            </a:r>
            <a:r>
              <a:rPr lang="en-US" sz="8000" dirty="0" smtClean="0">
                <a:latin typeface="Times New Roman" panose="02020603050405020304" pitchFamily="18" charset="0"/>
                <a:cs typeface="Times New Roman" panose="02020603050405020304" pitchFamily="18" charset="0"/>
              </a:rPr>
              <a:t>.</a:t>
            </a:r>
            <a:endParaRPr lang="en-US" sz="8000" dirty="0">
              <a:latin typeface="Times New Roman" panose="02020603050405020304" pitchFamily="18" charset="0"/>
              <a:cs typeface="Times New Roman" panose="02020603050405020304" pitchFamily="18" charset="0"/>
            </a:endParaRPr>
          </a:p>
        </p:txBody>
      </p:sp>
      <p:sp>
        <p:nvSpPr>
          <p:cNvPr id="4" name="Rectangle 3"/>
          <p:cNvSpPr/>
          <p:nvPr/>
        </p:nvSpPr>
        <p:spPr>
          <a:xfrm>
            <a:off x="11461091" y="203200"/>
            <a:ext cx="6034429" cy="191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t>Unassuming manner </a:t>
            </a:r>
            <a:endParaRPr lang="en-US" dirty="0"/>
          </a:p>
        </p:txBody>
      </p:sp>
    </p:spTree>
    <p:extLst>
      <p:ext uri="{BB962C8B-B14F-4D97-AF65-F5344CB8AC3E}">
        <p14:creationId xmlns:p14="http://schemas.microsoft.com/office/powerpoint/2010/main" val="66571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240" y="142240"/>
            <a:ext cx="6868160" cy="128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Formative Assessment </a:t>
            </a:r>
            <a:endParaRPr lang="en-US" sz="4800" b="1" dirty="0"/>
          </a:p>
        </p:txBody>
      </p:sp>
      <p:sp>
        <p:nvSpPr>
          <p:cNvPr id="3" name="Rectangle 2"/>
          <p:cNvSpPr/>
          <p:nvPr/>
        </p:nvSpPr>
        <p:spPr>
          <a:xfrm>
            <a:off x="568960" y="3892332"/>
            <a:ext cx="17007840" cy="707886"/>
          </a:xfrm>
          <a:prstGeom prst="rect">
            <a:avLst/>
          </a:prstGeom>
        </p:spPr>
        <p:txBody>
          <a:bodyPr wrap="square">
            <a:spAutoFit/>
          </a:bodyPr>
          <a:lstStyle/>
          <a:p>
            <a:r>
              <a:rPr lang="en-US" sz="4000" b="1" dirty="0" smtClean="0">
                <a:latin typeface="Merriweather" panose="020B0604020202020204" charset="0"/>
              </a:rPr>
              <a:t> </a:t>
            </a:r>
          </a:p>
        </p:txBody>
      </p:sp>
      <p:sp>
        <p:nvSpPr>
          <p:cNvPr id="4" name="Rectangle 3"/>
          <p:cNvSpPr/>
          <p:nvPr/>
        </p:nvSpPr>
        <p:spPr>
          <a:xfrm>
            <a:off x="1391920" y="1858055"/>
            <a:ext cx="15036800" cy="1178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home baked treats     unassuming manner   nod in a approval      iron will  </a:t>
            </a:r>
            <a:endParaRPr lang="en-US" sz="2800" b="1" dirty="0"/>
          </a:p>
        </p:txBody>
      </p:sp>
      <p:sp>
        <p:nvSpPr>
          <p:cNvPr id="5" name="Rectangle 4"/>
          <p:cNvSpPr/>
          <p:nvPr/>
        </p:nvSpPr>
        <p:spPr>
          <a:xfrm>
            <a:off x="287479" y="3388886"/>
            <a:ext cx="18000521" cy="5940088"/>
          </a:xfrm>
          <a:prstGeom prst="rect">
            <a:avLst/>
          </a:prstGeom>
        </p:spPr>
        <p:txBody>
          <a:bodyPr wrap="square">
            <a:spAutoFit/>
          </a:bodyPr>
          <a:lstStyle/>
          <a:p>
            <a:r>
              <a:rPr lang="en-US" sz="4400" b="1" dirty="0" smtClean="0">
                <a:latin typeface="Times New Roman" panose="02020603050405020304" pitchFamily="18" charset="0"/>
                <a:cs typeface="Times New Roman" panose="02020603050405020304" pitchFamily="18" charset="0"/>
              </a:rPr>
              <a:t>1- The </a:t>
            </a:r>
            <a:r>
              <a:rPr lang="en-US" sz="4400" b="1" dirty="0">
                <a:latin typeface="Times New Roman" panose="02020603050405020304" pitchFamily="18" charset="0"/>
                <a:cs typeface="Times New Roman" panose="02020603050405020304" pitchFamily="18" charset="0"/>
              </a:rPr>
              <a:t>director gave a quick </a:t>
            </a:r>
            <a:r>
              <a:rPr lang="en-US" sz="4400" b="1" dirty="0" smtClean="0">
                <a:latin typeface="Times New Roman" panose="02020603050405020304" pitchFamily="18" charset="0"/>
                <a:cs typeface="Times New Roman" panose="02020603050405020304" pitchFamily="18" charset="0"/>
              </a:rPr>
              <a:t>_____________after </a:t>
            </a:r>
            <a:r>
              <a:rPr lang="en-US" sz="4400" b="1" dirty="0">
                <a:latin typeface="Times New Roman" panose="02020603050405020304" pitchFamily="18" charset="0"/>
                <a:cs typeface="Times New Roman" panose="02020603050405020304" pitchFamily="18" charset="0"/>
              </a:rPr>
              <a:t>reviewing the final scene, signaling that the filming was </a:t>
            </a:r>
            <a:r>
              <a:rPr lang="en-US" sz="4400" b="1" dirty="0" smtClean="0">
                <a:latin typeface="Times New Roman" panose="02020603050405020304" pitchFamily="18" charset="0"/>
                <a:cs typeface="Times New Roman" panose="02020603050405020304" pitchFamily="18" charset="0"/>
              </a:rPr>
              <a:t>complete</a:t>
            </a:r>
          </a:p>
          <a:p>
            <a:r>
              <a:rPr lang="en-US" sz="4400" b="1" dirty="0">
                <a:latin typeface="Times New Roman" panose="02020603050405020304" pitchFamily="18" charset="0"/>
                <a:cs typeface="Times New Roman" panose="02020603050405020304" pitchFamily="18" charset="0"/>
              </a:rPr>
              <a:t>2- </a:t>
            </a:r>
            <a:r>
              <a:rPr lang="en-US" sz="4400" b="1" dirty="0" smtClean="0">
                <a:latin typeface="Times New Roman" panose="02020603050405020304" pitchFamily="18" charset="0"/>
                <a:cs typeface="Times New Roman" panose="02020603050405020304" pitchFamily="18" charset="0"/>
              </a:rPr>
              <a:t>.Her ______________was </a:t>
            </a:r>
            <a:r>
              <a:rPr lang="en-US" sz="4400" b="1" dirty="0">
                <a:latin typeface="Times New Roman" panose="02020603050405020304" pitchFamily="18" charset="0"/>
                <a:cs typeface="Times New Roman" panose="02020603050405020304" pitchFamily="18" charset="0"/>
              </a:rPr>
              <a:t>evident as she continued working tirelessly to support her family, no matter how difficult things became</a:t>
            </a:r>
            <a:r>
              <a:rPr lang="en-US" sz="4400" b="1" dirty="0" smtClean="0">
                <a:latin typeface="Times New Roman" panose="02020603050405020304" pitchFamily="18" charset="0"/>
                <a:cs typeface="Times New Roman" panose="02020603050405020304" pitchFamily="18" charset="0"/>
              </a:rPr>
              <a:t>.</a:t>
            </a:r>
          </a:p>
          <a:p>
            <a:r>
              <a:rPr lang="en-US" sz="4400" b="1" dirty="0">
                <a:latin typeface="Times New Roman" panose="02020603050405020304" pitchFamily="18" charset="0"/>
                <a:cs typeface="Times New Roman" panose="02020603050405020304" pitchFamily="18" charset="0"/>
              </a:rPr>
              <a:t>3- Her </a:t>
            </a:r>
            <a:r>
              <a:rPr lang="en-US" sz="4400" b="1" dirty="0" smtClean="0">
                <a:latin typeface="Times New Roman" panose="02020603050405020304" pitchFamily="18" charset="0"/>
                <a:cs typeface="Times New Roman" panose="02020603050405020304" pitchFamily="18" charset="0"/>
              </a:rPr>
              <a:t>_____________made </a:t>
            </a:r>
            <a:r>
              <a:rPr lang="en-US" sz="4400" b="1" dirty="0">
                <a:latin typeface="Times New Roman" panose="02020603050405020304" pitchFamily="18" charset="0"/>
                <a:cs typeface="Times New Roman" panose="02020603050405020304" pitchFamily="18" charset="0"/>
              </a:rPr>
              <a:t>it easy for people to overlook her, but those who knew her admired her quiet strength and wisdom</a:t>
            </a:r>
            <a:r>
              <a:rPr lang="en-US" sz="4400" b="1" dirty="0" smtClean="0">
                <a:latin typeface="Times New Roman" panose="02020603050405020304" pitchFamily="18" charset="0"/>
                <a:cs typeface="Times New Roman" panose="02020603050405020304" pitchFamily="18" charset="0"/>
              </a:rPr>
              <a:t>.</a:t>
            </a:r>
          </a:p>
          <a:p>
            <a:r>
              <a:rPr lang="en-US" sz="4400" b="1" dirty="0">
                <a:latin typeface="Times New Roman" panose="02020603050405020304" pitchFamily="18" charset="0"/>
                <a:cs typeface="Times New Roman" panose="02020603050405020304" pitchFamily="18" charset="0"/>
              </a:rPr>
              <a:t>4- The smell </a:t>
            </a:r>
            <a:r>
              <a:rPr lang="en-US" sz="4400" b="1" dirty="0" smtClean="0">
                <a:latin typeface="Times New Roman" panose="02020603050405020304" pitchFamily="18" charset="0"/>
                <a:cs typeface="Times New Roman" panose="02020603050405020304" pitchFamily="18" charset="0"/>
              </a:rPr>
              <a:t>of ______________ filled </a:t>
            </a:r>
            <a:r>
              <a:rPr lang="en-US" sz="4400" b="1" dirty="0">
                <a:latin typeface="Times New Roman" panose="02020603050405020304" pitchFamily="18" charset="0"/>
                <a:cs typeface="Times New Roman" panose="02020603050405020304" pitchFamily="18" charset="0"/>
              </a:rPr>
              <a:t>the kitchen, making it impossible to resist grabbing a cookie fresh from the oven.</a:t>
            </a:r>
            <a:endParaRPr lang="en-US" sz="4400" b="1" dirty="0" smtClean="0">
              <a:latin typeface="Times New Roman" panose="02020603050405020304" pitchFamily="18" charset="0"/>
              <a:cs typeface="Times New Roman" panose="02020603050405020304" pitchFamily="18" charset="0"/>
            </a:endParaRPr>
          </a:p>
          <a:p>
            <a:endParaRPr lang="en-US" dirty="0" smtClean="0"/>
          </a:p>
          <a:p>
            <a:endParaRPr lang="en-US" dirty="0"/>
          </a:p>
        </p:txBody>
      </p:sp>
      <p:sp>
        <p:nvSpPr>
          <p:cNvPr id="6" name="Rectangle 5"/>
          <p:cNvSpPr/>
          <p:nvPr/>
        </p:nvSpPr>
        <p:spPr>
          <a:xfrm>
            <a:off x="4267200" y="7477760"/>
            <a:ext cx="3474720" cy="670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home baked treats </a:t>
            </a:r>
            <a:endParaRPr lang="en-US" sz="2800" b="1" dirty="0">
              <a:solidFill>
                <a:schemeClr val="tx1"/>
              </a:solidFill>
            </a:endParaRPr>
          </a:p>
        </p:txBody>
      </p:sp>
      <p:sp>
        <p:nvSpPr>
          <p:cNvPr id="7" name="Rectangle 6"/>
          <p:cNvSpPr/>
          <p:nvPr/>
        </p:nvSpPr>
        <p:spPr>
          <a:xfrm>
            <a:off x="7559040" y="3472270"/>
            <a:ext cx="3027680" cy="612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nod in approval </a:t>
            </a:r>
            <a:endParaRPr lang="en-US" sz="2400" b="1" dirty="0">
              <a:solidFill>
                <a:schemeClr val="tx1"/>
              </a:solidFill>
            </a:endParaRPr>
          </a:p>
        </p:txBody>
      </p:sp>
      <p:sp>
        <p:nvSpPr>
          <p:cNvPr id="8" name="Rectangle 7"/>
          <p:cNvSpPr/>
          <p:nvPr/>
        </p:nvSpPr>
        <p:spPr>
          <a:xfrm>
            <a:off x="2296160" y="4952489"/>
            <a:ext cx="3454400" cy="533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i</a:t>
            </a:r>
            <a:r>
              <a:rPr lang="en-US" sz="3200" dirty="0" smtClean="0">
                <a:solidFill>
                  <a:schemeClr val="tx1"/>
                </a:solidFill>
              </a:rPr>
              <a:t>ron will </a:t>
            </a:r>
            <a:endParaRPr lang="en-US" sz="3200" dirty="0">
              <a:solidFill>
                <a:schemeClr val="tx1"/>
              </a:solidFill>
            </a:endParaRPr>
          </a:p>
        </p:txBody>
      </p:sp>
      <p:sp>
        <p:nvSpPr>
          <p:cNvPr id="9" name="Rectangle 8"/>
          <p:cNvSpPr/>
          <p:nvPr/>
        </p:nvSpPr>
        <p:spPr>
          <a:xfrm>
            <a:off x="2032000" y="6136640"/>
            <a:ext cx="3352800" cy="65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Unassuming manner </a:t>
            </a:r>
            <a:endParaRPr lang="en-US" sz="2400" b="1" dirty="0">
              <a:solidFill>
                <a:schemeClr val="tx1"/>
              </a:solidFill>
            </a:endParaRPr>
          </a:p>
        </p:txBody>
      </p:sp>
    </p:spTree>
    <p:extLst>
      <p:ext uri="{BB962C8B-B14F-4D97-AF65-F5344CB8AC3E}">
        <p14:creationId xmlns:p14="http://schemas.microsoft.com/office/powerpoint/2010/main" val="132851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120" y="2966720"/>
            <a:ext cx="14366240" cy="4247317"/>
          </a:xfrm>
          <a:prstGeom prst="rect">
            <a:avLst/>
          </a:prstGeom>
        </p:spPr>
        <p:txBody>
          <a:bodyPr wrap="square">
            <a:spAutoFit/>
          </a:bodyPr>
          <a:lstStyle/>
          <a:p>
            <a:r>
              <a:rPr lang="en-US" sz="5400" b="1" dirty="0" smtClean="0">
                <a:solidFill>
                  <a:srgbClr val="92D050"/>
                </a:solidFill>
                <a:latin typeface="Merriweather" panose="020B0604020202020204" charset="0"/>
              </a:rPr>
              <a:t>. </a:t>
            </a:r>
            <a:r>
              <a:rPr lang="en-US" sz="5400" b="1" dirty="0">
                <a:solidFill>
                  <a:srgbClr val="92D050"/>
                </a:solidFill>
                <a:latin typeface="Merriweather" panose="020B0604020202020204" charset="0"/>
              </a:rPr>
              <a:t>Diminutive Stature</a:t>
            </a:r>
          </a:p>
          <a:p>
            <a:pPr>
              <a:buFont typeface="Arial" panose="020B0604020202020204" pitchFamily="34" charset="0"/>
              <a:buChar char="•"/>
            </a:pPr>
            <a:r>
              <a:rPr lang="en-US" sz="5400" b="1" dirty="0">
                <a:latin typeface="Merriweather" panose="020B0604020202020204" charset="0"/>
              </a:rPr>
              <a:t>Task: </a:t>
            </a:r>
            <a:r>
              <a:rPr lang="en-US" sz="5400" b="1" dirty="0" smtClean="0">
                <a:latin typeface="Merriweather" panose="020B0604020202020204" charset="0"/>
              </a:rPr>
              <a:t>Think of </a:t>
            </a:r>
            <a:r>
              <a:rPr lang="en-US" sz="5400" b="1" dirty="0">
                <a:latin typeface="Merriweather" panose="020B0604020202020204" charset="0"/>
              </a:rPr>
              <a:t>someone </a:t>
            </a:r>
            <a:r>
              <a:rPr lang="en-US" sz="5400" b="1" dirty="0" smtClean="0">
                <a:latin typeface="Merriweather" panose="020B0604020202020204" charset="0"/>
              </a:rPr>
              <a:t>you know </a:t>
            </a:r>
          </a:p>
          <a:p>
            <a:r>
              <a:rPr lang="en-US" sz="5400" b="1" dirty="0" smtClean="0">
                <a:latin typeface="Merriweather" panose="020B0604020202020204" charset="0"/>
              </a:rPr>
              <a:t>(</a:t>
            </a:r>
            <a:r>
              <a:rPr lang="en-US" sz="5400" b="1" dirty="0">
                <a:latin typeface="Merriweather" panose="020B0604020202020204" charset="0"/>
              </a:rPr>
              <a:t>a friend, family member, or public figure) who has a </a:t>
            </a:r>
            <a:r>
              <a:rPr lang="en-US" sz="5400" b="1" dirty="0">
                <a:solidFill>
                  <a:schemeClr val="bg2">
                    <a:lumMod val="75000"/>
                  </a:schemeClr>
                </a:solidFill>
                <a:latin typeface="Merriweather" panose="020B0604020202020204" charset="0"/>
              </a:rPr>
              <a:t>diminutive stature </a:t>
            </a:r>
            <a:r>
              <a:rPr lang="en-US" sz="5400" b="1" dirty="0">
                <a:latin typeface="Merriweather" panose="020B0604020202020204" charset="0"/>
              </a:rPr>
              <a:t>but makes a big impact in life</a:t>
            </a:r>
            <a:r>
              <a:rPr lang="en-US" sz="5400" b="1" dirty="0" smtClean="0">
                <a:latin typeface="Merriweather" panose="020B0604020202020204" charset="0"/>
              </a:rPr>
              <a:t>.</a:t>
            </a:r>
            <a:endParaRPr lang="en-US" sz="5400" b="1" dirty="0">
              <a:latin typeface="Merriweather" panose="020B0604020202020204" charset="0"/>
            </a:endParaRPr>
          </a:p>
        </p:txBody>
      </p:sp>
      <p:sp>
        <p:nvSpPr>
          <p:cNvPr id="3" name="Right Arrow 2"/>
          <p:cNvSpPr/>
          <p:nvPr/>
        </p:nvSpPr>
        <p:spPr>
          <a:xfrm>
            <a:off x="325120" y="-182880"/>
            <a:ext cx="6096000" cy="2987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Real Life Application </a:t>
            </a:r>
            <a:endParaRPr lang="en-US" sz="4000" b="1" dirty="0">
              <a:solidFill>
                <a:schemeClr val="tx1"/>
              </a:solidFill>
            </a:endParaRPr>
          </a:p>
        </p:txBody>
      </p:sp>
      <p:sp>
        <p:nvSpPr>
          <p:cNvPr id="5" name="Rectangle 4"/>
          <p:cNvSpPr/>
          <p:nvPr/>
        </p:nvSpPr>
        <p:spPr>
          <a:xfrm>
            <a:off x="325120" y="7642880"/>
            <a:ext cx="10810240" cy="1754326"/>
          </a:xfrm>
          <a:prstGeom prst="rect">
            <a:avLst/>
          </a:prstGeom>
        </p:spPr>
        <p:txBody>
          <a:bodyPr wrap="square">
            <a:spAutoFit/>
          </a:bodyPr>
          <a:lstStyle/>
          <a:p>
            <a:r>
              <a:rPr lang="en-US" sz="5400" b="1" dirty="0" smtClean="0">
                <a:solidFill>
                  <a:srgbClr val="C00000"/>
                </a:solidFill>
                <a:latin typeface="Merriweather" panose="020B0604020202020204" charset="0"/>
              </a:rPr>
              <a:t>. Share what you have in mind with your partner </a:t>
            </a:r>
            <a:r>
              <a:rPr lang="en-US" sz="5400" b="1" dirty="0" smtClean="0">
                <a:latin typeface="Merriweather" panose="020B0604020202020204" charset="0"/>
              </a:rPr>
              <a:t>.</a:t>
            </a:r>
            <a:endParaRPr lang="en-US" sz="5400" b="1" dirty="0">
              <a:latin typeface="Merriweather" panose="020B0604020202020204" charset="0"/>
            </a:endParaRPr>
          </a:p>
        </p:txBody>
      </p:sp>
      <p:sp>
        <p:nvSpPr>
          <p:cNvPr id="6" name="Oval 5"/>
          <p:cNvSpPr/>
          <p:nvPr/>
        </p:nvSpPr>
        <p:spPr>
          <a:xfrm>
            <a:off x="15382240" y="3566378"/>
            <a:ext cx="25400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1 minute </a:t>
            </a:r>
            <a:endParaRPr lang="en-US" sz="2800" b="1" dirty="0">
              <a:solidFill>
                <a:schemeClr val="tx1"/>
              </a:solidFill>
            </a:endParaRPr>
          </a:p>
        </p:txBody>
      </p:sp>
      <p:sp>
        <p:nvSpPr>
          <p:cNvPr id="7" name="Oval 6"/>
          <p:cNvSpPr/>
          <p:nvPr/>
        </p:nvSpPr>
        <p:spPr>
          <a:xfrm>
            <a:off x="15229840" y="7234794"/>
            <a:ext cx="25400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1 minute </a:t>
            </a:r>
            <a:endParaRPr lang="en-US" sz="2800" b="1" dirty="0">
              <a:solidFill>
                <a:schemeClr val="tx1"/>
              </a:solidFill>
            </a:endParaRPr>
          </a:p>
        </p:txBody>
      </p:sp>
      <p:sp>
        <p:nvSpPr>
          <p:cNvPr id="8" name="AutoShape 2" descr="Short Stature Stock Illustration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stretch>
            <a:fillRect/>
          </a:stretch>
        </p:blipFill>
        <p:spPr>
          <a:xfrm>
            <a:off x="12131041" y="259815"/>
            <a:ext cx="3469322" cy="3469322"/>
          </a:xfrm>
          <a:prstGeom prst="rect">
            <a:avLst/>
          </a:prstGeom>
        </p:spPr>
      </p:pic>
    </p:spTree>
    <p:extLst>
      <p:ext uri="{BB962C8B-B14F-4D97-AF65-F5344CB8AC3E}">
        <p14:creationId xmlns:p14="http://schemas.microsoft.com/office/powerpoint/2010/main" val="15802279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120" y="2966720"/>
            <a:ext cx="14366240" cy="4247317"/>
          </a:xfrm>
          <a:prstGeom prst="rect">
            <a:avLst/>
          </a:prstGeom>
        </p:spPr>
        <p:txBody>
          <a:bodyPr wrap="square">
            <a:spAutoFit/>
          </a:bodyPr>
          <a:lstStyle/>
          <a:p>
            <a:r>
              <a:rPr lang="en-US" sz="5400" b="1" dirty="0" smtClean="0">
                <a:solidFill>
                  <a:srgbClr val="92D050"/>
                </a:solidFill>
                <a:latin typeface="Merriweather" panose="020B0604020202020204" charset="0"/>
              </a:rPr>
              <a:t>. Dizzy height </a:t>
            </a:r>
            <a:endParaRPr lang="en-US" sz="5400" b="1" dirty="0">
              <a:solidFill>
                <a:srgbClr val="92D050"/>
              </a:solidFill>
              <a:latin typeface="Merriweather" panose="020B0604020202020204" charset="0"/>
            </a:endParaRPr>
          </a:p>
          <a:p>
            <a:pPr>
              <a:buFont typeface="Arial" panose="020B0604020202020204" pitchFamily="34" charset="0"/>
              <a:buChar char="•"/>
            </a:pPr>
            <a:r>
              <a:rPr lang="en-US" sz="5400" b="1" dirty="0">
                <a:latin typeface="Merriweather" panose="020B0604020202020204" charset="0"/>
              </a:rPr>
              <a:t>Task: </a:t>
            </a:r>
            <a:r>
              <a:rPr lang="en-US" sz="5400" dirty="0"/>
              <a:t>Can you describe a time when you or someone close to you achieved great success? What were the challenges of reaching that 'dizzy height'?"</a:t>
            </a:r>
            <a:endParaRPr lang="en-US" sz="5400" b="1" dirty="0">
              <a:latin typeface="Merriweather" panose="020B0604020202020204" charset="0"/>
            </a:endParaRPr>
          </a:p>
        </p:txBody>
      </p:sp>
      <p:sp>
        <p:nvSpPr>
          <p:cNvPr id="3" name="Right Arrow 2"/>
          <p:cNvSpPr/>
          <p:nvPr/>
        </p:nvSpPr>
        <p:spPr>
          <a:xfrm>
            <a:off x="325120" y="-182880"/>
            <a:ext cx="6096000" cy="2987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Real Life Application </a:t>
            </a:r>
            <a:endParaRPr lang="en-US" sz="4000" b="1" dirty="0">
              <a:solidFill>
                <a:schemeClr val="tx1"/>
              </a:solidFill>
            </a:endParaRPr>
          </a:p>
        </p:txBody>
      </p:sp>
      <p:sp>
        <p:nvSpPr>
          <p:cNvPr id="5" name="Rectangle 4"/>
          <p:cNvSpPr/>
          <p:nvPr/>
        </p:nvSpPr>
        <p:spPr>
          <a:xfrm>
            <a:off x="325120" y="7642880"/>
            <a:ext cx="10810240" cy="1754326"/>
          </a:xfrm>
          <a:prstGeom prst="rect">
            <a:avLst/>
          </a:prstGeom>
        </p:spPr>
        <p:txBody>
          <a:bodyPr wrap="square">
            <a:spAutoFit/>
          </a:bodyPr>
          <a:lstStyle/>
          <a:p>
            <a:r>
              <a:rPr lang="en-US" sz="5400" b="1" dirty="0" smtClean="0">
                <a:solidFill>
                  <a:srgbClr val="C00000"/>
                </a:solidFill>
                <a:latin typeface="Merriweather" panose="020B0604020202020204" charset="0"/>
              </a:rPr>
              <a:t>. Share what you have in mind with your partner </a:t>
            </a:r>
            <a:r>
              <a:rPr lang="en-US" sz="5400" b="1" dirty="0" smtClean="0">
                <a:latin typeface="Merriweather" panose="020B0604020202020204" charset="0"/>
              </a:rPr>
              <a:t>.</a:t>
            </a:r>
            <a:endParaRPr lang="en-US" sz="5400" b="1" dirty="0">
              <a:latin typeface="Merriweather" panose="020B0604020202020204" charset="0"/>
            </a:endParaRPr>
          </a:p>
        </p:txBody>
      </p:sp>
      <p:sp>
        <p:nvSpPr>
          <p:cNvPr id="6" name="Oval 5"/>
          <p:cNvSpPr/>
          <p:nvPr/>
        </p:nvSpPr>
        <p:spPr>
          <a:xfrm>
            <a:off x="15382240" y="3566378"/>
            <a:ext cx="25400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1 minute </a:t>
            </a:r>
            <a:endParaRPr lang="en-US" sz="2800" b="1" dirty="0">
              <a:solidFill>
                <a:schemeClr val="tx1"/>
              </a:solidFill>
            </a:endParaRPr>
          </a:p>
        </p:txBody>
      </p:sp>
      <p:sp>
        <p:nvSpPr>
          <p:cNvPr id="7" name="Oval 6"/>
          <p:cNvSpPr/>
          <p:nvPr/>
        </p:nvSpPr>
        <p:spPr>
          <a:xfrm>
            <a:off x="15229840" y="7234794"/>
            <a:ext cx="25400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1 minute </a:t>
            </a:r>
            <a:endParaRPr lang="en-US" sz="2800" b="1" dirty="0">
              <a:solidFill>
                <a:schemeClr val="tx1"/>
              </a:solidFill>
            </a:endParaRPr>
          </a:p>
        </p:txBody>
      </p:sp>
      <p:sp>
        <p:nvSpPr>
          <p:cNvPr id="8" name="AutoShape 2" descr="Short Stature Stock Illustration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stretch>
            <a:fillRect/>
          </a:stretch>
        </p:blipFill>
        <p:spPr>
          <a:xfrm>
            <a:off x="12131041" y="259815"/>
            <a:ext cx="3469322" cy="3469322"/>
          </a:xfrm>
          <a:prstGeom prst="rect">
            <a:avLst/>
          </a:prstGeom>
        </p:spPr>
      </p:pic>
    </p:spTree>
    <p:extLst>
      <p:ext uri="{BB962C8B-B14F-4D97-AF65-F5344CB8AC3E}">
        <p14:creationId xmlns:p14="http://schemas.microsoft.com/office/powerpoint/2010/main" val="42668115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120" y="2966720"/>
            <a:ext cx="14366240" cy="5078313"/>
          </a:xfrm>
          <a:prstGeom prst="rect">
            <a:avLst/>
          </a:prstGeom>
        </p:spPr>
        <p:txBody>
          <a:bodyPr wrap="square">
            <a:spAutoFit/>
          </a:bodyPr>
          <a:lstStyle/>
          <a:p>
            <a:r>
              <a:rPr lang="en-US" sz="5400" b="1" dirty="0" smtClean="0">
                <a:solidFill>
                  <a:srgbClr val="92D050"/>
                </a:solidFill>
                <a:latin typeface="Merriweather" panose="020B0604020202020204" charset="0"/>
              </a:rPr>
              <a:t>. Conjure up memories </a:t>
            </a:r>
            <a:endParaRPr lang="en-US" sz="5400" b="1" dirty="0">
              <a:solidFill>
                <a:srgbClr val="92D050"/>
              </a:solidFill>
              <a:latin typeface="Merriweather" panose="020B0604020202020204" charset="0"/>
            </a:endParaRPr>
          </a:p>
          <a:p>
            <a:pPr>
              <a:buFont typeface="Arial" panose="020B0604020202020204" pitchFamily="34" charset="0"/>
              <a:buChar char="•"/>
            </a:pPr>
            <a:r>
              <a:rPr lang="en-US" sz="5400" b="1" dirty="0">
                <a:latin typeface="Merriweather" panose="020B0604020202020204" charset="0"/>
              </a:rPr>
              <a:t>Task: </a:t>
            </a:r>
            <a:r>
              <a:rPr lang="en-US" sz="5400" dirty="0" smtClean="0"/>
              <a:t>Write one thing </a:t>
            </a:r>
            <a:r>
              <a:rPr lang="en-US" sz="5400" dirty="0"/>
              <a:t>that </a:t>
            </a:r>
            <a:r>
              <a:rPr lang="en-US" sz="5400" dirty="0" smtClean="0"/>
              <a:t>conjures </a:t>
            </a:r>
            <a:r>
              <a:rPr lang="en-US" sz="5400" dirty="0"/>
              <a:t>up memories for </a:t>
            </a:r>
            <a:r>
              <a:rPr lang="en-US" sz="5400" dirty="0" smtClean="0"/>
              <a:t>you. Pass it to your partner. </a:t>
            </a:r>
          </a:p>
          <a:p>
            <a:pPr>
              <a:buFont typeface="Arial" panose="020B0604020202020204" pitchFamily="34" charset="0"/>
              <a:buChar char="•"/>
            </a:pPr>
            <a:r>
              <a:rPr lang="en-US" sz="5400" b="1" dirty="0" smtClean="0">
                <a:latin typeface="Merriweather" panose="020B0604020202020204" charset="0"/>
              </a:rPr>
              <a:t>Add what you have written once you receive your partner’s response. Repeat till you receive your paper . </a:t>
            </a:r>
            <a:endParaRPr lang="en-US" sz="5400" b="1" dirty="0">
              <a:latin typeface="Merriweather" panose="020B0604020202020204" charset="0"/>
            </a:endParaRPr>
          </a:p>
        </p:txBody>
      </p:sp>
      <p:sp>
        <p:nvSpPr>
          <p:cNvPr id="3" name="Right Arrow 2"/>
          <p:cNvSpPr/>
          <p:nvPr/>
        </p:nvSpPr>
        <p:spPr>
          <a:xfrm>
            <a:off x="325120" y="-182880"/>
            <a:ext cx="6096000" cy="2987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Real Life Application </a:t>
            </a:r>
            <a:endParaRPr lang="en-US" sz="4000" b="1" dirty="0">
              <a:solidFill>
                <a:schemeClr val="tx1"/>
              </a:solidFill>
            </a:endParaRPr>
          </a:p>
        </p:txBody>
      </p:sp>
      <p:sp>
        <p:nvSpPr>
          <p:cNvPr id="5" name="Rectangle 4"/>
          <p:cNvSpPr/>
          <p:nvPr/>
        </p:nvSpPr>
        <p:spPr>
          <a:xfrm>
            <a:off x="8087360" y="822304"/>
            <a:ext cx="6278880" cy="923330"/>
          </a:xfrm>
          <a:prstGeom prst="rect">
            <a:avLst/>
          </a:prstGeom>
        </p:spPr>
        <p:txBody>
          <a:bodyPr wrap="square">
            <a:spAutoFit/>
          </a:bodyPr>
          <a:lstStyle/>
          <a:p>
            <a:r>
              <a:rPr lang="en-US" sz="5400" b="1" dirty="0" smtClean="0">
                <a:solidFill>
                  <a:srgbClr val="C00000"/>
                </a:solidFill>
                <a:latin typeface="Merriweather" panose="020B0604020202020204" charset="0"/>
              </a:rPr>
              <a:t>Round Table </a:t>
            </a:r>
            <a:endParaRPr lang="en-US" sz="5400" b="1" dirty="0">
              <a:latin typeface="Merriweather" panose="020B0604020202020204" charset="0"/>
            </a:endParaRPr>
          </a:p>
        </p:txBody>
      </p:sp>
      <p:sp>
        <p:nvSpPr>
          <p:cNvPr id="6" name="Oval 5"/>
          <p:cNvSpPr/>
          <p:nvPr/>
        </p:nvSpPr>
        <p:spPr>
          <a:xfrm>
            <a:off x="15382240" y="3566378"/>
            <a:ext cx="25400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1 minute think  </a:t>
            </a:r>
            <a:endParaRPr lang="en-US" sz="2800" b="1" dirty="0">
              <a:solidFill>
                <a:schemeClr val="tx1"/>
              </a:solidFill>
            </a:endParaRPr>
          </a:p>
        </p:txBody>
      </p:sp>
      <p:sp>
        <p:nvSpPr>
          <p:cNvPr id="7" name="Oval 6"/>
          <p:cNvSpPr/>
          <p:nvPr/>
        </p:nvSpPr>
        <p:spPr>
          <a:xfrm>
            <a:off x="15229840" y="7234794"/>
            <a:ext cx="25400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2 minutes  </a:t>
            </a:r>
            <a:endParaRPr lang="en-US" sz="2800" b="1" dirty="0">
              <a:solidFill>
                <a:schemeClr val="tx1"/>
              </a:solidFill>
            </a:endParaRPr>
          </a:p>
        </p:txBody>
      </p:sp>
      <p:sp>
        <p:nvSpPr>
          <p:cNvPr id="8" name="AutoShape 2" descr="Short Stature Stock Illustration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253007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7920" y="772160"/>
            <a:ext cx="9204960" cy="2682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t>Homework </a:t>
            </a:r>
            <a:endParaRPr lang="en-US" sz="7200" b="1" dirty="0"/>
          </a:p>
        </p:txBody>
      </p:sp>
      <p:sp>
        <p:nvSpPr>
          <p:cNvPr id="5" name="Rectangle 4"/>
          <p:cNvSpPr/>
          <p:nvPr/>
        </p:nvSpPr>
        <p:spPr>
          <a:xfrm>
            <a:off x="1137920" y="3825250"/>
            <a:ext cx="10078720" cy="5632311"/>
          </a:xfrm>
          <a:prstGeom prst="rect">
            <a:avLst/>
          </a:prstGeom>
        </p:spPr>
        <p:txBody>
          <a:bodyPr wrap="square">
            <a:spAutoFit/>
          </a:bodyPr>
          <a:lstStyle/>
          <a:p>
            <a:r>
              <a:rPr lang="en-US" sz="4000" b="1" dirty="0"/>
              <a:t>Task:</a:t>
            </a:r>
            <a:r>
              <a:rPr lang="en-US" sz="4000" dirty="0"/>
              <a:t> </a:t>
            </a:r>
            <a:r>
              <a:rPr lang="en-US" sz="6000" dirty="0"/>
              <a:t>Analyze a character from a book or movie who has an "unassuming manner." Describe their traits and how these traits affect their interactions with others.</a:t>
            </a:r>
          </a:p>
        </p:txBody>
      </p:sp>
    </p:spTree>
    <p:extLst>
      <p:ext uri="{BB962C8B-B14F-4D97-AF65-F5344CB8AC3E}">
        <p14:creationId xmlns:p14="http://schemas.microsoft.com/office/powerpoint/2010/main" val="15309085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7FFEF"/>
        </a:solidFill>
        <a:effectLst/>
      </p:bgPr>
    </p:bg>
    <p:spTree>
      <p:nvGrpSpPr>
        <p:cNvPr id="1" name="Shape 194"/>
        <p:cNvGrpSpPr/>
        <p:nvPr/>
      </p:nvGrpSpPr>
      <p:grpSpPr>
        <a:xfrm>
          <a:off x="0" y="0"/>
          <a:ext cx="0" cy="0"/>
          <a:chOff x="0" y="0"/>
          <a:chExt cx="0" cy="0"/>
        </a:xfrm>
      </p:grpSpPr>
      <p:grpSp>
        <p:nvGrpSpPr>
          <p:cNvPr id="195" name="Google Shape;195;p20"/>
          <p:cNvGrpSpPr/>
          <p:nvPr/>
        </p:nvGrpSpPr>
        <p:grpSpPr>
          <a:xfrm>
            <a:off x="0" y="6350424"/>
            <a:ext cx="18287996" cy="3936576"/>
            <a:chOff x="0" y="-47625"/>
            <a:chExt cx="4816592" cy="1036794"/>
          </a:xfrm>
        </p:grpSpPr>
        <p:sp>
          <p:nvSpPr>
            <p:cNvPr id="196" name="Google Shape;196;p20"/>
            <p:cNvSpPr/>
            <p:nvPr/>
          </p:nvSpPr>
          <p:spPr>
            <a:xfrm>
              <a:off x="0" y="0"/>
              <a:ext cx="4816592" cy="989169"/>
            </a:xfrm>
            <a:custGeom>
              <a:avLst/>
              <a:gdLst/>
              <a:ahLst/>
              <a:cxnLst/>
              <a:rect l="l" t="t" r="r" b="b"/>
              <a:pathLst>
                <a:path w="4816592" h="989169" extrusionOk="0">
                  <a:moveTo>
                    <a:pt x="0" y="0"/>
                  </a:moveTo>
                  <a:lnTo>
                    <a:pt x="4816592" y="0"/>
                  </a:lnTo>
                  <a:lnTo>
                    <a:pt x="4816592" y="989169"/>
                  </a:lnTo>
                  <a:lnTo>
                    <a:pt x="0" y="989169"/>
                  </a:lnTo>
                  <a:close/>
                </a:path>
              </a:pathLst>
            </a:custGeom>
            <a:solidFill>
              <a:srgbClr val="FFFFFF"/>
            </a:solidFill>
            <a:ln>
              <a:noFill/>
            </a:ln>
          </p:spPr>
        </p:sp>
        <p:sp>
          <p:nvSpPr>
            <p:cNvPr id="197" name="Google Shape;197;p2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01" name="Google Shape;201;p20"/>
          <p:cNvSpPr/>
          <p:nvPr/>
        </p:nvSpPr>
        <p:spPr>
          <a:xfrm>
            <a:off x="1310508" y="320596"/>
            <a:ext cx="4159369" cy="2835934"/>
          </a:xfrm>
          <a:custGeom>
            <a:avLst/>
            <a:gdLst/>
            <a:ahLst/>
            <a:cxnLst/>
            <a:rect l="l" t="t" r="r" b="b"/>
            <a:pathLst>
              <a:path w="4159369" h="2835934" extrusionOk="0">
                <a:moveTo>
                  <a:pt x="0" y="0"/>
                </a:moveTo>
                <a:lnTo>
                  <a:pt x="4159369" y="0"/>
                </a:lnTo>
                <a:lnTo>
                  <a:pt x="4159369" y="2835934"/>
                </a:lnTo>
                <a:lnTo>
                  <a:pt x="0" y="2835934"/>
                </a:lnTo>
                <a:lnTo>
                  <a:pt x="0" y="0"/>
                </a:lnTo>
                <a:close/>
              </a:path>
            </a:pathLst>
          </a:custGeom>
          <a:blipFill rotWithShape="1">
            <a:blip r:embed="rId3">
              <a:alphaModFix/>
            </a:blip>
            <a:stretch>
              <a:fillRect/>
            </a:stretch>
          </a:blipFill>
          <a:ln>
            <a:noFill/>
          </a:ln>
        </p:spPr>
      </p:sp>
      <p:sp>
        <p:nvSpPr>
          <p:cNvPr id="203" name="Google Shape;203;p20"/>
          <p:cNvSpPr/>
          <p:nvPr/>
        </p:nvSpPr>
        <p:spPr>
          <a:xfrm>
            <a:off x="13991742" y="320596"/>
            <a:ext cx="3008608" cy="2051324"/>
          </a:xfrm>
          <a:custGeom>
            <a:avLst/>
            <a:gdLst/>
            <a:ahLst/>
            <a:cxnLst/>
            <a:rect l="l" t="t" r="r" b="b"/>
            <a:pathLst>
              <a:path w="3008608" h="2051324" extrusionOk="0">
                <a:moveTo>
                  <a:pt x="0" y="0"/>
                </a:moveTo>
                <a:lnTo>
                  <a:pt x="3008608" y="0"/>
                </a:lnTo>
                <a:lnTo>
                  <a:pt x="3008608" y="2051324"/>
                </a:lnTo>
                <a:lnTo>
                  <a:pt x="0" y="2051324"/>
                </a:lnTo>
                <a:lnTo>
                  <a:pt x="0" y="0"/>
                </a:lnTo>
                <a:close/>
              </a:path>
            </a:pathLst>
          </a:custGeom>
          <a:blipFill rotWithShape="1">
            <a:blip r:embed="rId3">
              <a:alphaModFix/>
            </a:blip>
            <a:stretch>
              <a:fillRect/>
            </a:stretch>
          </a:blipFill>
          <a:ln>
            <a:noFill/>
          </a:ln>
        </p:spPr>
      </p:sp>
      <p:sp>
        <p:nvSpPr>
          <p:cNvPr id="211" name="Google Shape;211;p20"/>
          <p:cNvSpPr txBox="1"/>
          <p:nvPr/>
        </p:nvSpPr>
        <p:spPr>
          <a:xfrm>
            <a:off x="1420848" y="651851"/>
            <a:ext cx="6532882" cy="1181734"/>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None/>
            </a:pPr>
            <a:r>
              <a:rPr lang="en-US" sz="6399" b="1" i="0" u="none" strike="noStrike" cap="none" dirty="0" smtClean="0">
                <a:solidFill>
                  <a:srgbClr val="48597A"/>
                </a:solidFill>
                <a:latin typeface="Merriweather"/>
                <a:ea typeface="Merriweather"/>
                <a:cs typeface="Merriweather"/>
                <a:sym typeface="Merriweather"/>
              </a:rPr>
              <a:t>Exit Ticket </a:t>
            </a:r>
            <a:endParaRPr dirty="0"/>
          </a:p>
        </p:txBody>
      </p:sp>
      <p:sp>
        <p:nvSpPr>
          <p:cNvPr id="212" name="Google Shape;212;p20"/>
          <p:cNvSpPr txBox="1"/>
          <p:nvPr/>
        </p:nvSpPr>
        <p:spPr>
          <a:xfrm>
            <a:off x="7953730" y="7459711"/>
            <a:ext cx="9236990" cy="24776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endParaRPr dirty="0"/>
          </a:p>
        </p:txBody>
      </p:sp>
      <p:sp>
        <p:nvSpPr>
          <p:cNvPr id="2" name="AutoShape 2" descr="Beggar. Illustration of a sitting beggar #Sponsored , #paid, #AFFILIATE, # Beggar, #sitting, #beggar, #Illustration | Beggar, Boy art, Illust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Advisor Stock Illustrations – 23,885 Advisor Stock Illustrations, Vectors &amp;  Clipart - Dreamstim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853434" y="1541198"/>
            <a:ext cx="15808966" cy="584775"/>
          </a:xfrm>
          <a:prstGeom prst="rect">
            <a:avLst/>
          </a:prstGeom>
        </p:spPr>
        <p:txBody>
          <a:bodyPr wrap="square">
            <a:spAutoFit/>
          </a:bodyPr>
          <a:lstStyle/>
          <a:p>
            <a:endParaRPr lang="en-US" sz="3200" dirty="0"/>
          </a:p>
        </p:txBody>
      </p:sp>
      <p:pic>
        <p:nvPicPr>
          <p:cNvPr id="3" name="Picture 2"/>
          <p:cNvPicPr>
            <a:picLocks noChangeAspect="1"/>
          </p:cNvPicPr>
          <p:nvPr/>
        </p:nvPicPr>
        <p:blipFill>
          <a:blip r:embed="rId4"/>
          <a:stretch>
            <a:fillRect/>
          </a:stretch>
        </p:blipFill>
        <p:spPr>
          <a:xfrm>
            <a:off x="6530557" y="335396"/>
            <a:ext cx="7345621" cy="966060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650240"/>
            <a:ext cx="11135360" cy="93472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a:solidFill>
                  <a:schemeClr val="tx1"/>
                </a:solidFill>
                <a:latin typeface="Times New Roman" panose="02020603050405020304" pitchFamily="18" charset="0"/>
                <a:cs typeface="Times New Roman" panose="02020603050405020304" pitchFamily="18" charset="0"/>
              </a:rPr>
              <a:t>1- The teacher was </a:t>
            </a:r>
            <a:r>
              <a:rPr lang="en-US" sz="4400" dirty="0">
                <a:solidFill>
                  <a:srgbClr val="00B050"/>
                </a:solidFill>
                <a:latin typeface="Times New Roman" panose="02020603050405020304" pitchFamily="18" charset="0"/>
                <a:cs typeface="Times New Roman" panose="02020603050405020304" pitchFamily="18" charset="0"/>
              </a:rPr>
              <a:t>unprejudiced</a:t>
            </a:r>
            <a:r>
              <a:rPr lang="en-US" sz="4400" dirty="0">
                <a:solidFill>
                  <a:schemeClr val="tx1"/>
                </a:solidFill>
                <a:latin typeface="Times New Roman" panose="02020603050405020304" pitchFamily="18" charset="0"/>
                <a:cs typeface="Times New Roman" panose="02020603050405020304" pitchFamily="18" charset="0"/>
              </a:rPr>
              <a:t>, treating all students equally regardless of their backgrounds.</a:t>
            </a:r>
          </a:p>
          <a:p>
            <a:endParaRPr lang="en-US" sz="4400" dirty="0">
              <a:solidFill>
                <a:schemeClr val="tx1"/>
              </a:solidFill>
              <a:latin typeface="Times New Roman" panose="02020603050405020304" pitchFamily="18" charset="0"/>
              <a:cs typeface="Times New Roman" panose="02020603050405020304" pitchFamily="18" charset="0"/>
            </a:endParaRPr>
          </a:p>
          <a:p>
            <a:r>
              <a:rPr lang="en-US" sz="4400" dirty="0">
                <a:solidFill>
                  <a:schemeClr val="tx1"/>
                </a:solidFill>
                <a:latin typeface="Times New Roman" panose="02020603050405020304" pitchFamily="18" charset="0"/>
                <a:cs typeface="Times New Roman" panose="02020603050405020304" pitchFamily="18" charset="0"/>
              </a:rPr>
              <a:t>2- John is always </a:t>
            </a:r>
            <a:r>
              <a:rPr lang="en-US" sz="4400" dirty="0">
                <a:solidFill>
                  <a:srgbClr val="00B050"/>
                </a:solidFill>
                <a:latin typeface="Times New Roman" panose="02020603050405020304" pitchFamily="18" charset="0"/>
                <a:cs typeface="Times New Roman" panose="02020603050405020304" pitchFamily="18" charset="0"/>
              </a:rPr>
              <a:t>considerate</a:t>
            </a:r>
            <a:r>
              <a:rPr lang="en-US" sz="4400" dirty="0">
                <a:solidFill>
                  <a:schemeClr val="tx1"/>
                </a:solidFill>
                <a:latin typeface="Times New Roman" panose="02020603050405020304" pitchFamily="18" charset="0"/>
                <a:cs typeface="Times New Roman" panose="02020603050405020304" pitchFamily="18" charset="0"/>
              </a:rPr>
              <a:t> of others' feelings, making sure not to hurt anyone with his words.</a:t>
            </a:r>
          </a:p>
          <a:p>
            <a:endParaRPr lang="en-US" sz="4400" dirty="0">
              <a:solidFill>
                <a:schemeClr val="tx1"/>
              </a:solidFill>
              <a:latin typeface="Times New Roman" panose="02020603050405020304" pitchFamily="18" charset="0"/>
              <a:cs typeface="Times New Roman" panose="02020603050405020304" pitchFamily="18" charset="0"/>
            </a:endParaRPr>
          </a:p>
          <a:p>
            <a:r>
              <a:rPr lang="en-US" sz="4400" dirty="0">
                <a:solidFill>
                  <a:schemeClr val="tx1"/>
                </a:solidFill>
                <a:latin typeface="Times New Roman" panose="02020603050405020304" pitchFamily="18" charset="0"/>
                <a:cs typeface="Times New Roman" panose="02020603050405020304" pitchFamily="18" charset="0"/>
              </a:rPr>
              <a:t>3- Her </a:t>
            </a:r>
            <a:r>
              <a:rPr lang="en-US" sz="4400" dirty="0">
                <a:solidFill>
                  <a:srgbClr val="00B050"/>
                </a:solidFill>
                <a:latin typeface="Times New Roman" panose="02020603050405020304" pitchFamily="18" charset="0"/>
                <a:cs typeface="Times New Roman" panose="02020603050405020304" pitchFamily="18" charset="0"/>
              </a:rPr>
              <a:t>sharp</a:t>
            </a:r>
            <a:r>
              <a:rPr lang="en-US" sz="4400" dirty="0">
                <a:solidFill>
                  <a:schemeClr val="tx1"/>
                </a:solidFill>
                <a:latin typeface="Times New Roman" panose="02020603050405020304" pitchFamily="18" charset="0"/>
                <a:cs typeface="Times New Roman" panose="02020603050405020304" pitchFamily="18" charset="0"/>
              </a:rPr>
              <a:t> mind allowed her to solve complex problems quickly.</a:t>
            </a:r>
          </a:p>
          <a:p>
            <a:endParaRPr lang="en-US" sz="4400" dirty="0">
              <a:solidFill>
                <a:schemeClr val="tx1"/>
              </a:solidFill>
              <a:latin typeface="Times New Roman" panose="02020603050405020304" pitchFamily="18" charset="0"/>
              <a:cs typeface="Times New Roman" panose="02020603050405020304" pitchFamily="18" charset="0"/>
            </a:endParaRPr>
          </a:p>
          <a:p>
            <a:r>
              <a:rPr lang="en-US" sz="4400" dirty="0">
                <a:solidFill>
                  <a:schemeClr val="tx1"/>
                </a:solidFill>
                <a:latin typeface="Times New Roman" panose="02020603050405020304" pitchFamily="18" charset="0"/>
                <a:cs typeface="Times New Roman" panose="02020603050405020304" pitchFamily="18" charset="0"/>
              </a:rPr>
              <a:t>4- The dog was </a:t>
            </a:r>
            <a:r>
              <a:rPr lang="en-US" sz="4400" dirty="0">
                <a:solidFill>
                  <a:srgbClr val="00B050"/>
                </a:solidFill>
                <a:latin typeface="Times New Roman" panose="02020603050405020304" pitchFamily="18" charset="0"/>
                <a:cs typeface="Times New Roman" panose="02020603050405020304" pitchFamily="18" charset="0"/>
              </a:rPr>
              <a:t>faithful</a:t>
            </a:r>
            <a:r>
              <a:rPr lang="en-US" sz="4400" dirty="0">
                <a:solidFill>
                  <a:schemeClr val="tx1"/>
                </a:solidFill>
                <a:latin typeface="Times New Roman" panose="02020603050405020304" pitchFamily="18" charset="0"/>
                <a:cs typeface="Times New Roman" panose="02020603050405020304" pitchFamily="18" charset="0"/>
              </a:rPr>
              <a:t> to its owner, always staying by his side.</a:t>
            </a:r>
          </a:p>
        </p:txBody>
      </p:sp>
      <p:sp>
        <p:nvSpPr>
          <p:cNvPr id="3" name="Rectangle 2"/>
          <p:cNvSpPr/>
          <p:nvPr/>
        </p:nvSpPr>
        <p:spPr>
          <a:xfrm>
            <a:off x="11907520" y="1036320"/>
            <a:ext cx="6380480" cy="9022080"/>
          </a:xfrm>
          <a:prstGeom prst="rect">
            <a:avLst/>
          </a:prstGeom>
          <a:solidFill>
            <a:schemeClr val="accent4">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buAutoNum type="alphaUcParenR"/>
            </a:pPr>
            <a:r>
              <a:rPr lang="en-US" sz="6000" b="1" dirty="0">
                <a:solidFill>
                  <a:schemeClr val="tx1"/>
                </a:solidFill>
                <a:latin typeface="Times New Roman" panose="02020603050405020304" pitchFamily="18" charset="0"/>
                <a:cs typeface="Times New Roman" panose="02020603050405020304" pitchFamily="18" charset="0"/>
              </a:rPr>
              <a:t>Loyal .</a:t>
            </a:r>
          </a:p>
          <a:p>
            <a:endParaRPr lang="en-US" sz="6000" b="1" dirty="0">
              <a:solidFill>
                <a:schemeClr val="tx1"/>
              </a:solidFill>
              <a:latin typeface="Times New Roman" panose="02020603050405020304" pitchFamily="18" charset="0"/>
              <a:cs typeface="Times New Roman" panose="02020603050405020304" pitchFamily="18" charset="0"/>
            </a:endParaRPr>
          </a:p>
          <a:p>
            <a:r>
              <a:rPr lang="en-US" sz="6000" b="1" dirty="0">
                <a:solidFill>
                  <a:schemeClr val="tx1"/>
                </a:solidFill>
                <a:latin typeface="Times New Roman" panose="02020603050405020304" pitchFamily="18" charset="0"/>
                <a:cs typeface="Times New Roman" panose="02020603050405020304" pitchFamily="18" charset="0"/>
              </a:rPr>
              <a:t>B) Tolerant .</a:t>
            </a:r>
          </a:p>
          <a:p>
            <a:endParaRPr lang="en-US" sz="6000" b="1" dirty="0">
              <a:solidFill>
                <a:schemeClr val="tx1"/>
              </a:solidFill>
              <a:latin typeface="Times New Roman" panose="02020603050405020304" pitchFamily="18" charset="0"/>
              <a:cs typeface="Times New Roman" panose="02020603050405020304" pitchFamily="18" charset="0"/>
            </a:endParaRPr>
          </a:p>
          <a:p>
            <a:r>
              <a:rPr lang="en-US" sz="6000" b="1" dirty="0">
                <a:solidFill>
                  <a:schemeClr val="tx1"/>
                </a:solidFill>
                <a:latin typeface="Times New Roman" panose="02020603050405020304" pitchFamily="18" charset="0"/>
                <a:cs typeface="Times New Roman" panose="02020603050405020304" pitchFamily="18" charset="0"/>
              </a:rPr>
              <a:t>C) Quick- witted </a:t>
            </a:r>
          </a:p>
          <a:p>
            <a:r>
              <a:rPr lang="en-US" sz="6000" b="1" dirty="0">
                <a:solidFill>
                  <a:schemeClr val="tx1"/>
                </a:solidFill>
                <a:latin typeface="Times New Roman" panose="02020603050405020304" pitchFamily="18" charset="0"/>
                <a:cs typeface="Times New Roman" panose="02020603050405020304" pitchFamily="18" charset="0"/>
              </a:rPr>
              <a:t>( clever) .</a:t>
            </a:r>
          </a:p>
          <a:p>
            <a:endParaRPr lang="en-US" sz="6000" b="1" dirty="0">
              <a:solidFill>
                <a:schemeClr val="tx1"/>
              </a:solidFill>
              <a:latin typeface="Times New Roman" panose="02020603050405020304" pitchFamily="18" charset="0"/>
              <a:cs typeface="Times New Roman" panose="02020603050405020304" pitchFamily="18" charset="0"/>
            </a:endParaRPr>
          </a:p>
          <a:p>
            <a:r>
              <a:rPr lang="en-US" sz="6000" b="1" dirty="0">
                <a:solidFill>
                  <a:schemeClr val="tx1"/>
                </a:solidFill>
                <a:latin typeface="Times New Roman" panose="02020603050405020304" pitchFamily="18" charset="0"/>
                <a:cs typeface="Times New Roman" panose="02020603050405020304" pitchFamily="18" charset="0"/>
              </a:rPr>
              <a:t>D) Thoughtful (caring about others )  </a:t>
            </a:r>
          </a:p>
        </p:txBody>
      </p:sp>
      <p:sp>
        <p:nvSpPr>
          <p:cNvPr id="4" name="Rectangle 3"/>
          <p:cNvSpPr/>
          <p:nvPr/>
        </p:nvSpPr>
        <p:spPr>
          <a:xfrm>
            <a:off x="0" y="10160"/>
            <a:ext cx="11135360" cy="1280160"/>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Merriweather" panose="020B0604020202020204" charset="0"/>
              </a:rPr>
              <a:t>Guess the meanings from the context : </a:t>
            </a:r>
          </a:p>
        </p:txBody>
      </p:sp>
    </p:spTree>
    <p:extLst>
      <p:ext uri="{BB962C8B-B14F-4D97-AF65-F5344CB8AC3E}">
        <p14:creationId xmlns:p14="http://schemas.microsoft.com/office/powerpoint/2010/main" val="615232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grpSp>
        <p:nvGrpSpPr>
          <p:cNvPr id="422" name="Google Shape;422;p32"/>
          <p:cNvGrpSpPr/>
          <p:nvPr/>
        </p:nvGrpSpPr>
        <p:grpSpPr>
          <a:xfrm>
            <a:off x="1448590" y="3959487"/>
            <a:ext cx="4338084" cy="2311726"/>
            <a:chOff x="0" y="0"/>
            <a:chExt cx="812800" cy="812800"/>
          </a:xfrm>
        </p:grpSpPr>
        <p:sp>
          <p:nvSpPr>
            <p:cNvPr id="423" name="Google Shape;423;p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cmpd="sng">
              <a:solidFill>
                <a:srgbClr val="8FC9BC"/>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26" name="Google Shape;426;p32"/>
          <p:cNvSpPr txBox="1"/>
          <p:nvPr/>
        </p:nvSpPr>
        <p:spPr>
          <a:xfrm>
            <a:off x="2342751" y="4598285"/>
            <a:ext cx="3236515" cy="1034129"/>
          </a:xfrm>
          <a:prstGeom prst="rect">
            <a:avLst/>
          </a:prstGeom>
          <a:noFill/>
          <a:ln>
            <a:noFill/>
          </a:ln>
        </p:spPr>
        <p:txBody>
          <a:bodyPr spcFirstLastPara="1" wrap="square" lIns="0" tIns="0" rIns="0" bIns="0" anchor="t" anchorCtr="0">
            <a:spAutoFit/>
          </a:bodyPr>
          <a:lstStyle/>
          <a:p>
            <a:pPr marL="0" marR="0" lvl="0" indent="0" rtl="0">
              <a:lnSpc>
                <a:spcPct val="120000"/>
              </a:lnSpc>
              <a:spcBef>
                <a:spcPts val="0"/>
              </a:spcBef>
              <a:spcAft>
                <a:spcPts val="0"/>
              </a:spcAft>
              <a:buNone/>
            </a:pPr>
            <a:r>
              <a:rPr lang="en-US" sz="5600" b="1" i="0" u="none" strike="noStrike" cap="none" dirty="0">
                <a:solidFill>
                  <a:srgbClr val="48597A"/>
                </a:solidFill>
                <a:latin typeface="Merriweather"/>
                <a:ea typeface="Merriweather"/>
                <a:cs typeface="Merriweather"/>
                <a:sym typeface="Merriweather"/>
              </a:rPr>
              <a:t>Task 2  </a:t>
            </a:r>
            <a:endParaRPr dirty="0"/>
          </a:p>
        </p:txBody>
      </p:sp>
      <p:grpSp>
        <p:nvGrpSpPr>
          <p:cNvPr id="427" name="Google Shape;427;p32"/>
          <p:cNvGrpSpPr/>
          <p:nvPr/>
        </p:nvGrpSpPr>
        <p:grpSpPr>
          <a:xfrm>
            <a:off x="-3288359" y="7883887"/>
            <a:ext cx="24864717" cy="8082694"/>
            <a:chOff x="0" y="0"/>
            <a:chExt cx="6548732" cy="2128775"/>
          </a:xfrm>
        </p:grpSpPr>
        <p:sp>
          <p:nvSpPr>
            <p:cNvPr id="428" name="Google Shape;428;p32"/>
            <p:cNvSpPr/>
            <p:nvPr/>
          </p:nvSpPr>
          <p:spPr>
            <a:xfrm>
              <a:off x="0" y="0"/>
              <a:ext cx="6548732" cy="2128775"/>
            </a:xfrm>
            <a:custGeom>
              <a:avLst/>
              <a:gdLst/>
              <a:ahLst/>
              <a:cxnLst/>
              <a:rect l="l" t="t" r="r" b="b"/>
              <a:pathLst>
                <a:path w="6548732" h="2128775" extrusionOk="0">
                  <a:moveTo>
                    <a:pt x="3274366" y="0"/>
                  </a:moveTo>
                  <a:cubicBezTo>
                    <a:pt x="1465984" y="0"/>
                    <a:pt x="0" y="476543"/>
                    <a:pt x="0" y="1064388"/>
                  </a:cubicBezTo>
                  <a:cubicBezTo>
                    <a:pt x="0" y="1652233"/>
                    <a:pt x="1465984" y="2128775"/>
                    <a:pt x="3274366" y="2128775"/>
                  </a:cubicBezTo>
                  <a:cubicBezTo>
                    <a:pt x="5082748" y="2128775"/>
                    <a:pt x="6548732" y="1652233"/>
                    <a:pt x="6548732" y="1064388"/>
                  </a:cubicBezTo>
                  <a:cubicBezTo>
                    <a:pt x="6548732" y="476543"/>
                    <a:pt x="5082748" y="0"/>
                    <a:pt x="3274366" y="0"/>
                  </a:cubicBezTo>
                  <a:close/>
                </a:path>
              </a:pathLst>
            </a:custGeom>
            <a:solidFill>
              <a:srgbClr val="8FA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30" name="Google Shape;430;p32"/>
          <p:cNvSpPr/>
          <p:nvPr/>
        </p:nvSpPr>
        <p:spPr>
          <a:xfrm rot="-2343249">
            <a:off x="-4783769" y="932823"/>
            <a:ext cx="9055956" cy="8229600"/>
          </a:xfrm>
          <a:custGeom>
            <a:avLst/>
            <a:gdLst/>
            <a:ahLst/>
            <a:cxnLst/>
            <a:rect l="l" t="t" r="r" b="b"/>
            <a:pathLst>
              <a:path w="9055956" h="8229600" extrusionOk="0">
                <a:moveTo>
                  <a:pt x="0" y="0"/>
                </a:moveTo>
                <a:lnTo>
                  <a:pt x="9055956" y="0"/>
                </a:lnTo>
                <a:lnTo>
                  <a:pt x="9055956" y="8229600"/>
                </a:lnTo>
                <a:lnTo>
                  <a:pt x="0" y="8229600"/>
                </a:lnTo>
                <a:lnTo>
                  <a:pt x="0" y="0"/>
                </a:lnTo>
                <a:close/>
              </a:path>
            </a:pathLst>
          </a:custGeom>
          <a:blipFill rotWithShape="1">
            <a:blip r:embed="rId3">
              <a:alphaModFix/>
            </a:blip>
            <a:stretch>
              <a:fillRect/>
            </a:stretch>
          </a:blipFill>
          <a:ln>
            <a:noFill/>
          </a:ln>
        </p:spPr>
      </p:sp>
      <p:sp>
        <p:nvSpPr>
          <p:cNvPr id="431" name="Google Shape;431;p32"/>
          <p:cNvSpPr/>
          <p:nvPr/>
        </p:nvSpPr>
        <p:spPr>
          <a:xfrm rot="2700000" flipH="1">
            <a:off x="13300077" y="1091842"/>
            <a:ext cx="9055956" cy="8229600"/>
          </a:xfrm>
          <a:custGeom>
            <a:avLst/>
            <a:gdLst/>
            <a:ahLst/>
            <a:cxnLst/>
            <a:rect l="l" t="t" r="r" b="b"/>
            <a:pathLst>
              <a:path w="9055956" h="8229600" extrusionOk="0">
                <a:moveTo>
                  <a:pt x="9055956" y="0"/>
                </a:moveTo>
                <a:lnTo>
                  <a:pt x="0" y="0"/>
                </a:lnTo>
                <a:lnTo>
                  <a:pt x="0" y="8229600"/>
                </a:lnTo>
                <a:lnTo>
                  <a:pt x="9055956" y="8229600"/>
                </a:lnTo>
                <a:lnTo>
                  <a:pt x="9055956" y="0"/>
                </a:lnTo>
                <a:close/>
              </a:path>
            </a:pathLst>
          </a:custGeom>
          <a:blipFill rotWithShape="1">
            <a:blip r:embed="rId3">
              <a:alphaModFix/>
            </a:blip>
            <a:stretch>
              <a:fillRect/>
            </a:stretch>
          </a:blipFill>
          <a:ln>
            <a:noFill/>
          </a:ln>
        </p:spPr>
      </p:sp>
      <p:sp>
        <p:nvSpPr>
          <p:cNvPr id="3" name="Rectangle 2"/>
          <p:cNvSpPr/>
          <p:nvPr/>
        </p:nvSpPr>
        <p:spPr>
          <a:xfrm>
            <a:off x="5786674" y="4482250"/>
            <a:ext cx="11860027" cy="6024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t>With your partner, read the situations and guess which word I am thinking of. Write your answer on the white Board. </a:t>
            </a:r>
          </a:p>
        </p:txBody>
      </p:sp>
      <p:pic>
        <p:nvPicPr>
          <p:cNvPr id="4" name="Picture 3"/>
          <p:cNvPicPr>
            <a:picLocks noChangeAspect="1"/>
          </p:cNvPicPr>
          <p:nvPr/>
        </p:nvPicPr>
        <p:blipFill>
          <a:blip r:embed="rId4"/>
          <a:stretch>
            <a:fillRect/>
          </a:stretch>
        </p:blipFill>
        <p:spPr>
          <a:xfrm>
            <a:off x="1975016" y="6346382"/>
            <a:ext cx="2517866" cy="2517866"/>
          </a:xfrm>
          <a:prstGeom prst="rect">
            <a:avLst/>
          </a:prstGeom>
        </p:spPr>
      </p:pic>
      <p:sp>
        <p:nvSpPr>
          <p:cNvPr id="5" name="Rectangle 4"/>
          <p:cNvSpPr/>
          <p:nvPr/>
        </p:nvSpPr>
        <p:spPr>
          <a:xfrm>
            <a:off x="1960599" y="9091171"/>
            <a:ext cx="2532283" cy="888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2 minutes </a:t>
            </a:r>
          </a:p>
        </p:txBody>
      </p:sp>
      <p:grpSp>
        <p:nvGrpSpPr>
          <p:cNvPr id="17" name="Google Shape;422;p32"/>
          <p:cNvGrpSpPr/>
          <p:nvPr/>
        </p:nvGrpSpPr>
        <p:grpSpPr>
          <a:xfrm>
            <a:off x="1855285" y="2020186"/>
            <a:ext cx="4181972" cy="1793650"/>
            <a:chOff x="0" y="0"/>
            <a:chExt cx="812800" cy="812800"/>
          </a:xfrm>
        </p:grpSpPr>
        <p:sp>
          <p:nvSpPr>
            <p:cNvPr id="18" name="Google Shape;423;p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cmpd="sng">
              <a:solidFill>
                <a:srgbClr val="8FC9BC"/>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24;p3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r>
                <a:rPr lang="en-US" sz="3600" b="1" i="0" u="none" strike="noStrike" cap="none" dirty="0">
                  <a:solidFill>
                    <a:schemeClr val="tx1"/>
                  </a:solidFill>
                  <a:latin typeface="Merriweather" panose="020B0604020202020204" charset="0"/>
                  <a:ea typeface="Calibri"/>
                  <a:cs typeface="Calibri"/>
                  <a:sym typeface="Calibri"/>
                </a:rPr>
                <a:t>Performance</a:t>
              </a:r>
              <a:r>
                <a:rPr lang="en-US" sz="4400" b="1" i="0" u="none" strike="noStrike" cap="none" dirty="0">
                  <a:solidFill>
                    <a:schemeClr val="tx1"/>
                  </a:solidFill>
                  <a:latin typeface="Merriweather" panose="020B0604020202020204" charset="0"/>
                  <a:ea typeface="Calibri"/>
                  <a:cs typeface="Calibri"/>
                  <a:sym typeface="Calibri"/>
                </a:rPr>
                <a:t> </a:t>
              </a:r>
              <a:endParaRPr sz="4400" b="1" i="0" u="none" strike="noStrike" cap="none" dirty="0">
                <a:solidFill>
                  <a:schemeClr val="tx1"/>
                </a:solidFill>
                <a:latin typeface="Merriweather" panose="020B0604020202020204" charset="0"/>
                <a:ea typeface="Calibri"/>
                <a:cs typeface="Calibri"/>
                <a:sym typeface="Calibri"/>
              </a:endParaRPr>
            </a:p>
          </p:txBody>
        </p:sp>
      </p:grpSp>
      <p:sp>
        <p:nvSpPr>
          <p:cNvPr id="6" name="Rectangle 5"/>
          <p:cNvSpPr/>
          <p:nvPr/>
        </p:nvSpPr>
        <p:spPr>
          <a:xfrm>
            <a:off x="5852963" y="2267150"/>
            <a:ext cx="11847032" cy="1841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Pair Work </a:t>
            </a:r>
          </a:p>
        </p:txBody>
      </p:sp>
      <p:sp>
        <p:nvSpPr>
          <p:cNvPr id="7" name="Rectangle 6"/>
          <p:cNvSpPr/>
          <p:nvPr/>
        </p:nvSpPr>
        <p:spPr>
          <a:xfrm>
            <a:off x="6037257" y="0"/>
            <a:ext cx="10783450" cy="1860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rPr>
              <a:t>Formative Assessment </a:t>
            </a:r>
          </a:p>
        </p:txBody>
      </p:sp>
    </p:spTree>
    <p:extLst>
      <p:ext uri="{BB962C8B-B14F-4D97-AF65-F5344CB8AC3E}">
        <p14:creationId xmlns:p14="http://schemas.microsoft.com/office/powerpoint/2010/main" val="2517117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grpSp>
        <p:nvGrpSpPr>
          <p:cNvPr id="345" name="Google Shape;345;p27"/>
          <p:cNvGrpSpPr/>
          <p:nvPr/>
        </p:nvGrpSpPr>
        <p:grpSpPr>
          <a:xfrm>
            <a:off x="0" y="-180826"/>
            <a:ext cx="18287996" cy="3536923"/>
            <a:chOff x="0" y="-47625"/>
            <a:chExt cx="4816592" cy="931535"/>
          </a:xfrm>
        </p:grpSpPr>
        <p:sp>
          <p:nvSpPr>
            <p:cNvPr id="346" name="Google Shape;346;p27"/>
            <p:cNvSpPr/>
            <p:nvPr/>
          </p:nvSpPr>
          <p:spPr>
            <a:xfrm>
              <a:off x="0" y="0"/>
              <a:ext cx="4816592" cy="883910"/>
            </a:xfrm>
            <a:custGeom>
              <a:avLst/>
              <a:gdLst/>
              <a:ahLst/>
              <a:cxnLst/>
              <a:rect l="l" t="t" r="r" b="b"/>
              <a:pathLst>
                <a:path w="4816592" h="883910" extrusionOk="0">
                  <a:moveTo>
                    <a:pt x="0" y="0"/>
                  </a:moveTo>
                  <a:lnTo>
                    <a:pt x="4816592" y="0"/>
                  </a:lnTo>
                  <a:lnTo>
                    <a:pt x="4816592" y="883910"/>
                  </a:lnTo>
                  <a:lnTo>
                    <a:pt x="0" y="883910"/>
                  </a:lnTo>
                  <a:close/>
                </a:path>
              </a:pathLst>
            </a:custGeom>
            <a:solidFill>
              <a:srgbClr val="FFFFFF"/>
            </a:solidFill>
            <a:ln>
              <a:noFill/>
            </a:ln>
          </p:spPr>
        </p:sp>
        <p:sp>
          <p:nvSpPr>
            <p:cNvPr id="347" name="Google Shape;347;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 name="Rectangle 1"/>
          <p:cNvSpPr/>
          <p:nvPr/>
        </p:nvSpPr>
        <p:spPr>
          <a:xfrm>
            <a:off x="305411" y="203200"/>
            <a:ext cx="11581789" cy="19100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lumMod val="95000"/>
                    <a:lumOff val="5000"/>
                  </a:schemeClr>
                </a:solidFill>
              </a:rPr>
              <a:t>Which word am I thinking of…. </a:t>
            </a:r>
          </a:p>
        </p:txBody>
      </p:sp>
      <p:sp>
        <p:nvSpPr>
          <p:cNvPr id="3" name="Rectangle 2"/>
          <p:cNvSpPr/>
          <p:nvPr/>
        </p:nvSpPr>
        <p:spPr>
          <a:xfrm>
            <a:off x="305410" y="2500569"/>
            <a:ext cx="17190110" cy="1015663"/>
          </a:xfrm>
          <a:prstGeom prst="rect">
            <a:avLst/>
          </a:prstGeom>
        </p:spPr>
        <p:txBody>
          <a:bodyPr wrap="square">
            <a:spAutoFit/>
          </a:bodyPr>
          <a:lstStyle/>
          <a:p>
            <a:r>
              <a:rPr lang="en-US" sz="6000" dirty="0">
                <a:latin typeface="Times New Roman" panose="02020603050405020304" pitchFamily="18" charset="0"/>
                <a:cs typeface="Times New Roman" panose="02020603050405020304" pitchFamily="18" charset="0"/>
              </a:rPr>
              <a:t>:</a:t>
            </a:r>
          </a:p>
        </p:txBody>
      </p:sp>
      <p:sp>
        <p:nvSpPr>
          <p:cNvPr id="4" name="Rectangle 3"/>
          <p:cNvSpPr/>
          <p:nvPr/>
        </p:nvSpPr>
        <p:spPr>
          <a:xfrm>
            <a:off x="12232640" y="203200"/>
            <a:ext cx="5262880" cy="191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t>Sharp </a:t>
            </a:r>
          </a:p>
        </p:txBody>
      </p:sp>
      <p:sp>
        <p:nvSpPr>
          <p:cNvPr id="6" name="Rectangle 5"/>
          <p:cNvSpPr/>
          <p:nvPr/>
        </p:nvSpPr>
        <p:spPr>
          <a:xfrm>
            <a:off x="305410" y="2316480"/>
            <a:ext cx="17190110" cy="7478970"/>
          </a:xfrm>
          <a:prstGeom prst="rect">
            <a:avLst/>
          </a:prstGeom>
        </p:spPr>
        <p:txBody>
          <a:bodyPr wrap="square">
            <a:spAutoFit/>
          </a:bodyPr>
          <a:lstStyle/>
          <a:p>
            <a:r>
              <a:rPr lang="en-US" sz="6600" b="1" dirty="0">
                <a:latin typeface="Times New Roman" panose="02020603050405020304" pitchFamily="18" charset="0"/>
                <a:cs typeface="Times New Roman" panose="02020603050405020304" pitchFamily="18" charset="0"/>
              </a:rPr>
              <a:t>Situation 1</a:t>
            </a:r>
            <a:r>
              <a:rPr lang="en-US" sz="6600" dirty="0">
                <a:latin typeface="Times New Roman" panose="02020603050405020304" pitchFamily="18" charset="0"/>
                <a:cs typeface="Times New Roman" panose="02020603050405020304" pitchFamily="18" charset="0"/>
              </a:rPr>
              <a:t>: </a:t>
            </a:r>
            <a:r>
              <a:rPr lang="en-US" sz="8000" dirty="0">
                <a:latin typeface="Times New Roman" panose="02020603050405020304" pitchFamily="18" charset="0"/>
                <a:cs typeface="Times New Roman" panose="02020603050405020304" pitchFamily="18" charset="0"/>
              </a:rPr>
              <a:t>During a math class, the teacher presents a challenging problem to the students. One student, who is known for quickly understanding complex concepts, raises their hand almost immediately with the correct solution.</a:t>
            </a:r>
          </a:p>
        </p:txBody>
      </p:sp>
    </p:spTree>
    <p:extLst>
      <p:ext uri="{BB962C8B-B14F-4D97-AF65-F5344CB8AC3E}">
        <p14:creationId xmlns:p14="http://schemas.microsoft.com/office/powerpoint/2010/main" val="382991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grpSp>
        <p:nvGrpSpPr>
          <p:cNvPr id="345" name="Google Shape;345;p27"/>
          <p:cNvGrpSpPr/>
          <p:nvPr/>
        </p:nvGrpSpPr>
        <p:grpSpPr>
          <a:xfrm>
            <a:off x="0" y="-180826"/>
            <a:ext cx="18287996" cy="3536923"/>
            <a:chOff x="0" y="-47625"/>
            <a:chExt cx="4816592" cy="931535"/>
          </a:xfrm>
        </p:grpSpPr>
        <p:sp>
          <p:nvSpPr>
            <p:cNvPr id="346" name="Google Shape;346;p27"/>
            <p:cNvSpPr/>
            <p:nvPr/>
          </p:nvSpPr>
          <p:spPr>
            <a:xfrm>
              <a:off x="0" y="0"/>
              <a:ext cx="4816592" cy="883910"/>
            </a:xfrm>
            <a:custGeom>
              <a:avLst/>
              <a:gdLst/>
              <a:ahLst/>
              <a:cxnLst/>
              <a:rect l="l" t="t" r="r" b="b"/>
              <a:pathLst>
                <a:path w="4816592" h="883910" extrusionOk="0">
                  <a:moveTo>
                    <a:pt x="0" y="0"/>
                  </a:moveTo>
                  <a:lnTo>
                    <a:pt x="4816592" y="0"/>
                  </a:lnTo>
                  <a:lnTo>
                    <a:pt x="4816592" y="883910"/>
                  </a:lnTo>
                  <a:lnTo>
                    <a:pt x="0" y="883910"/>
                  </a:lnTo>
                  <a:close/>
                </a:path>
              </a:pathLst>
            </a:custGeom>
            <a:solidFill>
              <a:srgbClr val="FFFFFF"/>
            </a:solidFill>
            <a:ln>
              <a:noFill/>
            </a:ln>
          </p:spPr>
        </p:sp>
        <p:sp>
          <p:nvSpPr>
            <p:cNvPr id="347" name="Google Shape;347;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 name="Rectangle 1"/>
          <p:cNvSpPr/>
          <p:nvPr/>
        </p:nvSpPr>
        <p:spPr>
          <a:xfrm>
            <a:off x="305411" y="203200"/>
            <a:ext cx="11581789" cy="19100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lumMod val="95000"/>
                    <a:lumOff val="5000"/>
                  </a:schemeClr>
                </a:solidFill>
              </a:rPr>
              <a:t>Which word am I thinking of…. </a:t>
            </a:r>
          </a:p>
        </p:txBody>
      </p:sp>
      <p:sp>
        <p:nvSpPr>
          <p:cNvPr id="3" name="Rectangle 2"/>
          <p:cNvSpPr/>
          <p:nvPr/>
        </p:nvSpPr>
        <p:spPr>
          <a:xfrm>
            <a:off x="305410" y="2500569"/>
            <a:ext cx="17190110" cy="7478970"/>
          </a:xfrm>
          <a:prstGeom prst="rect">
            <a:avLst/>
          </a:prstGeom>
        </p:spPr>
        <p:txBody>
          <a:bodyPr wrap="square">
            <a:spAutoFit/>
          </a:bodyPr>
          <a:lstStyle/>
          <a:p>
            <a:r>
              <a:rPr lang="en-US" sz="6000" b="1" dirty="0">
                <a:latin typeface="Times New Roman" panose="02020603050405020304" pitchFamily="18" charset="0"/>
                <a:cs typeface="Times New Roman" panose="02020603050405020304" pitchFamily="18" charset="0"/>
              </a:rPr>
              <a:t>Situation 2</a:t>
            </a:r>
            <a:r>
              <a:rPr lang="en-US" sz="6000" dirty="0">
                <a:latin typeface="Times New Roman" panose="02020603050405020304" pitchFamily="18" charset="0"/>
                <a:cs typeface="Times New Roman" panose="02020603050405020304" pitchFamily="18" charset="0"/>
              </a:rPr>
              <a:t>: </a:t>
            </a:r>
            <a:r>
              <a:rPr lang="en-US" sz="8000" dirty="0">
                <a:latin typeface="Times New Roman" panose="02020603050405020304" pitchFamily="18" charset="0"/>
                <a:cs typeface="Times New Roman" panose="02020603050405020304" pitchFamily="18" charset="0"/>
              </a:rPr>
              <a:t>A diverse group of people is interviewing for a job at a company. The interviewer, noticing the different backgrounds of the candidates, ensures that each one is evaluated based on their qualifications and skills alone.</a:t>
            </a:r>
          </a:p>
        </p:txBody>
      </p:sp>
      <p:sp>
        <p:nvSpPr>
          <p:cNvPr id="4" name="Rectangle 3"/>
          <p:cNvSpPr/>
          <p:nvPr/>
        </p:nvSpPr>
        <p:spPr>
          <a:xfrm>
            <a:off x="12232640" y="203200"/>
            <a:ext cx="5262880" cy="191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t>Unprejudiced </a:t>
            </a:r>
            <a:r>
              <a:rPr lang="en-US" sz="7200" b="1" dirty="0"/>
              <a:t> </a:t>
            </a:r>
            <a:r>
              <a:rPr lang="en-US" dirty="0"/>
              <a:t> </a:t>
            </a:r>
          </a:p>
        </p:txBody>
      </p:sp>
    </p:spTree>
    <p:extLst>
      <p:ext uri="{BB962C8B-B14F-4D97-AF65-F5344CB8AC3E}">
        <p14:creationId xmlns:p14="http://schemas.microsoft.com/office/powerpoint/2010/main" val="253928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grpSp>
        <p:nvGrpSpPr>
          <p:cNvPr id="345" name="Google Shape;345;p27"/>
          <p:cNvGrpSpPr/>
          <p:nvPr/>
        </p:nvGrpSpPr>
        <p:grpSpPr>
          <a:xfrm>
            <a:off x="0" y="-180826"/>
            <a:ext cx="18287996" cy="3536923"/>
            <a:chOff x="0" y="-47625"/>
            <a:chExt cx="4816592" cy="931535"/>
          </a:xfrm>
        </p:grpSpPr>
        <p:sp>
          <p:nvSpPr>
            <p:cNvPr id="346" name="Google Shape;346;p27"/>
            <p:cNvSpPr/>
            <p:nvPr/>
          </p:nvSpPr>
          <p:spPr>
            <a:xfrm>
              <a:off x="0" y="0"/>
              <a:ext cx="4816592" cy="883910"/>
            </a:xfrm>
            <a:custGeom>
              <a:avLst/>
              <a:gdLst/>
              <a:ahLst/>
              <a:cxnLst/>
              <a:rect l="l" t="t" r="r" b="b"/>
              <a:pathLst>
                <a:path w="4816592" h="883910" extrusionOk="0">
                  <a:moveTo>
                    <a:pt x="0" y="0"/>
                  </a:moveTo>
                  <a:lnTo>
                    <a:pt x="4816592" y="0"/>
                  </a:lnTo>
                  <a:lnTo>
                    <a:pt x="4816592" y="883910"/>
                  </a:lnTo>
                  <a:lnTo>
                    <a:pt x="0" y="883910"/>
                  </a:lnTo>
                  <a:close/>
                </a:path>
              </a:pathLst>
            </a:custGeom>
            <a:solidFill>
              <a:srgbClr val="FFFFFF"/>
            </a:solidFill>
            <a:ln>
              <a:noFill/>
            </a:ln>
          </p:spPr>
        </p:sp>
        <p:sp>
          <p:nvSpPr>
            <p:cNvPr id="347" name="Google Shape;347;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 name="Rectangle 1"/>
          <p:cNvSpPr/>
          <p:nvPr/>
        </p:nvSpPr>
        <p:spPr>
          <a:xfrm>
            <a:off x="305411" y="203200"/>
            <a:ext cx="11581789" cy="19100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lumMod val="95000"/>
                    <a:lumOff val="5000"/>
                  </a:schemeClr>
                </a:solidFill>
              </a:rPr>
              <a:t>Which word am I thinking of…. </a:t>
            </a:r>
          </a:p>
        </p:txBody>
      </p:sp>
      <p:sp>
        <p:nvSpPr>
          <p:cNvPr id="4" name="Rectangle 3"/>
          <p:cNvSpPr/>
          <p:nvPr/>
        </p:nvSpPr>
        <p:spPr>
          <a:xfrm>
            <a:off x="12232640" y="203200"/>
            <a:ext cx="5262880" cy="191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latin typeface="Times New Roman" panose="02020603050405020304" pitchFamily="18" charset="0"/>
                <a:cs typeface="Times New Roman" panose="02020603050405020304" pitchFamily="18" charset="0"/>
              </a:rPr>
              <a:t>Considerate</a:t>
            </a:r>
            <a:r>
              <a:rPr lang="en-US" sz="7200" b="1" dirty="0"/>
              <a:t> </a:t>
            </a:r>
            <a:endParaRPr lang="en-US" dirty="0"/>
          </a:p>
        </p:txBody>
      </p:sp>
      <p:sp>
        <p:nvSpPr>
          <p:cNvPr id="5" name="Rectangle 4"/>
          <p:cNvSpPr/>
          <p:nvPr/>
        </p:nvSpPr>
        <p:spPr>
          <a:xfrm>
            <a:off x="629920" y="2884408"/>
            <a:ext cx="17129760" cy="6247864"/>
          </a:xfrm>
          <a:prstGeom prst="rect">
            <a:avLst/>
          </a:prstGeom>
        </p:spPr>
        <p:txBody>
          <a:bodyPr wrap="square">
            <a:spAutoFit/>
          </a:bodyPr>
          <a:lstStyle/>
          <a:p>
            <a:r>
              <a:rPr lang="en-US" sz="7200" b="1" dirty="0">
                <a:latin typeface="Times New Roman" panose="02020603050405020304" pitchFamily="18" charset="0"/>
                <a:cs typeface="Times New Roman" panose="02020603050405020304" pitchFamily="18" charset="0"/>
              </a:rPr>
              <a:t>Situation 3</a:t>
            </a:r>
            <a:r>
              <a:rPr lang="en-US" sz="7200" dirty="0">
                <a:latin typeface="Times New Roman" panose="02020603050405020304" pitchFamily="18" charset="0"/>
                <a:cs typeface="Times New Roman" panose="02020603050405020304" pitchFamily="18" charset="0"/>
              </a:rPr>
              <a:t>: </a:t>
            </a:r>
            <a:r>
              <a:rPr lang="en-US" sz="8000" dirty="0">
                <a:latin typeface="Times New Roman" panose="02020603050405020304" pitchFamily="18" charset="0"/>
                <a:cs typeface="Times New Roman" panose="02020603050405020304" pitchFamily="18" charset="0"/>
              </a:rPr>
              <a:t>During a busy morning at a café, a customer accidentally spills their coffee. Another customer, noticing this, quickly offers to help clean up and even buys them another cup</a:t>
            </a:r>
          </a:p>
        </p:txBody>
      </p:sp>
    </p:spTree>
    <p:extLst>
      <p:ext uri="{BB962C8B-B14F-4D97-AF65-F5344CB8AC3E}">
        <p14:creationId xmlns:p14="http://schemas.microsoft.com/office/powerpoint/2010/main" val="175492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3763</TotalTime>
  <Words>2517</Words>
  <Application>Microsoft Office PowerPoint</Application>
  <PresentationFormat>Custom</PresentationFormat>
  <Paragraphs>258</Paragraphs>
  <Slides>47</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Didact Gothic</vt:lpstr>
      <vt:lpstr>Arial</vt:lpstr>
      <vt:lpstr>Times New Roman</vt:lpstr>
      <vt:lpstr>Merriweather</vt:lpstr>
      <vt:lpstr>GE SS Text Bold</vt:lpstr>
      <vt:lpstr>Calibri</vt:lpstr>
      <vt:lpstr>PT 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 collocation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Mais Awad</dc:creator>
  <cp:lastModifiedBy>Maies Awad</cp:lastModifiedBy>
  <cp:revision>94</cp:revision>
  <dcterms:modified xsi:type="dcterms:W3CDTF">2025-09-27T13:15:25Z</dcterms:modified>
</cp:coreProperties>
</file>