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  <p:sldId id="303" r:id="rId6"/>
    <p:sldId id="305" r:id="rId7"/>
    <p:sldId id="320" r:id="rId8"/>
    <p:sldId id="321" r:id="rId9"/>
    <p:sldId id="312" r:id="rId10"/>
    <p:sldId id="319" r:id="rId11"/>
    <p:sldId id="306" r:id="rId12"/>
    <p:sldId id="324" r:id="rId13"/>
    <p:sldId id="322" r:id="rId14"/>
    <p:sldId id="323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78" y="6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8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>
            <a:hlinkClick r:id="rId2" action="ppaction://hlinksldjump"/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3" action="ppaction://hlinksldjump"/>
              </a:rPr>
              <a:t>OBJECTIVES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5" action="ppaction://hlinksldjump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hlinkClick r:id="rId4" action="ppaction://hlinksldjump"/>
          </p:cNvPr>
          <p:cNvSpPr/>
          <p:nvPr/>
        </p:nvSpPr>
        <p:spPr>
          <a:xfrm>
            <a:off x="98791" y="1788372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4" action="ppaction://hlinksldjump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7" action="ppaction://hlinksldjump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5" name="Picture 2">
            <a:extLst>
              <a:ext uri="{FF2B5EF4-FFF2-40B4-BE49-F238E27FC236}">
                <a16:creationId xmlns:a16="http://schemas.microsoft.com/office/drawing/2014/main" id="{B737CE5B-B25A-494B-BFEF-F96EEBED8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253" y="0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1C2AA7B-D64D-447F-9275-A7C3DB2D8282}"/>
              </a:ext>
            </a:extLst>
          </p:cNvPr>
          <p:cNvSpPr/>
          <p:nvPr/>
        </p:nvSpPr>
        <p:spPr>
          <a:xfrm>
            <a:off x="3232298" y="1938740"/>
            <a:ext cx="70096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Unit</a:t>
            </a:r>
            <a:r>
              <a:rPr lang="ar-SA" sz="3600" dirty="0">
                <a:cs typeface="+mj-cs"/>
              </a:rPr>
              <a:t>: </a:t>
            </a:r>
            <a:r>
              <a:rPr lang="en-US" sz="3600" dirty="0">
                <a:cs typeface="+mj-cs"/>
              </a:rPr>
              <a:t> One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Lesson: Present continuous </a:t>
            </a:r>
            <a:endParaRPr lang="ar-JO" sz="3600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Subject: English </a:t>
            </a:r>
            <a:endParaRPr lang="ar-SA" sz="3600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Grade:10</a:t>
            </a:r>
            <a:endParaRPr lang="ar-JO" sz="3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10:00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Critical Thinking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01604D-03C2-43B6-866A-45957095B29E}"/>
              </a:ext>
            </a:extLst>
          </p:cNvPr>
          <p:cNvSpPr/>
          <p:nvPr/>
        </p:nvSpPr>
        <p:spPr>
          <a:xfrm>
            <a:off x="1022503" y="2426109"/>
            <a:ext cx="903028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Imagine you're giving directions to someone over the phone. Why is it important to use the present continuous tense in that situation? How could using a different tense change the meaning or cause confusion?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1541777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10:00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4337036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Connection to life =+ exit ticket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4575" y="2254102"/>
            <a:ext cx="90249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Write a paragraph about what the girls are doing at the moment in the classroom. </a:t>
            </a:r>
          </a:p>
        </p:txBody>
      </p:sp>
    </p:spTree>
    <p:extLst>
      <p:ext uri="{BB962C8B-B14F-4D97-AF65-F5344CB8AC3E}">
        <p14:creationId xmlns:p14="http://schemas.microsoft.com/office/powerpoint/2010/main" val="2376613081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880" y="1298269"/>
            <a:ext cx="873316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endParaRPr lang="en-US" sz="2800" b="1" dirty="0">
              <a:cs typeface="GE SS Text Bold" pitchFamily="18" charset="-78"/>
            </a:endParaRPr>
          </a:p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131739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Objectives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0484" y="2105247"/>
            <a:ext cx="91652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By the end of this lesson, students should be able to: </a:t>
            </a:r>
          </a:p>
          <a:p>
            <a:endParaRPr lang="en-US" sz="2800" dirty="0"/>
          </a:p>
          <a:p>
            <a:r>
              <a:rPr lang="en-US" sz="2800" dirty="0"/>
              <a:t>1- Identify the use of the present continuous. </a:t>
            </a:r>
          </a:p>
          <a:p>
            <a:endParaRPr lang="en-US" sz="2800" dirty="0"/>
          </a:p>
          <a:p>
            <a:r>
              <a:rPr lang="en-US" sz="2800" dirty="0"/>
              <a:t>2- Identify the form and the keywords of using present continuous. </a:t>
            </a:r>
          </a:p>
        </p:txBody>
      </p:sp>
    </p:spTree>
    <p:extLst>
      <p:ext uri="{BB962C8B-B14F-4D97-AF65-F5344CB8AC3E}">
        <p14:creationId xmlns:p14="http://schemas.microsoft.com/office/powerpoint/2010/main" val="26475277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00:20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79" y="1298269"/>
            <a:ext cx="25082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Pre-assessment 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3944" y="1698379"/>
            <a:ext cx="9453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Answer the following questions: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23B77A-2C67-4B9B-ADA6-165060CD2D98}"/>
              </a:ext>
            </a:extLst>
          </p:cNvPr>
          <p:cNvSpPr/>
          <p:nvPr/>
        </p:nvSpPr>
        <p:spPr>
          <a:xfrm>
            <a:off x="884575" y="2328077"/>
            <a:ext cx="8416887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/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I ________ to the gym every morning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a) go 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b) going 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c) gone 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d) goes 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</a:p>
          <a:p>
            <a:pPr algn="justLow"/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160557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00:20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79" y="1298269"/>
            <a:ext cx="25082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Pre-assessment 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3944" y="1698379"/>
            <a:ext cx="9453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Answer the following questions: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23B77A-2C67-4B9B-ADA6-165060CD2D98}"/>
              </a:ext>
            </a:extLst>
          </p:cNvPr>
          <p:cNvSpPr/>
          <p:nvPr/>
        </p:nvSpPr>
        <p:spPr>
          <a:xfrm>
            <a:off x="884575" y="2029522"/>
            <a:ext cx="84168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/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</a:p>
          <a:p>
            <a:pPr algn="justLow"/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The train ________ at 8 pm. 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a) leaves 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b) leaving 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c) left 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d) has left  </a:t>
            </a:r>
          </a:p>
          <a:p>
            <a:pPr algn="justLow"/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41279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00:20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79" y="1298269"/>
            <a:ext cx="25082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Pre-assessment 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3944" y="1698379"/>
            <a:ext cx="9453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Answer the following questions: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23B77A-2C67-4B9B-ADA6-165060CD2D98}"/>
              </a:ext>
            </a:extLst>
          </p:cNvPr>
          <p:cNvSpPr/>
          <p:nvPr/>
        </p:nvSpPr>
        <p:spPr>
          <a:xfrm>
            <a:off x="983727" y="2567225"/>
            <a:ext cx="841688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3. She ________ English every day.  </a:t>
            </a:r>
            <a:endParaRPr lang="en-US" sz="2800" dirty="0"/>
          </a:p>
          <a:p>
            <a:r>
              <a:rPr lang="en-US" sz="2800" dirty="0"/>
              <a:t>   a) practices  </a:t>
            </a:r>
          </a:p>
          <a:p>
            <a:r>
              <a:rPr lang="en-US" sz="2800" dirty="0"/>
              <a:t>   b) practice  </a:t>
            </a:r>
          </a:p>
          <a:p>
            <a:r>
              <a:rPr lang="en-US" sz="2800" dirty="0"/>
              <a:t>   c) practiced  </a:t>
            </a:r>
          </a:p>
          <a:p>
            <a:r>
              <a:rPr lang="en-US" sz="2800" dirty="0"/>
              <a:t>   d) has practiced  </a:t>
            </a:r>
          </a:p>
          <a:p>
            <a:pPr algn="justLow"/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41938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03:00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91612" y="1298269"/>
            <a:ext cx="1067939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79" y="1298269"/>
            <a:ext cx="25082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r>
              <a:rPr lang="en-US" sz="2000" b="1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0A6268-BF84-4165-9A16-4496D03A51D6}"/>
              </a:ext>
            </a:extLst>
          </p:cNvPr>
          <p:cNvSpPr/>
          <p:nvPr/>
        </p:nvSpPr>
        <p:spPr>
          <a:xfrm>
            <a:off x="738129" y="2368946"/>
            <a:ext cx="9617725" cy="326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use the Present Continuous for: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things happening now or around now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situations which are changing during the present time</a:t>
            </a:r>
          </a:p>
          <a:p>
            <a:pPr>
              <a:lnSpc>
                <a:spcPct val="115000"/>
              </a:lnSpc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 Expressions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moment, currently, right now, these days ,at this time , at the time being ,Look  ! Watch !  Be careful  !  Wait  ! Stop  ! Listen  !  Be quite !  Watch Out!  Look  out !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44198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3:00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91612" y="1298269"/>
            <a:ext cx="1067939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79" y="1298269"/>
            <a:ext cx="25082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r>
              <a:rPr lang="en-US" sz="2000" b="1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E562DA-A813-4073-B3BB-3BB50598C05D}"/>
              </a:ext>
            </a:extLst>
          </p:cNvPr>
          <p:cNvSpPr/>
          <p:nvPr/>
        </p:nvSpPr>
        <p:spPr>
          <a:xfrm>
            <a:off x="688576" y="2144012"/>
            <a:ext cx="999714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Positive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 Subject + am / is / are + verb-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She’s eating toast. / They are eating lunch now. </a:t>
            </a:r>
          </a:p>
          <a:p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Negative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 Subject + am / is / are + not + verb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He isn’t eating. / We are not eating at home. </a:t>
            </a:r>
          </a:p>
          <a:p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Question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 (Question word +) am / is / are + subject + verb-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When are they eating? / Is he eating now?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6443222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10:00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FORMATIVE ASSESSMENT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CD289-F3F3-4B43-B29F-EE18E9AFCEFE}"/>
              </a:ext>
            </a:extLst>
          </p:cNvPr>
          <p:cNvSpPr/>
          <p:nvPr/>
        </p:nvSpPr>
        <p:spPr>
          <a:xfrm>
            <a:off x="489900" y="2056777"/>
            <a:ext cx="1019582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Write the correct form of  the verbs in brackets:</a:t>
            </a:r>
            <a:endParaRPr lang="en-US" sz="2400" dirty="0"/>
          </a:p>
          <a:p>
            <a:r>
              <a:rPr lang="en-US" sz="2400" dirty="0"/>
              <a:t>1.Don’t disturb me, I ………………….. ( </a:t>
            </a:r>
            <a:r>
              <a:rPr lang="en-US" sz="2400" b="1" dirty="0">
                <a:solidFill>
                  <a:srgbClr val="FF0000"/>
                </a:solidFill>
              </a:rPr>
              <a:t>listen</a:t>
            </a:r>
            <a:r>
              <a:rPr lang="en-US" sz="2400" dirty="0"/>
              <a:t> ) to my </a:t>
            </a:r>
            <a:r>
              <a:rPr lang="en-US" sz="2400" dirty="0" err="1"/>
              <a:t>favourite</a:t>
            </a:r>
            <a:r>
              <a:rPr lang="en-US" sz="2400" dirty="0"/>
              <a:t> music </a:t>
            </a:r>
          </a:p>
          <a:p>
            <a:r>
              <a:rPr lang="en-US" sz="2400" dirty="0"/>
              <a:t>2.Nowadays, many people ………………….. (</a:t>
            </a:r>
            <a:r>
              <a:rPr lang="en-US" sz="2400" b="1" dirty="0">
                <a:solidFill>
                  <a:srgbClr val="FF0000"/>
                </a:solidFill>
              </a:rPr>
              <a:t>elect</a:t>
            </a:r>
            <a:r>
              <a:rPr lang="en-US" sz="2400" dirty="0"/>
              <a:t>) the members of the parliament.</a:t>
            </a:r>
          </a:p>
          <a:p>
            <a:r>
              <a:rPr lang="en-US" sz="2400" dirty="0"/>
              <a:t>3.John ………………….. the problem at the time being. (</a:t>
            </a:r>
            <a:r>
              <a:rPr lang="en-US" sz="2400" b="1" dirty="0">
                <a:solidFill>
                  <a:srgbClr val="FF0000"/>
                </a:solidFill>
              </a:rPr>
              <a:t>not</a:t>
            </a:r>
            <a:r>
              <a:rPr lang="en-US" sz="2400" dirty="0">
                <a:solidFill>
                  <a:srgbClr val="FF0000"/>
                </a:solidFill>
              </a:rPr>
              <a:t>/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discuss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)</a:t>
            </a:r>
            <a:r>
              <a:rPr lang="en-US" sz="2400" b="1" u="sng" dirty="0"/>
              <a:t> </a:t>
            </a:r>
            <a:endParaRPr lang="en-US" sz="2400" dirty="0"/>
          </a:p>
          <a:p>
            <a:r>
              <a:rPr lang="en-US" sz="2400" dirty="0"/>
              <a:t>4.The runners ………………….. the finish line right now. (</a:t>
            </a:r>
            <a:r>
              <a:rPr lang="en-US" sz="2400" b="1" dirty="0">
                <a:solidFill>
                  <a:srgbClr val="FF0000"/>
                </a:solidFill>
              </a:rPr>
              <a:t>cross</a:t>
            </a:r>
            <a:r>
              <a:rPr lang="en-US" sz="2400" dirty="0"/>
              <a:t> )</a:t>
            </a:r>
          </a:p>
          <a:p>
            <a:r>
              <a:rPr lang="en-US" sz="2400" dirty="0"/>
              <a:t>5.Don’t disturb Fatima !She ……………….. her C.V. ( </a:t>
            </a:r>
            <a:r>
              <a:rPr lang="en-US" sz="2400" b="1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)</a:t>
            </a:r>
          </a:p>
          <a:p>
            <a:r>
              <a:rPr lang="en-US" sz="2400" dirty="0"/>
              <a:t>6.Look! They…………………to the bus station. ( </a:t>
            </a:r>
            <a:r>
              <a:rPr lang="en-US" sz="2400" b="1" dirty="0">
                <a:solidFill>
                  <a:srgbClr val="FF0000"/>
                </a:solidFill>
              </a:rPr>
              <a:t>run</a:t>
            </a:r>
            <a:r>
              <a:rPr lang="en-US" sz="2400" dirty="0"/>
              <a:t> ) </a:t>
            </a:r>
          </a:p>
          <a:p>
            <a:r>
              <a:rPr lang="en-US" sz="2400" dirty="0"/>
              <a:t>7. John ………..………about a new plan at the time being. ( </a:t>
            </a:r>
            <a:r>
              <a:rPr lang="en-US" sz="2400" b="1" dirty="0">
                <a:solidFill>
                  <a:srgbClr val="FF0000"/>
                </a:solidFill>
              </a:rPr>
              <a:t>talk</a:t>
            </a:r>
            <a:r>
              <a:rPr lang="en-US" sz="2400" dirty="0"/>
              <a:t>)</a:t>
            </a:r>
          </a:p>
          <a:p>
            <a:r>
              <a:rPr lang="en-US" sz="2400" dirty="0"/>
              <a:t>8.Listen! The secretary ….…………your name.( </a:t>
            </a:r>
            <a:r>
              <a:rPr lang="en-US" sz="2400" b="1" dirty="0">
                <a:solidFill>
                  <a:srgbClr val="FF0000"/>
                </a:solidFill>
              </a:rPr>
              <a:t>call</a:t>
            </a:r>
            <a:r>
              <a:rPr lang="en-US" sz="2400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934744724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10:00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Differentiation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CD289-F3F3-4B43-B29F-EE18E9AFCEFE}"/>
              </a:ext>
            </a:extLst>
          </p:cNvPr>
          <p:cNvSpPr/>
          <p:nvPr/>
        </p:nvSpPr>
        <p:spPr>
          <a:xfrm>
            <a:off x="489900" y="2056777"/>
            <a:ext cx="10195821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Instructions:</a:t>
            </a:r>
          </a:p>
          <a:p>
            <a:r>
              <a:rPr lang="en-US" sz="2400" dirty="0"/>
              <a:t>Students are grouped into four levels based on their understanding of the Present Continuous Tense.</a:t>
            </a:r>
          </a:p>
          <a:p>
            <a:r>
              <a:rPr lang="en-US" sz="2400" dirty="0"/>
              <a:t>Each group receives a tailored question.</a:t>
            </a:r>
          </a:p>
          <a:p>
            <a:endParaRPr lang="en-US" sz="2400" dirty="0"/>
          </a:p>
          <a:p>
            <a:r>
              <a:rPr lang="en-US" sz="2400" dirty="0"/>
              <a:t>🟢 Group 1 – Beginners:</a:t>
            </a:r>
          </a:p>
          <a:p>
            <a:r>
              <a:rPr lang="en-US" sz="2400" dirty="0"/>
              <a:t>Choose the correct verb form:</a:t>
            </a:r>
          </a:p>
          <a:p>
            <a:r>
              <a:rPr lang="en-US" sz="2400" dirty="0"/>
              <a:t>1. He ___ (eat/eating) dinner now.</a:t>
            </a:r>
          </a:p>
          <a:p>
            <a:r>
              <a:rPr lang="en-US" sz="2400" dirty="0"/>
              <a:t>2. They ___ (play/playing) outside.</a:t>
            </a:r>
          </a:p>
          <a:p>
            <a:endParaRPr lang="en-US" sz="2400" dirty="0"/>
          </a:p>
          <a:p>
            <a:r>
              <a:rPr lang="en-US" sz="2400" dirty="0"/>
              <a:t>🔵 Group 2 – Developing:</a:t>
            </a:r>
          </a:p>
          <a:p>
            <a:r>
              <a:rPr lang="en-US" sz="2400" dirty="0"/>
              <a:t>Correct the mistakes:</a:t>
            </a:r>
          </a:p>
          <a:p>
            <a:r>
              <a:rPr lang="en-US" sz="2400" dirty="0"/>
              <a:t>1. She is go to school.</a:t>
            </a:r>
          </a:p>
          <a:p>
            <a:r>
              <a:rPr lang="en-US" sz="2400" dirty="0"/>
              <a:t>2. We not are watching TV.</a:t>
            </a:r>
          </a:p>
          <a:p>
            <a:endParaRPr lang="en-US" sz="2400" dirty="0"/>
          </a:p>
          <a:p>
            <a:r>
              <a:rPr lang="en-US" sz="2400" dirty="0"/>
              <a:t>🟠 Group 3 – Proficient:</a:t>
            </a:r>
          </a:p>
          <a:p>
            <a:r>
              <a:rPr lang="en-US" sz="2400" dirty="0"/>
              <a:t>Write two affirmative and two negative sentences using the present continuous tense.</a:t>
            </a:r>
          </a:p>
          <a:p>
            <a:r>
              <a:rPr lang="en-US" sz="2400" dirty="0"/>
              <a:t>Use different subjects (I, he, they, etc.)</a:t>
            </a:r>
          </a:p>
          <a:p>
            <a:endParaRPr lang="en-US" sz="2400" dirty="0"/>
          </a:p>
          <a:p>
            <a:r>
              <a:rPr lang="en-US" sz="2400" dirty="0"/>
              <a:t>🔴 Group 4 – Advanced:</a:t>
            </a:r>
          </a:p>
          <a:p>
            <a:r>
              <a:rPr lang="en-US" sz="2400" dirty="0"/>
              <a:t>Explain the difference in usage between:</a:t>
            </a:r>
          </a:p>
          <a:p>
            <a:r>
              <a:rPr lang="en-US" sz="2400" dirty="0"/>
              <a:t>- “He is working on a project.”</a:t>
            </a:r>
          </a:p>
          <a:p>
            <a:r>
              <a:rPr lang="en-US" sz="2400" dirty="0"/>
              <a:t>- “He works on projects.”</a:t>
            </a:r>
          </a:p>
          <a:p>
            <a:r>
              <a:rPr lang="en-US" sz="2400" dirty="0"/>
              <a:t>Why is the first sentence in the present continuous tense?</a:t>
            </a:r>
          </a:p>
        </p:txBody>
      </p:sp>
    </p:spTree>
    <p:extLst>
      <p:ext uri="{BB962C8B-B14F-4D97-AF65-F5344CB8AC3E}">
        <p14:creationId xmlns:p14="http://schemas.microsoft.com/office/powerpoint/2010/main" val="307065109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CD5A634654594FBBFFA6A58C1B7A05" ma:contentTypeVersion="14" ma:contentTypeDescription="Create a new document." ma:contentTypeScope="" ma:versionID="6b2dea2e8b93c79cf5ca688f69d4c3ec">
  <xsd:schema xmlns:xsd="http://www.w3.org/2001/XMLSchema" xmlns:xs="http://www.w3.org/2001/XMLSchema" xmlns:p="http://schemas.microsoft.com/office/2006/metadata/properties" xmlns:ns2="0b7d3d12-a688-4a65-9735-5d5242335cee" xmlns:ns3="3e03e693-6f57-4a0f-8762-2487ed846c1c" targetNamespace="http://schemas.microsoft.com/office/2006/metadata/properties" ma:root="true" ma:fieldsID="21fb15d1cb0a07f67bc2296c58cdc3ae" ns2:_="" ns3:_="">
    <xsd:import namespace="0b7d3d12-a688-4a65-9735-5d5242335cee"/>
    <xsd:import namespace="3e03e693-6f57-4a0f-8762-2487ed846c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d3d12-a688-4a65-9735-5d5242335c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3e693-6f57-4a0f-8762-2487ed846c1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24593b5-bb6d-4ace-b8b0-595ce26c6980}" ma:internalName="TaxCatchAll" ma:showField="CatchAllData" ma:web="3e03e693-6f57-4a0f-8762-2487ed846c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d3d12-a688-4a65-9735-5d5242335cee">
      <Terms xmlns="http://schemas.microsoft.com/office/infopath/2007/PartnerControls"/>
    </lcf76f155ced4ddcb4097134ff3c332f>
    <TaxCatchAll xmlns="3e03e693-6f57-4a0f-8762-2487ed846c1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3664C7-5028-4574-8702-061F9364CC46}"/>
</file>

<file path=customXml/itemProps2.xml><?xml version="1.0" encoding="utf-8"?>
<ds:datastoreItem xmlns:ds="http://schemas.openxmlformats.org/officeDocument/2006/customXml" ds:itemID="{F1CC39EA-B215-498D-8075-47DA2749C1A9}">
  <ds:schemaRefs>
    <ds:schemaRef ds:uri="http://schemas.microsoft.com/office/2006/metadata/properties"/>
    <ds:schemaRef ds:uri="http://schemas.microsoft.com/office/infopath/2007/PartnerControls"/>
    <ds:schemaRef ds:uri="0b7d3d12-a688-4a65-9735-5d5242335cee"/>
    <ds:schemaRef ds:uri="3e03e693-6f57-4a0f-8762-2487ed846c1c"/>
  </ds:schemaRefs>
</ds:datastoreItem>
</file>

<file path=customXml/itemProps3.xml><?xml version="1.0" encoding="utf-8"?>
<ds:datastoreItem xmlns:ds="http://schemas.openxmlformats.org/officeDocument/2006/customXml" ds:itemID="{BA210750-9129-4A66-939E-FA2B34455E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1921</TotalTime>
  <Words>855</Words>
  <Application>Microsoft Office PowerPoint</Application>
  <PresentationFormat>Widescreen</PresentationFormat>
  <Paragraphs>157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Adobe Arabic</vt:lpstr>
      <vt:lpstr>AGA Aladdin Regular</vt:lpstr>
      <vt:lpstr>Arial</vt:lpstr>
      <vt:lpstr>Calibri</vt:lpstr>
      <vt:lpstr>Calibri Light</vt:lpstr>
      <vt:lpstr>GE SS Text Bold</vt:lpstr>
      <vt:lpstr>HelveticaNeueLT Arabic 45 Light</vt:lpstr>
      <vt:lpstr>HelveticaNeueLT Arabic 55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Ghadeer  Qiblawi</cp:lastModifiedBy>
  <cp:revision>228</cp:revision>
  <cp:lastPrinted>2024-02-21T09:04:20Z</cp:lastPrinted>
  <dcterms:created xsi:type="dcterms:W3CDTF">2019-06-13T08:00:41Z</dcterms:created>
  <dcterms:modified xsi:type="dcterms:W3CDTF">2025-08-26T16:40:34Z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0x0101005FCD5A634654594FBBFFA6A58C1B7A05</vt:lpwstr>
  </property>
</Properties>
</file>