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5" r:id="rId2"/>
    <p:sldMasterId id="2147483686" r:id="rId3"/>
    <p:sldMasterId id="2147483672" r:id="rId4"/>
  </p:sldMasterIdLst>
  <p:notesMasterIdLst>
    <p:notesMasterId r:id="rId33"/>
  </p:notesMasterIdLst>
  <p:handoutMasterIdLst>
    <p:handoutMasterId r:id="rId34"/>
  </p:handoutMasterIdLst>
  <p:sldIdLst>
    <p:sldId id="398" r:id="rId5"/>
    <p:sldId id="268" r:id="rId6"/>
    <p:sldId id="399" r:id="rId7"/>
    <p:sldId id="400" r:id="rId8"/>
    <p:sldId id="327" r:id="rId9"/>
    <p:sldId id="350" r:id="rId10"/>
    <p:sldId id="395" r:id="rId11"/>
    <p:sldId id="396" r:id="rId12"/>
    <p:sldId id="374" r:id="rId13"/>
    <p:sldId id="379" r:id="rId14"/>
    <p:sldId id="380" r:id="rId15"/>
    <p:sldId id="377" r:id="rId16"/>
    <p:sldId id="381" r:id="rId17"/>
    <p:sldId id="382" r:id="rId18"/>
    <p:sldId id="401" r:id="rId19"/>
    <p:sldId id="357" r:id="rId20"/>
    <p:sldId id="394" r:id="rId21"/>
    <p:sldId id="375" r:id="rId22"/>
    <p:sldId id="376" r:id="rId23"/>
    <p:sldId id="360" r:id="rId24"/>
    <p:sldId id="361" r:id="rId25"/>
    <p:sldId id="363" r:id="rId26"/>
    <p:sldId id="370" r:id="rId27"/>
    <p:sldId id="371" r:id="rId28"/>
    <p:sldId id="312" r:id="rId29"/>
    <p:sldId id="402" r:id="rId30"/>
    <p:sldId id="403" r:id="rId31"/>
    <p:sldId id="397" r:id="rId32"/>
  </p:sldIdLst>
  <p:sldSz cx="9144000" cy="6858000" type="screen4x3"/>
  <p:notesSz cx="6858000" cy="9144000"/>
  <p:embeddedFontLst>
    <p:embeddedFont>
      <p:font typeface="Twinkl" panose="020B0604020202020204" charset="0"/>
      <p:regular r:id="rId35"/>
      <p:bold r:id="rId36"/>
    </p:embeddedFont>
    <p:embeddedFont>
      <p:font typeface="Roboto" panose="020B0604020202020204" charset="0"/>
      <p:regular r:id="rId37"/>
      <p:bold r:id="rId38"/>
      <p:italic r:id="rId39"/>
      <p:boldItalic r:id="rId40"/>
    </p:embeddedFont>
    <p:embeddedFont>
      <p:font typeface="Algerian" panose="04020705040A02060702" pitchFamily="82" charset="0"/>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000"/>
    <a:srgbClr val="689429"/>
    <a:srgbClr val="85BD33"/>
    <a:srgbClr val="B9D36E"/>
    <a:srgbClr val="EDBCD9"/>
    <a:srgbClr val="EE73AA"/>
    <a:srgbClr val="47B1E5"/>
    <a:srgbClr val="90C8E5"/>
    <a:srgbClr val="FDD182"/>
    <a:srgbClr val="CFB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56" autoAdjust="0"/>
    <p:restoredTop sz="94660"/>
  </p:normalViewPr>
  <p:slideViewPr>
    <p:cSldViewPr snapToGrid="0" showGuides="1">
      <p:cViewPr varScale="1">
        <p:scale>
          <a:sx n="85" d="100"/>
          <a:sy n="85" d="100"/>
        </p:scale>
        <p:origin x="1152" y="6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DD182"/>
              </a:solidFill>
              <a:ln w="19050">
                <a:solidFill>
                  <a:schemeClr val="lt1"/>
                </a:solidFill>
              </a:ln>
              <a:effectLst/>
            </c:spPr>
            <c:extLst>
              <c:ext xmlns:c16="http://schemas.microsoft.com/office/drawing/2014/chart" uri="{C3380CC4-5D6E-409C-BE32-E72D297353CC}">
                <c16:uniqueId val="{00000001-6A9B-0F46-863C-7D64C079C571}"/>
              </c:ext>
            </c:extLst>
          </c:dPt>
          <c:dPt>
            <c:idx val="1"/>
            <c:bubble3D val="0"/>
            <c:spPr>
              <a:solidFill>
                <a:srgbClr val="CFE09B"/>
              </a:solidFill>
              <a:ln w="19050">
                <a:solidFill>
                  <a:schemeClr val="lt1"/>
                </a:solidFill>
              </a:ln>
              <a:effectLst/>
            </c:spPr>
            <c:extLst>
              <c:ext xmlns:c16="http://schemas.microsoft.com/office/drawing/2014/chart" uri="{C3380CC4-5D6E-409C-BE32-E72D297353CC}">
                <c16:uniqueId val="{00000003-6A9B-0F46-863C-7D64C079C571}"/>
              </c:ext>
            </c:extLst>
          </c:dPt>
          <c:dPt>
            <c:idx val="2"/>
            <c:bubble3D val="0"/>
            <c:spPr>
              <a:solidFill>
                <a:srgbClr val="EDBCD9"/>
              </a:solidFill>
              <a:ln w="19050">
                <a:solidFill>
                  <a:schemeClr val="lt1"/>
                </a:solidFill>
              </a:ln>
              <a:effectLst/>
            </c:spPr>
            <c:extLst>
              <c:ext xmlns:c16="http://schemas.microsoft.com/office/drawing/2014/chart" uri="{C3380CC4-5D6E-409C-BE32-E72D297353CC}">
                <c16:uniqueId val="{00000005-6A9B-0F46-863C-7D64C079C571}"/>
              </c:ext>
            </c:extLst>
          </c:dPt>
          <c:dPt>
            <c:idx val="3"/>
            <c:bubble3D val="0"/>
            <c:spPr>
              <a:solidFill>
                <a:srgbClr val="90C8E5"/>
              </a:solidFill>
              <a:ln w="19050">
                <a:solidFill>
                  <a:schemeClr val="lt1"/>
                </a:solidFill>
              </a:ln>
              <a:effectLst/>
            </c:spPr>
            <c:extLst>
              <c:ext xmlns:c16="http://schemas.microsoft.com/office/drawing/2014/chart" uri="{C3380CC4-5D6E-409C-BE32-E72D297353CC}">
                <c16:uniqueId val="{00000007-6A9B-0F46-863C-7D64C079C571}"/>
              </c:ext>
            </c:extLst>
          </c:dPt>
          <c:dPt>
            <c:idx val="4"/>
            <c:bubble3D val="0"/>
            <c:spPr>
              <a:solidFill>
                <a:srgbClr val="B9D36E"/>
              </a:solidFill>
              <a:ln w="19050">
                <a:solidFill>
                  <a:schemeClr val="lt1"/>
                </a:solidFill>
              </a:ln>
              <a:effectLst/>
            </c:spPr>
            <c:extLst>
              <c:ext xmlns:c16="http://schemas.microsoft.com/office/drawing/2014/chart" uri="{C3380CC4-5D6E-409C-BE32-E72D297353CC}">
                <c16:uniqueId val="{00000009-6A9B-0F46-863C-7D64C079C571}"/>
              </c:ext>
            </c:extLst>
          </c:dPt>
          <c:dPt>
            <c:idx val="5"/>
            <c:bubble3D val="0"/>
            <c:spPr>
              <a:solidFill>
                <a:srgbClr val="CFB6D8"/>
              </a:solidFill>
              <a:ln w="19050">
                <a:solidFill>
                  <a:schemeClr val="lt1"/>
                </a:solidFill>
              </a:ln>
              <a:effectLst/>
            </c:spPr>
            <c:extLst>
              <c:ext xmlns:c16="http://schemas.microsoft.com/office/drawing/2014/chart" uri="{C3380CC4-5D6E-409C-BE32-E72D297353CC}">
                <c16:uniqueId val="{0000000B-6A9B-0F46-863C-7D64C079C571}"/>
              </c:ext>
            </c:extLst>
          </c:dPt>
          <c:dPt>
            <c:idx val="6"/>
            <c:bubble3D val="0"/>
            <c:spPr>
              <a:solidFill>
                <a:srgbClr val="F08215"/>
              </a:solidFill>
              <a:ln w="19050">
                <a:solidFill>
                  <a:schemeClr val="lt1"/>
                </a:solidFill>
              </a:ln>
              <a:effectLst/>
            </c:spPr>
            <c:extLst>
              <c:ext xmlns:c16="http://schemas.microsoft.com/office/drawing/2014/chart" uri="{C3380CC4-5D6E-409C-BE32-E72D297353CC}">
                <c16:uniqueId val="{0000000D-6A9B-0F46-863C-7D64C079C57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A9B-0F46-863C-7D64C079C571}"/>
              </c:ext>
            </c:extLst>
          </c:dPt>
          <c:dLbls>
            <c:delete val="1"/>
          </c:dLbls>
          <c:cat>
            <c:numRef>
              <c:f>Sheet1!$A$2:$A$9</c:f>
              <c:numCache>
                <c:formatCode>General</c:formatCode>
                <c:ptCount val="8"/>
                <c:pt idx="0">
                  <c:v>1</c:v>
                </c:pt>
                <c:pt idx="1">
                  <c:v>2</c:v>
                </c:pt>
                <c:pt idx="2">
                  <c:v>3</c:v>
                </c:pt>
                <c:pt idx="3">
                  <c:v>4</c:v>
                </c:pt>
                <c:pt idx="4">
                  <c:v>5</c:v>
                </c:pt>
                <c:pt idx="5">
                  <c:v>6</c:v>
                </c:pt>
                <c:pt idx="6">
                  <c:v>7</c:v>
                </c:pt>
              </c:numCache>
            </c:numRef>
          </c:cat>
          <c:val>
            <c:numRef>
              <c:f>Sheet1!$B$2:$B$9</c:f>
              <c:numCache>
                <c:formatCode>General</c:formatCode>
                <c:ptCount val="8"/>
                <c:pt idx="0">
                  <c:v>12</c:v>
                </c:pt>
                <c:pt idx="1">
                  <c:v>12</c:v>
                </c:pt>
                <c:pt idx="2">
                  <c:v>12</c:v>
                </c:pt>
                <c:pt idx="3">
                  <c:v>12</c:v>
                </c:pt>
                <c:pt idx="4">
                  <c:v>12</c:v>
                </c:pt>
                <c:pt idx="5">
                  <c:v>12</c:v>
                </c:pt>
                <c:pt idx="6">
                  <c:v>12</c:v>
                </c:pt>
              </c:numCache>
            </c:numRef>
          </c:val>
          <c:extLst>
            <c:ext xmlns:c16="http://schemas.microsoft.com/office/drawing/2014/chart" uri="{C3380CC4-5D6E-409C-BE32-E72D297353CC}">
              <c16:uniqueId val="{00000010-6A9B-0F46-863C-7D64C079C571}"/>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DD182"/>
              </a:solidFill>
              <a:ln w="19050">
                <a:solidFill>
                  <a:schemeClr val="lt1"/>
                </a:solidFill>
              </a:ln>
              <a:effectLst/>
            </c:spPr>
            <c:extLst>
              <c:ext xmlns:c16="http://schemas.microsoft.com/office/drawing/2014/chart" uri="{C3380CC4-5D6E-409C-BE32-E72D297353CC}">
                <c16:uniqueId val="{00000001-6A9B-0F46-863C-7D64C079C571}"/>
              </c:ext>
            </c:extLst>
          </c:dPt>
          <c:dPt>
            <c:idx val="1"/>
            <c:bubble3D val="0"/>
            <c:spPr>
              <a:solidFill>
                <a:srgbClr val="CFE09B"/>
              </a:solidFill>
              <a:ln w="19050">
                <a:solidFill>
                  <a:schemeClr val="lt1"/>
                </a:solidFill>
              </a:ln>
              <a:effectLst/>
            </c:spPr>
            <c:extLst>
              <c:ext xmlns:c16="http://schemas.microsoft.com/office/drawing/2014/chart" uri="{C3380CC4-5D6E-409C-BE32-E72D297353CC}">
                <c16:uniqueId val="{00000003-6A9B-0F46-863C-7D64C079C571}"/>
              </c:ext>
            </c:extLst>
          </c:dPt>
          <c:dPt>
            <c:idx val="2"/>
            <c:bubble3D val="0"/>
            <c:spPr>
              <a:solidFill>
                <a:srgbClr val="EDBCD9"/>
              </a:solidFill>
              <a:ln w="19050">
                <a:solidFill>
                  <a:schemeClr val="lt1"/>
                </a:solidFill>
              </a:ln>
              <a:effectLst/>
            </c:spPr>
            <c:extLst>
              <c:ext xmlns:c16="http://schemas.microsoft.com/office/drawing/2014/chart" uri="{C3380CC4-5D6E-409C-BE32-E72D297353CC}">
                <c16:uniqueId val="{00000005-6A9B-0F46-863C-7D64C079C571}"/>
              </c:ext>
            </c:extLst>
          </c:dPt>
          <c:dPt>
            <c:idx val="3"/>
            <c:bubble3D val="0"/>
            <c:spPr>
              <a:solidFill>
                <a:srgbClr val="90C8E5"/>
              </a:solidFill>
              <a:ln w="19050">
                <a:solidFill>
                  <a:schemeClr val="lt1"/>
                </a:solidFill>
              </a:ln>
              <a:effectLst/>
            </c:spPr>
            <c:extLst>
              <c:ext xmlns:c16="http://schemas.microsoft.com/office/drawing/2014/chart" uri="{C3380CC4-5D6E-409C-BE32-E72D297353CC}">
                <c16:uniqueId val="{00000007-6A9B-0F46-863C-7D64C079C571}"/>
              </c:ext>
            </c:extLst>
          </c:dPt>
          <c:dPt>
            <c:idx val="4"/>
            <c:bubble3D val="0"/>
            <c:spPr>
              <a:solidFill>
                <a:srgbClr val="B9D36E"/>
              </a:solidFill>
              <a:ln w="19050">
                <a:solidFill>
                  <a:schemeClr val="lt1"/>
                </a:solidFill>
              </a:ln>
              <a:effectLst/>
            </c:spPr>
            <c:extLst>
              <c:ext xmlns:c16="http://schemas.microsoft.com/office/drawing/2014/chart" uri="{C3380CC4-5D6E-409C-BE32-E72D297353CC}">
                <c16:uniqueId val="{00000009-6A9B-0F46-863C-7D64C079C571}"/>
              </c:ext>
            </c:extLst>
          </c:dPt>
          <c:dPt>
            <c:idx val="5"/>
            <c:bubble3D val="0"/>
            <c:spPr>
              <a:solidFill>
                <a:srgbClr val="CFB6D8"/>
              </a:solidFill>
              <a:ln w="19050">
                <a:solidFill>
                  <a:schemeClr val="lt1"/>
                </a:solidFill>
              </a:ln>
              <a:effectLst/>
            </c:spPr>
            <c:extLst>
              <c:ext xmlns:c16="http://schemas.microsoft.com/office/drawing/2014/chart" uri="{C3380CC4-5D6E-409C-BE32-E72D297353CC}">
                <c16:uniqueId val="{0000000B-6A9B-0F46-863C-7D64C079C571}"/>
              </c:ext>
            </c:extLst>
          </c:dPt>
          <c:dPt>
            <c:idx val="6"/>
            <c:bubble3D val="0"/>
            <c:spPr>
              <a:solidFill>
                <a:srgbClr val="F08215"/>
              </a:solidFill>
              <a:ln w="19050">
                <a:solidFill>
                  <a:schemeClr val="lt1"/>
                </a:solidFill>
              </a:ln>
              <a:effectLst/>
            </c:spPr>
            <c:extLst>
              <c:ext xmlns:c16="http://schemas.microsoft.com/office/drawing/2014/chart" uri="{C3380CC4-5D6E-409C-BE32-E72D297353CC}">
                <c16:uniqueId val="{0000000D-6A9B-0F46-863C-7D64C079C57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A9B-0F46-863C-7D64C079C571}"/>
              </c:ext>
            </c:extLst>
          </c:dPt>
          <c:dLbls>
            <c:delete val="1"/>
          </c:dLbls>
          <c:cat>
            <c:numRef>
              <c:f>Sheet1!$A$2:$A$9</c:f>
              <c:numCache>
                <c:formatCode>General</c:formatCode>
                <c:ptCount val="8"/>
                <c:pt idx="0">
                  <c:v>1</c:v>
                </c:pt>
                <c:pt idx="1">
                  <c:v>2</c:v>
                </c:pt>
                <c:pt idx="2">
                  <c:v>3</c:v>
                </c:pt>
                <c:pt idx="3">
                  <c:v>4</c:v>
                </c:pt>
                <c:pt idx="4">
                  <c:v>5</c:v>
                </c:pt>
                <c:pt idx="5">
                  <c:v>6</c:v>
                </c:pt>
                <c:pt idx="6">
                  <c:v>7</c:v>
                </c:pt>
              </c:numCache>
            </c:numRef>
          </c:cat>
          <c:val>
            <c:numRef>
              <c:f>Sheet1!$B$2:$B$9</c:f>
              <c:numCache>
                <c:formatCode>General</c:formatCode>
                <c:ptCount val="8"/>
                <c:pt idx="0">
                  <c:v>12</c:v>
                </c:pt>
                <c:pt idx="1">
                  <c:v>12</c:v>
                </c:pt>
                <c:pt idx="2">
                  <c:v>12</c:v>
                </c:pt>
                <c:pt idx="3">
                  <c:v>12</c:v>
                </c:pt>
                <c:pt idx="4">
                  <c:v>12</c:v>
                </c:pt>
                <c:pt idx="5">
                  <c:v>12</c:v>
                </c:pt>
                <c:pt idx="6">
                  <c:v>12</c:v>
                </c:pt>
              </c:numCache>
            </c:numRef>
          </c:val>
          <c:extLst>
            <c:ext xmlns:c16="http://schemas.microsoft.com/office/drawing/2014/chart" uri="{C3380CC4-5D6E-409C-BE32-E72D297353CC}">
              <c16:uniqueId val="{00000010-6A9B-0F46-863C-7D64C079C571}"/>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twinkl.co.uk/resources/teens-browse-by-level-esl-resources/browse-by-type-teens-esl-resources/lessons-teens-browse-by-age-esl-resources" TargetMode="External"/><Relationship Id="rId4" Type="http://schemas.openxmlformats.org/officeDocument/2006/relationships/hyperlink" Target="https://www.twinkl.co.uk/resources/esl-resources/kids-browse-by-level-esl-resources"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hyperlink" Target="https://www.twinkl.co.uk/" TargetMode="Externa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2.xml"/><Relationship Id="rId5" Type="http://schemas.openxmlformats.org/officeDocument/2006/relationships/hyperlink" Target="https://www.twinkl.co.uk/resources/esl-resources/kids-browse-by-level-esl-resources" TargetMode="Externa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hyperlink" Target="https://www.twinkl.co.uk/"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hyperlink" Target="https://www.twinkl.co.uk/" TargetMode="External"/><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hyperlink" Target="https://www.twinkl.co.uk/resources/esl-resources/kids-browse-by-level-esl-resources" TargetMode="Externa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hyperlink" Target="https://www.twinkl.co.uk/" TargetMode="Externa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s://www.twinkl.co.uk/"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uk/resources/teens-browse-by-level-esl-resources/browse-by-type-teens-esl-resources/lessons-teens-browse-by-age-esl-resource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hyperlink" Target="https://www.twinkl.co.uk/resources/esl-resources/kids-browse-by-level-esl-resources" TargetMode="Externa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hyperlink" Target="https://www.twinkl.co.uk/resources/teens-browse-by-level-esl-resources/browse-by-type-teens-esl-resources/lessons-teens-browse-by-age-esl-resources"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hyperlink" Target="https://www.twinkl.co.uk/resources/esl-resources/kids-browse-by-level-esl-resources" TargetMode="Externa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hyperlink" Target="https://www.twinkl.co.uk/resources/teens-browse-by-level-esl-resources/browse-by-type-teens-esl-resources/lessons-teens-browse-by-age-esl-resources"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s://www.twinkl.co.uk/resources/esl-resources/kids-browse-by-level-esl-resources" TargetMode="Externa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hyperlink" Target="https://www.twinkl.co.uk/resources/teens-browse-by-level-esl-resources/browse-by-type-teens-esl-resources/lessons-teens-browse-by-age-esl-resources" TargetMode="External"/><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hyperlink" Target="https://www.twinkl.co.uk/resources/esl-resources/kids-browse-by-level-esl-resources" TargetMode="External"/><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twinkl.co.uk/resources/esl-resources/kids-browse-by-level-esl-resources" TargetMode="External"/><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hyperlink" Target="https://www.twinkl.co.uk/resources/esl-resources/kids-browse-by-level-esl-resourc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C715681F-1957-B8A2-FCC8-339EE5E9F917}"/>
              </a:ext>
            </a:extLst>
          </p:cNvPr>
          <p:cNvSpPr/>
          <p:nvPr userDrawn="1"/>
        </p:nvSpPr>
        <p:spPr>
          <a:xfrm>
            <a:off x="87086" y="5860869"/>
            <a:ext cx="1323703" cy="87956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4" name="Rectangle 3">
            <a:hlinkClick r:id="rId4"/>
            <a:extLst>
              <a:ext uri="{FF2B5EF4-FFF2-40B4-BE49-F238E27FC236}">
                <a16:creationId xmlns:a16="http://schemas.microsoft.com/office/drawing/2014/main" id="{B120738B-4D9D-54F9-58CD-C98506BC13CA}"/>
              </a:ext>
            </a:extLst>
          </p:cNvPr>
          <p:cNvSpPr/>
          <p:nvPr userDrawn="1"/>
        </p:nvSpPr>
        <p:spPr>
          <a:xfrm>
            <a:off x="8220891" y="5860869"/>
            <a:ext cx="853441" cy="87956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5" name="Triangle 4">
            <a:hlinkClick r:id="rId5"/>
            <a:extLst>
              <a:ext uri="{FF2B5EF4-FFF2-40B4-BE49-F238E27FC236}">
                <a16:creationId xmlns:a16="http://schemas.microsoft.com/office/drawing/2014/main" id="{09D5F7AD-F889-8498-8A65-18B8EB1F72B4}"/>
              </a:ext>
            </a:extLst>
          </p:cNvPr>
          <p:cNvSpPr/>
          <p:nvPr userDrawn="1"/>
        </p:nvSpPr>
        <p:spPr>
          <a:xfrm>
            <a:off x="0" y="5170206"/>
            <a:ext cx="2307364" cy="1687794"/>
          </a:xfrm>
          <a:custGeom>
            <a:avLst/>
            <a:gdLst>
              <a:gd name="connsiteX0" fmla="*/ 0 w 2307364"/>
              <a:gd name="connsiteY0" fmla="*/ 1696340 h 1696340"/>
              <a:gd name="connsiteX1" fmla="*/ 1153682 w 2307364"/>
              <a:gd name="connsiteY1" fmla="*/ 0 h 1696340"/>
              <a:gd name="connsiteX2" fmla="*/ 2307364 w 2307364"/>
              <a:gd name="connsiteY2" fmla="*/ 1696340 h 1696340"/>
              <a:gd name="connsiteX3" fmla="*/ 0 w 2307364"/>
              <a:gd name="connsiteY3" fmla="*/ 1696340 h 1696340"/>
              <a:gd name="connsiteX0" fmla="*/ 0 w 2307364"/>
              <a:gd name="connsiteY0" fmla="*/ 1687794 h 1687794"/>
              <a:gd name="connsiteX1" fmla="*/ 17091 w 2307364"/>
              <a:gd name="connsiteY1" fmla="*/ 0 h 1687794"/>
              <a:gd name="connsiteX2" fmla="*/ 2307364 w 2307364"/>
              <a:gd name="connsiteY2" fmla="*/ 1687794 h 1687794"/>
              <a:gd name="connsiteX3" fmla="*/ 0 w 2307364"/>
              <a:gd name="connsiteY3" fmla="*/ 1687794 h 1687794"/>
            </a:gdLst>
            <a:ahLst/>
            <a:cxnLst>
              <a:cxn ang="0">
                <a:pos x="connsiteX0" y="connsiteY0"/>
              </a:cxn>
              <a:cxn ang="0">
                <a:pos x="connsiteX1" y="connsiteY1"/>
              </a:cxn>
              <a:cxn ang="0">
                <a:pos x="connsiteX2" y="connsiteY2"/>
              </a:cxn>
              <a:cxn ang="0">
                <a:pos x="connsiteX3" y="connsiteY3"/>
              </a:cxn>
            </a:cxnLst>
            <a:rect l="l" t="t" r="r" b="b"/>
            <a:pathLst>
              <a:path w="2307364" h="1687794">
                <a:moveTo>
                  <a:pt x="0" y="1687794"/>
                </a:moveTo>
                <a:lnTo>
                  <a:pt x="17091" y="0"/>
                </a:lnTo>
                <a:lnTo>
                  <a:pt x="2307364" y="1687794"/>
                </a:lnTo>
                <a:lnTo>
                  <a:pt x="0" y="1687794"/>
                </a:lnTo>
                <a:close/>
              </a:path>
            </a:pathLst>
          </a:cu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76209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id="{18A329AC-5CE7-9E91-7A7D-B913968270E7}"/>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302393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10" name="Graphic 9">
            <a:hlinkClick r:id="rId2" action="ppaction://hlinksldjump"/>
            <a:extLst>
              <a:ext uri="{FF2B5EF4-FFF2-40B4-BE49-F238E27FC236}">
                <a16:creationId xmlns:a16="http://schemas.microsoft.com/office/drawing/2014/main" id="{825B1D30-2E8B-5D19-FFE9-CA06E1F5012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7809816" y="761954"/>
            <a:ext cx="578534" cy="578534"/>
          </a:xfrm>
          <a:prstGeom prst="rect">
            <a:avLst/>
          </a:prstGeom>
        </p:spPr>
      </p:pic>
      <p:sp>
        <p:nvSpPr>
          <p:cNvPr id="11" name="Rounded Rectangle 10">
            <a:extLst>
              <a:ext uri="{FF2B5EF4-FFF2-40B4-BE49-F238E27FC236}">
                <a16:creationId xmlns:a16="http://schemas.microsoft.com/office/drawing/2014/main" id="{C5559E51-CA8E-7220-9980-51E7C1B6C88F}"/>
              </a:ext>
            </a:extLst>
          </p:cNvPr>
          <p:cNvSpPr/>
          <p:nvPr userDrawn="1"/>
        </p:nvSpPr>
        <p:spPr>
          <a:xfrm>
            <a:off x="6372000" y="275695"/>
            <a:ext cx="1234898" cy="994306"/>
          </a:xfrm>
          <a:prstGeom prst="roundRect">
            <a:avLst>
              <a:gd name="adj" fmla="val 13120"/>
            </a:avLst>
          </a:prstGeom>
          <a:solidFill>
            <a:srgbClr val="CFE09B"/>
          </a:solidFill>
          <a:ln>
            <a:noFill/>
          </a:ln>
          <a:effectLst>
            <a:outerShdw dist="53521" dir="2700000" algn="tl" rotWithShape="0">
              <a:srgbClr val="68942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2" name="Title 5">
            <a:extLst>
              <a:ext uri="{FF2B5EF4-FFF2-40B4-BE49-F238E27FC236}">
                <a16:creationId xmlns:a16="http://schemas.microsoft.com/office/drawing/2014/main" id="{7F07E5CA-9A39-108C-5A66-3F32E8A4252F}"/>
              </a:ext>
            </a:extLst>
          </p:cNvPr>
          <p:cNvSpPr txBox="1">
            <a:spLocks/>
          </p:cNvSpPr>
          <p:nvPr userDrawn="1"/>
        </p:nvSpPr>
        <p:spPr>
          <a:xfrm>
            <a:off x="6372000" y="275694"/>
            <a:ext cx="1234898" cy="994306"/>
          </a:xfrm>
          <a:prstGeom prst="roundRect">
            <a:avLst>
              <a:gd name="adj" fmla="val 9641"/>
            </a:avLst>
          </a:prstGeom>
          <a:noFill/>
          <a:ln w="25400">
            <a:noFill/>
          </a:ln>
          <a:effectLst/>
        </p:spPr>
        <p:txBody>
          <a:bodyPr vert="horz" lIns="108000" tIns="108000" rIns="108000" bIns="108000" rtlCol="0" anchor="b" anchorCtr="0">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algn="ctr"/>
            <a:r>
              <a:rPr lang="en-GB" sz="1600" dirty="0">
                <a:solidFill>
                  <a:srgbClr val="689429"/>
                </a:solidFill>
              </a:rPr>
              <a:t>Past</a:t>
            </a:r>
          </a:p>
          <a:p>
            <a:pPr algn="ctr"/>
            <a:r>
              <a:rPr lang="en-GB" sz="1600" dirty="0">
                <a:solidFill>
                  <a:srgbClr val="689429"/>
                </a:solidFill>
              </a:rPr>
              <a:t>Tense</a:t>
            </a:r>
          </a:p>
        </p:txBody>
      </p:sp>
      <p:sp>
        <p:nvSpPr>
          <p:cNvPr id="2" name="Rectangle 1">
            <a:hlinkClick r:id="rId5"/>
            <a:extLst>
              <a:ext uri="{FF2B5EF4-FFF2-40B4-BE49-F238E27FC236}">
                <a16:creationId xmlns:a16="http://schemas.microsoft.com/office/drawing/2014/main" id="{DCEE9D62-847C-F1F5-89CE-4402D3AD3B70}"/>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643669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lgn="l">
              <a:defRPr sz="3600">
                <a:latin typeface="Twinkl" pitchFamily="2" charset="0"/>
              </a:defRPr>
            </a:lvl1pPr>
          </a:lstStyle>
          <a:p>
            <a:r>
              <a:rPr lang="en-GB" dirty="0"/>
              <a:t>Click to edit Master title style</a:t>
            </a:r>
          </a:p>
        </p:txBody>
      </p:sp>
      <p:sp>
        <p:nvSpPr>
          <p:cNvPr id="2" name="Rectangle 1">
            <a:hlinkClick r:id="rId3"/>
            <a:extLst>
              <a:ext uri="{FF2B5EF4-FFF2-40B4-BE49-F238E27FC236}">
                <a16:creationId xmlns:a16="http://schemas.microsoft.com/office/drawing/2014/main" id="{9A06B329-749D-3898-50EA-81D0C1D4BB1D}"/>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569832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3"/>
            <a:extLst>
              <a:ext uri="{FF2B5EF4-FFF2-40B4-BE49-F238E27FC236}">
                <a16:creationId xmlns:a16="http://schemas.microsoft.com/office/drawing/2014/main" id="{FE867351-0F54-E562-E8D5-635A19D3C233}"/>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356128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id="{8295E64A-6152-B120-9F6A-E889EF47CC50}"/>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752368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10" name="Graphic 9">
            <a:hlinkClick r:id="rId3" action="ppaction://hlinksldjump"/>
            <a:extLst>
              <a:ext uri="{FF2B5EF4-FFF2-40B4-BE49-F238E27FC236}">
                <a16:creationId xmlns:a16="http://schemas.microsoft.com/office/drawing/2014/main" id="{825B1D30-2E8B-5D19-FFE9-CA06E1F5012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7809816" y="761954"/>
            <a:ext cx="578534" cy="578534"/>
          </a:xfrm>
          <a:prstGeom prst="rect">
            <a:avLst/>
          </a:prstGeom>
        </p:spPr>
      </p:pic>
      <p:sp>
        <p:nvSpPr>
          <p:cNvPr id="2" name="Rectangle 1">
            <a:hlinkClick r:id="rId6"/>
            <a:extLst>
              <a:ext uri="{FF2B5EF4-FFF2-40B4-BE49-F238E27FC236}">
                <a16:creationId xmlns:a16="http://schemas.microsoft.com/office/drawing/2014/main" id="{1A245F34-AE7B-EA86-D328-BDEE510FB67E}"/>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819482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lgn="l">
              <a:defRPr sz="3600">
                <a:latin typeface="Twinkl" pitchFamily="2" charset="0"/>
              </a:defRPr>
            </a:lvl1pPr>
          </a:lstStyle>
          <a:p>
            <a:r>
              <a:rPr lang="en-GB" dirty="0"/>
              <a:t>Click to edit Master title style</a:t>
            </a:r>
          </a:p>
        </p:txBody>
      </p:sp>
      <p:sp>
        <p:nvSpPr>
          <p:cNvPr id="2" name="Rectangle 1">
            <a:hlinkClick r:id="rId3"/>
            <a:extLst>
              <a:ext uri="{FF2B5EF4-FFF2-40B4-BE49-F238E27FC236}">
                <a16:creationId xmlns:a16="http://schemas.microsoft.com/office/drawing/2014/main" id="{907C1066-53DB-FD7F-E1A5-6A66ACD013B9}"/>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05106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3"/>
            <a:extLst>
              <a:ext uri="{FF2B5EF4-FFF2-40B4-BE49-F238E27FC236}">
                <a16:creationId xmlns:a16="http://schemas.microsoft.com/office/drawing/2014/main" id="{454ABBFF-592A-6409-FA60-386C714BF5BA}"/>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623075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L_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DF6149-B22E-B64E-327F-EB3A04EAF6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692" y="178"/>
            <a:ext cx="9114616" cy="6857643"/>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Rectangle 1">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of a company&#10;&#10;Description automatically generated">
            <a:extLst>
              <a:ext uri="{FF2B5EF4-FFF2-40B4-BE49-F238E27FC236}">
                <a16:creationId xmlns:a16="http://schemas.microsoft.com/office/drawing/2014/main" id="{612EDAF8-F645-3B62-1782-89F8A070315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647918" y="2625778"/>
            <a:ext cx="1982769" cy="1351888"/>
          </a:xfrm>
          <a:prstGeom prst="rect">
            <a:avLst/>
          </a:prstGeom>
        </p:spPr>
      </p:pic>
      <p:sp>
        <p:nvSpPr>
          <p:cNvPr id="5" name="Rectangle 4">
            <a:extLst>
              <a:ext uri="{FF2B5EF4-FFF2-40B4-BE49-F238E27FC236}">
                <a16:creationId xmlns:a16="http://schemas.microsoft.com/office/drawing/2014/main" id="{A316FE0F-7B29-F39D-00DC-8E3F4A631656}"/>
              </a:ext>
            </a:extLst>
          </p:cNvPr>
          <p:cNvSpPr/>
          <p:nvPr userDrawn="1"/>
        </p:nvSpPr>
        <p:spPr>
          <a:xfrm>
            <a:off x="0" y="6251423"/>
            <a:ext cx="9144000" cy="612000"/>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Tree>
    <p:extLst>
      <p:ext uri="{BB962C8B-B14F-4D97-AF65-F5344CB8AC3E}">
        <p14:creationId xmlns:p14="http://schemas.microsoft.com/office/powerpoint/2010/main" val="1546560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17831"/>
            <a:ext cx="5670333" cy="1593514"/>
          </a:xfrm>
          <a:prstGeom prst="roundRect">
            <a:avLst>
              <a:gd name="adj" fmla="val 9641"/>
            </a:avLst>
          </a:prstGeom>
        </p:spPr>
        <p:txBody>
          <a:bodyPr wrap="square" lIns="144000">
            <a:spAutoFit/>
          </a:bodyPr>
          <a:lstStyle>
            <a:lvl1pPr>
              <a:defRPr sz="3600">
                <a:latin typeface="Twinkl" pitchFamily="2" charset="0"/>
              </a:defRPr>
            </a:lvl1pPr>
          </a:lstStyle>
          <a:p>
            <a:r>
              <a:rPr lang="en-GB" dirty="0"/>
              <a:t>Click to edit Master title style</a:t>
            </a:r>
          </a:p>
        </p:txBody>
      </p:sp>
      <p:sp>
        <p:nvSpPr>
          <p:cNvPr id="2" name="Rectangle 1">
            <a:hlinkClick r:id="rId2"/>
            <a:extLst>
              <a:ext uri="{FF2B5EF4-FFF2-40B4-BE49-F238E27FC236}">
                <a16:creationId xmlns:a16="http://schemas.microsoft.com/office/drawing/2014/main" id="{5E6B45AA-E740-61C9-44A4-8F41B812C063}"/>
              </a:ext>
            </a:extLst>
          </p:cNvPr>
          <p:cNvSpPr/>
          <p:nvPr userDrawn="1"/>
        </p:nvSpPr>
        <p:spPr>
          <a:xfrm>
            <a:off x="8511611" y="6657174"/>
            <a:ext cx="632389" cy="20082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Graphic 2">
            <a:hlinkClick r:id="rId2" action="ppaction://hlinksldjump"/>
            <a:extLst>
              <a:ext uri="{FF2B5EF4-FFF2-40B4-BE49-F238E27FC236}">
                <a16:creationId xmlns:a16="http://schemas.microsoft.com/office/drawing/2014/main" id="{67EB4AE0-1544-496D-1F79-881855A1491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7809816" y="761954"/>
            <a:ext cx="578534" cy="578534"/>
          </a:xfrm>
          <a:prstGeom prst="rect">
            <a:avLst/>
          </a:prstGeom>
        </p:spPr>
      </p:pic>
      <p:sp>
        <p:nvSpPr>
          <p:cNvPr id="6" name="Rectangle 5">
            <a:hlinkClick r:id="rId5"/>
            <a:extLst>
              <a:ext uri="{FF2B5EF4-FFF2-40B4-BE49-F238E27FC236}">
                <a16:creationId xmlns:a16="http://schemas.microsoft.com/office/drawing/2014/main" id="{42BCC58A-5755-2BBF-4150-B3FF30B9CEA2}"/>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Rectangle 6">
            <a:hlinkClick r:id="rId5"/>
            <a:extLst>
              <a:ext uri="{FF2B5EF4-FFF2-40B4-BE49-F238E27FC236}">
                <a16:creationId xmlns:a16="http://schemas.microsoft.com/office/drawing/2014/main" id="{C8B64B25-DA1D-7E88-FA54-F9DC2038B9FE}"/>
              </a:ext>
            </a:extLst>
          </p:cNvPr>
          <p:cNvSpPr/>
          <p:nvPr userDrawn="1"/>
        </p:nvSpPr>
        <p:spPr>
          <a:xfrm>
            <a:off x="8402952" y="66850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4062391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Graphic 2">
            <a:hlinkClick r:id="rId3" action="ppaction://hlinksldjump"/>
            <a:extLst>
              <a:ext uri="{FF2B5EF4-FFF2-40B4-BE49-F238E27FC236}">
                <a16:creationId xmlns:a16="http://schemas.microsoft.com/office/drawing/2014/main" id="{67EB4AE0-1544-496D-1F79-881855A149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7809816" y="761954"/>
            <a:ext cx="578534" cy="578534"/>
          </a:xfrm>
          <a:prstGeom prst="rect">
            <a:avLst/>
          </a:prstGeom>
        </p:spPr>
      </p:pic>
      <p:sp>
        <p:nvSpPr>
          <p:cNvPr id="6" name="Rectangle 5">
            <a:hlinkClick r:id="rId6"/>
            <a:extLst>
              <a:ext uri="{FF2B5EF4-FFF2-40B4-BE49-F238E27FC236}">
                <a16:creationId xmlns:a16="http://schemas.microsoft.com/office/drawing/2014/main" id="{42BCC58A-5755-2BBF-4150-B3FF30B9CEA2}"/>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Rectangle 6">
            <a:hlinkClick r:id="rId6"/>
            <a:extLst>
              <a:ext uri="{FF2B5EF4-FFF2-40B4-BE49-F238E27FC236}">
                <a16:creationId xmlns:a16="http://schemas.microsoft.com/office/drawing/2014/main" id="{C8B64B25-DA1D-7E88-FA54-F9DC2038B9FE}"/>
              </a:ext>
            </a:extLst>
          </p:cNvPr>
          <p:cNvSpPr/>
          <p:nvPr userDrawn="1"/>
        </p:nvSpPr>
        <p:spPr>
          <a:xfrm>
            <a:off x="8402952" y="66850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 name="Rectangle 1">
            <a:hlinkClick r:id="rId7"/>
            <a:extLst>
              <a:ext uri="{FF2B5EF4-FFF2-40B4-BE49-F238E27FC236}">
                <a16:creationId xmlns:a16="http://schemas.microsoft.com/office/drawing/2014/main" id="{1CC7B736-7A61-81B2-2243-9349A5E13DD5}"/>
              </a:ext>
            </a:extLst>
          </p:cNvPr>
          <p:cNvSpPr/>
          <p:nvPr userDrawn="1"/>
        </p:nvSpPr>
        <p:spPr>
          <a:xfrm>
            <a:off x="8511611" y="6657174"/>
            <a:ext cx="632389" cy="20082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703730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Graphic 2">
            <a:hlinkClick r:id="rId3" action="ppaction://hlinksldjump"/>
            <a:extLst>
              <a:ext uri="{FF2B5EF4-FFF2-40B4-BE49-F238E27FC236}">
                <a16:creationId xmlns:a16="http://schemas.microsoft.com/office/drawing/2014/main" id="{67EB4AE0-1544-496D-1F79-881855A149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7809816" y="761954"/>
            <a:ext cx="578534" cy="578534"/>
          </a:xfrm>
          <a:prstGeom prst="rect">
            <a:avLst/>
          </a:prstGeom>
        </p:spPr>
      </p:pic>
      <p:sp>
        <p:nvSpPr>
          <p:cNvPr id="6" name="Rectangle 5">
            <a:hlinkClick r:id="rId6"/>
            <a:extLst>
              <a:ext uri="{FF2B5EF4-FFF2-40B4-BE49-F238E27FC236}">
                <a16:creationId xmlns:a16="http://schemas.microsoft.com/office/drawing/2014/main" id="{42BCC58A-5755-2BBF-4150-B3FF30B9CEA2}"/>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Rectangle 6">
            <a:hlinkClick r:id="rId6"/>
            <a:extLst>
              <a:ext uri="{FF2B5EF4-FFF2-40B4-BE49-F238E27FC236}">
                <a16:creationId xmlns:a16="http://schemas.microsoft.com/office/drawing/2014/main" id="{C8B64B25-DA1D-7E88-FA54-F9DC2038B9FE}"/>
              </a:ext>
            </a:extLst>
          </p:cNvPr>
          <p:cNvSpPr/>
          <p:nvPr userDrawn="1"/>
        </p:nvSpPr>
        <p:spPr>
          <a:xfrm>
            <a:off x="8402952" y="66850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 name="Rectangle 1">
            <a:hlinkClick r:id="rId7"/>
            <a:extLst>
              <a:ext uri="{FF2B5EF4-FFF2-40B4-BE49-F238E27FC236}">
                <a16:creationId xmlns:a16="http://schemas.microsoft.com/office/drawing/2014/main" id="{8570522D-EBBC-4307-6B1E-C8BDDE179CB3}"/>
              </a:ext>
            </a:extLst>
          </p:cNvPr>
          <p:cNvSpPr/>
          <p:nvPr userDrawn="1"/>
        </p:nvSpPr>
        <p:spPr>
          <a:xfrm>
            <a:off x="8511611" y="6657174"/>
            <a:ext cx="632389" cy="20082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44663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Graphic 2">
            <a:hlinkClick r:id="rId3" action="ppaction://hlinksldjump"/>
            <a:extLst>
              <a:ext uri="{FF2B5EF4-FFF2-40B4-BE49-F238E27FC236}">
                <a16:creationId xmlns:a16="http://schemas.microsoft.com/office/drawing/2014/main" id="{67EB4AE0-1544-496D-1F79-881855A149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7809816" y="761954"/>
            <a:ext cx="578534" cy="578534"/>
          </a:xfrm>
          <a:prstGeom prst="rect">
            <a:avLst/>
          </a:prstGeom>
        </p:spPr>
      </p:pic>
      <p:sp>
        <p:nvSpPr>
          <p:cNvPr id="6" name="Rectangle 5">
            <a:hlinkClick r:id="rId6"/>
            <a:extLst>
              <a:ext uri="{FF2B5EF4-FFF2-40B4-BE49-F238E27FC236}">
                <a16:creationId xmlns:a16="http://schemas.microsoft.com/office/drawing/2014/main" id="{42BCC58A-5755-2BBF-4150-B3FF30B9CEA2}"/>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Rectangle 6">
            <a:hlinkClick r:id="rId6"/>
            <a:extLst>
              <a:ext uri="{FF2B5EF4-FFF2-40B4-BE49-F238E27FC236}">
                <a16:creationId xmlns:a16="http://schemas.microsoft.com/office/drawing/2014/main" id="{C8B64B25-DA1D-7E88-FA54-F9DC2038B9FE}"/>
              </a:ext>
            </a:extLst>
          </p:cNvPr>
          <p:cNvSpPr/>
          <p:nvPr userDrawn="1"/>
        </p:nvSpPr>
        <p:spPr>
          <a:xfrm>
            <a:off x="8402952" y="66850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 name="Rectangle 1">
            <a:hlinkClick r:id="rId7"/>
            <a:extLst>
              <a:ext uri="{FF2B5EF4-FFF2-40B4-BE49-F238E27FC236}">
                <a16:creationId xmlns:a16="http://schemas.microsoft.com/office/drawing/2014/main" id="{F476F01A-9BF1-153F-92A5-2999B3A97B37}"/>
              </a:ext>
            </a:extLst>
          </p:cNvPr>
          <p:cNvSpPr/>
          <p:nvPr userDrawn="1"/>
        </p:nvSpPr>
        <p:spPr>
          <a:xfrm>
            <a:off x="8511611" y="6657174"/>
            <a:ext cx="632389" cy="20082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4052776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3"/>
            <a:extLst>
              <a:ext uri="{FF2B5EF4-FFF2-40B4-BE49-F238E27FC236}">
                <a16:creationId xmlns:a16="http://schemas.microsoft.com/office/drawing/2014/main" id="{C8575D63-FDA6-A01D-6D61-2C5E02F929C2}"/>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68197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4"/>
            <a:extLst>
              <a:ext uri="{FF2B5EF4-FFF2-40B4-BE49-F238E27FC236}">
                <a16:creationId xmlns:a16="http://schemas.microsoft.com/office/drawing/2014/main" id="{C8575D63-FDA6-A01D-6D61-2C5E02F929C2}"/>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4181808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www.twinkl.co.uk/resources/esl-resources/kids-browse-by-level-esl-resources" TargetMode="Externa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hyperlink" Target="https://www.twinkl.co.uk/resources/esl-resources/kids-browse-by-level-esl-resources" TargetMode="Externa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83" r:id="rId1"/>
    <p:sldLayoutId id="2147483674" r:id="rId2"/>
    <p:sldLayoutId id="2147483662" r:id="rId3"/>
    <p:sldLayoutId id="2147483694" r:id="rId4"/>
    <p:sldLayoutId id="2147483695" r:id="rId5"/>
    <p:sldLayoutId id="2147483696" r:id="rId6"/>
    <p:sldLayoutId id="2147483697" r:id="rId7"/>
    <p:sldLayoutId id="2147483666" r:id="rId8"/>
    <p:sldLayoutId id="2147483698"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dirty="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Rectangle 3">
            <a:hlinkClick r:id="rId7"/>
            <a:extLst>
              <a:ext uri="{FF2B5EF4-FFF2-40B4-BE49-F238E27FC236}">
                <a16:creationId xmlns:a16="http://schemas.microsoft.com/office/drawing/2014/main" id="{8ECE2BA3-1548-BEBA-49CF-5EA7517A68F5}"/>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876507020"/>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81" r:id="rId3"/>
    <p:sldLayoutId id="2147483680"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dirty="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Rectangle 3">
            <a:hlinkClick r:id="rId7"/>
            <a:extLst>
              <a:ext uri="{FF2B5EF4-FFF2-40B4-BE49-F238E27FC236}">
                <a16:creationId xmlns:a16="http://schemas.microsoft.com/office/drawing/2014/main" id="{9BA2ED69-EC87-0F8D-ADE6-BF4E122071D1}"/>
              </a:ext>
            </a:extLst>
          </p:cNvPr>
          <p:cNvSpPr/>
          <p:nvPr userDrawn="1"/>
        </p:nvSpPr>
        <p:spPr>
          <a:xfrm>
            <a:off x="8250552" y="6532653"/>
            <a:ext cx="853441" cy="32058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391652987"/>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0" r:id="rId3"/>
    <p:sldLayoutId id="2147483692"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74044" y="1535290"/>
            <a:ext cx="6175023" cy="3488266"/>
          </a:xfrm>
          <a:prstGeom prst="cloud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Unit  : two </a:t>
            </a:r>
          </a:p>
          <a:p>
            <a:pPr algn="ctr"/>
            <a:r>
              <a:rPr lang="en-US" sz="2800" dirty="0" smtClean="0"/>
              <a:t>Grammar : verb to be </a:t>
            </a:r>
          </a:p>
          <a:p>
            <a:pPr algn="ctr"/>
            <a:r>
              <a:rPr lang="en-US" sz="2800" dirty="0" smtClean="0"/>
              <a:t>Grade :5 </a:t>
            </a:r>
          </a:p>
          <a:p>
            <a:pPr algn="ctr"/>
            <a:r>
              <a:rPr lang="en-US" sz="2800" dirty="0" smtClean="0"/>
              <a:t>Part 1</a:t>
            </a:r>
            <a:endParaRPr lang="en-US" sz="2800" dirty="0"/>
          </a:p>
        </p:txBody>
      </p:sp>
    </p:spTree>
    <p:extLst>
      <p:ext uri="{BB962C8B-B14F-4D97-AF65-F5344CB8AC3E}">
        <p14:creationId xmlns:p14="http://schemas.microsoft.com/office/powerpoint/2010/main" val="2098360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8" name="1 select">
            <a:extLst>
              <a:ext uri="{FF2B5EF4-FFF2-40B4-BE49-F238E27FC236}">
                <a16:creationId xmlns:a16="http://schemas.microsoft.com/office/drawing/2014/main" id="{12343F24-F675-6718-1254-4110A3010D50}"/>
              </a:ext>
            </a:extLst>
          </p:cNvPr>
          <p:cNvSpPr txBox="1">
            <a:spLocks/>
          </p:cNvSpPr>
          <p:nvPr/>
        </p:nvSpPr>
        <p:spPr>
          <a:xfrm>
            <a:off x="2462439" y="2220191"/>
            <a:ext cx="421912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algn="ctr">
              <a:lnSpc>
                <a:spcPct val="150000"/>
              </a:lnSpc>
              <a:buSzPts val="1800"/>
            </a:pPr>
            <a:r>
              <a:rPr lang="en-GB" dirty="0"/>
              <a:t>The nurse </a:t>
            </a:r>
            <a:r>
              <a:rPr lang="en-GB" u="sng" dirty="0"/>
              <a:t>       </a:t>
            </a:r>
            <a:r>
              <a:rPr lang="en-GB" dirty="0"/>
              <a:t> working hard.</a:t>
            </a:r>
          </a:p>
        </p:txBody>
      </p:sp>
      <p:sp>
        <p:nvSpPr>
          <p:cNvPr id="10" name="TextBox 9">
            <a:extLst>
              <a:ext uri="{FF2B5EF4-FFF2-40B4-BE49-F238E27FC236}">
                <a16:creationId xmlns:a16="http://schemas.microsoft.com/office/drawing/2014/main" id="{6607F3C9-0C4C-71BB-8EA7-DC4CE0E8DDC2}"/>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‘is’</a:t>
            </a:r>
            <a:endParaRPr lang="en-PT" sz="4000" b="1" dirty="0">
              <a:latin typeface="+mj-lt"/>
            </a:endParaRPr>
          </a:p>
        </p:txBody>
      </p:sp>
      <p:sp>
        <p:nvSpPr>
          <p:cNvPr id="11" name="1 select">
            <a:extLst>
              <a:ext uri="{FF2B5EF4-FFF2-40B4-BE49-F238E27FC236}">
                <a16:creationId xmlns:a16="http://schemas.microsoft.com/office/drawing/2014/main" id="{5363CBE4-BA92-17DB-D0B2-2AED73BE4AF8}"/>
              </a:ext>
            </a:extLst>
          </p:cNvPr>
          <p:cNvSpPr txBox="1"/>
          <p:nvPr/>
        </p:nvSpPr>
        <p:spPr>
          <a:xfrm>
            <a:off x="2462438" y="3462058"/>
            <a:ext cx="421912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She </a:t>
            </a:r>
            <a:r>
              <a:rPr lang="en-GB" u="sng" dirty="0"/>
              <a:t>      </a:t>
            </a:r>
            <a:r>
              <a:rPr lang="en-GB" dirty="0"/>
              <a:t> nervous for the exam.</a:t>
            </a:r>
          </a:p>
        </p:txBody>
      </p:sp>
      <p:sp>
        <p:nvSpPr>
          <p:cNvPr id="13" name="1 select">
            <a:extLst>
              <a:ext uri="{FF2B5EF4-FFF2-40B4-BE49-F238E27FC236}">
                <a16:creationId xmlns:a16="http://schemas.microsoft.com/office/drawing/2014/main" id="{83DA39D7-AA5F-785B-FD4E-EDA313816C9E}"/>
              </a:ext>
            </a:extLst>
          </p:cNvPr>
          <p:cNvSpPr txBox="1"/>
          <p:nvPr/>
        </p:nvSpPr>
        <p:spPr>
          <a:xfrm>
            <a:off x="2281157" y="4703925"/>
            <a:ext cx="4581686"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Peru </a:t>
            </a:r>
            <a:r>
              <a:rPr lang="en-GB" u="sng" dirty="0"/>
              <a:t>       </a:t>
            </a:r>
            <a:r>
              <a:rPr lang="en-GB" dirty="0"/>
              <a:t> a country in South America.</a:t>
            </a:r>
          </a:p>
        </p:txBody>
      </p:sp>
      <p:sp>
        <p:nvSpPr>
          <p:cNvPr id="2" name="Answer 1">
            <a:extLst>
              <a:ext uri="{FF2B5EF4-FFF2-40B4-BE49-F238E27FC236}">
                <a16:creationId xmlns:a16="http://schemas.microsoft.com/office/drawing/2014/main" id="{34222DD6-634E-658F-76BF-8F1EC2CE31B8}"/>
              </a:ext>
            </a:extLst>
          </p:cNvPr>
          <p:cNvSpPr txBox="1"/>
          <p:nvPr/>
        </p:nvSpPr>
        <p:spPr>
          <a:xfrm>
            <a:off x="2462439" y="2222078"/>
            <a:ext cx="421912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algn="ctr">
              <a:lnSpc>
                <a:spcPct val="150000"/>
              </a:lnSpc>
              <a:buSzPts val="1800"/>
            </a:pPr>
            <a:r>
              <a:rPr lang="en-GB" dirty="0"/>
              <a:t>The nurse </a:t>
            </a:r>
            <a:r>
              <a:rPr lang="en-GB" b="1" dirty="0"/>
              <a:t>is</a:t>
            </a:r>
            <a:r>
              <a:rPr lang="en-GB" dirty="0"/>
              <a:t> working hard.</a:t>
            </a:r>
          </a:p>
        </p:txBody>
      </p:sp>
      <p:sp>
        <p:nvSpPr>
          <p:cNvPr id="3" name="Answer 2">
            <a:extLst>
              <a:ext uri="{FF2B5EF4-FFF2-40B4-BE49-F238E27FC236}">
                <a16:creationId xmlns:a16="http://schemas.microsoft.com/office/drawing/2014/main" id="{46FECE98-CBF4-83CD-7F7A-F7BD588F1491}"/>
              </a:ext>
            </a:extLst>
          </p:cNvPr>
          <p:cNvSpPr txBox="1"/>
          <p:nvPr/>
        </p:nvSpPr>
        <p:spPr>
          <a:xfrm>
            <a:off x="2448993" y="3456469"/>
            <a:ext cx="421912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She </a:t>
            </a:r>
            <a:r>
              <a:rPr lang="en-GB" b="1" dirty="0"/>
              <a:t>is</a:t>
            </a:r>
            <a:r>
              <a:rPr lang="en-GB" dirty="0"/>
              <a:t> nervous for the exam.</a:t>
            </a:r>
          </a:p>
        </p:txBody>
      </p:sp>
      <p:sp>
        <p:nvSpPr>
          <p:cNvPr id="4" name="Answer 3">
            <a:extLst>
              <a:ext uri="{FF2B5EF4-FFF2-40B4-BE49-F238E27FC236}">
                <a16:creationId xmlns:a16="http://schemas.microsoft.com/office/drawing/2014/main" id="{38AB0DCC-E696-9318-DB66-EC5B8E8CDBE6}"/>
              </a:ext>
            </a:extLst>
          </p:cNvPr>
          <p:cNvSpPr txBox="1"/>
          <p:nvPr/>
        </p:nvSpPr>
        <p:spPr>
          <a:xfrm>
            <a:off x="2295589" y="4695475"/>
            <a:ext cx="4567254"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Peru </a:t>
            </a:r>
            <a:r>
              <a:rPr lang="en-GB" b="1" dirty="0"/>
              <a:t>is</a:t>
            </a:r>
            <a:r>
              <a:rPr lang="en-GB" dirty="0"/>
              <a:t> a country in South America.</a:t>
            </a:r>
          </a:p>
        </p:txBody>
      </p:sp>
      <p:sp>
        <p:nvSpPr>
          <p:cNvPr id="31" name="TextBox 30">
            <a:extLst>
              <a:ext uri="{FF2B5EF4-FFF2-40B4-BE49-F238E27FC236}">
                <a16:creationId xmlns:a16="http://schemas.microsoft.com/office/drawing/2014/main" id="{1613B7AF-C7D5-1FCC-A171-5EB8EBD4DDCA}"/>
              </a:ext>
            </a:extLst>
          </p:cNvPr>
          <p:cNvSpPr txBox="1">
            <a:spLocks/>
          </p:cNvSpPr>
          <p:nvPr/>
        </p:nvSpPr>
        <p:spPr>
          <a:xfrm>
            <a:off x="539750" y="1076505"/>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Fill in ‘</a:t>
            </a:r>
            <a:r>
              <a:rPr lang="en-GB" b="1" dirty="0">
                <a:solidFill>
                  <a:srgbClr val="F9B000"/>
                </a:solidFill>
              </a:rPr>
              <a:t>is</a:t>
            </a:r>
            <a:r>
              <a:rPr lang="en-GB" dirty="0">
                <a:solidFill>
                  <a:srgbClr val="F9B000"/>
                </a:solidFill>
              </a:rPr>
              <a:t>’ to complete the sentences</a:t>
            </a:r>
          </a:p>
        </p:txBody>
      </p:sp>
      <p:pic>
        <p:nvPicPr>
          <p:cNvPr id="5" name="Picture 4"/>
          <p:cNvPicPr>
            <a:picLocks noChangeAspect="1"/>
          </p:cNvPicPr>
          <p:nvPr/>
        </p:nvPicPr>
        <p:blipFill>
          <a:blip r:embed="rId2"/>
          <a:stretch>
            <a:fillRect/>
          </a:stretch>
        </p:blipFill>
        <p:spPr>
          <a:xfrm>
            <a:off x="6801633" y="662636"/>
            <a:ext cx="1865538" cy="810838"/>
          </a:xfrm>
          <a:prstGeom prst="rect">
            <a:avLst/>
          </a:prstGeom>
        </p:spPr>
      </p:pic>
    </p:spTree>
    <p:extLst>
      <p:ext uri="{BB962C8B-B14F-4D97-AF65-F5344CB8AC3E}">
        <p14:creationId xmlns:p14="http://schemas.microsoft.com/office/powerpoint/2010/main" val="2348070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3"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07F3C9-0C4C-71BB-8EA7-DC4CE0E8DDC2}"/>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‘is’</a:t>
            </a:r>
            <a:endParaRPr lang="en-PT" sz="4000" b="1" dirty="0">
              <a:latin typeface="+mj-lt"/>
            </a:endParaRPr>
          </a:p>
        </p:txBody>
      </p:sp>
      <p:sp>
        <p:nvSpPr>
          <p:cNvPr id="13" name="1 select">
            <a:extLst>
              <a:ext uri="{FF2B5EF4-FFF2-40B4-BE49-F238E27FC236}">
                <a16:creationId xmlns:a16="http://schemas.microsoft.com/office/drawing/2014/main" id="{83DA39D7-AA5F-785B-FD4E-EDA313816C9E}"/>
              </a:ext>
            </a:extLst>
          </p:cNvPr>
          <p:cNvSpPr txBox="1"/>
          <p:nvPr/>
        </p:nvSpPr>
        <p:spPr>
          <a:xfrm>
            <a:off x="2000115" y="4703925"/>
            <a:ext cx="514377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lvl="0" algn="ctr">
              <a:lnSpc>
                <a:spcPct val="150000"/>
              </a:lnSpc>
              <a:buSzPts val="1800"/>
            </a:pPr>
            <a:r>
              <a:rPr lang="en-GB" dirty="0"/>
              <a:t>It </a:t>
            </a:r>
            <a:r>
              <a:rPr lang="en-GB" u="sng" dirty="0"/>
              <a:t>       </a:t>
            </a:r>
            <a:r>
              <a:rPr lang="en-GB" dirty="0"/>
              <a:t> raining today, bring your umbrella.</a:t>
            </a:r>
          </a:p>
        </p:txBody>
      </p:sp>
      <p:sp>
        <p:nvSpPr>
          <p:cNvPr id="2" name="Answer 1">
            <a:extLst>
              <a:ext uri="{FF2B5EF4-FFF2-40B4-BE49-F238E27FC236}">
                <a16:creationId xmlns:a16="http://schemas.microsoft.com/office/drawing/2014/main" id="{34222DD6-634E-658F-76BF-8F1EC2CE31B8}"/>
              </a:ext>
            </a:extLst>
          </p:cNvPr>
          <p:cNvSpPr txBox="1"/>
          <p:nvPr/>
        </p:nvSpPr>
        <p:spPr>
          <a:xfrm>
            <a:off x="2462439" y="2222078"/>
            <a:ext cx="421912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algn="ctr">
              <a:lnSpc>
                <a:spcPct val="150000"/>
              </a:lnSpc>
              <a:buSzPts val="1800"/>
            </a:pPr>
            <a:r>
              <a:rPr lang="en-GB" u="sng" dirty="0"/>
              <a:t>      </a:t>
            </a:r>
            <a:r>
              <a:rPr lang="en-GB" dirty="0"/>
              <a:t> he listening to the news?</a:t>
            </a:r>
          </a:p>
        </p:txBody>
      </p:sp>
      <p:sp>
        <p:nvSpPr>
          <p:cNvPr id="3" name="Answer 2">
            <a:extLst>
              <a:ext uri="{FF2B5EF4-FFF2-40B4-BE49-F238E27FC236}">
                <a16:creationId xmlns:a16="http://schemas.microsoft.com/office/drawing/2014/main" id="{46FECE98-CBF4-83CD-7F7A-F7BD588F1491}"/>
              </a:ext>
            </a:extLst>
          </p:cNvPr>
          <p:cNvSpPr txBox="1"/>
          <p:nvPr/>
        </p:nvSpPr>
        <p:spPr>
          <a:xfrm>
            <a:off x="1873721" y="3456469"/>
            <a:ext cx="5396559"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The hat </a:t>
            </a:r>
            <a:r>
              <a:rPr lang="en-GB" u="sng" dirty="0"/>
              <a:t>        </a:t>
            </a:r>
            <a:r>
              <a:rPr lang="en-GB" dirty="0"/>
              <a:t> yellow, but the scarf </a:t>
            </a:r>
            <a:r>
              <a:rPr lang="en-GB" u="sng" dirty="0"/>
              <a:t>      </a:t>
            </a:r>
            <a:r>
              <a:rPr lang="en-GB" dirty="0"/>
              <a:t> green. </a:t>
            </a:r>
          </a:p>
        </p:txBody>
      </p:sp>
      <p:sp>
        <p:nvSpPr>
          <p:cNvPr id="9" name="1 select">
            <a:extLst>
              <a:ext uri="{FF2B5EF4-FFF2-40B4-BE49-F238E27FC236}">
                <a16:creationId xmlns:a16="http://schemas.microsoft.com/office/drawing/2014/main" id="{68593D04-F198-1B0D-8763-EEB2815E61E9}"/>
              </a:ext>
            </a:extLst>
          </p:cNvPr>
          <p:cNvSpPr txBox="1"/>
          <p:nvPr/>
        </p:nvSpPr>
        <p:spPr>
          <a:xfrm>
            <a:off x="2000111" y="4703925"/>
            <a:ext cx="514377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lvl="0" algn="ctr">
              <a:lnSpc>
                <a:spcPct val="150000"/>
              </a:lnSpc>
              <a:buSzPts val="1800"/>
            </a:pPr>
            <a:r>
              <a:rPr lang="en-GB" dirty="0"/>
              <a:t>It </a:t>
            </a:r>
            <a:r>
              <a:rPr lang="en-GB" b="1" dirty="0"/>
              <a:t>is</a:t>
            </a:r>
            <a:r>
              <a:rPr lang="en-GB" dirty="0"/>
              <a:t> raining today, bring your umbrella.</a:t>
            </a:r>
          </a:p>
        </p:txBody>
      </p:sp>
      <p:sp>
        <p:nvSpPr>
          <p:cNvPr id="12" name="Answer 1">
            <a:extLst>
              <a:ext uri="{FF2B5EF4-FFF2-40B4-BE49-F238E27FC236}">
                <a16:creationId xmlns:a16="http://schemas.microsoft.com/office/drawing/2014/main" id="{4567A97C-2215-480E-3582-2AFAE4FDD757}"/>
              </a:ext>
            </a:extLst>
          </p:cNvPr>
          <p:cNvSpPr txBox="1"/>
          <p:nvPr/>
        </p:nvSpPr>
        <p:spPr>
          <a:xfrm>
            <a:off x="2462435" y="2222078"/>
            <a:ext cx="4219121"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algn="ctr">
              <a:lnSpc>
                <a:spcPct val="150000"/>
              </a:lnSpc>
              <a:buSzPts val="1800"/>
            </a:pPr>
            <a:r>
              <a:rPr lang="en-GB" b="1" dirty="0"/>
              <a:t>Is</a:t>
            </a:r>
            <a:r>
              <a:rPr lang="en-GB" dirty="0"/>
              <a:t> he listening to the news?</a:t>
            </a:r>
          </a:p>
        </p:txBody>
      </p:sp>
      <p:sp>
        <p:nvSpPr>
          <p:cNvPr id="14" name="Answer 2">
            <a:extLst>
              <a:ext uri="{FF2B5EF4-FFF2-40B4-BE49-F238E27FC236}">
                <a16:creationId xmlns:a16="http://schemas.microsoft.com/office/drawing/2014/main" id="{6B8CE4EC-B0B5-98E0-A0D1-56779344BFB2}"/>
              </a:ext>
            </a:extLst>
          </p:cNvPr>
          <p:cNvSpPr txBox="1"/>
          <p:nvPr/>
        </p:nvSpPr>
        <p:spPr>
          <a:xfrm>
            <a:off x="1873719" y="3469534"/>
            <a:ext cx="5396559" cy="732848"/>
          </a:xfrm>
          <a:prstGeom prst="roundRect">
            <a:avLst>
              <a:gd name="adj" fmla="val 0"/>
            </a:avLst>
          </a:prstGeom>
          <a:solidFill>
            <a:srgbClr val="EDBCD9"/>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The hat </a:t>
            </a:r>
            <a:r>
              <a:rPr lang="en-GB" b="1" dirty="0"/>
              <a:t>is</a:t>
            </a:r>
            <a:r>
              <a:rPr lang="en-GB" dirty="0"/>
              <a:t> yellow, but the scarf </a:t>
            </a:r>
            <a:r>
              <a:rPr lang="en-GB" b="1" dirty="0"/>
              <a:t>is</a:t>
            </a:r>
            <a:r>
              <a:rPr lang="en-GB" dirty="0"/>
              <a:t> green. </a:t>
            </a:r>
          </a:p>
        </p:txBody>
      </p:sp>
      <p:sp>
        <p:nvSpPr>
          <p:cNvPr id="15" name="TextBox 14">
            <a:extLst>
              <a:ext uri="{FF2B5EF4-FFF2-40B4-BE49-F238E27FC236}">
                <a16:creationId xmlns:a16="http://schemas.microsoft.com/office/drawing/2014/main" id="{62562200-7FB5-58F7-EA6F-2B5D12B8C43D}"/>
              </a:ext>
            </a:extLst>
          </p:cNvPr>
          <p:cNvSpPr txBox="1">
            <a:spLocks/>
          </p:cNvSpPr>
          <p:nvPr/>
        </p:nvSpPr>
        <p:spPr>
          <a:xfrm>
            <a:off x="539750" y="1076505"/>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Fill in ‘</a:t>
            </a:r>
            <a:r>
              <a:rPr lang="en-GB" b="1" dirty="0">
                <a:solidFill>
                  <a:srgbClr val="F9B000"/>
                </a:solidFill>
              </a:rPr>
              <a:t>is</a:t>
            </a:r>
            <a:r>
              <a:rPr lang="en-GB" dirty="0">
                <a:solidFill>
                  <a:srgbClr val="F9B000"/>
                </a:solidFill>
              </a:rPr>
              <a:t>’ to complete the sentences</a:t>
            </a:r>
          </a:p>
        </p:txBody>
      </p:sp>
    </p:spTree>
    <p:extLst>
      <p:ext uri="{BB962C8B-B14F-4D97-AF65-F5344CB8AC3E}">
        <p14:creationId xmlns:p14="http://schemas.microsoft.com/office/powerpoint/2010/main" val="607393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P spid="9"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9D7599C-44C0-145C-8C5E-1C88FF3BCBDA}"/>
              </a:ext>
            </a:extLst>
          </p:cNvPr>
          <p:cNvSpPr txBox="1"/>
          <p:nvPr/>
        </p:nvSpPr>
        <p:spPr>
          <a:xfrm>
            <a:off x="1438382" y="1685156"/>
            <a:ext cx="6267236" cy="1148346"/>
          </a:xfrm>
          <a:prstGeom prst="roundRect">
            <a:avLst>
              <a:gd name="adj" fmla="val 0"/>
            </a:avLst>
          </a:prstGeom>
          <a:solidFill>
            <a:schemeClr val="bg1"/>
          </a:solidFill>
          <a:ln w="25400">
            <a:solidFill>
              <a:srgbClr val="B9D36E"/>
            </a:solidFill>
          </a:ln>
        </p:spPr>
        <p:txBody>
          <a:bodyPr wrap="square" lIns="180000" tIns="180000" rIns="180000" bIns="180000" rtlCol="0" anchor="ctr" anchorCtr="0">
            <a:spAutoFit/>
          </a:bodyPr>
          <a:lstStyle/>
          <a:p>
            <a:pPr lvl="0">
              <a:lnSpc>
                <a:spcPct val="150000"/>
              </a:lnSpc>
            </a:pPr>
            <a:r>
              <a:rPr lang="en-GB" dirty="0">
                <a:solidFill>
                  <a:srgbClr val="232321"/>
                </a:solidFill>
              </a:rPr>
              <a:t>We use </a:t>
            </a:r>
            <a:r>
              <a:rPr lang="en-GB" b="1" dirty="0">
                <a:solidFill>
                  <a:srgbClr val="232321"/>
                </a:solidFill>
              </a:rPr>
              <a:t>are </a:t>
            </a:r>
            <a:r>
              <a:rPr lang="en-GB" dirty="0">
                <a:solidFill>
                  <a:srgbClr val="232321"/>
                </a:solidFill>
              </a:rPr>
              <a:t>when the subject is ‘</a:t>
            </a:r>
            <a:r>
              <a:rPr lang="en-GB" b="1" dirty="0">
                <a:solidFill>
                  <a:srgbClr val="232321"/>
                </a:solidFill>
              </a:rPr>
              <a:t>you</a:t>
            </a:r>
            <a:r>
              <a:rPr lang="en-GB" dirty="0">
                <a:solidFill>
                  <a:srgbClr val="232321"/>
                </a:solidFill>
              </a:rPr>
              <a:t>’, ‘</a:t>
            </a:r>
            <a:r>
              <a:rPr lang="en-GB" b="1" dirty="0">
                <a:solidFill>
                  <a:srgbClr val="232321"/>
                </a:solidFill>
              </a:rPr>
              <a:t>we</a:t>
            </a:r>
            <a:r>
              <a:rPr lang="en-GB" dirty="0">
                <a:solidFill>
                  <a:srgbClr val="232321"/>
                </a:solidFill>
              </a:rPr>
              <a:t>’, ‘</a:t>
            </a:r>
            <a:r>
              <a:rPr lang="en-GB" b="1" dirty="0">
                <a:solidFill>
                  <a:srgbClr val="232321"/>
                </a:solidFill>
              </a:rPr>
              <a:t>they</a:t>
            </a:r>
            <a:r>
              <a:rPr lang="en-GB" dirty="0">
                <a:solidFill>
                  <a:srgbClr val="232321"/>
                </a:solidFill>
              </a:rPr>
              <a:t>’ ‘</a:t>
            </a:r>
            <a:r>
              <a:rPr lang="en-GB" b="1" dirty="0">
                <a:solidFill>
                  <a:srgbClr val="232321"/>
                </a:solidFill>
              </a:rPr>
              <a:t>many</a:t>
            </a:r>
            <a:r>
              <a:rPr lang="en-GB" dirty="0">
                <a:solidFill>
                  <a:srgbClr val="232321"/>
                </a:solidFill>
              </a:rPr>
              <a:t>’.  </a:t>
            </a:r>
          </a:p>
          <a:p>
            <a:pPr lvl="0">
              <a:lnSpc>
                <a:spcPct val="150000"/>
              </a:lnSpc>
            </a:pPr>
            <a:r>
              <a:rPr lang="en-GB" dirty="0">
                <a:solidFill>
                  <a:srgbClr val="232321"/>
                </a:solidFill>
              </a:rPr>
              <a:t>When the subject is </a:t>
            </a:r>
            <a:r>
              <a:rPr lang="en-GB" b="1" dirty="0">
                <a:solidFill>
                  <a:srgbClr val="232321"/>
                </a:solidFill>
              </a:rPr>
              <a:t>plural</a:t>
            </a:r>
            <a:r>
              <a:rPr lang="en-GB" dirty="0">
                <a:solidFill>
                  <a:srgbClr val="232321"/>
                </a:solidFill>
              </a:rPr>
              <a:t> = 2 things + .</a:t>
            </a:r>
          </a:p>
        </p:txBody>
      </p:sp>
      <p:grpSp>
        <p:nvGrpSpPr>
          <p:cNvPr id="46" name="Group 45">
            <a:extLst>
              <a:ext uri="{FF2B5EF4-FFF2-40B4-BE49-F238E27FC236}">
                <a16:creationId xmlns:a16="http://schemas.microsoft.com/office/drawing/2014/main" id="{1C67716C-DF03-66FC-487A-D1293031D934}"/>
              </a:ext>
            </a:extLst>
          </p:cNvPr>
          <p:cNvGrpSpPr/>
          <p:nvPr/>
        </p:nvGrpSpPr>
        <p:grpSpPr>
          <a:xfrm>
            <a:off x="762738" y="3776091"/>
            <a:ext cx="2083305" cy="2316734"/>
            <a:chOff x="755650" y="3776091"/>
            <a:chExt cx="2083305" cy="2316734"/>
          </a:xfrm>
        </p:grpSpPr>
        <p:pic>
          <p:nvPicPr>
            <p:cNvPr id="40" name="Picture 39">
              <a:extLst>
                <a:ext uri="{FF2B5EF4-FFF2-40B4-BE49-F238E27FC236}">
                  <a16:creationId xmlns:a16="http://schemas.microsoft.com/office/drawing/2014/main" id="{45FDE90B-B145-1F13-B5D2-B0EF3CA429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392" b="-32616"/>
            <a:stretch/>
          </p:blipFill>
          <p:spPr>
            <a:xfrm>
              <a:off x="756000" y="3776091"/>
              <a:ext cx="2077199" cy="2316734"/>
            </a:xfrm>
            <a:custGeom>
              <a:avLst/>
              <a:gdLst>
                <a:gd name="connsiteX0" fmla="*/ 0 w 2068787"/>
                <a:gd name="connsiteY0" fmla="*/ 0 h 2385882"/>
                <a:gd name="connsiteX1" fmla="*/ 2068787 w 2068787"/>
                <a:gd name="connsiteY1" fmla="*/ 0 h 2385882"/>
                <a:gd name="connsiteX2" fmla="*/ 2068787 w 2068787"/>
                <a:gd name="connsiteY2" fmla="*/ 2385882 h 2385882"/>
                <a:gd name="connsiteX3" fmla="*/ 0 w 2068787"/>
                <a:gd name="connsiteY3" fmla="*/ 2385882 h 2385882"/>
              </a:gdLst>
              <a:ahLst/>
              <a:cxnLst>
                <a:cxn ang="0">
                  <a:pos x="connsiteX0" y="connsiteY0"/>
                </a:cxn>
                <a:cxn ang="0">
                  <a:pos x="connsiteX1" y="connsiteY1"/>
                </a:cxn>
                <a:cxn ang="0">
                  <a:pos x="connsiteX2" y="connsiteY2"/>
                </a:cxn>
                <a:cxn ang="0">
                  <a:pos x="connsiteX3" y="connsiteY3"/>
                </a:cxn>
              </a:cxnLst>
              <a:rect l="l" t="t" r="r" b="b"/>
              <a:pathLst>
                <a:path w="2068787" h="2385882">
                  <a:moveTo>
                    <a:pt x="0" y="0"/>
                  </a:moveTo>
                  <a:lnTo>
                    <a:pt x="2068787" y="0"/>
                  </a:lnTo>
                  <a:lnTo>
                    <a:pt x="2068787" y="2385882"/>
                  </a:lnTo>
                  <a:lnTo>
                    <a:pt x="0" y="2385882"/>
                  </a:lnTo>
                  <a:close/>
                </a:path>
              </a:pathLst>
            </a:custGeom>
          </p:spPr>
        </p:pic>
        <p:sp>
          <p:nvSpPr>
            <p:cNvPr id="18" name="1 select">
              <a:extLst>
                <a:ext uri="{FF2B5EF4-FFF2-40B4-BE49-F238E27FC236}">
                  <a16:creationId xmlns:a16="http://schemas.microsoft.com/office/drawing/2014/main" id="{12343F24-F675-6718-1254-4110A3010D50}"/>
                </a:ext>
              </a:extLst>
            </p:cNvPr>
            <p:cNvSpPr txBox="1"/>
            <p:nvPr/>
          </p:nvSpPr>
          <p:spPr>
            <a:xfrm>
              <a:off x="755650" y="5323833"/>
              <a:ext cx="2083305" cy="495108"/>
            </a:xfrm>
            <a:prstGeom prst="roundRect">
              <a:avLst>
                <a:gd name="adj" fmla="val 0"/>
              </a:avLst>
            </a:prstGeom>
            <a:solidFill>
              <a:srgbClr val="B9D36E"/>
            </a:solidFill>
          </p:spPr>
          <p:txBody>
            <a:bodyPr wrap="square" lIns="108000" tIns="108000" rIns="108000" bIns="108000" rtlCol="0" anchor="ctr" anchorCtr="0">
              <a:spAutoFit/>
            </a:bodyPr>
            <a:lstStyle/>
            <a:p>
              <a:pPr marL="0" lvl="0" indent="0" algn="l" rtl="0">
                <a:spcBef>
                  <a:spcPts val="0"/>
                </a:spcBef>
                <a:spcAft>
                  <a:spcPts val="0"/>
                </a:spcAft>
                <a:buNone/>
              </a:pPr>
              <a:r>
                <a:rPr lang="en-GB" dirty="0">
                  <a:solidFill>
                    <a:srgbClr val="232321"/>
                  </a:solidFill>
                </a:rPr>
                <a:t>They </a:t>
              </a:r>
              <a:r>
                <a:rPr lang="en-GB" b="1" dirty="0">
                  <a:solidFill>
                    <a:srgbClr val="232321"/>
                  </a:solidFill>
                </a:rPr>
                <a:t>are</a:t>
              </a:r>
              <a:r>
                <a:rPr lang="en-GB" dirty="0">
                  <a:solidFill>
                    <a:srgbClr val="232321"/>
                  </a:solidFill>
                </a:rPr>
                <a:t> reading. </a:t>
              </a:r>
            </a:p>
          </p:txBody>
        </p:sp>
      </p:grpSp>
      <p:grpSp>
        <p:nvGrpSpPr>
          <p:cNvPr id="47" name="Group 46">
            <a:extLst>
              <a:ext uri="{FF2B5EF4-FFF2-40B4-BE49-F238E27FC236}">
                <a16:creationId xmlns:a16="http://schemas.microsoft.com/office/drawing/2014/main" id="{D0416FDC-9DF1-B51B-620E-C334EEF161B2}"/>
              </a:ext>
            </a:extLst>
          </p:cNvPr>
          <p:cNvGrpSpPr/>
          <p:nvPr/>
        </p:nvGrpSpPr>
        <p:grpSpPr>
          <a:xfrm>
            <a:off x="3136702" y="3799366"/>
            <a:ext cx="2468292" cy="2019575"/>
            <a:chOff x="3230328" y="3799366"/>
            <a:chExt cx="2468292" cy="2019575"/>
          </a:xfrm>
        </p:grpSpPr>
        <p:pic>
          <p:nvPicPr>
            <p:cNvPr id="37" name="Picture 36">
              <a:extLst>
                <a:ext uri="{FF2B5EF4-FFF2-40B4-BE49-F238E27FC236}">
                  <a16:creationId xmlns:a16="http://schemas.microsoft.com/office/drawing/2014/main" id="{FCA36031-BA7F-B434-1985-379FE4E1F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9" r="-2332"/>
            <a:stretch/>
          </p:blipFill>
          <p:spPr>
            <a:xfrm>
              <a:off x="3450746" y="3799366"/>
              <a:ext cx="2060238" cy="1538661"/>
            </a:xfrm>
            <a:custGeom>
              <a:avLst/>
              <a:gdLst>
                <a:gd name="connsiteX0" fmla="*/ 0 w 2322769"/>
                <a:gd name="connsiteY0" fmla="*/ 0 h 2269563"/>
                <a:gd name="connsiteX1" fmla="*/ 2322769 w 2322769"/>
                <a:gd name="connsiteY1" fmla="*/ 0 h 2269563"/>
                <a:gd name="connsiteX2" fmla="*/ 2322769 w 2322769"/>
                <a:gd name="connsiteY2" fmla="*/ 2269563 h 2269563"/>
                <a:gd name="connsiteX3" fmla="*/ 0 w 2322769"/>
                <a:gd name="connsiteY3" fmla="*/ 2269563 h 2269563"/>
              </a:gdLst>
              <a:ahLst/>
              <a:cxnLst>
                <a:cxn ang="0">
                  <a:pos x="connsiteX0" y="connsiteY0"/>
                </a:cxn>
                <a:cxn ang="0">
                  <a:pos x="connsiteX1" y="connsiteY1"/>
                </a:cxn>
                <a:cxn ang="0">
                  <a:pos x="connsiteX2" y="connsiteY2"/>
                </a:cxn>
                <a:cxn ang="0">
                  <a:pos x="connsiteX3" y="connsiteY3"/>
                </a:cxn>
              </a:cxnLst>
              <a:rect l="l" t="t" r="r" b="b"/>
              <a:pathLst>
                <a:path w="2322769" h="2269563">
                  <a:moveTo>
                    <a:pt x="0" y="0"/>
                  </a:moveTo>
                  <a:lnTo>
                    <a:pt x="2322769" y="0"/>
                  </a:lnTo>
                  <a:lnTo>
                    <a:pt x="2322769" y="2269563"/>
                  </a:lnTo>
                  <a:lnTo>
                    <a:pt x="0" y="2269563"/>
                  </a:lnTo>
                  <a:close/>
                </a:path>
              </a:pathLst>
            </a:custGeom>
          </p:spPr>
        </p:pic>
        <p:sp>
          <p:nvSpPr>
            <p:cNvPr id="22" name="1 select">
              <a:extLst>
                <a:ext uri="{FF2B5EF4-FFF2-40B4-BE49-F238E27FC236}">
                  <a16:creationId xmlns:a16="http://schemas.microsoft.com/office/drawing/2014/main" id="{8C79DFC7-E1AE-290E-ED32-BD086AFA446E}"/>
                </a:ext>
              </a:extLst>
            </p:cNvPr>
            <p:cNvSpPr txBox="1"/>
            <p:nvPr/>
          </p:nvSpPr>
          <p:spPr>
            <a:xfrm>
              <a:off x="3230328" y="5323833"/>
              <a:ext cx="2468292" cy="495108"/>
            </a:xfrm>
            <a:prstGeom prst="roundRect">
              <a:avLst>
                <a:gd name="adj" fmla="val 0"/>
              </a:avLst>
            </a:prstGeom>
            <a:solidFill>
              <a:srgbClr val="B9D36E"/>
            </a:solidFill>
          </p:spPr>
          <p:txBody>
            <a:bodyPr wrap="square" lIns="108000" tIns="108000" rIns="108000" bIns="108000" rtlCol="0" anchor="ctr" anchorCtr="0">
              <a:spAutoFit/>
            </a:bodyPr>
            <a:lstStyle/>
            <a:p>
              <a:pPr marL="0" lvl="0" indent="0" algn="ctr" rtl="0">
                <a:spcBef>
                  <a:spcPts val="0"/>
                </a:spcBef>
                <a:spcAft>
                  <a:spcPts val="0"/>
                </a:spcAft>
                <a:buNone/>
              </a:pPr>
              <a:r>
                <a:rPr lang="en-GB" dirty="0">
                  <a:solidFill>
                    <a:srgbClr val="232321"/>
                  </a:solidFill>
                </a:rPr>
                <a:t>We </a:t>
              </a:r>
              <a:r>
                <a:rPr lang="en-GB" b="1" dirty="0">
                  <a:solidFill>
                    <a:srgbClr val="232321"/>
                  </a:solidFill>
                </a:rPr>
                <a:t>are </a:t>
              </a:r>
              <a:r>
                <a:rPr lang="en-GB" dirty="0">
                  <a:solidFill>
                    <a:srgbClr val="232321"/>
                  </a:solidFill>
                </a:rPr>
                <a:t>best friends.  </a:t>
              </a:r>
            </a:p>
          </p:txBody>
        </p:sp>
      </p:grpSp>
      <p:grpSp>
        <p:nvGrpSpPr>
          <p:cNvPr id="48" name="Group 47">
            <a:extLst>
              <a:ext uri="{FF2B5EF4-FFF2-40B4-BE49-F238E27FC236}">
                <a16:creationId xmlns:a16="http://schemas.microsoft.com/office/drawing/2014/main" id="{94DA9B67-D025-06B1-4F48-9DE6ABA36585}"/>
              </a:ext>
            </a:extLst>
          </p:cNvPr>
          <p:cNvGrpSpPr/>
          <p:nvPr/>
        </p:nvGrpSpPr>
        <p:grpSpPr>
          <a:xfrm>
            <a:off x="5922679" y="2704436"/>
            <a:ext cx="2468292" cy="3388389"/>
            <a:chOff x="5922679" y="2585361"/>
            <a:chExt cx="2468292" cy="3388389"/>
          </a:xfrm>
        </p:grpSpPr>
        <p:pic>
          <p:nvPicPr>
            <p:cNvPr id="36" name="Picture 35">
              <a:extLst>
                <a:ext uri="{FF2B5EF4-FFF2-40B4-BE49-F238E27FC236}">
                  <a16:creationId xmlns:a16="http://schemas.microsoft.com/office/drawing/2014/main" id="{F7D20926-377B-1159-5059-32C531454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439" t="-14143" r="-2810"/>
            <a:stretch/>
          </p:blipFill>
          <p:spPr>
            <a:xfrm>
              <a:off x="5925830" y="2585361"/>
              <a:ext cx="2448000" cy="2823719"/>
            </a:xfrm>
            <a:custGeom>
              <a:avLst/>
              <a:gdLst>
                <a:gd name="connsiteX0" fmla="*/ 0 w 2190204"/>
                <a:gd name="connsiteY0" fmla="*/ 0 h 2807070"/>
                <a:gd name="connsiteX1" fmla="*/ 2190204 w 2190204"/>
                <a:gd name="connsiteY1" fmla="*/ 0 h 2807070"/>
                <a:gd name="connsiteX2" fmla="*/ 2190204 w 2190204"/>
                <a:gd name="connsiteY2" fmla="*/ 2807070 h 2807070"/>
                <a:gd name="connsiteX3" fmla="*/ 0 w 2190204"/>
                <a:gd name="connsiteY3" fmla="*/ 2807070 h 2807070"/>
              </a:gdLst>
              <a:ahLst/>
              <a:cxnLst>
                <a:cxn ang="0">
                  <a:pos x="connsiteX0" y="connsiteY0"/>
                </a:cxn>
                <a:cxn ang="0">
                  <a:pos x="connsiteX1" y="connsiteY1"/>
                </a:cxn>
                <a:cxn ang="0">
                  <a:pos x="connsiteX2" y="connsiteY2"/>
                </a:cxn>
                <a:cxn ang="0">
                  <a:pos x="connsiteX3" y="connsiteY3"/>
                </a:cxn>
              </a:cxnLst>
              <a:rect l="l" t="t" r="r" b="b"/>
              <a:pathLst>
                <a:path w="2190204" h="2807070">
                  <a:moveTo>
                    <a:pt x="0" y="0"/>
                  </a:moveTo>
                  <a:lnTo>
                    <a:pt x="2190204" y="0"/>
                  </a:lnTo>
                  <a:lnTo>
                    <a:pt x="2190204" y="2807070"/>
                  </a:lnTo>
                  <a:lnTo>
                    <a:pt x="0" y="2807070"/>
                  </a:lnTo>
                  <a:close/>
                </a:path>
              </a:pathLst>
            </a:custGeom>
          </p:spPr>
        </p:pic>
        <p:sp>
          <p:nvSpPr>
            <p:cNvPr id="24" name="1 select">
              <a:extLst>
                <a:ext uri="{FF2B5EF4-FFF2-40B4-BE49-F238E27FC236}">
                  <a16:creationId xmlns:a16="http://schemas.microsoft.com/office/drawing/2014/main" id="{297074F6-32D2-5A6A-E0F3-CD2CE5B9D445}"/>
                </a:ext>
              </a:extLst>
            </p:cNvPr>
            <p:cNvSpPr txBox="1"/>
            <p:nvPr/>
          </p:nvSpPr>
          <p:spPr>
            <a:xfrm>
              <a:off x="5922679" y="5201643"/>
              <a:ext cx="2468292" cy="772107"/>
            </a:xfrm>
            <a:prstGeom prst="roundRect">
              <a:avLst>
                <a:gd name="adj" fmla="val 0"/>
              </a:avLst>
            </a:prstGeom>
            <a:solidFill>
              <a:srgbClr val="B9D36E"/>
            </a:solidFill>
          </p:spPr>
          <p:txBody>
            <a:bodyPr wrap="square" lIns="108000" tIns="108000" rIns="108000" bIns="108000" rtlCol="0" anchor="ctr" anchorCtr="0">
              <a:spAutoFit/>
            </a:bodyPr>
            <a:lstStyle/>
            <a:p>
              <a:pPr marL="0" lvl="0" indent="0" algn="ctr" rtl="0">
                <a:spcBef>
                  <a:spcPts val="0"/>
                </a:spcBef>
                <a:spcAft>
                  <a:spcPts val="0"/>
                </a:spcAft>
                <a:buNone/>
              </a:pPr>
              <a:r>
                <a:rPr lang="en-GB" b="1" dirty="0">
                  <a:solidFill>
                    <a:srgbClr val="232321"/>
                  </a:solidFill>
                </a:rPr>
                <a:t>Are</a:t>
              </a:r>
              <a:r>
                <a:rPr lang="en-GB" dirty="0">
                  <a:solidFill>
                    <a:srgbClr val="232321"/>
                  </a:solidFill>
                </a:rPr>
                <a:t> the butterflies </a:t>
              </a:r>
              <a:br>
                <a:rPr lang="en-GB" dirty="0">
                  <a:solidFill>
                    <a:srgbClr val="232321"/>
                  </a:solidFill>
                </a:rPr>
              </a:br>
              <a:r>
                <a:rPr lang="en-GB" dirty="0">
                  <a:solidFill>
                    <a:srgbClr val="232321"/>
                  </a:solidFill>
                </a:rPr>
                <a:t>a family?  </a:t>
              </a:r>
            </a:p>
          </p:txBody>
        </p:sp>
      </p:grpSp>
      <p:cxnSp>
        <p:nvCxnSpPr>
          <p:cNvPr id="4" name="Straight Connector 3">
            <a:extLst>
              <a:ext uri="{FF2B5EF4-FFF2-40B4-BE49-F238E27FC236}">
                <a16:creationId xmlns:a16="http://schemas.microsoft.com/office/drawing/2014/main" id="{3DF35E26-A7CF-4059-9E35-87BD40AAA394}"/>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347960-8F33-BC3F-DBB3-E768250D6415}"/>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‘are’</a:t>
            </a:r>
            <a:endParaRPr lang="en-PT" sz="4000" b="1" dirty="0">
              <a:latin typeface="+mj-lt"/>
            </a:endParaRPr>
          </a:p>
        </p:txBody>
      </p:sp>
    </p:spTree>
    <p:extLst>
      <p:ext uri="{BB962C8B-B14F-4D97-AF65-F5344CB8AC3E}">
        <p14:creationId xmlns:p14="http://schemas.microsoft.com/office/powerpoint/2010/main" val="318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7F342B-0E55-7774-4C90-AE0BA8B8F66A}"/>
              </a:ext>
            </a:extLst>
          </p:cNvPr>
          <p:cNvSpPr txBox="1">
            <a:spLocks/>
          </p:cNvSpPr>
          <p:nvPr/>
        </p:nvSpPr>
        <p:spPr>
          <a:xfrm>
            <a:off x="539750" y="1076505"/>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Fill in ‘</a:t>
            </a:r>
            <a:r>
              <a:rPr lang="en-GB" b="1" dirty="0">
                <a:solidFill>
                  <a:srgbClr val="F9B000"/>
                </a:solidFill>
              </a:rPr>
              <a:t>are</a:t>
            </a:r>
            <a:r>
              <a:rPr lang="en-GB" dirty="0">
                <a:solidFill>
                  <a:srgbClr val="F9B000"/>
                </a:solidFill>
              </a:rPr>
              <a:t>’ to complete the sentences</a:t>
            </a:r>
          </a:p>
        </p:txBody>
      </p:sp>
      <p:sp>
        <p:nvSpPr>
          <p:cNvPr id="10" name="TextBox 9">
            <a:extLst>
              <a:ext uri="{FF2B5EF4-FFF2-40B4-BE49-F238E27FC236}">
                <a16:creationId xmlns:a16="http://schemas.microsoft.com/office/drawing/2014/main" id="{6607F3C9-0C4C-71BB-8EA7-DC4CE0E8DDC2}"/>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‘are’</a:t>
            </a:r>
            <a:endParaRPr lang="en-PT" sz="4000" b="1" dirty="0">
              <a:latin typeface="+mj-lt"/>
            </a:endParaRPr>
          </a:p>
        </p:txBody>
      </p:sp>
      <p:sp>
        <p:nvSpPr>
          <p:cNvPr id="13" name="1 select">
            <a:extLst>
              <a:ext uri="{FF2B5EF4-FFF2-40B4-BE49-F238E27FC236}">
                <a16:creationId xmlns:a16="http://schemas.microsoft.com/office/drawing/2014/main" id="{83DA39D7-AA5F-785B-FD4E-EDA313816C9E}"/>
              </a:ext>
            </a:extLst>
          </p:cNvPr>
          <p:cNvSpPr txBox="1"/>
          <p:nvPr/>
        </p:nvSpPr>
        <p:spPr>
          <a:xfrm>
            <a:off x="2811042" y="4703925"/>
            <a:ext cx="3521912"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The boxes </a:t>
            </a:r>
            <a:r>
              <a:rPr lang="en-GB" u="sng" dirty="0"/>
              <a:t>          </a:t>
            </a:r>
            <a:r>
              <a:rPr lang="en-GB" dirty="0"/>
              <a:t> square.</a:t>
            </a:r>
          </a:p>
        </p:txBody>
      </p:sp>
      <p:sp>
        <p:nvSpPr>
          <p:cNvPr id="2" name="Answer 1">
            <a:extLst>
              <a:ext uri="{FF2B5EF4-FFF2-40B4-BE49-F238E27FC236}">
                <a16:creationId xmlns:a16="http://schemas.microsoft.com/office/drawing/2014/main" id="{34222DD6-634E-658F-76BF-8F1EC2CE31B8}"/>
              </a:ext>
            </a:extLst>
          </p:cNvPr>
          <p:cNvSpPr txBox="1"/>
          <p:nvPr/>
        </p:nvSpPr>
        <p:spPr>
          <a:xfrm>
            <a:off x="2462439" y="2222078"/>
            <a:ext cx="4219121"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English lessons </a:t>
            </a:r>
            <a:r>
              <a:rPr lang="en-GB" u="sng" dirty="0"/>
              <a:t>         </a:t>
            </a:r>
            <a:r>
              <a:rPr lang="en-GB" dirty="0"/>
              <a:t> not difficult.</a:t>
            </a:r>
          </a:p>
        </p:txBody>
      </p:sp>
      <p:sp>
        <p:nvSpPr>
          <p:cNvPr id="3" name="Answer 2">
            <a:extLst>
              <a:ext uri="{FF2B5EF4-FFF2-40B4-BE49-F238E27FC236}">
                <a16:creationId xmlns:a16="http://schemas.microsoft.com/office/drawing/2014/main" id="{46FECE98-CBF4-83CD-7F7A-F7BD588F1491}"/>
              </a:ext>
            </a:extLst>
          </p:cNvPr>
          <p:cNvSpPr txBox="1"/>
          <p:nvPr/>
        </p:nvSpPr>
        <p:spPr>
          <a:xfrm>
            <a:off x="3163483" y="3456469"/>
            <a:ext cx="2840783"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u="sng" dirty="0"/>
              <a:t>        </a:t>
            </a:r>
            <a:r>
              <a:rPr lang="en-GB" dirty="0"/>
              <a:t> they dating?</a:t>
            </a:r>
          </a:p>
        </p:txBody>
      </p:sp>
      <p:sp>
        <p:nvSpPr>
          <p:cNvPr id="9" name="1 select">
            <a:extLst>
              <a:ext uri="{FF2B5EF4-FFF2-40B4-BE49-F238E27FC236}">
                <a16:creationId xmlns:a16="http://schemas.microsoft.com/office/drawing/2014/main" id="{68593D04-F198-1B0D-8763-EEB2815E61E9}"/>
              </a:ext>
            </a:extLst>
          </p:cNvPr>
          <p:cNvSpPr txBox="1"/>
          <p:nvPr/>
        </p:nvSpPr>
        <p:spPr>
          <a:xfrm>
            <a:off x="2811041" y="4703925"/>
            <a:ext cx="3521913"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The boxes </a:t>
            </a:r>
            <a:r>
              <a:rPr lang="en-GB" b="1" dirty="0"/>
              <a:t>are</a:t>
            </a:r>
            <a:r>
              <a:rPr lang="en-GB" dirty="0"/>
              <a:t> square.</a:t>
            </a:r>
          </a:p>
        </p:txBody>
      </p:sp>
      <p:sp>
        <p:nvSpPr>
          <p:cNvPr id="12" name="Answer 1">
            <a:extLst>
              <a:ext uri="{FF2B5EF4-FFF2-40B4-BE49-F238E27FC236}">
                <a16:creationId xmlns:a16="http://schemas.microsoft.com/office/drawing/2014/main" id="{4567A97C-2215-480E-3582-2AFAE4FDD757}"/>
              </a:ext>
            </a:extLst>
          </p:cNvPr>
          <p:cNvSpPr txBox="1"/>
          <p:nvPr/>
        </p:nvSpPr>
        <p:spPr>
          <a:xfrm>
            <a:off x="2462438" y="2222078"/>
            <a:ext cx="4219121"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English lessons </a:t>
            </a:r>
            <a:r>
              <a:rPr lang="en-GB" b="1" dirty="0"/>
              <a:t>are</a:t>
            </a:r>
            <a:r>
              <a:rPr lang="en-GB" dirty="0"/>
              <a:t> not difficult.</a:t>
            </a:r>
          </a:p>
        </p:txBody>
      </p:sp>
      <p:sp>
        <p:nvSpPr>
          <p:cNvPr id="14" name="Answer 2">
            <a:extLst>
              <a:ext uri="{FF2B5EF4-FFF2-40B4-BE49-F238E27FC236}">
                <a16:creationId xmlns:a16="http://schemas.microsoft.com/office/drawing/2014/main" id="{6B8CE4EC-B0B5-98E0-A0D1-56779344BFB2}"/>
              </a:ext>
            </a:extLst>
          </p:cNvPr>
          <p:cNvSpPr txBox="1"/>
          <p:nvPr/>
        </p:nvSpPr>
        <p:spPr>
          <a:xfrm>
            <a:off x="3163483" y="3469534"/>
            <a:ext cx="2840783"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t> </a:t>
            </a:r>
            <a:r>
              <a:rPr lang="en-GB" b="1" dirty="0"/>
              <a:t>Are</a:t>
            </a:r>
            <a:r>
              <a:rPr lang="en-GB" dirty="0"/>
              <a:t> they dating?</a:t>
            </a:r>
          </a:p>
        </p:txBody>
      </p:sp>
      <p:pic>
        <p:nvPicPr>
          <p:cNvPr id="4" name="Picture 3"/>
          <p:cNvPicPr>
            <a:picLocks noChangeAspect="1"/>
          </p:cNvPicPr>
          <p:nvPr/>
        </p:nvPicPr>
        <p:blipFill>
          <a:blip r:embed="rId2"/>
          <a:stretch>
            <a:fillRect/>
          </a:stretch>
        </p:blipFill>
        <p:spPr>
          <a:xfrm>
            <a:off x="6801633" y="684919"/>
            <a:ext cx="1865538" cy="810838"/>
          </a:xfrm>
          <a:prstGeom prst="rect">
            <a:avLst/>
          </a:prstGeom>
        </p:spPr>
      </p:pic>
    </p:spTree>
    <p:extLst>
      <p:ext uri="{BB962C8B-B14F-4D97-AF65-F5344CB8AC3E}">
        <p14:creationId xmlns:p14="http://schemas.microsoft.com/office/powerpoint/2010/main" val="1817897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P spid="9"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07F3C9-0C4C-71BB-8EA7-DC4CE0E8DDC2}"/>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‘are’</a:t>
            </a:r>
            <a:endParaRPr lang="en-PT" sz="4000" b="1" dirty="0">
              <a:latin typeface="+mj-lt"/>
            </a:endParaRPr>
          </a:p>
        </p:txBody>
      </p:sp>
      <p:sp>
        <p:nvSpPr>
          <p:cNvPr id="13" name="1 select">
            <a:extLst>
              <a:ext uri="{FF2B5EF4-FFF2-40B4-BE49-F238E27FC236}">
                <a16:creationId xmlns:a16="http://schemas.microsoft.com/office/drawing/2014/main" id="{83DA39D7-AA5F-785B-FD4E-EDA313816C9E}"/>
              </a:ext>
            </a:extLst>
          </p:cNvPr>
          <p:cNvSpPr txBox="1"/>
          <p:nvPr/>
        </p:nvSpPr>
        <p:spPr>
          <a:xfrm>
            <a:off x="1949677" y="4703925"/>
            <a:ext cx="5244645"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solidFill>
                  <a:srgbClr val="232321"/>
                </a:solidFill>
              </a:rPr>
              <a:t>Those students </a:t>
            </a:r>
            <a:r>
              <a:rPr lang="en-GB" u="sng" dirty="0">
                <a:solidFill>
                  <a:srgbClr val="232321"/>
                </a:solidFill>
              </a:rPr>
              <a:t>        </a:t>
            </a:r>
            <a:r>
              <a:rPr lang="en-GB" dirty="0">
                <a:solidFill>
                  <a:srgbClr val="232321"/>
                </a:solidFill>
              </a:rPr>
              <a:t> getting good results.</a:t>
            </a:r>
            <a:endParaRPr lang="en-GB" dirty="0"/>
          </a:p>
        </p:txBody>
      </p:sp>
      <p:sp>
        <p:nvSpPr>
          <p:cNvPr id="2" name="Answer 1">
            <a:extLst>
              <a:ext uri="{FF2B5EF4-FFF2-40B4-BE49-F238E27FC236}">
                <a16:creationId xmlns:a16="http://schemas.microsoft.com/office/drawing/2014/main" id="{34222DD6-634E-658F-76BF-8F1EC2CE31B8}"/>
              </a:ext>
            </a:extLst>
          </p:cNvPr>
          <p:cNvSpPr txBox="1"/>
          <p:nvPr/>
        </p:nvSpPr>
        <p:spPr>
          <a:xfrm>
            <a:off x="1949675" y="2222078"/>
            <a:ext cx="5244646"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solidFill>
                  <a:srgbClr val="232321"/>
                </a:solidFill>
              </a:rPr>
              <a:t>We </a:t>
            </a:r>
            <a:r>
              <a:rPr lang="en-GB" u="sng" dirty="0">
                <a:solidFill>
                  <a:srgbClr val="232321"/>
                </a:solidFill>
              </a:rPr>
              <a:t>        </a:t>
            </a:r>
            <a:r>
              <a:rPr lang="en-GB" dirty="0">
                <a:solidFill>
                  <a:srgbClr val="232321"/>
                </a:solidFill>
              </a:rPr>
              <a:t> coming to your birthday party. </a:t>
            </a:r>
          </a:p>
        </p:txBody>
      </p:sp>
      <p:sp>
        <p:nvSpPr>
          <p:cNvPr id="3" name="Answer 2">
            <a:extLst>
              <a:ext uri="{FF2B5EF4-FFF2-40B4-BE49-F238E27FC236}">
                <a16:creationId xmlns:a16="http://schemas.microsoft.com/office/drawing/2014/main" id="{46FECE98-CBF4-83CD-7F7A-F7BD588F1491}"/>
              </a:ext>
            </a:extLst>
          </p:cNvPr>
          <p:cNvSpPr txBox="1"/>
          <p:nvPr/>
        </p:nvSpPr>
        <p:spPr>
          <a:xfrm>
            <a:off x="2620631" y="3456469"/>
            <a:ext cx="3902735"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algn="ctr">
              <a:lnSpc>
                <a:spcPct val="150000"/>
              </a:lnSpc>
              <a:buSzPts val="1800"/>
            </a:pPr>
            <a:r>
              <a:rPr lang="en-GB" dirty="0">
                <a:solidFill>
                  <a:srgbClr val="232321"/>
                </a:solidFill>
              </a:rPr>
              <a:t>Why </a:t>
            </a:r>
            <a:r>
              <a:rPr lang="en-GB" u="sng" dirty="0">
                <a:solidFill>
                  <a:srgbClr val="232321"/>
                </a:solidFill>
              </a:rPr>
              <a:t>        </a:t>
            </a:r>
            <a:r>
              <a:rPr lang="en-GB" dirty="0">
                <a:solidFill>
                  <a:srgbClr val="232321"/>
                </a:solidFill>
              </a:rPr>
              <a:t> you fishing here? </a:t>
            </a:r>
          </a:p>
        </p:txBody>
      </p:sp>
      <p:sp>
        <p:nvSpPr>
          <p:cNvPr id="9" name="1 select">
            <a:extLst>
              <a:ext uri="{FF2B5EF4-FFF2-40B4-BE49-F238E27FC236}">
                <a16:creationId xmlns:a16="http://schemas.microsoft.com/office/drawing/2014/main" id="{68593D04-F198-1B0D-8763-EEB2815E61E9}"/>
              </a:ext>
            </a:extLst>
          </p:cNvPr>
          <p:cNvSpPr txBox="1"/>
          <p:nvPr/>
        </p:nvSpPr>
        <p:spPr>
          <a:xfrm>
            <a:off x="1949674" y="4703925"/>
            <a:ext cx="5244645"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solidFill>
                  <a:srgbClr val="232321"/>
                </a:solidFill>
              </a:rPr>
              <a:t>Those students </a:t>
            </a:r>
            <a:r>
              <a:rPr lang="en-GB" b="1" dirty="0">
                <a:solidFill>
                  <a:srgbClr val="232321"/>
                </a:solidFill>
              </a:rPr>
              <a:t>are </a:t>
            </a:r>
            <a:r>
              <a:rPr lang="en-GB" dirty="0">
                <a:solidFill>
                  <a:srgbClr val="232321"/>
                </a:solidFill>
              </a:rPr>
              <a:t>getting good results.</a:t>
            </a:r>
            <a:endParaRPr lang="en-GB" dirty="0"/>
          </a:p>
        </p:txBody>
      </p:sp>
      <p:sp>
        <p:nvSpPr>
          <p:cNvPr id="12" name="Answer 1">
            <a:extLst>
              <a:ext uri="{FF2B5EF4-FFF2-40B4-BE49-F238E27FC236}">
                <a16:creationId xmlns:a16="http://schemas.microsoft.com/office/drawing/2014/main" id="{4567A97C-2215-480E-3582-2AFAE4FDD757}"/>
              </a:ext>
            </a:extLst>
          </p:cNvPr>
          <p:cNvSpPr txBox="1"/>
          <p:nvPr/>
        </p:nvSpPr>
        <p:spPr>
          <a:xfrm>
            <a:off x="1949676" y="2222078"/>
            <a:ext cx="5244646"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indent="0" algn="ctr">
              <a:lnSpc>
                <a:spcPct val="150000"/>
              </a:lnSpc>
              <a:spcBef>
                <a:spcPts val="0"/>
              </a:spcBef>
              <a:buSzPts val="1800"/>
              <a:buNone/>
            </a:pPr>
            <a:r>
              <a:rPr lang="en-GB" dirty="0">
                <a:solidFill>
                  <a:srgbClr val="232321"/>
                </a:solidFill>
              </a:rPr>
              <a:t>We </a:t>
            </a:r>
            <a:r>
              <a:rPr lang="en-GB" b="1" dirty="0">
                <a:solidFill>
                  <a:srgbClr val="232321"/>
                </a:solidFill>
              </a:rPr>
              <a:t>are  </a:t>
            </a:r>
            <a:r>
              <a:rPr lang="en-GB" dirty="0">
                <a:solidFill>
                  <a:srgbClr val="232321"/>
                </a:solidFill>
              </a:rPr>
              <a:t>coming to your birthday party. </a:t>
            </a:r>
          </a:p>
        </p:txBody>
      </p:sp>
      <p:sp>
        <p:nvSpPr>
          <p:cNvPr id="14" name="Answer 2">
            <a:extLst>
              <a:ext uri="{FF2B5EF4-FFF2-40B4-BE49-F238E27FC236}">
                <a16:creationId xmlns:a16="http://schemas.microsoft.com/office/drawing/2014/main" id="{6B8CE4EC-B0B5-98E0-A0D1-56779344BFB2}"/>
              </a:ext>
            </a:extLst>
          </p:cNvPr>
          <p:cNvSpPr txBox="1"/>
          <p:nvPr/>
        </p:nvSpPr>
        <p:spPr>
          <a:xfrm>
            <a:off x="2620631" y="3469534"/>
            <a:ext cx="3902735" cy="732848"/>
          </a:xfrm>
          <a:prstGeom prst="roundRect">
            <a:avLst>
              <a:gd name="adj" fmla="val 0"/>
            </a:avLst>
          </a:prstGeom>
          <a:solidFill>
            <a:srgbClr val="B9D36E"/>
          </a:solidFill>
        </p:spPr>
        <p:txBody>
          <a:bodyPr wrap="square" lIns="180000" tIns="180000" rIns="180000" bIns="180000" rtlCol="0" anchor="ctr" anchorCtr="0">
            <a:spAutoFit/>
          </a:bodyPr>
          <a:lstStyle/>
          <a:p>
            <a:pPr marL="114300" algn="ctr">
              <a:lnSpc>
                <a:spcPct val="150000"/>
              </a:lnSpc>
              <a:buSzPts val="1800"/>
            </a:pPr>
            <a:r>
              <a:rPr lang="en-GB" dirty="0">
                <a:solidFill>
                  <a:srgbClr val="232321"/>
                </a:solidFill>
              </a:rPr>
              <a:t>Why </a:t>
            </a:r>
            <a:r>
              <a:rPr lang="en-GB" b="1" dirty="0">
                <a:solidFill>
                  <a:srgbClr val="232321"/>
                </a:solidFill>
              </a:rPr>
              <a:t>are </a:t>
            </a:r>
            <a:r>
              <a:rPr lang="en-GB" dirty="0">
                <a:solidFill>
                  <a:srgbClr val="232321"/>
                </a:solidFill>
              </a:rPr>
              <a:t>you fishing here? </a:t>
            </a:r>
          </a:p>
        </p:txBody>
      </p:sp>
      <p:sp>
        <p:nvSpPr>
          <p:cNvPr id="5" name="TextBox 4">
            <a:extLst>
              <a:ext uri="{FF2B5EF4-FFF2-40B4-BE49-F238E27FC236}">
                <a16:creationId xmlns:a16="http://schemas.microsoft.com/office/drawing/2014/main" id="{C5E303FC-31FA-DDBE-4639-7E156D9D9596}"/>
              </a:ext>
            </a:extLst>
          </p:cNvPr>
          <p:cNvSpPr txBox="1">
            <a:spLocks/>
          </p:cNvSpPr>
          <p:nvPr/>
        </p:nvSpPr>
        <p:spPr>
          <a:xfrm>
            <a:off x="539750" y="1076505"/>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Fill in ‘</a:t>
            </a:r>
            <a:r>
              <a:rPr lang="en-GB" b="1" dirty="0">
                <a:solidFill>
                  <a:srgbClr val="F9B000"/>
                </a:solidFill>
              </a:rPr>
              <a:t>are</a:t>
            </a:r>
            <a:r>
              <a:rPr lang="en-GB" dirty="0">
                <a:solidFill>
                  <a:srgbClr val="F9B000"/>
                </a:solidFill>
              </a:rPr>
              <a:t>’ to complete the sentences</a:t>
            </a:r>
          </a:p>
        </p:txBody>
      </p:sp>
    </p:spTree>
    <p:extLst>
      <p:ext uri="{BB962C8B-B14F-4D97-AF65-F5344CB8AC3E}">
        <p14:creationId xmlns:p14="http://schemas.microsoft.com/office/powerpoint/2010/main" val="3268688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P spid="9"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5757333" y="688622"/>
            <a:ext cx="2833511" cy="778934"/>
          </a:xfrm>
          <a:prstGeom prst="flowChartProcess">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Differentiation</a:t>
            </a:r>
            <a:endParaRPr lang="en-US"/>
          </a:p>
        </p:txBody>
      </p:sp>
      <p:sp>
        <p:nvSpPr>
          <p:cNvPr id="3" name="Rectangle 2"/>
          <p:cNvSpPr/>
          <p:nvPr/>
        </p:nvSpPr>
        <p:spPr>
          <a:xfrm>
            <a:off x="688622" y="1830190"/>
            <a:ext cx="7450666" cy="3693319"/>
          </a:xfrm>
          <a:prstGeom prst="rect">
            <a:avLst/>
          </a:prstGeom>
        </p:spPr>
        <p:txBody>
          <a:bodyPr wrap="square">
            <a:spAutoFit/>
          </a:bodyPr>
          <a:lstStyle/>
          <a:p>
            <a:r>
              <a:rPr lang="en-US" dirty="0" smtClean="0">
                <a:solidFill>
                  <a:srgbClr val="FF0000"/>
                </a:solidFill>
              </a:rPr>
              <a:t>1:Fill </a:t>
            </a:r>
            <a:r>
              <a:rPr lang="en-US" dirty="0">
                <a:solidFill>
                  <a:srgbClr val="FF0000"/>
                </a:solidFill>
              </a:rPr>
              <a:t>in the </a:t>
            </a:r>
            <a:r>
              <a:rPr lang="en-US" dirty="0" err="1">
                <a:solidFill>
                  <a:srgbClr val="FF0000"/>
                </a:solidFill>
              </a:rPr>
              <a:t>blank:I</a:t>
            </a:r>
            <a:r>
              <a:rPr lang="en-US" dirty="0">
                <a:solidFill>
                  <a:srgbClr val="FF0000"/>
                </a:solidFill>
              </a:rPr>
              <a:t> ___ a student. (am / is / are</a:t>
            </a:r>
            <a:r>
              <a:rPr lang="en-US" dirty="0" smtClean="0">
                <a:solidFill>
                  <a:srgbClr val="FF0000"/>
                </a:solidFill>
              </a:rPr>
              <a:t>)</a:t>
            </a:r>
          </a:p>
          <a:p>
            <a:endParaRPr lang="en-US" dirty="0"/>
          </a:p>
          <a:p>
            <a:r>
              <a:rPr lang="en-US" dirty="0">
                <a:solidFill>
                  <a:schemeClr val="accent5"/>
                </a:solidFill>
              </a:rPr>
              <a:t>2. Choose the correct form and explain </a:t>
            </a:r>
            <a:r>
              <a:rPr lang="en-US" b="1" dirty="0">
                <a:solidFill>
                  <a:schemeClr val="accent5"/>
                </a:solidFill>
              </a:rPr>
              <a:t>why</a:t>
            </a:r>
            <a:r>
              <a:rPr lang="en-US" dirty="0">
                <a:solidFill>
                  <a:schemeClr val="accent5"/>
                </a:solidFill>
              </a:rPr>
              <a:t> it’s correct:</a:t>
            </a:r>
            <a:br>
              <a:rPr lang="en-US" dirty="0">
                <a:solidFill>
                  <a:schemeClr val="accent5"/>
                </a:solidFill>
              </a:rPr>
            </a:br>
            <a:r>
              <a:rPr lang="en-US" b="1" dirty="0">
                <a:solidFill>
                  <a:schemeClr val="accent5"/>
                </a:solidFill>
              </a:rPr>
              <a:t>The children ___ in the playground.</a:t>
            </a:r>
            <a:r>
              <a:rPr lang="en-US" dirty="0">
                <a:solidFill>
                  <a:schemeClr val="accent5"/>
                </a:solidFill>
              </a:rPr>
              <a:t/>
            </a:r>
            <a:br>
              <a:rPr lang="en-US" dirty="0">
                <a:solidFill>
                  <a:schemeClr val="accent5"/>
                </a:solidFill>
              </a:rPr>
            </a:br>
            <a:r>
              <a:rPr lang="en-US" dirty="0">
                <a:solidFill>
                  <a:schemeClr val="accent5"/>
                </a:solidFill>
              </a:rPr>
              <a:t>a) is b) are c) am</a:t>
            </a:r>
            <a:endParaRPr lang="en-US" dirty="0" smtClean="0">
              <a:solidFill>
                <a:schemeClr val="accent5"/>
              </a:solidFill>
            </a:endParaRPr>
          </a:p>
          <a:p>
            <a:endParaRPr lang="en-US" dirty="0"/>
          </a:p>
          <a:p>
            <a:r>
              <a:rPr lang="en-US" dirty="0" smtClean="0">
                <a:solidFill>
                  <a:srgbClr val="7030A0"/>
                </a:solidFill>
              </a:rPr>
              <a:t>3</a:t>
            </a:r>
            <a:r>
              <a:rPr lang="en-US" dirty="0">
                <a:solidFill>
                  <a:srgbClr val="7030A0"/>
                </a:solidFill>
              </a:rPr>
              <a:t>. Rewrite the sentence in the </a:t>
            </a:r>
            <a:r>
              <a:rPr lang="en-US" b="1" dirty="0">
                <a:solidFill>
                  <a:srgbClr val="7030A0"/>
                </a:solidFill>
              </a:rPr>
              <a:t>negative form:</a:t>
            </a:r>
            <a:r>
              <a:rPr lang="en-US" dirty="0">
                <a:solidFill>
                  <a:srgbClr val="7030A0"/>
                </a:solidFill>
              </a:rPr>
              <a:t/>
            </a:r>
            <a:br>
              <a:rPr lang="en-US" dirty="0">
                <a:solidFill>
                  <a:srgbClr val="7030A0"/>
                </a:solidFill>
              </a:rPr>
            </a:br>
            <a:r>
              <a:rPr lang="en-US" b="1" dirty="0">
                <a:solidFill>
                  <a:srgbClr val="7030A0"/>
                </a:solidFill>
              </a:rPr>
              <a:t>They are happy.</a:t>
            </a:r>
            <a:r>
              <a:rPr lang="en-US" dirty="0">
                <a:solidFill>
                  <a:srgbClr val="7030A0"/>
                </a:solidFill>
              </a:rPr>
              <a:t> </a:t>
            </a:r>
            <a:r>
              <a:rPr lang="en-US" dirty="0" smtClean="0">
                <a:solidFill>
                  <a:srgbClr val="7030A0"/>
                </a:solidFill>
              </a:rPr>
              <a:t>______________________</a:t>
            </a:r>
          </a:p>
          <a:p>
            <a:endParaRPr lang="en-US" dirty="0"/>
          </a:p>
          <a:p>
            <a:endParaRPr lang="en-US" dirty="0" smtClean="0"/>
          </a:p>
          <a:p>
            <a:r>
              <a:rPr lang="en-US" dirty="0"/>
              <a:t>4. Write </a:t>
            </a:r>
            <a:r>
              <a:rPr lang="en-US" b="1" dirty="0"/>
              <a:t>two sentences</a:t>
            </a:r>
            <a:r>
              <a:rPr lang="en-US" dirty="0"/>
              <a:t> using </a:t>
            </a:r>
            <a:r>
              <a:rPr lang="en-US" i="1" dirty="0"/>
              <a:t>to be</a:t>
            </a:r>
            <a:r>
              <a:rPr lang="en-US" dirty="0"/>
              <a:t>:</a:t>
            </a:r>
            <a:br>
              <a:rPr lang="en-US" dirty="0"/>
            </a:br>
            <a:r>
              <a:rPr lang="en-US" dirty="0"/>
              <a:t>– one in the </a:t>
            </a:r>
            <a:r>
              <a:rPr lang="en-US" b="1" dirty="0" smtClean="0"/>
              <a:t>present  </a:t>
            </a:r>
            <a:r>
              <a:rPr lang="en-US" b="1" dirty="0"/>
              <a:t>tense</a:t>
            </a:r>
            <a:r>
              <a:rPr lang="en-US" dirty="0"/>
              <a:t>,</a:t>
            </a:r>
            <a:br>
              <a:rPr lang="en-US" dirty="0"/>
            </a:br>
            <a:r>
              <a:rPr lang="en-US" dirty="0"/>
              <a:t>– one in the </a:t>
            </a:r>
            <a:r>
              <a:rPr lang="en-US" b="1" dirty="0"/>
              <a:t>question form</a:t>
            </a:r>
            <a:r>
              <a:rPr lang="en-US" dirty="0"/>
              <a:t>.</a:t>
            </a:r>
          </a:p>
        </p:txBody>
      </p:sp>
    </p:spTree>
    <p:extLst>
      <p:ext uri="{BB962C8B-B14F-4D97-AF65-F5344CB8AC3E}">
        <p14:creationId xmlns:p14="http://schemas.microsoft.com/office/powerpoint/2010/main" val="2483056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8" name="1 select">
            <a:extLst>
              <a:ext uri="{FF2B5EF4-FFF2-40B4-BE49-F238E27FC236}">
                <a16:creationId xmlns:a16="http://schemas.microsoft.com/office/drawing/2014/main" id="{12343F24-F675-6718-1254-4110A3010D50}"/>
              </a:ext>
            </a:extLst>
          </p:cNvPr>
          <p:cNvSpPr txBox="1">
            <a:spLocks/>
          </p:cNvSpPr>
          <p:nvPr/>
        </p:nvSpPr>
        <p:spPr>
          <a:xfrm>
            <a:off x="2431134" y="2254311"/>
            <a:ext cx="4281733"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lnSpc>
                <a:spcPct val="150000"/>
              </a:lnSpc>
              <a:buSzPts val="1800"/>
            </a:pPr>
            <a:r>
              <a:rPr lang="en-GB" dirty="0"/>
              <a:t>(Am / Is / Are) I on the right road?</a:t>
            </a:r>
          </a:p>
        </p:txBody>
      </p:sp>
      <p:sp>
        <p:nvSpPr>
          <p:cNvPr id="11" name="1 select">
            <a:extLst>
              <a:ext uri="{FF2B5EF4-FFF2-40B4-BE49-F238E27FC236}">
                <a16:creationId xmlns:a16="http://schemas.microsoft.com/office/drawing/2014/main" id="{5363CBE4-BA92-17DB-D0B2-2AED73BE4AF8}"/>
              </a:ext>
            </a:extLst>
          </p:cNvPr>
          <p:cNvSpPr txBox="1">
            <a:spLocks/>
          </p:cNvSpPr>
          <p:nvPr/>
        </p:nvSpPr>
        <p:spPr>
          <a:xfrm>
            <a:off x="2319760" y="3158598"/>
            <a:ext cx="4504481" cy="732848"/>
          </a:xfrm>
          <a:prstGeom prst="roundRect">
            <a:avLst>
              <a:gd name="adj" fmla="val 0"/>
            </a:avLst>
          </a:prstGeom>
          <a:solidFill>
            <a:srgbClr val="CFB6D8"/>
          </a:solidFill>
        </p:spPr>
        <p:txBody>
          <a:bodyPr wrap="square" lIns="180000" tIns="180000" rIns="180000" bIns="180000" rtlCol="0" anchor="t" anchorCtr="0">
            <a:spAutoFit/>
          </a:bodyPr>
          <a:lstStyle/>
          <a:p>
            <a:pPr marL="114300" algn="ctr">
              <a:lnSpc>
                <a:spcPct val="150000"/>
              </a:lnSpc>
              <a:buSzPts val="1800"/>
            </a:pPr>
            <a:r>
              <a:rPr lang="en-GB" dirty="0"/>
              <a:t>You (am / is / are)  brave and strong.</a:t>
            </a:r>
          </a:p>
        </p:txBody>
      </p:sp>
      <p:sp>
        <p:nvSpPr>
          <p:cNvPr id="2" name="TextBox 1">
            <a:extLst>
              <a:ext uri="{FF2B5EF4-FFF2-40B4-BE49-F238E27FC236}">
                <a16:creationId xmlns:a16="http://schemas.microsoft.com/office/drawing/2014/main" id="{D66A85A8-642A-31F3-9A64-2D8573B0561F}"/>
              </a:ext>
            </a:extLst>
          </p:cNvPr>
          <p:cNvSpPr txBox="1">
            <a:spLocks/>
          </p:cNvSpPr>
          <p:nvPr/>
        </p:nvSpPr>
        <p:spPr>
          <a:xfrm>
            <a:off x="539750" y="402669"/>
            <a:ext cx="7083675" cy="906366"/>
          </a:xfrm>
          <a:prstGeom prst="rect">
            <a:avLst/>
          </a:prstGeom>
          <a:noFill/>
        </p:spPr>
        <p:txBody>
          <a:bodyPr wrap="square" lIns="251999" tIns="180000" rIns="251999" bIns="108000" rtlCol="0">
            <a:spAutoFit/>
          </a:bodyPr>
          <a:lstStyle/>
          <a:p>
            <a:r>
              <a:rPr lang="en-GB" sz="4000" b="1" dirty="0"/>
              <a:t>Choose the correct answer</a:t>
            </a:r>
            <a:endParaRPr lang="en-PT" sz="4000" b="1" dirty="0">
              <a:latin typeface="+mj-lt"/>
            </a:endParaRPr>
          </a:p>
        </p:txBody>
      </p:sp>
      <p:sp>
        <p:nvSpPr>
          <p:cNvPr id="7" name="1 select">
            <a:extLst>
              <a:ext uri="{FF2B5EF4-FFF2-40B4-BE49-F238E27FC236}">
                <a16:creationId xmlns:a16="http://schemas.microsoft.com/office/drawing/2014/main" id="{53981EA9-146F-C4AA-30E1-1182AEC2FF46}"/>
              </a:ext>
            </a:extLst>
          </p:cNvPr>
          <p:cNvSpPr txBox="1">
            <a:spLocks/>
          </p:cNvSpPr>
          <p:nvPr/>
        </p:nvSpPr>
        <p:spPr>
          <a:xfrm>
            <a:off x="2065598" y="4062885"/>
            <a:ext cx="5012805"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lnSpc>
                <a:spcPct val="150000"/>
              </a:lnSpc>
              <a:buSzPts val="1800"/>
            </a:pPr>
            <a:r>
              <a:rPr lang="en-GB" dirty="0"/>
              <a:t>She (am / is / are) not reading a good book.</a:t>
            </a:r>
          </a:p>
        </p:txBody>
      </p:sp>
      <p:sp>
        <p:nvSpPr>
          <p:cNvPr id="15" name="1 select">
            <a:extLst>
              <a:ext uri="{FF2B5EF4-FFF2-40B4-BE49-F238E27FC236}">
                <a16:creationId xmlns:a16="http://schemas.microsoft.com/office/drawing/2014/main" id="{70469B51-2093-B036-E694-795179CFCA75}"/>
              </a:ext>
            </a:extLst>
          </p:cNvPr>
          <p:cNvSpPr txBox="1">
            <a:spLocks/>
          </p:cNvSpPr>
          <p:nvPr/>
        </p:nvSpPr>
        <p:spPr>
          <a:xfrm>
            <a:off x="2743444" y="4967171"/>
            <a:ext cx="3657113"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nSpc>
                <a:spcPct val="150000"/>
              </a:lnSpc>
              <a:buSzPts val="1800"/>
            </a:pPr>
            <a:r>
              <a:rPr lang="en-GB" dirty="0"/>
              <a:t>I (am / is / are)  in the ocean.</a:t>
            </a:r>
          </a:p>
        </p:txBody>
      </p:sp>
      <p:sp>
        <p:nvSpPr>
          <p:cNvPr id="4" name="Answer 1">
            <a:extLst>
              <a:ext uri="{FF2B5EF4-FFF2-40B4-BE49-F238E27FC236}">
                <a16:creationId xmlns:a16="http://schemas.microsoft.com/office/drawing/2014/main" id="{3AD18BD8-947A-8E88-BA40-2668800370BC}"/>
              </a:ext>
            </a:extLst>
          </p:cNvPr>
          <p:cNvSpPr txBox="1">
            <a:spLocks/>
          </p:cNvSpPr>
          <p:nvPr/>
        </p:nvSpPr>
        <p:spPr>
          <a:xfrm>
            <a:off x="2431132" y="2269321"/>
            <a:ext cx="4281733"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lnSpc>
                <a:spcPct val="150000"/>
              </a:lnSpc>
              <a:buSzPts val="1800"/>
            </a:pPr>
            <a:r>
              <a:rPr lang="en-GB" b="1" dirty="0"/>
              <a:t>Am</a:t>
            </a:r>
            <a:r>
              <a:rPr lang="en-GB" dirty="0"/>
              <a:t> I on the right road?</a:t>
            </a:r>
          </a:p>
        </p:txBody>
      </p:sp>
      <p:sp>
        <p:nvSpPr>
          <p:cNvPr id="5" name="Answer 2">
            <a:extLst>
              <a:ext uri="{FF2B5EF4-FFF2-40B4-BE49-F238E27FC236}">
                <a16:creationId xmlns:a16="http://schemas.microsoft.com/office/drawing/2014/main" id="{B84EE2EB-1CEB-373D-7186-EC641C1BDC5F}"/>
              </a:ext>
            </a:extLst>
          </p:cNvPr>
          <p:cNvSpPr txBox="1">
            <a:spLocks/>
          </p:cNvSpPr>
          <p:nvPr/>
        </p:nvSpPr>
        <p:spPr>
          <a:xfrm>
            <a:off x="2319760" y="3162624"/>
            <a:ext cx="4504481" cy="732848"/>
          </a:xfrm>
          <a:prstGeom prst="roundRect">
            <a:avLst>
              <a:gd name="adj" fmla="val 0"/>
            </a:avLst>
          </a:prstGeom>
          <a:solidFill>
            <a:srgbClr val="CFB6D8"/>
          </a:solidFill>
        </p:spPr>
        <p:txBody>
          <a:bodyPr wrap="square" lIns="180000" tIns="180000" rIns="180000" bIns="180000" rtlCol="0" anchor="t" anchorCtr="0">
            <a:spAutoFit/>
          </a:bodyPr>
          <a:lstStyle/>
          <a:p>
            <a:pPr marL="114300" algn="ctr">
              <a:lnSpc>
                <a:spcPct val="150000"/>
              </a:lnSpc>
              <a:buSzPts val="1800"/>
            </a:pPr>
            <a:r>
              <a:rPr lang="en-GB" dirty="0"/>
              <a:t>You </a:t>
            </a:r>
            <a:r>
              <a:rPr lang="en-GB" b="1" dirty="0"/>
              <a:t>are</a:t>
            </a:r>
            <a:r>
              <a:rPr lang="en-GB" dirty="0"/>
              <a:t> brave and strong.</a:t>
            </a:r>
          </a:p>
        </p:txBody>
      </p:sp>
      <p:sp>
        <p:nvSpPr>
          <p:cNvPr id="8" name="Answer 3">
            <a:extLst>
              <a:ext uri="{FF2B5EF4-FFF2-40B4-BE49-F238E27FC236}">
                <a16:creationId xmlns:a16="http://schemas.microsoft.com/office/drawing/2014/main" id="{C0772CF6-FBB0-2810-5133-3A631ADD638E}"/>
              </a:ext>
            </a:extLst>
          </p:cNvPr>
          <p:cNvSpPr txBox="1">
            <a:spLocks/>
          </p:cNvSpPr>
          <p:nvPr/>
        </p:nvSpPr>
        <p:spPr>
          <a:xfrm>
            <a:off x="2065597" y="4066910"/>
            <a:ext cx="5012805"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lnSpc>
                <a:spcPct val="150000"/>
              </a:lnSpc>
              <a:buSzPts val="1800"/>
            </a:pPr>
            <a:r>
              <a:rPr lang="en-GB" dirty="0"/>
              <a:t>She </a:t>
            </a:r>
            <a:r>
              <a:rPr lang="en-GB" b="1" dirty="0"/>
              <a:t>is</a:t>
            </a:r>
            <a:r>
              <a:rPr lang="en-GB" dirty="0"/>
              <a:t> not reading a good book.</a:t>
            </a:r>
          </a:p>
        </p:txBody>
      </p:sp>
      <p:sp>
        <p:nvSpPr>
          <p:cNvPr id="13" name="Answer 4">
            <a:extLst>
              <a:ext uri="{FF2B5EF4-FFF2-40B4-BE49-F238E27FC236}">
                <a16:creationId xmlns:a16="http://schemas.microsoft.com/office/drawing/2014/main" id="{E6D00634-41B1-DC95-55E4-79625B3D67B5}"/>
              </a:ext>
            </a:extLst>
          </p:cNvPr>
          <p:cNvSpPr txBox="1">
            <a:spLocks/>
          </p:cNvSpPr>
          <p:nvPr/>
        </p:nvSpPr>
        <p:spPr>
          <a:xfrm>
            <a:off x="2743441" y="4976689"/>
            <a:ext cx="3657113"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lnSpc>
                <a:spcPct val="150000"/>
              </a:lnSpc>
              <a:buSzPts val="1800"/>
            </a:pPr>
            <a:r>
              <a:rPr lang="en-GB" dirty="0"/>
              <a:t>I </a:t>
            </a:r>
            <a:r>
              <a:rPr lang="en-GB" b="1" dirty="0"/>
              <a:t>am</a:t>
            </a:r>
            <a:r>
              <a:rPr lang="en-GB" dirty="0"/>
              <a:t> in the ocean.</a:t>
            </a:r>
          </a:p>
        </p:txBody>
      </p:sp>
      <p:graphicFrame>
        <p:nvGraphicFramePr>
          <p:cNvPr id="14" name="Table 13">
            <a:extLst>
              <a:ext uri="{FF2B5EF4-FFF2-40B4-BE49-F238E27FC236}">
                <a16:creationId xmlns:a16="http://schemas.microsoft.com/office/drawing/2014/main" id="{9546B486-2CCF-8870-9612-F87D3152E88A}"/>
              </a:ext>
            </a:extLst>
          </p:cNvPr>
          <p:cNvGraphicFramePr>
            <a:graphicFrameLocks noGrp="1"/>
          </p:cNvGraphicFramePr>
          <p:nvPr>
            <p:extLst>
              <p:ext uri="{D42A27DB-BD31-4B8C-83A1-F6EECF244321}">
                <p14:modId xmlns:p14="http://schemas.microsoft.com/office/powerpoint/2010/main" val="2949228229"/>
              </p:ext>
            </p:extLst>
          </p:nvPr>
        </p:nvGraphicFramePr>
        <p:xfrm>
          <a:off x="755650" y="1292641"/>
          <a:ext cx="3772127" cy="432000"/>
        </p:xfrm>
        <a:graphic>
          <a:graphicData uri="http://schemas.openxmlformats.org/drawingml/2006/table">
            <a:tbl>
              <a:tblPr firstRow="1" bandRow="1">
                <a:tableStyleId>{5C22544A-7EE6-4342-B048-85BDC9FD1C3A}</a:tableStyleId>
              </a:tblPr>
              <a:tblGrid>
                <a:gridCol w="824468">
                  <a:extLst>
                    <a:ext uri="{9D8B030D-6E8A-4147-A177-3AD203B41FA5}">
                      <a16:colId xmlns:a16="http://schemas.microsoft.com/office/drawing/2014/main" val="4223610790"/>
                    </a:ext>
                  </a:extLst>
                </a:gridCol>
                <a:gridCol w="1377890">
                  <a:extLst>
                    <a:ext uri="{9D8B030D-6E8A-4147-A177-3AD203B41FA5}">
                      <a16:colId xmlns:a16="http://schemas.microsoft.com/office/drawing/2014/main" val="3378888456"/>
                    </a:ext>
                  </a:extLst>
                </a:gridCol>
                <a:gridCol w="1569769">
                  <a:extLst>
                    <a:ext uri="{9D8B030D-6E8A-4147-A177-3AD203B41FA5}">
                      <a16:colId xmlns:a16="http://schemas.microsoft.com/office/drawing/2014/main" val="2053802040"/>
                    </a:ext>
                  </a:extLst>
                </a:gridCol>
              </a:tblGrid>
              <a:tr h="432000">
                <a:tc>
                  <a:txBody>
                    <a:bodyPr/>
                    <a:lstStyle/>
                    <a:p>
                      <a:pPr algn="ctr"/>
                      <a:r>
                        <a:rPr lang="en-GB" sz="1300" b="1" dirty="0">
                          <a:ln>
                            <a:noFill/>
                          </a:ln>
                          <a:solidFill>
                            <a:schemeClr val="bg1"/>
                          </a:solidFill>
                        </a:rPr>
                        <a:t>am</a:t>
                      </a:r>
                      <a:r>
                        <a:rPr lang="en-GB" sz="1300" dirty="0">
                          <a:ln>
                            <a:noFill/>
                          </a:ln>
                          <a:solidFill>
                            <a:schemeClr val="bg1"/>
                          </a:solidFill>
                        </a:rPr>
                        <a:t> </a:t>
                      </a:r>
                      <a:r>
                        <a:rPr lang="en-GB" sz="1300" b="0" dirty="0">
                          <a:ln>
                            <a:noFill/>
                          </a:ln>
                          <a:solidFill>
                            <a:schemeClr val="bg1"/>
                          </a:solidFill>
                        </a:rPr>
                        <a:t>= I</a:t>
                      </a:r>
                      <a:endParaRPr lang="en-PT" sz="1300" b="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B1E5"/>
                    </a:solidFill>
                  </a:tcPr>
                </a:tc>
                <a:tc>
                  <a:txBody>
                    <a:bodyPr/>
                    <a:lstStyle/>
                    <a:p>
                      <a:pPr algn="ctr"/>
                      <a:r>
                        <a:rPr lang="en-GB" sz="1300" b="1" dirty="0">
                          <a:ln>
                            <a:noFill/>
                          </a:ln>
                          <a:solidFill>
                            <a:schemeClr val="bg1"/>
                          </a:solidFill>
                        </a:rPr>
                        <a:t>is</a:t>
                      </a:r>
                      <a:r>
                        <a:rPr lang="en-GB" sz="1300" dirty="0">
                          <a:ln>
                            <a:noFill/>
                          </a:ln>
                          <a:solidFill>
                            <a:schemeClr val="bg1"/>
                          </a:solidFill>
                        </a:rPr>
                        <a:t> </a:t>
                      </a:r>
                      <a:r>
                        <a:rPr lang="en-GB" sz="1300" b="0" dirty="0">
                          <a:ln>
                            <a:noFill/>
                          </a:ln>
                          <a:solidFill>
                            <a:schemeClr val="bg1"/>
                          </a:solidFill>
                        </a:rPr>
                        <a:t>= One thing</a:t>
                      </a:r>
                      <a:endParaRPr lang="en-PT" sz="1300" b="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BD33"/>
                    </a:solidFill>
                  </a:tcPr>
                </a:tc>
                <a:tc>
                  <a:txBody>
                    <a:bodyPr/>
                    <a:lstStyle/>
                    <a:p>
                      <a:pPr algn="ctr"/>
                      <a:r>
                        <a:rPr lang="en-GB" sz="1300" b="1" dirty="0">
                          <a:ln>
                            <a:noFill/>
                          </a:ln>
                          <a:solidFill>
                            <a:schemeClr val="bg1"/>
                          </a:solidFill>
                        </a:rPr>
                        <a:t>are</a:t>
                      </a:r>
                      <a:r>
                        <a:rPr lang="en-GB" sz="1300" dirty="0">
                          <a:ln>
                            <a:noFill/>
                          </a:ln>
                          <a:solidFill>
                            <a:schemeClr val="bg1"/>
                          </a:solidFill>
                        </a:rPr>
                        <a:t> </a:t>
                      </a:r>
                      <a:r>
                        <a:rPr lang="en-GB" sz="1300" b="0" dirty="0">
                          <a:ln>
                            <a:noFill/>
                          </a:ln>
                          <a:solidFill>
                            <a:schemeClr val="bg1"/>
                          </a:solidFill>
                        </a:rPr>
                        <a:t>= Many things</a:t>
                      </a:r>
                      <a:endParaRPr lang="en-PT" sz="1300" b="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73AA"/>
                    </a:solidFill>
                  </a:tcPr>
                </a:tc>
                <a:extLst>
                  <a:ext uri="{0D108BD9-81ED-4DB2-BD59-A6C34878D82A}">
                    <a16:rowId xmlns:a16="http://schemas.microsoft.com/office/drawing/2014/main" val="1102824721"/>
                  </a:ext>
                </a:extLst>
              </a:tr>
            </a:tbl>
          </a:graphicData>
        </a:graphic>
      </p:graphicFrame>
      <p:sp>
        <p:nvSpPr>
          <p:cNvPr id="10" name="AutoShape 4" descr="Random Pick - Apps on Google Pl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a:stretch>
            <a:fillRect/>
          </a:stretch>
        </p:blipFill>
        <p:spPr>
          <a:xfrm>
            <a:off x="7078402" y="229074"/>
            <a:ext cx="1806222" cy="1806222"/>
          </a:xfrm>
          <a:prstGeom prst="rect">
            <a:avLst/>
          </a:prstGeom>
        </p:spPr>
      </p:pic>
    </p:spTree>
    <p:extLst>
      <p:ext uri="{BB962C8B-B14F-4D97-AF65-F5344CB8AC3E}">
        <p14:creationId xmlns:p14="http://schemas.microsoft.com/office/powerpoint/2010/main" val="1262140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1"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1"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1"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1"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1" grpId="0" animBg="1"/>
      <p:bldP spid="11" grpId="1" animBg="1"/>
      <p:bldP spid="7" grpId="0" animBg="1"/>
      <p:bldP spid="7" grpId="1" animBg="1"/>
      <p:bldP spid="15" grpId="0" animBg="1"/>
      <p:bldP spid="15" grpId="1" animBg="1"/>
      <p:bldP spid="4" grpId="1" animBg="1"/>
      <p:bldP spid="5" grpId="1" animBg="1"/>
      <p:bldP spid="8" grpId="1"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8" name="1 select">
            <a:extLst>
              <a:ext uri="{FF2B5EF4-FFF2-40B4-BE49-F238E27FC236}">
                <a16:creationId xmlns:a16="http://schemas.microsoft.com/office/drawing/2014/main" id="{12343F24-F675-6718-1254-4110A3010D50}"/>
              </a:ext>
            </a:extLst>
          </p:cNvPr>
          <p:cNvSpPr txBox="1">
            <a:spLocks/>
          </p:cNvSpPr>
          <p:nvPr/>
        </p:nvSpPr>
        <p:spPr>
          <a:xfrm>
            <a:off x="2098435" y="2484215"/>
            <a:ext cx="4947129" cy="732848"/>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lnSpc>
                <a:spcPct val="150000"/>
              </a:lnSpc>
              <a:buSzPts val="1800"/>
            </a:pPr>
            <a:r>
              <a:rPr lang="en-GB" dirty="0"/>
              <a:t>(Am / Is / Are) they selling their house?</a:t>
            </a:r>
          </a:p>
        </p:txBody>
      </p:sp>
      <p:sp>
        <p:nvSpPr>
          <p:cNvPr id="11" name="1 select">
            <a:extLst>
              <a:ext uri="{FF2B5EF4-FFF2-40B4-BE49-F238E27FC236}">
                <a16:creationId xmlns:a16="http://schemas.microsoft.com/office/drawing/2014/main" id="{5363CBE4-BA92-17DB-D0B2-2AED73BE4AF8}"/>
              </a:ext>
            </a:extLst>
          </p:cNvPr>
          <p:cNvSpPr txBox="1">
            <a:spLocks/>
          </p:cNvSpPr>
          <p:nvPr/>
        </p:nvSpPr>
        <p:spPr>
          <a:xfrm>
            <a:off x="2028128" y="3450614"/>
            <a:ext cx="5100544" cy="732848"/>
          </a:xfrm>
          <a:prstGeom prst="roundRect">
            <a:avLst>
              <a:gd name="adj" fmla="val 0"/>
            </a:avLst>
          </a:prstGeom>
          <a:solidFill>
            <a:srgbClr val="CFB6D8"/>
          </a:solidFill>
        </p:spPr>
        <p:txBody>
          <a:bodyPr wrap="square" lIns="180000" tIns="180000" rIns="180000" bIns="180000" rtlCol="0" anchor="t" anchorCtr="0">
            <a:spAutoFit/>
          </a:bodyPr>
          <a:lstStyle/>
          <a:p>
            <a:pPr marL="114300" algn="ctr">
              <a:lnSpc>
                <a:spcPct val="150000"/>
              </a:lnSpc>
              <a:buSzPts val="1800"/>
            </a:pPr>
            <a:r>
              <a:rPr lang="en-GB" dirty="0"/>
              <a:t>Why (am / is / are)  the train stopping here?</a:t>
            </a:r>
          </a:p>
        </p:txBody>
      </p:sp>
      <p:sp>
        <p:nvSpPr>
          <p:cNvPr id="2" name="TextBox 1">
            <a:extLst>
              <a:ext uri="{FF2B5EF4-FFF2-40B4-BE49-F238E27FC236}">
                <a16:creationId xmlns:a16="http://schemas.microsoft.com/office/drawing/2014/main" id="{D66A85A8-642A-31F3-9A64-2D8573B0561F}"/>
              </a:ext>
            </a:extLst>
          </p:cNvPr>
          <p:cNvSpPr txBox="1">
            <a:spLocks/>
          </p:cNvSpPr>
          <p:nvPr/>
        </p:nvSpPr>
        <p:spPr>
          <a:xfrm>
            <a:off x="539750" y="402669"/>
            <a:ext cx="7083675" cy="906366"/>
          </a:xfrm>
          <a:prstGeom prst="rect">
            <a:avLst/>
          </a:prstGeom>
          <a:noFill/>
        </p:spPr>
        <p:txBody>
          <a:bodyPr wrap="square" lIns="251999" tIns="180000" rIns="251999" bIns="108000" rtlCol="0">
            <a:spAutoFit/>
          </a:bodyPr>
          <a:lstStyle/>
          <a:p>
            <a:r>
              <a:rPr lang="en-GB" sz="4000" b="1" dirty="0"/>
              <a:t>Choose the correct answer</a:t>
            </a:r>
            <a:endParaRPr lang="en-PT" sz="4000" b="1" dirty="0">
              <a:latin typeface="+mj-lt"/>
            </a:endParaRPr>
          </a:p>
        </p:txBody>
      </p:sp>
      <p:sp>
        <p:nvSpPr>
          <p:cNvPr id="7" name="1 select">
            <a:extLst>
              <a:ext uri="{FF2B5EF4-FFF2-40B4-BE49-F238E27FC236}">
                <a16:creationId xmlns:a16="http://schemas.microsoft.com/office/drawing/2014/main" id="{53981EA9-146F-C4AA-30E1-1182AEC2FF46}"/>
              </a:ext>
            </a:extLst>
          </p:cNvPr>
          <p:cNvSpPr txBox="1">
            <a:spLocks/>
          </p:cNvSpPr>
          <p:nvPr/>
        </p:nvSpPr>
        <p:spPr>
          <a:xfrm>
            <a:off x="1468978" y="4417013"/>
            <a:ext cx="6206044" cy="917513"/>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buSzPts val="1800"/>
            </a:pPr>
            <a:r>
              <a:rPr lang="en-GB" dirty="0"/>
              <a:t>Mom (am / is / are) in the middle, I (am / is / are) on the left and my brothers (am / is / are) next to me.</a:t>
            </a:r>
          </a:p>
        </p:txBody>
      </p:sp>
      <p:sp>
        <p:nvSpPr>
          <p:cNvPr id="4" name="Answer 1">
            <a:extLst>
              <a:ext uri="{FF2B5EF4-FFF2-40B4-BE49-F238E27FC236}">
                <a16:creationId xmlns:a16="http://schemas.microsoft.com/office/drawing/2014/main" id="{3AD18BD8-947A-8E88-BA40-2668800370BC}"/>
              </a:ext>
            </a:extLst>
          </p:cNvPr>
          <p:cNvSpPr txBox="1">
            <a:spLocks/>
          </p:cNvSpPr>
          <p:nvPr/>
        </p:nvSpPr>
        <p:spPr>
          <a:xfrm>
            <a:off x="2105921" y="2484215"/>
            <a:ext cx="4939643" cy="732848"/>
          </a:xfrm>
          <a:prstGeom prst="roundRect">
            <a:avLst>
              <a:gd name="adj" fmla="val 0"/>
            </a:avLst>
          </a:prstGeom>
          <a:solidFill>
            <a:srgbClr val="CFB6D8"/>
          </a:solidFill>
        </p:spPr>
        <p:txBody>
          <a:bodyPr wrap="square" lIns="180000" tIns="180000" rIns="180000" bIns="180000" rtlCol="0" anchor="t" anchorCtr="0">
            <a:spAutoFit/>
          </a:bodyPr>
          <a:lstStyle/>
          <a:p>
            <a:pPr marL="114300" algn="ctr">
              <a:lnSpc>
                <a:spcPct val="150000"/>
              </a:lnSpc>
              <a:buSzPts val="1800"/>
            </a:pPr>
            <a:r>
              <a:rPr lang="en-GB" b="1" dirty="0"/>
              <a:t>Are </a:t>
            </a:r>
            <a:r>
              <a:rPr lang="en-GB" dirty="0"/>
              <a:t>they selling their house?</a:t>
            </a:r>
          </a:p>
        </p:txBody>
      </p:sp>
      <p:sp>
        <p:nvSpPr>
          <p:cNvPr id="5" name="Answer 2">
            <a:extLst>
              <a:ext uri="{FF2B5EF4-FFF2-40B4-BE49-F238E27FC236}">
                <a16:creationId xmlns:a16="http://schemas.microsoft.com/office/drawing/2014/main" id="{B84EE2EB-1CEB-373D-7186-EC641C1BDC5F}"/>
              </a:ext>
            </a:extLst>
          </p:cNvPr>
          <p:cNvSpPr txBox="1">
            <a:spLocks/>
          </p:cNvSpPr>
          <p:nvPr/>
        </p:nvSpPr>
        <p:spPr>
          <a:xfrm>
            <a:off x="2028128" y="3458134"/>
            <a:ext cx="5100544" cy="732848"/>
          </a:xfrm>
          <a:prstGeom prst="roundRect">
            <a:avLst>
              <a:gd name="adj" fmla="val 0"/>
            </a:avLst>
          </a:prstGeom>
          <a:solidFill>
            <a:srgbClr val="CFB6D8"/>
          </a:solidFill>
        </p:spPr>
        <p:txBody>
          <a:bodyPr wrap="square" lIns="180000" tIns="180000" rIns="180000" bIns="180000" rtlCol="0" anchor="t" anchorCtr="0">
            <a:spAutoFit/>
          </a:bodyPr>
          <a:lstStyle/>
          <a:p>
            <a:pPr marL="114300" algn="ctr">
              <a:lnSpc>
                <a:spcPct val="150000"/>
              </a:lnSpc>
              <a:buSzPts val="1800"/>
            </a:pPr>
            <a:r>
              <a:rPr lang="en-GB" dirty="0"/>
              <a:t>Why </a:t>
            </a:r>
            <a:r>
              <a:rPr lang="en-GB" b="1" dirty="0"/>
              <a:t>is</a:t>
            </a:r>
            <a:r>
              <a:rPr lang="en-GB" dirty="0"/>
              <a:t> the train stopping here?</a:t>
            </a:r>
          </a:p>
        </p:txBody>
      </p:sp>
      <p:sp>
        <p:nvSpPr>
          <p:cNvPr id="8" name="Answer 3">
            <a:extLst>
              <a:ext uri="{FF2B5EF4-FFF2-40B4-BE49-F238E27FC236}">
                <a16:creationId xmlns:a16="http://schemas.microsoft.com/office/drawing/2014/main" id="{C0772CF6-FBB0-2810-5133-3A631ADD638E}"/>
              </a:ext>
            </a:extLst>
          </p:cNvPr>
          <p:cNvSpPr txBox="1">
            <a:spLocks/>
          </p:cNvSpPr>
          <p:nvPr/>
        </p:nvSpPr>
        <p:spPr>
          <a:xfrm>
            <a:off x="2071997" y="4428307"/>
            <a:ext cx="5012805" cy="917513"/>
          </a:xfrm>
          <a:prstGeom prst="roundRect">
            <a:avLst>
              <a:gd name="adj" fmla="val 0"/>
            </a:avLst>
          </a:prstGeom>
          <a:solidFill>
            <a:srgbClr val="CFB6D8"/>
          </a:solidFill>
        </p:spPr>
        <p:txBody>
          <a:bodyPr wrap="square" lIns="180000" tIns="180000" rIns="180000" bIns="180000" rtlCol="0" anchor="t" anchorCtr="0">
            <a:spAutoFit/>
          </a:bodyPr>
          <a:lstStyle/>
          <a:p>
            <a:pPr marL="114300" lvl="0" algn="ctr">
              <a:buSzPts val="1800"/>
            </a:pPr>
            <a:r>
              <a:rPr lang="en-GB" dirty="0"/>
              <a:t>Mom </a:t>
            </a:r>
            <a:r>
              <a:rPr lang="en-GB" b="1" dirty="0"/>
              <a:t>is</a:t>
            </a:r>
            <a:r>
              <a:rPr lang="en-GB" dirty="0"/>
              <a:t> in the middle, I </a:t>
            </a:r>
            <a:r>
              <a:rPr lang="en-GB" b="1" dirty="0"/>
              <a:t>am</a:t>
            </a:r>
            <a:r>
              <a:rPr lang="en-GB" dirty="0"/>
              <a:t> on </a:t>
            </a:r>
            <a:br>
              <a:rPr lang="en-GB" dirty="0"/>
            </a:br>
            <a:r>
              <a:rPr lang="en-GB" dirty="0"/>
              <a:t>the left and my brothers </a:t>
            </a:r>
            <a:r>
              <a:rPr lang="en-GB" b="1" dirty="0"/>
              <a:t>are</a:t>
            </a:r>
            <a:r>
              <a:rPr lang="en-GB" dirty="0"/>
              <a:t> next to me.</a:t>
            </a:r>
          </a:p>
        </p:txBody>
      </p:sp>
      <p:graphicFrame>
        <p:nvGraphicFramePr>
          <p:cNvPr id="14" name="Table 13">
            <a:extLst>
              <a:ext uri="{FF2B5EF4-FFF2-40B4-BE49-F238E27FC236}">
                <a16:creationId xmlns:a16="http://schemas.microsoft.com/office/drawing/2014/main" id="{9546B486-2CCF-8870-9612-F87D3152E88A}"/>
              </a:ext>
            </a:extLst>
          </p:cNvPr>
          <p:cNvGraphicFramePr>
            <a:graphicFrameLocks noGrp="1"/>
          </p:cNvGraphicFramePr>
          <p:nvPr/>
        </p:nvGraphicFramePr>
        <p:xfrm>
          <a:off x="755650" y="1292641"/>
          <a:ext cx="3772127" cy="432000"/>
        </p:xfrm>
        <a:graphic>
          <a:graphicData uri="http://schemas.openxmlformats.org/drawingml/2006/table">
            <a:tbl>
              <a:tblPr firstRow="1" bandRow="1">
                <a:tableStyleId>{5C22544A-7EE6-4342-B048-85BDC9FD1C3A}</a:tableStyleId>
              </a:tblPr>
              <a:tblGrid>
                <a:gridCol w="824468">
                  <a:extLst>
                    <a:ext uri="{9D8B030D-6E8A-4147-A177-3AD203B41FA5}">
                      <a16:colId xmlns:a16="http://schemas.microsoft.com/office/drawing/2014/main" val="4223610790"/>
                    </a:ext>
                  </a:extLst>
                </a:gridCol>
                <a:gridCol w="1377890">
                  <a:extLst>
                    <a:ext uri="{9D8B030D-6E8A-4147-A177-3AD203B41FA5}">
                      <a16:colId xmlns:a16="http://schemas.microsoft.com/office/drawing/2014/main" val="3378888456"/>
                    </a:ext>
                  </a:extLst>
                </a:gridCol>
                <a:gridCol w="1569769">
                  <a:extLst>
                    <a:ext uri="{9D8B030D-6E8A-4147-A177-3AD203B41FA5}">
                      <a16:colId xmlns:a16="http://schemas.microsoft.com/office/drawing/2014/main" val="2053802040"/>
                    </a:ext>
                  </a:extLst>
                </a:gridCol>
              </a:tblGrid>
              <a:tr h="432000">
                <a:tc>
                  <a:txBody>
                    <a:bodyPr/>
                    <a:lstStyle/>
                    <a:p>
                      <a:pPr algn="ctr"/>
                      <a:r>
                        <a:rPr lang="en-GB" sz="1300" b="1" dirty="0">
                          <a:ln>
                            <a:noFill/>
                          </a:ln>
                          <a:solidFill>
                            <a:schemeClr val="bg1"/>
                          </a:solidFill>
                        </a:rPr>
                        <a:t>am</a:t>
                      </a:r>
                      <a:r>
                        <a:rPr lang="en-GB" sz="1300" dirty="0">
                          <a:ln>
                            <a:noFill/>
                          </a:ln>
                          <a:solidFill>
                            <a:schemeClr val="bg1"/>
                          </a:solidFill>
                        </a:rPr>
                        <a:t> </a:t>
                      </a:r>
                      <a:r>
                        <a:rPr lang="en-GB" sz="1300" b="0" dirty="0">
                          <a:ln>
                            <a:noFill/>
                          </a:ln>
                          <a:solidFill>
                            <a:schemeClr val="bg1"/>
                          </a:solidFill>
                        </a:rPr>
                        <a:t>= I</a:t>
                      </a:r>
                      <a:endParaRPr lang="en-PT" sz="1300" b="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B1E5"/>
                    </a:solidFill>
                  </a:tcPr>
                </a:tc>
                <a:tc>
                  <a:txBody>
                    <a:bodyPr/>
                    <a:lstStyle/>
                    <a:p>
                      <a:pPr algn="ctr"/>
                      <a:r>
                        <a:rPr lang="en-GB" sz="1300" b="1" dirty="0">
                          <a:ln>
                            <a:noFill/>
                          </a:ln>
                          <a:solidFill>
                            <a:schemeClr val="bg1"/>
                          </a:solidFill>
                        </a:rPr>
                        <a:t>is</a:t>
                      </a:r>
                      <a:r>
                        <a:rPr lang="en-GB" sz="1300" dirty="0">
                          <a:ln>
                            <a:noFill/>
                          </a:ln>
                          <a:solidFill>
                            <a:schemeClr val="bg1"/>
                          </a:solidFill>
                        </a:rPr>
                        <a:t> </a:t>
                      </a:r>
                      <a:r>
                        <a:rPr lang="en-GB" sz="1300" b="0" dirty="0">
                          <a:ln>
                            <a:noFill/>
                          </a:ln>
                          <a:solidFill>
                            <a:schemeClr val="bg1"/>
                          </a:solidFill>
                        </a:rPr>
                        <a:t>= One thing</a:t>
                      </a:r>
                      <a:endParaRPr lang="en-PT" sz="1300" b="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BD33"/>
                    </a:solidFill>
                  </a:tcPr>
                </a:tc>
                <a:tc>
                  <a:txBody>
                    <a:bodyPr/>
                    <a:lstStyle/>
                    <a:p>
                      <a:pPr algn="ctr"/>
                      <a:r>
                        <a:rPr lang="en-GB" sz="1300" b="1" dirty="0">
                          <a:ln>
                            <a:noFill/>
                          </a:ln>
                          <a:solidFill>
                            <a:schemeClr val="bg1"/>
                          </a:solidFill>
                        </a:rPr>
                        <a:t>are</a:t>
                      </a:r>
                      <a:r>
                        <a:rPr lang="en-GB" sz="1300" dirty="0">
                          <a:ln>
                            <a:noFill/>
                          </a:ln>
                          <a:solidFill>
                            <a:schemeClr val="bg1"/>
                          </a:solidFill>
                        </a:rPr>
                        <a:t> </a:t>
                      </a:r>
                      <a:r>
                        <a:rPr lang="en-GB" sz="1300" b="0" dirty="0">
                          <a:ln>
                            <a:noFill/>
                          </a:ln>
                          <a:solidFill>
                            <a:schemeClr val="bg1"/>
                          </a:solidFill>
                        </a:rPr>
                        <a:t>= Many things</a:t>
                      </a:r>
                      <a:endParaRPr lang="en-PT" sz="1300" b="0"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73AA"/>
                    </a:solidFill>
                  </a:tcPr>
                </a:tc>
                <a:extLst>
                  <a:ext uri="{0D108BD9-81ED-4DB2-BD59-A6C34878D82A}">
                    <a16:rowId xmlns:a16="http://schemas.microsoft.com/office/drawing/2014/main" val="1102824721"/>
                  </a:ext>
                </a:extLst>
              </a:tr>
            </a:tbl>
          </a:graphicData>
        </a:graphic>
      </p:graphicFrame>
      <p:pic>
        <p:nvPicPr>
          <p:cNvPr id="9" name="Picture 8"/>
          <p:cNvPicPr>
            <a:picLocks noChangeAspect="1"/>
          </p:cNvPicPr>
          <p:nvPr/>
        </p:nvPicPr>
        <p:blipFill>
          <a:blip r:embed="rId2"/>
          <a:stretch>
            <a:fillRect/>
          </a:stretch>
        </p:blipFill>
        <p:spPr>
          <a:xfrm>
            <a:off x="7128672" y="320784"/>
            <a:ext cx="1783644" cy="1783644"/>
          </a:xfrm>
          <a:prstGeom prst="rect">
            <a:avLst/>
          </a:prstGeom>
        </p:spPr>
      </p:pic>
    </p:spTree>
    <p:extLst>
      <p:ext uri="{BB962C8B-B14F-4D97-AF65-F5344CB8AC3E}">
        <p14:creationId xmlns:p14="http://schemas.microsoft.com/office/powerpoint/2010/main" val="1548256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1" grpId="0" animBg="1"/>
      <p:bldP spid="11" grpId="1" animBg="1"/>
      <p:bldP spid="7" grpId="0" animBg="1"/>
      <p:bldP spid="7" grpId="1" animBg="1"/>
      <p:bldP spid="4"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066B46-1D9A-FD46-8BE5-12ED7305F68E}"/>
              </a:ext>
            </a:extLst>
          </p:cNvPr>
          <p:cNvSpPr txBox="1">
            <a:spLocks/>
          </p:cNvSpPr>
          <p:nvPr/>
        </p:nvSpPr>
        <p:spPr>
          <a:xfrm>
            <a:off x="539750" y="402669"/>
            <a:ext cx="5046858" cy="843477"/>
          </a:xfrm>
          <a:prstGeom prst="rect">
            <a:avLst/>
          </a:prstGeom>
          <a:noFill/>
        </p:spPr>
        <p:txBody>
          <a:bodyPr wrap="square" lIns="251999" tIns="180000" rIns="251999" rtlCol="0">
            <a:spAutoFit/>
          </a:bodyPr>
          <a:lstStyle/>
          <a:p>
            <a:r>
              <a:rPr lang="en-GB" sz="4000" b="1" dirty="0"/>
              <a:t>Sort the Sentences</a:t>
            </a:r>
            <a:endParaRPr lang="en-PT" sz="4000" b="1" dirty="0">
              <a:latin typeface="+mj-lt"/>
            </a:endParaRPr>
          </a:p>
        </p:txBody>
      </p:sp>
      <p:sp>
        <p:nvSpPr>
          <p:cNvPr id="3" name="Rounded Rectangle 2">
            <a:extLst>
              <a:ext uri="{FF2B5EF4-FFF2-40B4-BE49-F238E27FC236}">
                <a16:creationId xmlns:a16="http://schemas.microsoft.com/office/drawing/2014/main" id="{2208E64D-87EC-EC96-6213-03D2A3742CF9}"/>
              </a:ext>
            </a:extLst>
          </p:cNvPr>
          <p:cNvSpPr/>
          <p:nvPr/>
        </p:nvSpPr>
        <p:spPr>
          <a:xfrm>
            <a:off x="973664" y="1833048"/>
            <a:ext cx="2220611" cy="576000"/>
          </a:xfrm>
          <a:prstGeom prst="roundRect">
            <a:avLst>
              <a:gd name="adj" fmla="val 0"/>
            </a:avLst>
          </a:prstGeom>
          <a:solidFill>
            <a:srgbClr val="47B1E5"/>
          </a:solidFill>
          <a:ln>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800" b="1" dirty="0">
                <a:solidFill>
                  <a:schemeClr val="bg1"/>
                </a:solidFill>
              </a:rPr>
              <a:t>Am</a:t>
            </a:r>
          </a:p>
        </p:txBody>
      </p:sp>
      <p:sp>
        <p:nvSpPr>
          <p:cNvPr id="4" name="Rounded Rectangle 3">
            <a:extLst>
              <a:ext uri="{FF2B5EF4-FFF2-40B4-BE49-F238E27FC236}">
                <a16:creationId xmlns:a16="http://schemas.microsoft.com/office/drawing/2014/main" id="{AB12EF3C-7CBE-2A7E-BFA9-228199D931C4}"/>
              </a:ext>
            </a:extLst>
          </p:cNvPr>
          <p:cNvSpPr/>
          <p:nvPr/>
        </p:nvSpPr>
        <p:spPr>
          <a:xfrm>
            <a:off x="3477215" y="1833048"/>
            <a:ext cx="2216241" cy="576000"/>
          </a:xfrm>
          <a:prstGeom prst="roundRect">
            <a:avLst>
              <a:gd name="adj" fmla="val 0"/>
            </a:avLst>
          </a:prstGeom>
          <a:solidFill>
            <a:srgbClr val="85BD33"/>
          </a:solidFill>
          <a:ln>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800" b="1" dirty="0">
                <a:solidFill>
                  <a:schemeClr val="bg1"/>
                </a:solidFill>
              </a:rPr>
              <a:t>Is</a:t>
            </a:r>
          </a:p>
        </p:txBody>
      </p:sp>
      <p:sp>
        <p:nvSpPr>
          <p:cNvPr id="5" name="Rounded Rectangle 4">
            <a:extLst>
              <a:ext uri="{FF2B5EF4-FFF2-40B4-BE49-F238E27FC236}">
                <a16:creationId xmlns:a16="http://schemas.microsoft.com/office/drawing/2014/main" id="{DBE5AD0A-2FBF-B2D2-6BB1-8394189862A0}"/>
              </a:ext>
            </a:extLst>
          </p:cNvPr>
          <p:cNvSpPr/>
          <p:nvPr/>
        </p:nvSpPr>
        <p:spPr>
          <a:xfrm>
            <a:off x="5976396" y="1833048"/>
            <a:ext cx="2220611" cy="576000"/>
          </a:xfrm>
          <a:prstGeom prst="roundRect">
            <a:avLst>
              <a:gd name="adj" fmla="val 0"/>
            </a:avLst>
          </a:prstGeom>
          <a:solidFill>
            <a:srgbClr val="EE73AA"/>
          </a:solidFill>
          <a:ln>
            <a:solidFill>
              <a:srgbClr val="EE73A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800" b="1" dirty="0">
                <a:solidFill>
                  <a:schemeClr val="bg1"/>
                </a:solidFill>
              </a:rPr>
              <a:t>Are</a:t>
            </a:r>
          </a:p>
        </p:txBody>
      </p:sp>
      <p:sp>
        <p:nvSpPr>
          <p:cNvPr id="23" name="TextBox 22">
            <a:extLst>
              <a:ext uri="{FF2B5EF4-FFF2-40B4-BE49-F238E27FC236}">
                <a16:creationId xmlns:a16="http://schemas.microsoft.com/office/drawing/2014/main" id="{77C3D2A8-045A-B39B-2CF9-F5A5B28E2C0D}"/>
              </a:ext>
            </a:extLst>
          </p:cNvPr>
          <p:cNvSpPr txBox="1">
            <a:spLocks/>
          </p:cNvSpPr>
          <p:nvPr/>
        </p:nvSpPr>
        <p:spPr>
          <a:xfrm>
            <a:off x="539750" y="1042586"/>
            <a:ext cx="7260192" cy="566657"/>
          </a:xfrm>
          <a:prstGeom prst="rect">
            <a:avLst/>
          </a:prstGeom>
          <a:noFill/>
        </p:spPr>
        <p:txBody>
          <a:bodyPr wrap="square" lIns="251999" tIns="180000" rIns="251999" bIns="108000" rtlCol="0">
            <a:spAutoFit/>
          </a:bodyPr>
          <a:lstStyle/>
          <a:p>
            <a:pPr>
              <a:lnSpc>
                <a:spcPct val="105000"/>
              </a:lnSpc>
              <a:spcAft>
                <a:spcPts val="1200"/>
              </a:spcAft>
              <a:buSzPts val="275"/>
            </a:pPr>
            <a:r>
              <a:rPr lang="en-GB" dirty="0">
                <a:solidFill>
                  <a:srgbClr val="F9B000"/>
                </a:solidFill>
              </a:rPr>
              <a:t>Press the sentences below to reveal the answers.</a:t>
            </a:r>
          </a:p>
        </p:txBody>
      </p:sp>
      <p:sp>
        <p:nvSpPr>
          <p:cNvPr id="24" name="Is 2">
            <a:extLst>
              <a:ext uri="{FF2B5EF4-FFF2-40B4-BE49-F238E27FC236}">
                <a16:creationId xmlns:a16="http://schemas.microsoft.com/office/drawing/2014/main" id="{6A81E531-8151-B9D2-42C2-7271E8FAC2BC}"/>
              </a:ext>
            </a:extLst>
          </p:cNvPr>
          <p:cNvSpPr/>
          <p:nvPr/>
        </p:nvSpPr>
        <p:spPr>
          <a:xfrm>
            <a:off x="5976397" y="2515896"/>
            <a:ext cx="2220610" cy="772107"/>
          </a:xfrm>
          <a:prstGeom prst="roundRect">
            <a:avLst>
              <a:gd name="adj" fmla="val 0"/>
            </a:avLst>
          </a:prstGeom>
          <a:solidFill>
            <a:schemeClr val="accent1">
              <a:lumMod val="20000"/>
              <a:lumOff val="80000"/>
            </a:schemeClr>
          </a:solidFill>
          <a:ln>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b="1" dirty="0">
                <a:solidFill>
                  <a:srgbClr val="232321"/>
                </a:solidFill>
              </a:rPr>
              <a:t>Are</a:t>
            </a:r>
            <a:r>
              <a:rPr lang="en-GB" dirty="0">
                <a:solidFill>
                  <a:srgbClr val="232321"/>
                </a:solidFill>
              </a:rPr>
              <a:t> the bicycles new? </a:t>
            </a:r>
          </a:p>
        </p:txBody>
      </p:sp>
      <p:sp>
        <p:nvSpPr>
          <p:cNvPr id="25" name="Is 2">
            <a:extLst>
              <a:ext uri="{FF2B5EF4-FFF2-40B4-BE49-F238E27FC236}">
                <a16:creationId xmlns:a16="http://schemas.microsoft.com/office/drawing/2014/main" id="{FA9E795D-4159-CDE6-AB6E-A4C1E0E72214}"/>
              </a:ext>
            </a:extLst>
          </p:cNvPr>
          <p:cNvSpPr/>
          <p:nvPr/>
        </p:nvSpPr>
        <p:spPr>
          <a:xfrm>
            <a:off x="3511960" y="4379566"/>
            <a:ext cx="2220610" cy="772107"/>
          </a:xfrm>
          <a:prstGeom prst="roundRect">
            <a:avLst>
              <a:gd name="adj" fmla="val 0"/>
            </a:avLst>
          </a:prstGeom>
          <a:solidFill>
            <a:schemeClr val="bg1"/>
          </a:solidFill>
          <a:ln>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u="sng" dirty="0">
                <a:solidFill>
                  <a:srgbClr val="232321"/>
                </a:solidFill>
              </a:rPr>
              <a:t>          </a:t>
            </a:r>
            <a:r>
              <a:rPr lang="en-GB" dirty="0">
                <a:solidFill>
                  <a:srgbClr val="232321"/>
                </a:solidFill>
              </a:rPr>
              <a:t> the bicycles new? </a:t>
            </a:r>
          </a:p>
        </p:txBody>
      </p:sp>
      <p:sp>
        <p:nvSpPr>
          <p:cNvPr id="31" name="Is 2">
            <a:extLst>
              <a:ext uri="{FF2B5EF4-FFF2-40B4-BE49-F238E27FC236}">
                <a16:creationId xmlns:a16="http://schemas.microsoft.com/office/drawing/2014/main" id="{6BF32DBE-1BCF-BE2C-933C-093D639D4178}"/>
              </a:ext>
            </a:extLst>
          </p:cNvPr>
          <p:cNvSpPr/>
          <p:nvPr/>
        </p:nvSpPr>
        <p:spPr>
          <a:xfrm>
            <a:off x="3453535" y="2529693"/>
            <a:ext cx="2216241" cy="772107"/>
          </a:xfrm>
          <a:prstGeom prst="roundRect">
            <a:avLst>
              <a:gd name="adj" fmla="val 0"/>
            </a:avLst>
          </a:prstGeom>
          <a:solidFill>
            <a:srgbClr val="B9D36E"/>
          </a:solidFill>
          <a:ln>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The umbrella </a:t>
            </a:r>
            <a:r>
              <a:rPr lang="en-GB" b="1" dirty="0">
                <a:solidFill>
                  <a:srgbClr val="232321"/>
                </a:solidFill>
              </a:rPr>
              <a:t>is</a:t>
            </a:r>
            <a:r>
              <a:rPr lang="en-GB" dirty="0">
                <a:solidFill>
                  <a:srgbClr val="232321"/>
                </a:solidFill>
              </a:rPr>
              <a:t> in </a:t>
            </a:r>
            <a:br>
              <a:rPr lang="en-GB" dirty="0">
                <a:solidFill>
                  <a:srgbClr val="232321"/>
                </a:solidFill>
              </a:rPr>
            </a:br>
            <a:r>
              <a:rPr lang="en-GB" dirty="0">
                <a:solidFill>
                  <a:srgbClr val="232321"/>
                </a:solidFill>
              </a:rPr>
              <a:t>the car. </a:t>
            </a:r>
          </a:p>
        </p:txBody>
      </p:sp>
      <p:sp>
        <p:nvSpPr>
          <p:cNvPr id="32" name="Is 2">
            <a:extLst>
              <a:ext uri="{FF2B5EF4-FFF2-40B4-BE49-F238E27FC236}">
                <a16:creationId xmlns:a16="http://schemas.microsoft.com/office/drawing/2014/main" id="{79EE2427-1CF8-7899-439F-8C2EA40A8DFB}"/>
              </a:ext>
            </a:extLst>
          </p:cNvPr>
          <p:cNvSpPr/>
          <p:nvPr/>
        </p:nvSpPr>
        <p:spPr>
          <a:xfrm>
            <a:off x="978034" y="4379565"/>
            <a:ext cx="2290100" cy="772107"/>
          </a:xfrm>
          <a:prstGeom prst="roundRect">
            <a:avLst>
              <a:gd name="adj" fmla="val 0"/>
            </a:avLst>
          </a:prstGeom>
          <a:solidFill>
            <a:schemeClr val="bg1"/>
          </a:solidFill>
          <a:ln>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noAutofit/>
          </a:bodyPr>
          <a:lstStyle/>
          <a:p>
            <a:r>
              <a:rPr lang="en-GB" dirty="0">
                <a:solidFill>
                  <a:srgbClr val="232321"/>
                </a:solidFill>
              </a:rPr>
              <a:t>The umbrella </a:t>
            </a:r>
            <a:r>
              <a:rPr lang="en-GB" u="sng" dirty="0">
                <a:solidFill>
                  <a:srgbClr val="232321"/>
                </a:solidFill>
              </a:rPr>
              <a:t>          </a:t>
            </a:r>
            <a:br>
              <a:rPr lang="en-GB" u="sng" dirty="0">
                <a:solidFill>
                  <a:srgbClr val="232321"/>
                </a:solidFill>
              </a:rPr>
            </a:br>
            <a:r>
              <a:rPr lang="en-GB" dirty="0">
                <a:solidFill>
                  <a:srgbClr val="232321"/>
                </a:solidFill>
              </a:rPr>
              <a:t>in the car. </a:t>
            </a:r>
          </a:p>
        </p:txBody>
      </p:sp>
      <p:sp>
        <p:nvSpPr>
          <p:cNvPr id="34" name="Are 2">
            <a:extLst>
              <a:ext uri="{FF2B5EF4-FFF2-40B4-BE49-F238E27FC236}">
                <a16:creationId xmlns:a16="http://schemas.microsoft.com/office/drawing/2014/main" id="{DD704849-D2E9-607C-BAFA-A0C517468AC2}"/>
              </a:ext>
            </a:extLst>
          </p:cNvPr>
          <p:cNvSpPr/>
          <p:nvPr/>
        </p:nvSpPr>
        <p:spPr>
          <a:xfrm>
            <a:off x="973664" y="2529693"/>
            <a:ext cx="2220610" cy="772107"/>
          </a:xfrm>
          <a:prstGeom prst="roundRect">
            <a:avLst>
              <a:gd name="adj" fmla="val 0"/>
            </a:avLst>
          </a:prstGeom>
          <a:solidFill>
            <a:srgbClr val="AFDEF9"/>
          </a:solidFill>
          <a:ln>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b="1" dirty="0">
                <a:solidFill>
                  <a:srgbClr val="232321"/>
                </a:solidFill>
              </a:rPr>
              <a:t>Am</a:t>
            </a:r>
            <a:r>
              <a:rPr lang="en-GB" dirty="0">
                <a:solidFill>
                  <a:srgbClr val="232321"/>
                </a:solidFill>
              </a:rPr>
              <a:t> I making dinner? </a:t>
            </a:r>
          </a:p>
        </p:txBody>
      </p:sp>
      <p:sp>
        <p:nvSpPr>
          <p:cNvPr id="35" name="Are 2">
            <a:extLst>
              <a:ext uri="{FF2B5EF4-FFF2-40B4-BE49-F238E27FC236}">
                <a16:creationId xmlns:a16="http://schemas.microsoft.com/office/drawing/2014/main" id="{0DD09B17-DF0F-D284-D7AD-7D48F2785D25}"/>
              </a:ext>
            </a:extLst>
          </p:cNvPr>
          <p:cNvSpPr/>
          <p:nvPr/>
        </p:nvSpPr>
        <p:spPr>
          <a:xfrm>
            <a:off x="5976396" y="4390023"/>
            <a:ext cx="2220610" cy="772107"/>
          </a:xfrm>
          <a:prstGeom prst="roundRect">
            <a:avLst>
              <a:gd name="adj" fmla="val 0"/>
            </a:avLst>
          </a:prstGeom>
          <a:solidFill>
            <a:schemeClr val="bg1"/>
          </a:solidFill>
          <a:ln>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u="sng" dirty="0">
                <a:solidFill>
                  <a:srgbClr val="232321"/>
                </a:solidFill>
              </a:rPr>
              <a:t>         </a:t>
            </a:r>
            <a:r>
              <a:rPr lang="en-GB" dirty="0">
                <a:solidFill>
                  <a:srgbClr val="232321"/>
                </a:solidFill>
              </a:rPr>
              <a:t> I making dinner? </a:t>
            </a:r>
          </a:p>
        </p:txBody>
      </p:sp>
      <p:pic>
        <p:nvPicPr>
          <p:cNvPr id="7" name="Picture 6"/>
          <p:cNvPicPr>
            <a:picLocks noChangeAspect="1"/>
          </p:cNvPicPr>
          <p:nvPr/>
        </p:nvPicPr>
        <p:blipFill>
          <a:blip r:embed="rId2"/>
          <a:stretch>
            <a:fillRect/>
          </a:stretch>
        </p:blipFill>
        <p:spPr>
          <a:xfrm>
            <a:off x="7086701" y="217524"/>
            <a:ext cx="1762125" cy="1562100"/>
          </a:xfrm>
          <a:prstGeom prst="rect">
            <a:avLst/>
          </a:prstGeom>
        </p:spPr>
      </p:pic>
    </p:spTree>
    <p:extLst>
      <p:ext uri="{BB962C8B-B14F-4D97-AF65-F5344CB8AC3E}">
        <p14:creationId xmlns:p14="http://schemas.microsoft.com/office/powerpoint/2010/main" val="2274923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2.59259E-6 L 0.275 -0.27222 " pathEditMode="relative" rAng="0" ptsTypes="AA">
                                      <p:cBhvr>
                                        <p:cTn id="6" dur="1000" fill="hold"/>
                                        <p:tgtEl>
                                          <p:spTgt spid="25"/>
                                        </p:tgtEl>
                                        <p:attrNameLst>
                                          <p:attrName>ppt_x</p:attrName>
                                          <p:attrName>ppt_y</p:attrName>
                                        </p:attrNameLst>
                                      </p:cBhvr>
                                      <p:rCtr x="13594" y="-13495"/>
                                    </p:animMotion>
                                  </p:childTnLst>
                                </p:cTn>
                              </p:par>
                            </p:childTnLst>
                          </p:cTn>
                        </p:par>
                        <p:par>
                          <p:cTn id="7" fill="hold">
                            <p:stCondLst>
                              <p:cond delay="1000"/>
                            </p:stCondLst>
                            <p:childTnLst>
                              <p:par>
                                <p:cTn id="8" presetID="10" presetClass="exit" presetSubtype="0" fill="hold" grpId="1" nodeType="after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139 -0.00047 L 0.27188 -0.26898 " pathEditMode="relative" rAng="0" ptsTypes="AA">
                                      <p:cBhvr>
                                        <p:cTn id="18" dur="1000" fill="hold"/>
                                        <p:tgtEl>
                                          <p:spTgt spid="32"/>
                                        </p:tgtEl>
                                        <p:attrNameLst>
                                          <p:attrName>ppt_x</p:attrName>
                                          <p:attrName>ppt_y</p:attrName>
                                        </p:attrNameLst>
                                      </p:cBhvr>
                                      <p:rCtr x="13663" y="-13426"/>
                                    </p:animMotion>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0.00208 0.02476 L -0.54809 -0.2713 " pathEditMode="relative" rAng="0" ptsTypes="AA">
                                      <p:cBhvr>
                                        <p:cTn id="33" dur="1000" fill="hold"/>
                                        <p:tgtEl>
                                          <p:spTgt spid="35"/>
                                        </p:tgtEl>
                                        <p:attrNameLst>
                                          <p:attrName>ppt_x</p:attrName>
                                          <p:attrName>ppt_y</p:attrName>
                                        </p:attrNameLst>
                                      </p:cBhvr>
                                      <p:rCtr x="-27309" y="-14815"/>
                                    </p:animMotion>
                                  </p:childTnLst>
                                </p:cTn>
                              </p:par>
                            </p:childTnLst>
                          </p:cTn>
                        </p:par>
                        <p:par>
                          <p:cTn id="34" fill="hold">
                            <p:stCondLst>
                              <p:cond delay="1000"/>
                            </p:stCondLst>
                            <p:childTnLst>
                              <p:par>
                                <p:cTn id="35" presetID="10" presetClass="exit" presetSubtype="0" fill="hold" grpId="1" nodeType="after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childTnLst>
                                </p:cTn>
                              </p:par>
                            </p:childTnLst>
                          </p:cTn>
                        </p:par>
                      </p:childTnLst>
                    </p:cTn>
                  </p:par>
                </p:childTnLst>
              </p:cTn>
              <p:nextCondLst>
                <p:cond evt="onClick" delay="0">
                  <p:tgtEl>
                    <p:spTgt spid="35"/>
                  </p:tgtEl>
                </p:cond>
              </p:nextCondLst>
            </p:seq>
          </p:childTnLst>
        </p:cTn>
      </p:par>
    </p:tnLst>
    <p:bldLst>
      <p:bldP spid="23" grpId="0"/>
      <p:bldP spid="23" grpId="1"/>
      <p:bldP spid="24" grpId="0" animBg="1"/>
      <p:bldP spid="25" grpId="0" animBg="1"/>
      <p:bldP spid="25" grpId="1" animBg="1"/>
      <p:bldP spid="31" grpId="0" animBg="1"/>
      <p:bldP spid="32" grpId="0" animBg="1"/>
      <p:bldP spid="32" grpId="1" animBg="1"/>
      <p:bldP spid="34" grpId="0" animBg="1"/>
      <p:bldP spid="35" grpId="0" animBg="1"/>
      <p:bldP spid="3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066B46-1D9A-FD46-8BE5-12ED7305F68E}"/>
              </a:ext>
            </a:extLst>
          </p:cNvPr>
          <p:cNvSpPr txBox="1">
            <a:spLocks/>
          </p:cNvSpPr>
          <p:nvPr/>
        </p:nvSpPr>
        <p:spPr>
          <a:xfrm>
            <a:off x="539750" y="402669"/>
            <a:ext cx="5046858" cy="843477"/>
          </a:xfrm>
          <a:prstGeom prst="rect">
            <a:avLst/>
          </a:prstGeom>
          <a:noFill/>
        </p:spPr>
        <p:txBody>
          <a:bodyPr wrap="square" lIns="251999" tIns="180000" rIns="251999" rtlCol="0">
            <a:spAutoFit/>
          </a:bodyPr>
          <a:lstStyle/>
          <a:p>
            <a:r>
              <a:rPr lang="en-GB" sz="4000" b="1" dirty="0"/>
              <a:t>Sort the Sentences</a:t>
            </a:r>
            <a:endParaRPr lang="en-PT" sz="4000" b="1" dirty="0">
              <a:latin typeface="+mj-lt"/>
            </a:endParaRPr>
          </a:p>
        </p:txBody>
      </p:sp>
      <p:sp>
        <p:nvSpPr>
          <p:cNvPr id="3" name="Rounded Rectangle 2">
            <a:extLst>
              <a:ext uri="{FF2B5EF4-FFF2-40B4-BE49-F238E27FC236}">
                <a16:creationId xmlns:a16="http://schemas.microsoft.com/office/drawing/2014/main" id="{2208E64D-87EC-EC96-6213-03D2A3742CF9}"/>
              </a:ext>
            </a:extLst>
          </p:cNvPr>
          <p:cNvSpPr/>
          <p:nvPr/>
        </p:nvSpPr>
        <p:spPr>
          <a:xfrm>
            <a:off x="973664" y="1833048"/>
            <a:ext cx="2220611" cy="576000"/>
          </a:xfrm>
          <a:prstGeom prst="roundRect">
            <a:avLst>
              <a:gd name="adj" fmla="val 0"/>
            </a:avLst>
          </a:prstGeom>
          <a:solidFill>
            <a:srgbClr val="47B1E5"/>
          </a:solidFill>
          <a:ln>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800" b="1" dirty="0">
                <a:solidFill>
                  <a:schemeClr val="bg1"/>
                </a:solidFill>
              </a:rPr>
              <a:t>Am</a:t>
            </a:r>
          </a:p>
        </p:txBody>
      </p:sp>
      <p:sp>
        <p:nvSpPr>
          <p:cNvPr id="4" name="Rounded Rectangle 3">
            <a:extLst>
              <a:ext uri="{FF2B5EF4-FFF2-40B4-BE49-F238E27FC236}">
                <a16:creationId xmlns:a16="http://schemas.microsoft.com/office/drawing/2014/main" id="{AB12EF3C-7CBE-2A7E-BFA9-228199D931C4}"/>
              </a:ext>
            </a:extLst>
          </p:cNvPr>
          <p:cNvSpPr/>
          <p:nvPr/>
        </p:nvSpPr>
        <p:spPr>
          <a:xfrm>
            <a:off x="3477215" y="1833048"/>
            <a:ext cx="2216241" cy="576000"/>
          </a:xfrm>
          <a:prstGeom prst="roundRect">
            <a:avLst>
              <a:gd name="adj" fmla="val 0"/>
            </a:avLst>
          </a:prstGeom>
          <a:solidFill>
            <a:srgbClr val="85BD33"/>
          </a:solidFill>
          <a:ln>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800" b="1" dirty="0">
                <a:solidFill>
                  <a:schemeClr val="bg1"/>
                </a:solidFill>
              </a:rPr>
              <a:t>Is</a:t>
            </a:r>
          </a:p>
        </p:txBody>
      </p:sp>
      <p:sp>
        <p:nvSpPr>
          <p:cNvPr id="5" name="Rounded Rectangle 4">
            <a:extLst>
              <a:ext uri="{FF2B5EF4-FFF2-40B4-BE49-F238E27FC236}">
                <a16:creationId xmlns:a16="http://schemas.microsoft.com/office/drawing/2014/main" id="{DBE5AD0A-2FBF-B2D2-6BB1-8394189862A0}"/>
              </a:ext>
            </a:extLst>
          </p:cNvPr>
          <p:cNvSpPr/>
          <p:nvPr/>
        </p:nvSpPr>
        <p:spPr>
          <a:xfrm>
            <a:off x="5976396" y="1833048"/>
            <a:ext cx="2220611" cy="576000"/>
          </a:xfrm>
          <a:prstGeom prst="roundRect">
            <a:avLst>
              <a:gd name="adj" fmla="val 0"/>
            </a:avLst>
          </a:prstGeom>
          <a:solidFill>
            <a:srgbClr val="EE73AA"/>
          </a:solidFill>
          <a:ln>
            <a:solidFill>
              <a:srgbClr val="EE73A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800" b="1" dirty="0">
                <a:solidFill>
                  <a:schemeClr val="bg1"/>
                </a:solidFill>
              </a:rPr>
              <a:t>Are</a:t>
            </a:r>
          </a:p>
        </p:txBody>
      </p:sp>
      <p:sp>
        <p:nvSpPr>
          <p:cNvPr id="23" name="TextBox 22">
            <a:extLst>
              <a:ext uri="{FF2B5EF4-FFF2-40B4-BE49-F238E27FC236}">
                <a16:creationId xmlns:a16="http://schemas.microsoft.com/office/drawing/2014/main" id="{77C3D2A8-045A-B39B-2CF9-F5A5B28E2C0D}"/>
              </a:ext>
            </a:extLst>
          </p:cNvPr>
          <p:cNvSpPr txBox="1">
            <a:spLocks/>
          </p:cNvSpPr>
          <p:nvPr/>
        </p:nvSpPr>
        <p:spPr>
          <a:xfrm>
            <a:off x="539750" y="1042586"/>
            <a:ext cx="7260192" cy="566657"/>
          </a:xfrm>
          <a:prstGeom prst="rect">
            <a:avLst/>
          </a:prstGeom>
          <a:noFill/>
        </p:spPr>
        <p:txBody>
          <a:bodyPr wrap="square" lIns="251999" tIns="180000" rIns="251999" bIns="108000" rtlCol="0">
            <a:spAutoFit/>
          </a:bodyPr>
          <a:lstStyle/>
          <a:p>
            <a:pPr>
              <a:lnSpc>
                <a:spcPct val="105000"/>
              </a:lnSpc>
              <a:spcAft>
                <a:spcPts val="1200"/>
              </a:spcAft>
              <a:buSzPts val="275"/>
            </a:pPr>
            <a:r>
              <a:rPr lang="en-GB" dirty="0">
                <a:solidFill>
                  <a:srgbClr val="F9B000"/>
                </a:solidFill>
              </a:rPr>
              <a:t>Press the sentences below to reveal the answers.</a:t>
            </a:r>
          </a:p>
        </p:txBody>
      </p:sp>
      <p:sp>
        <p:nvSpPr>
          <p:cNvPr id="24" name="Is 2">
            <a:extLst>
              <a:ext uri="{FF2B5EF4-FFF2-40B4-BE49-F238E27FC236}">
                <a16:creationId xmlns:a16="http://schemas.microsoft.com/office/drawing/2014/main" id="{6A81E531-8151-B9D2-42C2-7271E8FAC2BC}"/>
              </a:ext>
            </a:extLst>
          </p:cNvPr>
          <p:cNvSpPr/>
          <p:nvPr/>
        </p:nvSpPr>
        <p:spPr>
          <a:xfrm>
            <a:off x="5976397" y="2515896"/>
            <a:ext cx="2220610" cy="772107"/>
          </a:xfrm>
          <a:prstGeom prst="roundRect">
            <a:avLst>
              <a:gd name="adj" fmla="val 0"/>
            </a:avLst>
          </a:prstGeom>
          <a:solidFill>
            <a:schemeClr val="accent1">
              <a:lumMod val="20000"/>
              <a:lumOff val="80000"/>
            </a:schemeClr>
          </a:solidFill>
          <a:ln>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b="1" dirty="0">
                <a:solidFill>
                  <a:srgbClr val="232321"/>
                </a:solidFill>
              </a:rPr>
              <a:t>Are</a:t>
            </a:r>
            <a:r>
              <a:rPr lang="en-GB" dirty="0">
                <a:solidFill>
                  <a:srgbClr val="232321"/>
                </a:solidFill>
              </a:rPr>
              <a:t> the bicycles new? </a:t>
            </a:r>
          </a:p>
        </p:txBody>
      </p:sp>
      <p:sp>
        <p:nvSpPr>
          <p:cNvPr id="31" name="Is 2">
            <a:extLst>
              <a:ext uri="{FF2B5EF4-FFF2-40B4-BE49-F238E27FC236}">
                <a16:creationId xmlns:a16="http://schemas.microsoft.com/office/drawing/2014/main" id="{6BF32DBE-1BCF-BE2C-933C-093D639D4178}"/>
              </a:ext>
            </a:extLst>
          </p:cNvPr>
          <p:cNvSpPr/>
          <p:nvPr/>
        </p:nvSpPr>
        <p:spPr>
          <a:xfrm>
            <a:off x="3453535" y="2529693"/>
            <a:ext cx="2216241" cy="772107"/>
          </a:xfrm>
          <a:prstGeom prst="roundRect">
            <a:avLst>
              <a:gd name="adj" fmla="val 0"/>
            </a:avLst>
          </a:prstGeom>
          <a:solidFill>
            <a:srgbClr val="B9D36E"/>
          </a:solidFill>
          <a:ln>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The umbrella </a:t>
            </a:r>
            <a:r>
              <a:rPr lang="en-GB" b="1" dirty="0">
                <a:solidFill>
                  <a:srgbClr val="232321"/>
                </a:solidFill>
              </a:rPr>
              <a:t>is</a:t>
            </a:r>
            <a:r>
              <a:rPr lang="en-GB" dirty="0">
                <a:solidFill>
                  <a:srgbClr val="232321"/>
                </a:solidFill>
              </a:rPr>
              <a:t> in </a:t>
            </a:r>
            <a:br>
              <a:rPr lang="en-GB" dirty="0">
                <a:solidFill>
                  <a:srgbClr val="232321"/>
                </a:solidFill>
              </a:rPr>
            </a:br>
            <a:r>
              <a:rPr lang="en-GB" dirty="0">
                <a:solidFill>
                  <a:srgbClr val="232321"/>
                </a:solidFill>
              </a:rPr>
              <a:t>the car. </a:t>
            </a:r>
          </a:p>
        </p:txBody>
      </p:sp>
      <p:sp>
        <p:nvSpPr>
          <p:cNvPr id="34" name="Are 2">
            <a:extLst>
              <a:ext uri="{FF2B5EF4-FFF2-40B4-BE49-F238E27FC236}">
                <a16:creationId xmlns:a16="http://schemas.microsoft.com/office/drawing/2014/main" id="{DD704849-D2E9-607C-BAFA-A0C517468AC2}"/>
              </a:ext>
            </a:extLst>
          </p:cNvPr>
          <p:cNvSpPr/>
          <p:nvPr/>
        </p:nvSpPr>
        <p:spPr>
          <a:xfrm>
            <a:off x="973664" y="2529693"/>
            <a:ext cx="2220610" cy="772107"/>
          </a:xfrm>
          <a:prstGeom prst="roundRect">
            <a:avLst>
              <a:gd name="adj" fmla="val 0"/>
            </a:avLst>
          </a:prstGeom>
          <a:solidFill>
            <a:srgbClr val="AFDEF9"/>
          </a:solidFill>
          <a:ln>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b="1" dirty="0">
                <a:solidFill>
                  <a:srgbClr val="232321"/>
                </a:solidFill>
              </a:rPr>
              <a:t>Am</a:t>
            </a:r>
            <a:r>
              <a:rPr lang="en-GB" dirty="0">
                <a:solidFill>
                  <a:srgbClr val="232321"/>
                </a:solidFill>
              </a:rPr>
              <a:t> I making dinner? </a:t>
            </a:r>
          </a:p>
        </p:txBody>
      </p:sp>
      <p:sp>
        <p:nvSpPr>
          <p:cNvPr id="7" name="Are 2">
            <a:extLst>
              <a:ext uri="{FF2B5EF4-FFF2-40B4-BE49-F238E27FC236}">
                <a16:creationId xmlns:a16="http://schemas.microsoft.com/office/drawing/2014/main" id="{CC98E9FB-1DF8-2608-8426-D5D73E40B51C}"/>
              </a:ext>
            </a:extLst>
          </p:cNvPr>
          <p:cNvSpPr/>
          <p:nvPr/>
        </p:nvSpPr>
        <p:spPr>
          <a:xfrm>
            <a:off x="3461695" y="3441106"/>
            <a:ext cx="2220610" cy="772107"/>
          </a:xfrm>
          <a:prstGeom prst="roundRect">
            <a:avLst>
              <a:gd name="adj" fmla="val 0"/>
            </a:avLst>
          </a:prstGeom>
          <a:solidFill>
            <a:srgbClr val="B9D36E"/>
          </a:solidFill>
          <a:ln>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The guitar </a:t>
            </a:r>
            <a:r>
              <a:rPr lang="en-GB" b="1" dirty="0">
                <a:solidFill>
                  <a:srgbClr val="232321"/>
                </a:solidFill>
              </a:rPr>
              <a:t>is</a:t>
            </a:r>
            <a:r>
              <a:rPr lang="en-GB" dirty="0">
                <a:solidFill>
                  <a:srgbClr val="232321"/>
                </a:solidFill>
              </a:rPr>
              <a:t> not there.  </a:t>
            </a:r>
          </a:p>
        </p:txBody>
      </p:sp>
      <p:sp>
        <p:nvSpPr>
          <p:cNvPr id="8" name="Is 2">
            <a:extLst>
              <a:ext uri="{FF2B5EF4-FFF2-40B4-BE49-F238E27FC236}">
                <a16:creationId xmlns:a16="http://schemas.microsoft.com/office/drawing/2014/main" id="{0B163E81-B9FB-CAF3-3663-994B0C54A694}"/>
              </a:ext>
            </a:extLst>
          </p:cNvPr>
          <p:cNvSpPr/>
          <p:nvPr/>
        </p:nvSpPr>
        <p:spPr>
          <a:xfrm>
            <a:off x="5976397" y="3437858"/>
            <a:ext cx="2220610" cy="772107"/>
          </a:xfrm>
          <a:prstGeom prst="roundRect">
            <a:avLst>
              <a:gd name="adj" fmla="val 0"/>
            </a:avLst>
          </a:prstGeom>
          <a:solidFill>
            <a:schemeClr val="accent1">
              <a:lumMod val="20000"/>
              <a:lumOff val="80000"/>
            </a:schemeClr>
          </a:solidFill>
          <a:ln>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We </a:t>
            </a:r>
            <a:r>
              <a:rPr lang="en-GB" b="1" dirty="0">
                <a:solidFill>
                  <a:srgbClr val="232321"/>
                </a:solidFill>
              </a:rPr>
              <a:t>are</a:t>
            </a:r>
            <a:r>
              <a:rPr lang="en-GB" dirty="0">
                <a:solidFill>
                  <a:srgbClr val="232321"/>
                </a:solidFill>
              </a:rPr>
              <a:t> moving to Doha. </a:t>
            </a:r>
          </a:p>
        </p:txBody>
      </p:sp>
      <p:sp>
        <p:nvSpPr>
          <p:cNvPr id="9" name="Are 2">
            <a:extLst>
              <a:ext uri="{FF2B5EF4-FFF2-40B4-BE49-F238E27FC236}">
                <a16:creationId xmlns:a16="http://schemas.microsoft.com/office/drawing/2014/main" id="{9DD374C1-4F73-FF10-0264-6896C76CA051}"/>
              </a:ext>
            </a:extLst>
          </p:cNvPr>
          <p:cNvSpPr/>
          <p:nvPr/>
        </p:nvSpPr>
        <p:spPr>
          <a:xfrm>
            <a:off x="973664" y="3431174"/>
            <a:ext cx="2220610" cy="772107"/>
          </a:xfrm>
          <a:prstGeom prst="roundRect">
            <a:avLst>
              <a:gd name="adj" fmla="val 0"/>
            </a:avLst>
          </a:prstGeom>
          <a:solidFill>
            <a:srgbClr val="AFDEF9"/>
          </a:solidFill>
          <a:ln>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I </a:t>
            </a:r>
            <a:r>
              <a:rPr lang="en-GB" b="1" dirty="0">
                <a:solidFill>
                  <a:srgbClr val="232321"/>
                </a:solidFill>
              </a:rPr>
              <a:t>am</a:t>
            </a:r>
            <a:r>
              <a:rPr lang="en-GB" dirty="0">
                <a:solidFill>
                  <a:srgbClr val="232321"/>
                </a:solidFill>
              </a:rPr>
              <a:t> on my skateboard. </a:t>
            </a:r>
          </a:p>
        </p:txBody>
      </p:sp>
      <p:sp>
        <p:nvSpPr>
          <p:cNvPr id="10" name="Is 2">
            <a:extLst>
              <a:ext uri="{FF2B5EF4-FFF2-40B4-BE49-F238E27FC236}">
                <a16:creationId xmlns:a16="http://schemas.microsoft.com/office/drawing/2014/main" id="{30B94A9C-673A-CDB6-B086-6E81D0FD0C21}"/>
              </a:ext>
            </a:extLst>
          </p:cNvPr>
          <p:cNvSpPr/>
          <p:nvPr/>
        </p:nvSpPr>
        <p:spPr>
          <a:xfrm>
            <a:off x="3477215" y="4966445"/>
            <a:ext cx="2220610" cy="772107"/>
          </a:xfrm>
          <a:prstGeom prst="roundRect">
            <a:avLst>
              <a:gd name="adj" fmla="val 0"/>
            </a:avLst>
          </a:prstGeom>
          <a:solidFill>
            <a:schemeClr val="bg1"/>
          </a:solidFill>
          <a:ln>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We </a:t>
            </a:r>
            <a:r>
              <a:rPr lang="en-GB" u="sng" dirty="0">
                <a:solidFill>
                  <a:srgbClr val="232321"/>
                </a:solidFill>
              </a:rPr>
              <a:t>         </a:t>
            </a:r>
            <a:r>
              <a:rPr lang="en-GB" dirty="0">
                <a:solidFill>
                  <a:srgbClr val="232321"/>
                </a:solidFill>
              </a:rPr>
              <a:t> moving to Doha. </a:t>
            </a:r>
          </a:p>
        </p:txBody>
      </p:sp>
      <p:sp>
        <p:nvSpPr>
          <p:cNvPr id="11" name="Are 2">
            <a:extLst>
              <a:ext uri="{FF2B5EF4-FFF2-40B4-BE49-F238E27FC236}">
                <a16:creationId xmlns:a16="http://schemas.microsoft.com/office/drawing/2014/main" id="{1091D94B-A383-39AA-939A-1834E993DEB9}"/>
              </a:ext>
            </a:extLst>
          </p:cNvPr>
          <p:cNvSpPr/>
          <p:nvPr/>
        </p:nvSpPr>
        <p:spPr>
          <a:xfrm>
            <a:off x="5964556" y="4981226"/>
            <a:ext cx="2205780" cy="772107"/>
          </a:xfrm>
          <a:prstGeom prst="roundRect">
            <a:avLst>
              <a:gd name="adj" fmla="val 0"/>
            </a:avLst>
          </a:prstGeom>
          <a:solidFill>
            <a:schemeClr val="bg1"/>
          </a:solidFill>
          <a:ln>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noAutofit/>
          </a:bodyPr>
          <a:lstStyle/>
          <a:p>
            <a:pPr lvl="0"/>
            <a:r>
              <a:rPr lang="en-GB" dirty="0">
                <a:solidFill>
                  <a:srgbClr val="232321"/>
                </a:solidFill>
              </a:rPr>
              <a:t>The guitar </a:t>
            </a:r>
            <a:r>
              <a:rPr lang="en-GB" u="sng" dirty="0">
                <a:solidFill>
                  <a:srgbClr val="232321"/>
                </a:solidFill>
              </a:rPr>
              <a:t>         </a:t>
            </a:r>
            <a:br>
              <a:rPr lang="en-GB" u="sng" dirty="0">
                <a:solidFill>
                  <a:srgbClr val="232321"/>
                </a:solidFill>
              </a:rPr>
            </a:br>
            <a:r>
              <a:rPr lang="en-GB" dirty="0">
                <a:solidFill>
                  <a:srgbClr val="232321"/>
                </a:solidFill>
              </a:rPr>
              <a:t>not there.  </a:t>
            </a:r>
          </a:p>
        </p:txBody>
      </p:sp>
      <p:sp>
        <p:nvSpPr>
          <p:cNvPr id="12" name="Are 2">
            <a:extLst>
              <a:ext uri="{FF2B5EF4-FFF2-40B4-BE49-F238E27FC236}">
                <a16:creationId xmlns:a16="http://schemas.microsoft.com/office/drawing/2014/main" id="{CB54704E-62AF-8228-4563-BC8313FEC1E1}"/>
              </a:ext>
            </a:extLst>
          </p:cNvPr>
          <p:cNvSpPr/>
          <p:nvPr/>
        </p:nvSpPr>
        <p:spPr>
          <a:xfrm>
            <a:off x="973664" y="4966445"/>
            <a:ext cx="2220610" cy="772107"/>
          </a:xfrm>
          <a:prstGeom prst="roundRect">
            <a:avLst>
              <a:gd name="adj" fmla="val 0"/>
            </a:avLst>
          </a:prstGeom>
          <a:solidFill>
            <a:schemeClr val="bg1"/>
          </a:solidFill>
          <a:ln>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r>
              <a:rPr lang="en-GB" dirty="0">
                <a:solidFill>
                  <a:srgbClr val="232321"/>
                </a:solidFill>
              </a:rPr>
              <a:t>I </a:t>
            </a:r>
            <a:r>
              <a:rPr lang="en-GB" u="sng" dirty="0">
                <a:solidFill>
                  <a:srgbClr val="232321"/>
                </a:solidFill>
              </a:rPr>
              <a:t>           </a:t>
            </a:r>
            <a:r>
              <a:rPr lang="en-GB" dirty="0">
                <a:solidFill>
                  <a:srgbClr val="232321"/>
                </a:solidFill>
              </a:rPr>
              <a:t> on my skateboard. </a:t>
            </a:r>
          </a:p>
        </p:txBody>
      </p:sp>
      <p:pic>
        <p:nvPicPr>
          <p:cNvPr id="13" name="Picture 12"/>
          <p:cNvPicPr>
            <a:picLocks noChangeAspect="1"/>
          </p:cNvPicPr>
          <p:nvPr/>
        </p:nvPicPr>
        <p:blipFill>
          <a:blip r:embed="rId2"/>
          <a:stretch>
            <a:fillRect/>
          </a:stretch>
        </p:blipFill>
        <p:spPr>
          <a:xfrm>
            <a:off x="7289387" y="121406"/>
            <a:ext cx="1761897" cy="1560711"/>
          </a:xfrm>
          <a:prstGeom prst="rect">
            <a:avLst/>
          </a:prstGeom>
        </p:spPr>
      </p:pic>
    </p:spTree>
    <p:extLst>
      <p:ext uri="{BB962C8B-B14F-4D97-AF65-F5344CB8AC3E}">
        <p14:creationId xmlns:p14="http://schemas.microsoft.com/office/powerpoint/2010/main" val="3069376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39 -0.00046 L 0.27483 -0.22361 " pathEditMode="relative" rAng="0" ptsTypes="AA">
                                      <p:cBhvr>
                                        <p:cTn id="6" dur="1000" fill="hold"/>
                                        <p:tgtEl>
                                          <p:spTgt spid="10"/>
                                        </p:tgtEl>
                                        <p:attrNameLst>
                                          <p:attrName>ppt_x</p:attrName>
                                          <p:attrName>ppt_y</p:attrName>
                                        </p:attrNameLst>
                                      </p:cBhvr>
                                      <p:rCtr x="13802" y="-11157"/>
                                    </p:animMotion>
                                  </p:childTnLst>
                                </p:cTn>
                              </p:par>
                            </p:childTnLst>
                          </p:cTn>
                        </p:par>
                        <p:par>
                          <p:cTn id="7" fill="hold">
                            <p:stCondLst>
                              <p:cond delay="1000"/>
                            </p:stCondLst>
                            <p:childTnLst>
                              <p:par>
                                <p:cTn id="8" presetID="10" presetClass="exit" presetSubtype="0" fill="hold" grpId="1" nodeType="after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 1.11111E-6 L -0.275 -0.22801 " pathEditMode="relative" rAng="0" ptsTypes="AA">
                                      <p:cBhvr>
                                        <p:cTn id="18" dur="1000" fill="hold"/>
                                        <p:tgtEl>
                                          <p:spTgt spid="11"/>
                                        </p:tgtEl>
                                        <p:attrNameLst>
                                          <p:attrName>ppt_x</p:attrName>
                                          <p:attrName>ppt_y</p:attrName>
                                        </p:attrNameLst>
                                      </p:cBhvr>
                                      <p:rCtr x="-13750" y="-11412"/>
                                    </p:animMotion>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2.22222E-6 -4.07407E-6 L -0.00087 -0.22314 " pathEditMode="relative" rAng="0" ptsTypes="AA">
                                      <p:cBhvr>
                                        <p:cTn id="33" dur="1000" fill="hold"/>
                                        <p:tgtEl>
                                          <p:spTgt spid="12"/>
                                        </p:tgtEl>
                                        <p:attrNameLst>
                                          <p:attrName>ppt_x</p:attrName>
                                          <p:attrName>ppt_y</p:attrName>
                                        </p:attrNameLst>
                                      </p:cBhvr>
                                      <p:rCtr x="-52" y="-11157"/>
                                    </p:animMotion>
                                  </p:childTnLst>
                                </p:cTn>
                              </p:par>
                            </p:childTnLst>
                          </p:cTn>
                        </p:par>
                        <p:par>
                          <p:cTn id="34" fill="hold">
                            <p:stCondLst>
                              <p:cond delay="1000"/>
                            </p:stCondLst>
                            <p:childTnLst>
                              <p:par>
                                <p:cTn id="35" presetID="10" presetClass="exit" presetSubtype="0" fill="hold" grpId="1" nodeType="after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nextCondLst>
                <p:cond evt="onClick" delay="0">
                  <p:tgtEl>
                    <p:spTgt spid="12"/>
                  </p:tgtEl>
                </p:cond>
              </p:nextCondLst>
            </p:seq>
          </p:childTnLst>
        </p:cTn>
      </p:par>
    </p:tnLst>
    <p:bldLst>
      <p:bldP spid="23" grpId="0"/>
      <p:bldP spid="23" grpId="1"/>
      <p:bldP spid="7" grpId="0" animBg="1"/>
      <p:bldP spid="8" grpId="0" animBg="1"/>
      <p:bldP spid="9" grpId="0" animBg="1"/>
      <p:bldP spid="10" grpId="0" animBg="1"/>
      <p:bldP spid="10" grpId="1" animBg="1"/>
      <p:bldP spid="11" grpId="0" animBg="1"/>
      <p:bldP spid="11" grpId="1"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rot="689001">
            <a:off x="6201951" y="78677"/>
            <a:ext cx="3365024" cy="1532737"/>
          </a:xfrm>
          <a:prstGeom prst="irregularSeal2">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2 2"/>
          <p:cNvSpPr/>
          <p:nvPr/>
        </p:nvSpPr>
        <p:spPr>
          <a:xfrm>
            <a:off x="-158043" y="5768622"/>
            <a:ext cx="1964266" cy="1089378"/>
          </a:xfrm>
          <a:prstGeom prst="irregularSeal2">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2 3"/>
          <p:cNvSpPr/>
          <p:nvPr/>
        </p:nvSpPr>
        <p:spPr>
          <a:xfrm>
            <a:off x="8037689" y="5678311"/>
            <a:ext cx="1343378" cy="1365956"/>
          </a:xfrm>
          <a:prstGeom prst="irregularSeal2">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014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03FBF0B-BFB0-A1D2-AE4D-34CD652D8A6C}"/>
              </a:ext>
            </a:extLst>
          </p:cNvPr>
          <p:cNvSpPr txBox="1">
            <a:spLocks/>
          </p:cNvSpPr>
          <p:nvPr/>
        </p:nvSpPr>
        <p:spPr>
          <a:xfrm>
            <a:off x="539750" y="402669"/>
            <a:ext cx="7171376" cy="843477"/>
          </a:xfrm>
          <a:prstGeom prst="rect">
            <a:avLst/>
          </a:prstGeom>
          <a:noFill/>
        </p:spPr>
        <p:txBody>
          <a:bodyPr wrap="square" lIns="251999" tIns="180000" rIns="251999" rtlCol="0">
            <a:spAutoFit/>
          </a:bodyPr>
          <a:lstStyle/>
          <a:p>
            <a:r>
              <a:rPr lang="en-GB" sz="4000" b="1" dirty="0"/>
              <a:t>Create your own sentence</a:t>
            </a:r>
            <a:endParaRPr lang="en-PT" sz="4000" b="1" dirty="0">
              <a:latin typeface="+mj-lt"/>
            </a:endParaRPr>
          </a:p>
        </p:txBody>
      </p:sp>
      <p:sp>
        <p:nvSpPr>
          <p:cNvPr id="8" name="TextBox 7">
            <a:extLst>
              <a:ext uri="{FF2B5EF4-FFF2-40B4-BE49-F238E27FC236}">
                <a16:creationId xmlns:a16="http://schemas.microsoft.com/office/drawing/2014/main" id="{93E05422-211B-9094-308C-80D678E82E49}"/>
              </a:ext>
            </a:extLst>
          </p:cNvPr>
          <p:cNvSpPr txBox="1">
            <a:spLocks/>
          </p:cNvSpPr>
          <p:nvPr/>
        </p:nvSpPr>
        <p:spPr>
          <a:xfrm>
            <a:off x="539750" y="1097819"/>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Remember to add ‘</a:t>
            </a:r>
            <a:r>
              <a:rPr lang="en-GB" b="1" dirty="0">
                <a:solidFill>
                  <a:srgbClr val="F9B000"/>
                </a:solidFill>
              </a:rPr>
              <a:t>am</a:t>
            </a:r>
            <a:r>
              <a:rPr lang="en-GB" dirty="0">
                <a:solidFill>
                  <a:srgbClr val="F9B000"/>
                </a:solidFill>
              </a:rPr>
              <a:t>’, ‘</a:t>
            </a:r>
            <a:r>
              <a:rPr lang="en-GB" b="1" dirty="0">
                <a:solidFill>
                  <a:srgbClr val="F9B000"/>
                </a:solidFill>
              </a:rPr>
              <a:t>is</a:t>
            </a:r>
            <a:r>
              <a:rPr lang="en-GB" dirty="0">
                <a:solidFill>
                  <a:srgbClr val="F9B000"/>
                </a:solidFill>
              </a:rPr>
              <a:t>’, or ‘</a:t>
            </a:r>
            <a:r>
              <a:rPr lang="en-GB" b="1" dirty="0">
                <a:solidFill>
                  <a:srgbClr val="F9B000"/>
                </a:solidFill>
              </a:rPr>
              <a:t>are</a:t>
            </a:r>
            <a:r>
              <a:rPr lang="en-GB" dirty="0">
                <a:solidFill>
                  <a:srgbClr val="F9B000"/>
                </a:solidFill>
              </a:rPr>
              <a:t>’.</a:t>
            </a:r>
          </a:p>
        </p:txBody>
      </p:sp>
      <p:sp>
        <p:nvSpPr>
          <p:cNvPr id="10" name="Round Diagonal Corner of Rectangle 9">
            <a:extLst>
              <a:ext uri="{FF2B5EF4-FFF2-40B4-BE49-F238E27FC236}">
                <a16:creationId xmlns:a16="http://schemas.microsoft.com/office/drawing/2014/main" id="{405B4BB6-3A26-37D2-C2AB-EEA1E917D476}"/>
              </a:ext>
            </a:extLst>
          </p:cNvPr>
          <p:cNvSpPr/>
          <p:nvPr/>
        </p:nvSpPr>
        <p:spPr>
          <a:xfrm>
            <a:off x="755650" y="3299428"/>
            <a:ext cx="3816350" cy="1737360"/>
          </a:xfrm>
          <a:prstGeom prst="round2Diag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1" name="Picture 10">
            <a:extLst>
              <a:ext uri="{FF2B5EF4-FFF2-40B4-BE49-F238E27FC236}">
                <a16:creationId xmlns:a16="http://schemas.microsoft.com/office/drawing/2014/main" id="{5C597754-75C9-7710-7211-77672A1A9D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57981" y="1941296"/>
            <a:ext cx="2211687" cy="3095492"/>
          </a:xfrm>
          <a:prstGeom prst="rect">
            <a:avLst/>
          </a:prstGeom>
        </p:spPr>
      </p:pic>
      <p:sp>
        <p:nvSpPr>
          <p:cNvPr id="12" name="TextBox 11">
            <a:extLst>
              <a:ext uri="{FF2B5EF4-FFF2-40B4-BE49-F238E27FC236}">
                <a16:creationId xmlns:a16="http://schemas.microsoft.com/office/drawing/2014/main" id="{68C31A4A-BDED-5831-9D98-2326C308325A}"/>
              </a:ext>
            </a:extLst>
          </p:cNvPr>
          <p:cNvSpPr txBox="1"/>
          <p:nvPr/>
        </p:nvSpPr>
        <p:spPr>
          <a:xfrm>
            <a:off x="4583859" y="3244334"/>
            <a:ext cx="463063" cy="369332"/>
          </a:xfrm>
          <a:prstGeom prst="rect">
            <a:avLst/>
          </a:prstGeom>
          <a:noFill/>
        </p:spPr>
        <p:txBody>
          <a:bodyPr wrap="square" rtlCol="0">
            <a:spAutoFit/>
          </a:bodyPr>
          <a:lstStyle/>
          <a:p>
            <a:pPr algn="ctr"/>
            <a:r>
              <a:rPr lang="en-PT" dirty="0"/>
              <a:t>+</a:t>
            </a:r>
          </a:p>
        </p:txBody>
      </p:sp>
      <p:sp>
        <p:nvSpPr>
          <p:cNvPr id="13" name="TextBox 12">
            <a:extLst>
              <a:ext uri="{FF2B5EF4-FFF2-40B4-BE49-F238E27FC236}">
                <a16:creationId xmlns:a16="http://schemas.microsoft.com/office/drawing/2014/main" id="{6460D836-8B90-F838-E869-ECEFC96BED43}"/>
              </a:ext>
            </a:extLst>
          </p:cNvPr>
          <p:cNvSpPr txBox="1"/>
          <p:nvPr/>
        </p:nvSpPr>
        <p:spPr>
          <a:xfrm>
            <a:off x="5158467" y="3015066"/>
            <a:ext cx="1046778" cy="640515"/>
          </a:xfrm>
          <a:prstGeom prst="roundRect">
            <a:avLst>
              <a:gd name="adj" fmla="val 0"/>
            </a:avLst>
          </a:prstGeom>
          <a:solidFill>
            <a:srgbClr val="CFB6D8"/>
          </a:solidFill>
          <a:ln w="12700">
            <a:noFill/>
          </a:ln>
        </p:spPr>
        <p:txBody>
          <a:bodyPr wrap="square" lIns="180000" tIns="180000" rIns="180000" bIns="180000" rtlCol="0" anchor="ctr" anchorCtr="0">
            <a:spAutoFit/>
          </a:bodyPr>
          <a:lstStyle/>
          <a:p>
            <a:pPr algn="ctr"/>
            <a:r>
              <a:rPr lang="en-GB" dirty="0">
                <a:solidFill>
                  <a:srgbClr val="232321"/>
                </a:solidFill>
              </a:rPr>
              <a:t>coffee</a:t>
            </a:r>
          </a:p>
        </p:txBody>
      </p:sp>
      <p:sp>
        <p:nvSpPr>
          <p:cNvPr id="14" name="Reveal Answer BTN">
            <a:extLst>
              <a:ext uri="{FF2B5EF4-FFF2-40B4-BE49-F238E27FC236}">
                <a16:creationId xmlns:a16="http://schemas.microsoft.com/office/drawing/2014/main" id="{15F349EB-E704-91BE-A317-5EC8EB9AE591}"/>
              </a:ext>
            </a:extLst>
          </p:cNvPr>
          <p:cNvSpPr txBox="1"/>
          <p:nvPr/>
        </p:nvSpPr>
        <p:spPr>
          <a:xfrm>
            <a:off x="3626119" y="5508699"/>
            <a:ext cx="1891761" cy="576000"/>
          </a:xfrm>
          <a:prstGeom prst="roundRect">
            <a:avLst>
              <a:gd name="adj" fmla="val 0"/>
            </a:avLst>
          </a:prstGeom>
          <a:solidFill>
            <a:schemeClr val="bg1"/>
          </a:solidFill>
          <a:ln w="25400">
            <a:solidFill>
              <a:srgbClr val="F1884C"/>
            </a:solidFill>
          </a:ln>
        </p:spPr>
        <p:txBody>
          <a:bodyPr wrap="square" lIns="108000" tIns="108000" rIns="108000" bIns="108000" rtlCol="0" anchor="ctr" anchorCtr="0">
            <a:spAutoFit/>
          </a:bodyPr>
          <a:lstStyle/>
          <a:p>
            <a:pPr algn="ctr"/>
            <a:r>
              <a:rPr lang="en-GB" sz="1800" b="1" dirty="0">
                <a:solidFill>
                  <a:srgbClr val="232321"/>
                </a:solidFill>
              </a:rPr>
              <a:t>click to reveal</a:t>
            </a:r>
            <a:endParaRPr lang="en-GB" b="1" dirty="0">
              <a:solidFill>
                <a:srgbClr val="232321"/>
              </a:solidFill>
            </a:endParaRPr>
          </a:p>
        </p:txBody>
      </p:sp>
      <p:sp>
        <p:nvSpPr>
          <p:cNvPr id="2" name="Example Answer">
            <a:extLst>
              <a:ext uri="{FF2B5EF4-FFF2-40B4-BE49-F238E27FC236}">
                <a16:creationId xmlns:a16="http://schemas.microsoft.com/office/drawing/2014/main" id="{012607E4-4499-AB26-97FF-4C3FCA9AD1DD}"/>
              </a:ext>
            </a:extLst>
          </p:cNvPr>
          <p:cNvSpPr txBox="1"/>
          <p:nvPr/>
        </p:nvSpPr>
        <p:spPr>
          <a:xfrm>
            <a:off x="4942567" y="3015066"/>
            <a:ext cx="3445783" cy="640515"/>
          </a:xfrm>
          <a:prstGeom prst="roundRect">
            <a:avLst>
              <a:gd name="adj" fmla="val 0"/>
            </a:avLst>
          </a:prstGeom>
          <a:solidFill>
            <a:srgbClr val="CFB6D8"/>
          </a:solidFill>
          <a:ln w="12700">
            <a:noFill/>
          </a:ln>
        </p:spPr>
        <p:txBody>
          <a:bodyPr wrap="square" lIns="180000" tIns="180000" rIns="180000" bIns="180000" rtlCol="0" anchor="ctr" anchorCtr="0">
            <a:spAutoFit/>
          </a:bodyPr>
          <a:lstStyle/>
          <a:p>
            <a:pPr algn="ctr"/>
            <a:r>
              <a:rPr lang="en-GB" dirty="0">
                <a:solidFill>
                  <a:srgbClr val="232321"/>
                </a:solidFill>
              </a:rPr>
              <a:t>The woman </a:t>
            </a:r>
            <a:r>
              <a:rPr lang="en-GB" b="1" dirty="0">
                <a:solidFill>
                  <a:srgbClr val="232321"/>
                </a:solidFill>
              </a:rPr>
              <a:t>is</a:t>
            </a:r>
            <a:r>
              <a:rPr lang="en-GB" dirty="0">
                <a:solidFill>
                  <a:srgbClr val="232321"/>
                </a:solidFill>
              </a:rPr>
              <a:t> drinking coffee.</a:t>
            </a:r>
          </a:p>
        </p:txBody>
      </p:sp>
      <p:pic>
        <p:nvPicPr>
          <p:cNvPr id="3" name="Picture 2"/>
          <p:cNvPicPr>
            <a:picLocks noChangeAspect="1"/>
          </p:cNvPicPr>
          <p:nvPr/>
        </p:nvPicPr>
        <p:blipFill>
          <a:blip r:embed="rId3"/>
          <a:stretch>
            <a:fillRect/>
          </a:stretch>
        </p:blipFill>
        <p:spPr>
          <a:xfrm>
            <a:off x="7045962" y="554365"/>
            <a:ext cx="1762125" cy="1590675"/>
          </a:xfrm>
          <a:prstGeom prst="rect">
            <a:avLst/>
          </a:prstGeom>
        </p:spPr>
      </p:pic>
    </p:spTree>
    <p:extLst>
      <p:ext uri="{BB962C8B-B14F-4D97-AF65-F5344CB8AC3E}">
        <p14:creationId xmlns:p14="http://schemas.microsoft.com/office/powerpoint/2010/main" val="2865509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2" grpId="0"/>
      <p:bldP spid="12" grpId="1"/>
      <p:bldP spid="13" grpId="0" animBg="1"/>
      <p:bldP spid="14" grpId="0" animBg="1"/>
      <p:bldP spid="14" grpId="1"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03FBF0B-BFB0-A1D2-AE4D-34CD652D8A6C}"/>
              </a:ext>
            </a:extLst>
          </p:cNvPr>
          <p:cNvSpPr txBox="1">
            <a:spLocks/>
          </p:cNvSpPr>
          <p:nvPr/>
        </p:nvSpPr>
        <p:spPr>
          <a:xfrm>
            <a:off x="539750" y="402669"/>
            <a:ext cx="7171376" cy="843477"/>
          </a:xfrm>
          <a:prstGeom prst="rect">
            <a:avLst/>
          </a:prstGeom>
          <a:noFill/>
        </p:spPr>
        <p:txBody>
          <a:bodyPr wrap="square" lIns="251999" tIns="180000" rIns="251999" rtlCol="0">
            <a:spAutoFit/>
          </a:bodyPr>
          <a:lstStyle/>
          <a:p>
            <a:r>
              <a:rPr lang="en-GB" sz="4000" b="1" dirty="0"/>
              <a:t>Create your own sentence</a:t>
            </a:r>
            <a:endParaRPr lang="en-PT" sz="4000" b="1" dirty="0">
              <a:latin typeface="+mj-lt"/>
            </a:endParaRPr>
          </a:p>
        </p:txBody>
      </p:sp>
      <p:sp>
        <p:nvSpPr>
          <p:cNvPr id="8" name="TextBox 7">
            <a:extLst>
              <a:ext uri="{FF2B5EF4-FFF2-40B4-BE49-F238E27FC236}">
                <a16:creationId xmlns:a16="http://schemas.microsoft.com/office/drawing/2014/main" id="{93E05422-211B-9094-308C-80D678E82E49}"/>
              </a:ext>
            </a:extLst>
          </p:cNvPr>
          <p:cNvSpPr txBox="1">
            <a:spLocks/>
          </p:cNvSpPr>
          <p:nvPr/>
        </p:nvSpPr>
        <p:spPr>
          <a:xfrm>
            <a:off x="539750" y="1097819"/>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Remember to add ‘</a:t>
            </a:r>
            <a:r>
              <a:rPr lang="en-GB" b="1" dirty="0">
                <a:solidFill>
                  <a:srgbClr val="F9B000"/>
                </a:solidFill>
              </a:rPr>
              <a:t>am</a:t>
            </a:r>
            <a:r>
              <a:rPr lang="en-GB" dirty="0">
                <a:solidFill>
                  <a:srgbClr val="F9B000"/>
                </a:solidFill>
              </a:rPr>
              <a:t>’, ‘</a:t>
            </a:r>
            <a:r>
              <a:rPr lang="en-GB" b="1" dirty="0">
                <a:solidFill>
                  <a:srgbClr val="F9B000"/>
                </a:solidFill>
              </a:rPr>
              <a:t>is</a:t>
            </a:r>
            <a:r>
              <a:rPr lang="en-GB" dirty="0">
                <a:solidFill>
                  <a:srgbClr val="F9B000"/>
                </a:solidFill>
              </a:rPr>
              <a:t>’, or ‘</a:t>
            </a:r>
            <a:r>
              <a:rPr lang="en-GB" b="1" dirty="0">
                <a:solidFill>
                  <a:srgbClr val="F9B000"/>
                </a:solidFill>
              </a:rPr>
              <a:t>are</a:t>
            </a:r>
            <a:r>
              <a:rPr lang="en-GB" dirty="0">
                <a:solidFill>
                  <a:srgbClr val="F9B000"/>
                </a:solidFill>
              </a:rPr>
              <a:t>’.</a:t>
            </a:r>
          </a:p>
        </p:txBody>
      </p:sp>
      <p:sp>
        <p:nvSpPr>
          <p:cNvPr id="10" name="Round Diagonal Corner of Rectangle 9">
            <a:extLst>
              <a:ext uri="{FF2B5EF4-FFF2-40B4-BE49-F238E27FC236}">
                <a16:creationId xmlns:a16="http://schemas.microsoft.com/office/drawing/2014/main" id="{405B4BB6-3A26-37D2-C2AB-EEA1E917D476}"/>
              </a:ext>
            </a:extLst>
          </p:cNvPr>
          <p:cNvSpPr/>
          <p:nvPr/>
        </p:nvSpPr>
        <p:spPr>
          <a:xfrm>
            <a:off x="755650" y="3299428"/>
            <a:ext cx="3816350" cy="1737360"/>
          </a:xfrm>
          <a:prstGeom prst="round2Diag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1" name="Picture 10">
            <a:extLst>
              <a:ext uri="{FF2B5EF4-FFF2-40B4-BE49-F238E27FC236}">
                <a16:creationId xmlns:a16="http://schemas.microsoft.com/office/drawing/2014/main" id="{5C597754-75C9-7710-7211-77672A1A9D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57981" y="2486641"/>
            <a:ext cx="2211687" cy="2332695"/>
          </a:xfrm>
          <a:prstGeom prst="rect">
            <a:avLst/>
          </a:prstGeom>
        </p:spPr>
      </p:pic>
      <p:sp>
        <p:nvSpPr>
          <p:cNvPr id="12" name="TextBox 11">
            <a:extLst>
              <a:ext uri="{FF2B5EF4-FFF2-40B4-BE49-F238E27FC236}">
                <a16:creationId xmlns:a16="http://schemas.microsoft.com/office/drawing/2014/main" id="{68C31A4A-BDED-5831-9D98-2326C308325A}"/>
              </a:ext>
            </a:extLst>
          </p:cNvPr>
          <p:cNvSpPr txBox="1"/>
          <p:nvPr/>
        </p:nvSpPr>
        <p:spPr>
          <a:xfrm>
            <a:off x="4583859" y="3244334"/>
            <a:ext cx="463063" cy="369332"/>
          </a:xfrm>
          <a:prstGeom prst="rect">
            <a:avLst/>
          </a:prstGeom>
          <a:noFill/>
        </p:spPr>
        <p:txBody>
          <a:bodyPr wrap="square" rtlCol="0">
            <a:spAutoFit/>
          </a:bodyPr>
          <a:lstStyle/>
          <a:p>
            <a:pPr algn="ctr"/>
            <a:r>
              <a:rPr lang="en-PT" dirty="0"/>
              <a:t>+</a:t>
            </a:r>
          </a:p>
        </p:txBody>
      </p:sp>
      <p:sp>
        <p:nvSpPr>
          <p:cNvPr id="13" name="TextBox 12">
            <a:extLst>
              <a:ext uri="{FF2B5EF4-FFF2-40B4-BE49-F238E27FC236}">
                <a16:creationId xmlns:a16="http://schemas.microsoft.com/office/drawing/2014/main" id="{6460D836-8B90-F838-E869-ECEFC96BED43}"/>
              </a:ext>
            </a:extLst>
          </p:cNvPr>
          <p:cNvSpPr txBox="1"/>
          <p:nvPr/>
        </p:nvSpPr>
        <p:spPr>
          <a:xfrm>
            <a:off x="5058781" y="3082802"/>
            <a:ext cx="1724933" cy="640515"/>
          </a:xfrm>
          <a:prstGeom prst="roundRect">
            <a:avLst>
              <a:gd name="adj" fmla="val 0"/>
            </a:avLst>
          </a:prstGeom>
          <a:solidFill>
            <a:srgbClr val="CFB6D8"/>
          </a:solidFill>
          <a:ln w="12700">
            <a:noFill/>
          </a:ln>
        </p:spPr>
        <p:txBody>
          <a:bodyPr wrap="square" lIns="180000" tIns="180000" rIns="180000" bIns="180000" rtlCol="0" anchor="ctr" anchorCtr="0">
            <a:spAutoFit/>
          </a:bodyPr>
          <a:lstStyle/>
          <a:p>
            <a:pPr algn="ctr"/>
            <a:r>
              <a:rPr lang="en-GB" dirty="0"/>
              <a:t>rollerblades</a:t>
            </a:r>
          </a:p>
        </p:txBody>
      </p:sp>
      <p:sp>
        <p:nvSpPr>
          <p:cNvPr id="14" name="Reveal Answer BTN">
            <a:extLst>
              <a:ext uri="{FF2B5EF4-FFF2-40B4-BE49-F238E27FC236}">
                <a16:creationId xmlns:a16="http://schemas.microsoft.com/office/drawing/2014/main" id="{15F349EB-E704-91BE-A317-5EC8EB9AE591}"/>
              </a:ext>
            </a:extLst>
          </p:cNvPr>
          <p:cNvSpPr txBox="1"/>
          <p:nvPr/>
        </p:nvSpPr>
        <p:spPr>
          <a:xfrm>
            <a:off x="3626119" y="5508699"/>
            <a:ext cx="1891761" cy="576000"/>
          </a:xfrm>
          <a:prstGeom prst="roundRect">
            <a:avLst>
              <a:gd name="adj" fmla="val 0"/>
            </a:avLst>
          </a:prstGeom>
          <a:solidFill>
            <a:schemeClr val="bg1"/>
          </a:solidFill>
          <a:ln w="25400">
            <a:solidFill>
              <a:srgbClr val="F1884C"/>
            </a:solidFill>
          </a:ln>
        </p:spPr>
        <p:txBody>
          <a:bodyPr wrap="square" lIns="108000" tIns="108000" rIns="108000" bIns="108000" rtlCol="0" anchor="ctr" anchorCtr="0">
            <a:spAutoFit/>
          </a:bodyPr>
          <a:lstStyle/>
          <a:p>
            <a:pPr algn="ctr"/>
            <a:r>
              <a:rPr lang="en-GB" sz="1800" b="1" dirty="0">
                <a:solidFill>
                  <a:srgbClr val="232321"/>
                </a:solidFill>
              </a:rPr>
              <a:t>click to reveal</a:t>
            </a:r>
            <a:endParaRPr lang="en-GB" b="1" dirty="0">
              <a:solidFill>
                <a:srgbClr val="232321"/>
              </a:solidFill>
            </a:endParaRPr>
          </a:p>
        </p:txBody>
      </p:sp>
      <p:sp>
        <p:nvSpPr>
          <p:cNvPr id="2" name="Example Answer">
            <a:extLst>
              <a:ext uri="{FF2B5EF4-FFF2-40B4-BE49-F238E27FC236}">
                <a16:creationId xmlns:a16="http://schemas.microsoft.com/office/drawing/2014/main" id="{06377194-B1BD-2191-79DA-76B05827B410}"/>
              </a:ext>
            </a:extLst>
          </p:cNvPr>
          <p:cNvSpPr txBox="1"/>
          <p:nvPr/>
        </p:nvSpPr>
        <p:spPr>
          <a:xfrm>
            <a:off x="4943279" y="3086629"/>
            <a:ext cx="3445783" cy="640515"/>
          </a:xfrm>
          <a:prstGeom prst="roundRect">
            <a:avLst>
              <a:gd name="adj" fmla="val 0"/>
            </a:avLst>
          </a:prstGeom>
          <a:solidFill>
            <a:srgbClr val="CFB6D8"/>
          </a:solidFill>
          <a:ln w="12700">
            <a:noFill/>
          </a:ln>
        </p:spPr>
        <p:txBody>
          <a:bodyPr wrap="square" lIns="180000" tIns="180000" rIns="180000" bIns="180000" rtlCol="0" anchor="ctr" anchorCtr="0">
            <a:spAutoFit/>
          </a:bodyPr>
          <a:lstStyle/>
          <a:p>
            <a:pPr algn="ctr"/>
            <a:r>
              <a:rPr lang="en-GB" dirty="0">
                <a:solidFill>
                  <a:srgbClr val="232321"/>
                </a:solidFill>
              </a:rPr>
              <a:t>The rollerblades </a:t>
            </a:r>
            <a:r>
              <a:rPr lang="en-GB" b="1" dirty="0">
                <a:solidFill>
                  <a:srgbClr val="232321"/>
                </a:solidFill>
              </a:rPr>
              <a:t>are</a:t>
            </a:r>
            <a:r>
              <a:rPr lang="en-GB" dirty="0">
                <a:solidFill>
                  <a:srgbClr val="232321"/>
                </a:solidFill>
              </a:rPr>
              <a:t> colourful.</a:t>
            </a:r>
          </a:p>
        </p:txBody>
      </p:sp>
      <p:pic>
        <p:nvPicPr>
          <p:cNvPr id="3" name="Picture 2"/>
          <p:cNvPicPr>
            <a:picLocks noChangeAspect="1"/>
          </p:cNvPicPr>
          <p:nvPr/>
        </p:nvPicPr>
        <p:blipFill>
          <a:blip r:embed="rId3"/>
          <a:stretch>
            <a:fillRect/>
          </a:stretch>
        </p:blipFill>
        <p:spPr>
          <a:xfrm>
            <a:off x="7187256" y="509736"/>
            <a:ext cx="1762125" cy="1590675"/>
          </a:xfrm>
          <a:prstGeom prst="rect">
            <a:avLst/>
          </a:prstGeom>
        </p:spPr>
      </p:pic>
    </p:spTree>
    <p:extLst>
      <p:ext uri="{BB962C8B-B14F-4D97-AF65-F5344CB8AC3E}">
        <p14:creationId xmlns:p14="http://schemas.microsoft.com/office/powerpoint/2010/main" val="4241045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nextCondLst>
                <p:cond evt="onClick" delay="0">
                  <p:tgtEl>
                    <p:spTgt spid="14"/>
                  </p:tgtEl>
                </p:cond>
              </p:nextCondLst>
            </p:seq>
          </p:childTnLst>
        </p:cTn>
      </p:par>
    </p:tnLst>
    <p:bldLst>
      <p:bldP spid="10" grpId="0" animBg="1"/>
      <p:bldP spid="12" grpId="0"/>
      <p:bldP spid="12" grpId="1"/>
      <p:bldP spid="13" grpId="0" animBg="1"/>
      <p:bldP spid="13" grpId="1" animBg="1"/>
      <p:bldP spid="14" grpId="0" animBg="1"/>
      <p:bldP spid="14" grpId="1"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03FBF0B-BFB0-A1D2-AE4D-34CD652D8A6C}"/>
              </a:ext>
            </a:extLst>
          </p:cNvPr>
          <p:cNvSpPr txBox="1">
            <a:spLocks/>
          </p:cNvSpPr>
          <p:nvPr/>
        </p:nvSpPr>
        <p:spPr>
          <a:xfrm>
            <a:off x="539750" y="402669"/>
            <a:ext cx="7171376" cy="843477"/>
          </a:xfrm>
          <a:prstGeom prst="rect">
            <a:avLst/>
          </a:prstGeom>
          <a:noFill/>
        </p:spPr>
        <p:txBody>
          <a:bodyPr wrap="square" lIns="251999" tIns="180000" rIns="251999" rtlCol="0">
            <a:spAutoFit/>
          </a:bodyPr>
          <a:lstStyle/>
          <a:p>
            <a:r>
              <a:rPr lang="en-GB" sz="4000" b="1" dirty="0"/>
              <a:t>Create your own sentence</a:t>
            </a:r>
            <a:endParaRPr lang="en-PT" sz="4000" b="1" dirty="0">
              <a:latin typeface="+mj-lt"/>
            </a:endParaRPr>
          </a:p>
        </p:txBody>
      </p:sp>
      <p:sp>
        <p:nvSpPr>
          <p:cNvPr id="10" name="Round Diagonal Corner of Rectangle 9">
            <a:extLst>
              <a:ext uri="{FF2B5EF4-FFF2-40B4-BE49-F238E27FC236}">
                <a16:creationId xmlns:a16="http://schemas.microsoft.com/office/drawing/2014/main" id="{405B4BB6-3A26-37D2-C2AB-EEA1E917D476}"/>
              </a:ext>
            </a:extLst>
          </p:cNvPr>
          <p:cNvSpPr/>
          <p:nvPr/>
        </p:nvSpPr>
        <p:spPr>
          <a:xfrm>
            <a:off x="755650" y="3299428"/>
            <a:ext cx="3816350" cy="1737360"/>
          </a:xfrm>
          <a:prstGeom prst="round2Diag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11" name="Picture 10">
            <a:extLst>
              <a:ext uri="{FF2B5EF4-FFF2-40B4-BE49-F238E27FC236}">
                <a16:creationId xmlns:a16="http://schemas.microsoft.com/office/drawing/2014/main" id="{5C597754-75C9-7710-7211-77672A1A9D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01043" y="2556142"/>
            <a:ext cx="3125564" cy="2193694"/>
          </a:xfrm>
          <a:prstGeom prst="rect">
            <a:avLst/>
          </a:prstGeom>
        </p:spPr>
      </p:pic>
      <p:sp>
        <p:nvSpPr>
          <p:cNvPr id="12" name="TextBox 11">
            <a:extLst>
              <a:ext uri="{FF2B5EF4-FFF2-40B4-BE49-F238E27FC236}">
                <a16:creationId xmlns:a16="http://schemas.microsoft.com/office/drawing/2014/main" id="{68C31A4A-BDED-5831-9D98-2326C308325A}"/>
              </a:ext>
            </a:extLst>
          </p:cNvPr>
          <p:cNvSpPr txBox="1"/>
          <p:nvPr/>
        </p:nvSpPr>
        <p:spPr>
          <a:xfrm>
            <a:off x="4583859" y="3244334"/>
            <a:ext cx="463063" cy="369332"/>
          </a:xfrm>
          <a:prstGeom prst="rect">
            <a:avLst/>
          </a:prstGeom>
          <a:noFill/>
        </p:spPr>
        <p:txBody>
          <a:bodyPr wrap="square" rtlCol="0">
            <a:spAutoFit/>
          </a:bodyPr>
          <a:lstStyle/>
          <a:p>
            <a:pPr algn="ctr"/>
            <a:r>
              <a:rPr lang="en-PT" dirty="0"/>
              <a:t>+</a:t>
            </a:r>
          </a:p>
        </p:txBody>
      </p:sp>
      <p:sp>
        <p:nvSpPr>
          <p:cNvPr id="13" name="TextBox 12">
            <a:extLst>
              <a:ext uri="{FF2B5EF4-FFF2-40B4-BE49-F238E27FC236}">
                <a16:creationId xmlns:a16="http://schemas.microsoft.com/office/drawing/2014/main" id="{6460D836-8B90-F838-E869-ECEFC96BED43}"/>
              </a:ext>
            </a:extLst>
          </p:cNvPr>
          <p:cNvSpPr txBox="1"/>
          <p:nvPr/>
        </p:nvSpPr>
        <p:spPr>
          <a:xfrm>
            <a:off x="5036295" y="3108742"/>
            <a:ext cx="1166133" cy="640515"/>
          </a:xfrm>
          <a:prstGeom prst="roundRect">
            <a:avLst>
              <a:gd name="adj" fmla="val 0"/>
            </a:avLst>
          </a:prstGeom>
          <a:solidFill>
            <a:srgbClr val="CFB6D8"/>
          </a:solidFill>
          <a:ln w="12700">
            <a:noFill/>
          </a:ln>
        </p:spPr>
        <p:txBody>
          <a:bodyPr wrap="square" lIns="180000" tIns="180000" rIns="180000" bIns="180000" rtlCol="0" anchor="ctr" anchorCtr="0">
            <a:spAutoFit/>
          </a:bodyPr>
          <a:lstStyle/>
          <a:p>
            <a:pPr algn="ctr"/>
            <a:r>
              <a:rPr lang="en-GB" dirty="0"/>
              <a:t>I + not</a:t>
            </a:r>
          </a:p>
        </p:txBody>
      </p:sp>
      <p:sp>
        <p:nvSpPr>
          <p:cNvPr id="14" name="Reveal Answer BTN">
            <a:extLst>
              <a:ext uri="{FF2B5EF4-FFF2-40B4-BE49-F238E27FC236}">
                <a16:creationId xmlns:a16="http://schemas.microsoft.com/office/drawing/2014/main" id="{15F349EB-E704-91BE-A317-5EC8EB9AE591}"/>
              </a:ext>
            </a:extLst>
          </p:cNvPr>
          <p:cNvSpPr txBox="1"/>
          <p:nvPr/>
        </p:nvSpPr>
        <p:spPr>
          <a:xfrm>
            <a:off x="3626119" y="5508699"/>
            <a:ext cx="1891761" cy="576000"/>
          </a:xfrm>
          <a:prstGeom prst="roundRect">
            <a:avLst>
              <a:gd name="adj" fmla="val 0"/>
            </a:avLst>
          </a:prstGeom>
          <a:solidFill>
            <a:schemeClr val="bg1"/>
          </a:solidFill>
          <a:ln w="25400">
            <a:solidFill>
              <a:srgbClr val="F1884C"/>
            </a:solidFill>
          </a:ln>
        </p:spPr>
        <p:txBody>
          <a:bodyPr wrap="square" lIns="108000" tIns="108000" rIns="108000" bIns="108000" rtlCol="0" anchor="ctr" anchorCtr="0">
            <a:spAutoFit/>
          </a:bodyPr>
          <a:lstStyle/>
          <a:p>
            <a:pPr algn="ctr"/>
            <a:r>
              <a:rPr lang="en-GB" sz="1800" b="1" dirty="0">
                <a:solidFill>
                  <a:srgbClr val="232321"/>
                </a:solidFill>
              </a:rPr>
              <a:t>click to reveal</a:t>
            </a:r>
            <a:endParaRPr lang="en-GB" b="1" dirty="0">
              <a:solidFill>
                <a:srgbClr val="232321"/>
              </a:solidFill>
            </a:endParaRPr>
          </a:p>
        </p:txBody>
      </p:sp>
      <p:sp>
        <p:nvSpPr>
          <p:cNvPr id="2" name="Example Answer">
            <a:extLst>
              <a:ext uri="{FF2B5EF4-FFF2-40B4-BE49-F238E27FC236}">
                <a16:creationId xmlns:a16="http://schemas.microsoft.com/office/drawing/2014/main" id="{AF92E208-0CBD-B4B1-A7B1-3AE509D7A307}"/>
              </a:ext>
            </a:extLst>
          </p:cNvPr>
          <p:cNvSpPr txBox="1"/>
          <p:nvPr/>
        </p:nvSpPr>
        <p:spPr>
          <a:xfrm>
            <a:off x="5036295" y="2977287"/>
            <a:ext cx="2984888" cy="917513"/>
          </a:xfrm>
          <a:prstGeom prst="roundRect">
            <a:avLst>
              <a:gd name="adj" fmla="val 0"/>
            </a:avLst>
          </a:prstGeom>
          <a:solidFill>
            <a:srgbClr val="CFB6D8"/>
          </a:solidFill>
          <a:ln w="12700">
            <a:noFill/>
          </a:ln>
        </p:spPr>
        <p:txBody>
          <a:bodyPr wrap="square" lIns="180000" tIns="180000" rIns="180000" bIns="180000" rtlCol="0" anchor="ctr" anchorCtr="0">
            <a:spAutoFit/>
          </a:bodyPr>
          <a:lstStyle/>
          <a:p>
            <a:pPr algn="ctr"/>
            <a:r>
              <a:rPr lang="en-GB" dirty="0">
                <a:solidFill>
                  <a:srgbClr val="232321"/>
                </a:solidFill>
              </a:rPr>
              <a:t>I </a:t>
            </a:r>
            <a:r>
              <a:rPr lang="en-GB" b="1" dirty="0">
                <a:solidFill>
                  <a:srgbClr val="232321"/>
                </a:solidFill>
              </a:rPr>
              <a:t>am</a:t>
            </a:r>
            <a:r>
              <a:rPr lang="en-GB" dirty="0">
                <a:solidFill>
                  <a:srgbClr val="232321"/>
                </a:solidFill>
              </a:rPr>
              <a:t> not a tennis player, I </a:t>
            </a:r>
            <a:r>
              <a:rPr lang="en-GB" b="1" dirty="0">
                <a:solidFill>
                  <a:srgbClr val="232321"/>
                </a:solidFill>
              </a:rPr>
              <a:t>am</a:t>
            </a:r>
            <a:r>
              <a:rPr lang="en-GB" dirty="0">
                <a:solidFill>
                  <a:srgbClr val="232321"/>
                </a:solidFill>
              </a:rPr>
              <a:t> a cricket player.</a:t>
            </a:r>
          </a:p>
        </p:txBody>
      </p:sp>
      <p:sp>
        <p:nvSpPr>
          <p:cNvPr id="3" name="TextBox 2">
            <a:extLst>
              <a:ext uri="{FF2B5EF4-FFF2-40B4-BE49-F238E27FC236}">
                <a16:creationId xmlns:a16="http://schemas.microsoft.com/office/drawing/2014/main" id="{8B68011B-4F07-9122-259A-A5016624AF67}"/>
              </a:ext>
            </a:extLst>
          </p:cNvPr>
          <p:cNvSpPr txBox="1">
            <a:spLocks/>
          </p:cNvSpPr>
          <p:nvPr/>
        </p:nvSpPr>
        <p:spPr>
          <a:xfrm>
            <a:off x="539750" y="1098000"/>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Remember to add ‘</a:t>
            </a:r>
            <a:r>
              <a:rPr lang="en-GB" b="1" dirty="0">
                <a:solidFill>
                  <a:srgbClr val="F9B000"/>
                </a:solidFill>
              </a:rPr>
              <a:t>am</a:t>
            </a:r>
            <a:r>
              <a:rPr lang="en-GB" dirty="0">
                <a:solidFill>
                  <a:srgbClr val="F9B000"/>
                </a:solidFill>
              </a:rPr>
              <a:t>’, ‘</a:t>
            </a:r>
            <a:r>
              <a:rPr lang="en-GB" b="1" dirty="0">
                <a:solidFill>
                  <a:srgbClr val="F9B000"/>
                </a:solidFill>
              </a:rPr>
              <a:t>is</a:t>
            </a:r>
            <a:r>
              <a:rPr lang="en-GB" dirty="0">
                <a:solidFill>
                  <a:srgbClr val="F9B000"/>
                </a:solidFill>
              </a:rPr>
              <a:t>’, or ‘</a:t>
            </a:r>
            <a:r>
              <a:rPr lang="en-GB" b="1" dirty="0">
                <a:solidFill>
                  <a:srgbClr val="F9B000"/>
                </a:solidFill>
              </a:rPr>
              <a:t>are</a:t>
            </a:r>
            <a:r>
              <a:rPr lang="en-GB" dirty="0">
                <a:solidFill>
                  <a:srgbClr val="F9B000"/>
                </a:solidFill>
              </a:rPr>
              <a:t>’.</a:t>
            </a:r>
          </a:p>
        </p:txBody>
      </p:sp>
      <p:pic>
        <p:nvPicPr>
          <p:cNvPr id="4" name="Picture 3"/>
          <p:cNvPicPr>
            <a:picLocks noChangeAspect="1"/>
          </p:cNvPicPr>
          <p:nvPr/>
        </p:nvPicPr>
        <p:blipFill>
          <a:blip r:embed="rId3"/>
          <a:stretch>
            <a:fillRect/>
          </a:stretch>
        </p:blipFill>
        <p:spPr>
          <a:xfrm>
            <a:off x="7140120" y="450808"/>
            <a:ext cx="1762125" cy="1590675"/>
          </a:xfrm>
          <a:prstGeom prst="rect">
            <a:avLst/>
          </a:prstGeom>
        </p:spPr>
      </p:pic>
    </p:spTree>
    <p:extLst>
      <p:ext uri="{BB962C8B-B14F-4D97-AF65-F5344CB8AC3E}">
        <p14:creationId xmlns:p14="http://schemas.microsoft.com/office/powerpoint/2010/main" val="189895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nextCondLst>
                <p:cond evt="onClick" delay="0">
                  <p:tgtEl>
                    <p:spTgt spid="14"/>
                  </p:tgtEl>
                </p:cond>
              </p:nextCondLst>
            </p:seq>
          </p:childTnLst>
        </p:cTn>
      </p:par>
    </p:tnLst>
    <p:bldLst>
      <p:bldP spid="10" grpId="0" animBg="1"/>
      <p:bldP spid="12" grpId="0"/>
      <p:bldP spid="12" grpId="1"/>
      <p:bldP spid="13" grpId="0" animBg="1"/>
      <p:bldP spid="13" grpId="1" animBg="1"/>
      <p:bldP spid="14" grpId="0" animBg="1"/>
      <p:bldP spid="14" grpId="1"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pot&#10;&#10;Description automatically generated with medium confidence">
            <a:extLst>
              <a:ext uri="{FF2B5EF4-FFF2-40B4-BE49-F238E27FC236}">
                <a16:creationId xmlns:a16="http://schemas.microsoft.com/office/drawing/2014/main" id="{E0CD2372-A67F-C9FF-2F62-0003CD81EFAA}"/>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2568460" y="4404110"/>
            <a:ext cx="1197659" cy="577080"/>
          </a:xfrm>
          <a:prstGeom prst="rect">
            <a:avLst/>
          </a:prstGeom>
        </p:spPr>
      </p:pic>
      <p:pic>
        <p:nvPicPr>
          <p:cNvPr id="9" name="Picture 8" descr="A black background with a black rectangle&#10;&#10;Description automatically generated">
            <a:extLst>
              <a:ext uri="{FF2B5EF4-FFF2-40B4-BE49-F238E27FC236}">
                <a16:creationId xmlns:a16="http://schemas.microsoft.com/office/drawing/2014/main" id="{014061A6-BA67-7343-F172-D79EBAB8782D}"/>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3294657" y="4733495"/>
            <a:ext cx="871123" cy="422751"/>
          </a:xfrm>
          <a:prstGeom prst="rect">
            <a:avLst/>
          </a:prstGeom>
        </p:spPr>
      </p:pic>
      <p:pic>
        <p:nvPicPr>
          <p:cNvPr id="10" name="Picture 9" descr="A black background with a black rectangle&#10;&#10;Description automatically generated">
            <a:extLst>
              <a:ext uri="{FF2B5EF4-FFF2-40B4-BE49-F238E27FC236}">
                <a16:creationId xmlns:a16="http://schemas.microsoft.com/office/drawing/2014/main" id="{9867074A-89EB-E348-57C6-22EBFA4EAAF4}"/>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rot="847011">
            <a:off x="1500706" y="4506518"/>
            <a:ext cx="1126416" cy="546643"/>
          </a:xfrm>
          <a:prstGeom prst="rect">
            <a:avLst/>
          </a:prstGeom>
        </p:spPr>
      </p:pic>
      <p:cxnSp>
        <p:nvCxnSpPr>
          <p:cNvPr id="2" name="Straight Connector 1">
            <a:extLst>
              <a:ext uri="{FF2B5EF4-FFF2-40B4-BE49-F238E27FC236}">
                <a16:creationId xmlns:a16="http://schemas.microsoft.com/office/drawing/2014/main" id="{22FCBF6F-BA3E-D0F7-8898-48757AD8EFA7}"/>
              </a:ext>
            </a:extLst>
          </p:cNvPr>
          <p:cNvCxnSpPr>
            <a:cxnSpLocks/>
          </p:cNvCxnSpPr>
          <p:nvPr/>
        </p:nvCxnSpPr>
        <p:spPr>
          <a:xfrm>
            <a:off x="755649" y="1132185"/>
            <a:ext cx="6378122" cy="0"/>
          </a:xfrm>
          <a:prstGeom prst="line">
            <a:avLst/>
          </a:prstGeom>
          <a:ln>
            <a:solidFill>
              <a:srgbClr val="23232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CDAF564-FEBB-7FC8-971F-622B62D43AEF}"/>
              </a:ext>
            </a:extLst>
          </p:cNvPr>
          <p:cNvSpPr txBox="1">
            <a:spLocks/>
          </p:cNvSpPr>
          <p:nvPr/>
        </p:nvSpPr>
        <p:spPr>
          <a:xfrm>
            <a:off x="539750" y="402669"/>
            <a:ext cx="6927562" cy="843477"/>
          </a:xfrm>
          <a:prstGeom prst="rect">
            <a:avLst/>
          </a:prstGeom>
          <a:noFill/>
        </p:spPr>
        <p:txBody>
          <a:bodyPr wrap="square" lIns="251999" tIns="180000" rIns="251999" rtlCol="0">
            <a:spAutoFit/>
          </a:bodyPr>
          <a:lstStyle/>
          <a:p>
            <a:r>
              <a:rPr lang="en-GB" sz="4000" b="1" dirty="0"/>
              <a:t>Choose the correct ‘be’ verb</a:t>
            </a:r>
            <a:endParaRPr lang="en-PT" sz="4000" b="1" dirty="0">
              <a:latin typeface="+mj-lt"/>
            </a:endParaRPr>
          </a:p>
        </p:txBody>
      </p:sp>
      <p:sp>
        <p:nvSpPr>
          <p:cNvPr id="6" name="Wrong">
            <a:extLst>
              <a:ext uri="{FF2B5EF4-FFF2-40B4-BE49-F238E27FC236}">
                <a16:creationId xmlns:a16="http://schemas.microsoft.com/office/drawing/2014/main" id="{21A88FAF-BE88-FF85-5987-37DDE2D38743}"/>
              </a:ext>
            </a:extLst>
          </p:cNvPr>
          <p:cNvSpPr/>
          <p:nvPr/>
        </p:nvSpPr>
        <p:spPr>
          <a:xfrm>
            <a:off x="4685373" y="2365612"/>
            <a:ext cx="3702977" cy="640515"/>
          </a:xfrm>
          <a:prstGeom prst="roundRect">
            <a:avLst>
              <a:gd name="adj" fmla="val 0"/>
            </a:avLst>
          </a:prstGeom>
          <a:solidFill>
            <a:schemeClr val="bg1"/>
          </a:solidFill>
          <a:ln>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spcAft>
                <a:spcPts val="1200"/>
              </a:spcAft>
            </a:pPr>
            <a:r>
              <a:rPr lang="en-GB" dirty="0">
                <a:solidFill>
                  <a:schemeClr val="dk1"/>
                </a:solidFill>
              </a:rPr>
              <a:t>They am bird-watching. </a:t>
            </a:r>
          </a:p>
        </p:txBody>
      </p:sp>
      <p:sp>
        <p:nvSpPr>
          <p:cNvPr id="12" name="Correct Answer">
            <a:extLst>
              <a:ext uri="{FF2B5EF4-FFF2-40B4-BE49-F238E27FC236}">
                <a16:creationId xmlns:a16="http://schemas.microsoft.com/office/drawing/2014/main" id="{65EEB11D-6760-4BFA-35F8-44B54E8F4146}"/>
              </a:ext>
            </a:extLst>
          </p:cNvPr>
          <p:cNvSpPr/>
          <p:nvPr/>
        </p:nvSpPr>
        <p:spPr>
          <a:xfrm>
            <a:off x="4682473" y="3184758"/>
            <a:ext cx="3705877" cy="655903"/>
          </a:xfrm>
          <a:prstGeom prst="roundRect">
            <a:avLst>
              <a:gd name="adj" fmla="val 0"/>
            </a:avLst>
          </a:prstGeom>
          <a:solidFill>
            <a:schemeClr val="bg1"/>
          </a:solidFill>
          <a:ln>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a:spcAft>
                <a:spcPts val="1200"/>
              </a:spcAft>
            </a:pPr>
            <a:r>
              <a:rPr lang="en-GB" dirty="0">
                <a:solidFill>
                  <a:schemeClr val="dk1"/>
                </a:solidFill>
              </a:rPr>
              <a:t>They are bird-watching. </a:t>
            </a:r>
          </a:p>
        </p:txBody>
      </p:sp>
      <p:sp>
        <p:nvSpPr>
          <p:cNvPr id="18" name="TextBox 17">
            <a:extLst>
              <a:ext uri="{FF2B5EF4-FFF2-40B4-BE49-F238E27FC236}">
                <a16:creationId xmlns:a16="http://schemas.microsoft.com/office/drawing/2014/main" id="{EF3615E6-8188-AEFF-923E-1129A1339177}"/>
              </a:ext>
            </a:extLst>
          </p:cNvPr>
          <p:cNvSpPr txBox="1"/>
          <p:nvPr/>
        </p:nvSpPr>
        <p:spPr>
          <a:xfrm flipH="1">
            <a:off x="6390860" y="4745008"/>
            <a:ext cx="1997489" cy="1194512"/>
          </a:xfrm>
          <a:prstGeom prst="wedgeRectCallout">
            <a:avLst/>
          </a:prstGeom>
          <a:solidFill>
            <a:srgbClr val="47B1E5"/>
          </a:solidFill>
        </p:spPr>
        <p:txBody>
          <a:bodyPr wrap="square" lIns="180000" tIns="180000" rIns="180000" bIns="180000" rtlCol="0">
            <a:spAutoFit/>
          </a:bodyPr>
          <a:lstStyle/>
          <a:p>
            <a:pPr lvl="0">
              <a:spcBef>
                <a:spcPts val="1200"/>
              </a:spcBef>
            </a:pPr>
            <a:r>
              <a:rPr lang="en-GB" dirty="0">
                <a:solidFill>
                  <a:schemeClr val="bg1"/>
                </a:solidFill>
              </a:rPr>
              <a:t>Can you change the answer to </a:t>
            </a:r>
            <a:br>
              <a:rPr lang="en-GB" dirty="0">
                <a:solidFill>
                  <a:schemeClr val="bg1"/>
                </a:solidFill>
              </a:rPr>
            </a:br>
            <a:r>
              <a:rPr lang="en-GB" dirty="0">
                <a:solidFill>
                  <a:schemeClr val="bg1"/>
                </a:solidFill>
              </a:rPr>
              <a:t>a question?</a:t>
            </a:r>
          </a:p>
        </p:txBody>
      </p:sp>
      <p:sp>
        <p:nvSpPr>
          <p:cNvPr id="21" name="Answer 1">
            <a:extLst>
              <a:ext uri="{FF2B5EF4-FFF2-40B4-BE49-F238E27FC236}">
                <a16:creationId xmlns:a16="http://schemas.microsoft.com/office/drawing/2014/main" id="{C53D8AD3-85D6-D053-B977-BD036D602065}"/>
              </a:ext>
            </a:extLst>
          </p:cNvPr>
          <p:cNvSpPr/>
          <p:nvPr/>
        </p:nvSpPr>
        <p:spPr>
          <a:xfrm>
            <a:off x="4682472" y="2750540"/>
            <a:ext cx="3705877" cy="640515"/>
          </a:xfrm>
          <a:prstGeom prst="roundRect">
            <a:avLst>
              <a:gd name="adj" fmla="val 0"/>
            </a:avLst>
          </a:prstGeom>
          <a:solidFill>
            <a:srgbClr val="CFB6D8"/>
          </a:solidFill>
          <a:ln>
            <a:solidFill>
              <a:srgbClr val="CFB6D8"/>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a:spcAft>
                <a:spcPts val="1200"/>
              </a:spcAft>
            </a:pPr>
            <a:r>
              <a:rPr lang="en-GB" b="1" dirty="0">
                <a:solidFill>
                  <a:schemeClr val="dk1"/>
                </a:solidFill>
              </a:rPr>
              <a:t>They are bird-watching. </a:t>
            </a:r>
          </a:p>
        </p:txBody>
      </p:sp>
      <p:pic>
        <p:nvPicPr>
          <p:cNvPr id="22" name="Picture 21">
            <a:extLst>
              <a:ext uri="{FF2B5EF4-FFF2-40B4-BE49-F238E27FC236}">
                <a16:creationId xmlns:a16="http://schemas.microsoft.com/office/drawing/2014/main" id="{525BD1A1-05F1-6937-81F8-FD376853FF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3170" y="2309458"/>
            <a:ext cx="3459977" cy="2887633"/>
          </a:xfrm>
          <a:prstGeom prst="rect">
            <a:avLst/>
          </a:prstGeom>
        </p:spPr>
      </p:pic>
      <p:sp>
        <p:nvSpPr>
          <p:cNvPr id="23" name="Wrong">
            <a:extLst>
              <a:ext uri="{FF2B5EF4-FFF2-40B4-BE49-F238E27FC236}">
                <a16:creationId xmlns:a16="http://schemas.microsoft.com/office/drawing/2014/main" id="{3EC1E00F-EBA4-2905-7237-1BC51D5A455C}"/>
              </a:ext>
            </a:extLst>
          </p:cNvPr>
          <p:cNvSpPr/>
          <p:nvPr/>
        </p:nvSpPr>
        <p:spPr>
          <a:xfrm>
            <a:off x="4682473" y="4011598"/>
            <a:ext cx="3705877" cy="655903"/>
          </a:xfrm>
          <a:prstGeom prst="roundRect">
            <a:avLst>
              <a:gd name="adj" fmla="val 0"/>
            </a:avLst>
          </a:prstGeom>
          <a:solidFill>
            <a:schemeClr val="bg1"/>
          </a:solidFill>
          <a:ln>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a:spcAft>
                <a:spcPts val="1200"/>
              </a:spcAft>
            </a:pPr>
            <a:r>
              <a:rPr lang="en-GB" dirty="0">
                <a:solidFill>
                  <a:schemeClr val="dk1"/>
                </a:solidFill>
              </a:rPr>
              <a:t>They is bird-watching.</a:t>
            </a:r>
          </a:p>
        </p:txBody>
      </p:sp>
      <p:sp>
        <p:nvSpPr>
          <p:cNvPr id="24" name="Answer 2">
            <a:extLst>
              <a:ext uri="{FF2B5EF4-FFF2-40B4-BE49-F238E27FC236}">
                <a16:creationId xmlns:a16="http://schemas.microsoft.com/office/drawing/2014/main" id="{B443080B-F108-9864-089E-1932772425BD}"/>
              </a:ext>
            </a:extLst>
          </p:cNvPr>
          <p:cNvSpPr/>
          <p:nvPr/>
        </p:nvSpPr>
        <p:spPr>
          <a:xfrm>
            <a:off x="4682473" y="3569686"/>
            <a:ext cx="3705877" cy="640515"/>
          </a:xfrm>
          <a:prstGeom prst="roundRect">
            <a:avLst>
              <a:gd name="adj" fmla="val 0"/>
            </a:avLst>
          </a:prstGeom>
          <a:solidFill>
            <a:srgbClr val="CFB6D8"/>
          </a:solidFill>
          <a:ln>
            <a:solidFill>
              <a:srgbClr val="CFB6D8"/>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a:spcBef>
                <a:spcPts val="1200"/>
              </a:spcBef>
            </a:pPr>
            <a:r>
              <a:rPr lang="en-GB" b="1" dirty="0">
                <a:solidFill>
                  <a:srgbClr val="232321"/>
                </a:solidFill>
              </a:rPr>
              <a:t>Are they bird-watching?</a:t>
            </a:r>
          </a:p>
        </p:txBody>
      </p:sp>
      <p:sp>
        <p:nvSpPr>
          <p:cNvPr id="11" name="TextBox 10">
            <a:extLst>
              <a:ext uri="{FF2B5EF4-FFF2-40B4-BE49-F238E27FC236}">
                <a16:creationId xmlns:a16="http://schemas.microsoft.com/office/drawing/2014/main" id="{D7EF5F1A-5D3C-0D05-1544-80203E9E7B1D}"/>
              </a:ext>
            </a:extLst>
          </p:cNvPr>
          <p:cNvSpPr txBox="1">
            <a:spLocks/>
          </p:cNvSpPr>
          <p:nvPr/>
        </p:nvSpPr>
        <p:spPr>
          <a:xfrm>
            <a:off x="539750" y="1098000"/>
            <a:ext cx="6261883" cy="566657"/>
          </a:xfrm>
          <a:prstGeom prst="rect">
            <a:avLst/>
          </a:prstGeom>
          <a:noFill/>
        </p:spPr>
        <p:txBody>
          <a:bodyPr wrap="square" lIns="251999" tIns="180000" rIns="251999" bIns="108000" rtlCol="0">
            <a:spAutoFit/>
          </a:bodyPr>
          <a:lstStyle/>
          <a:p>
            <a:pPr>
              <a:lnSpc>
                <a:spcPct val="105000"/>
              </a:lnSpc>
              <a:spcAft>
                <a:spcPts val="1200"/>
              </a:spcAft>
              <a:buSzPts val="275"/>
            </a:pPr>
            <a:r>
              <a:rPr lang="en-GB" dirty="0">
                <a:solidFill>
                  <a:srgbClr val="F9B000"/>
                </a:solidFill>
              </a:rPr>
              <a:t>Click on the answer you think is correct.</a:t>
            </a:r>
          </a:p>
        </p:txBody>
      </p:sp>
      <p:sp>
        <p:nvSpPr>
          <p:cNvPr id="5" name="Reveal Answer BTN">
            <a:extLst>
              <a:ext uri="{FF2B5EF4-FFF2-40B4-BE49-F238E27FC236}">
                <a16:creationId xmlns:a16="http://schemas.microsoft.com/office/drawing/2014/main" id="{7E9C554B-9300-8AC4-9847-BE5740C8BEDF}"/>
              </a:ext>
            </a:extLst>
          </p:cNvPr>
          <p:cNvSpPr txBox="1"/>
          <p:nvPr/>
        </p:nvSpPr>
        <p:spPr>
          <a:xfrm>
            <a:off x="3626119" y="5516825"/>
            <a:ext cx="1891761" cy="576000"/>
          </a:xfrm>
          <a:prstGeom prst="roundRect">
            <a:avLst>
              <a:gd name="adj" fmla="val 0"/>
            </a:avLst>
          </a:prstGeom>
          <a:solidFill>
            <a:schemeClr val="bg1"/>
          </a:solidFill>
          <a:ln w="25400">
            <a:solidFill>
              <a:srgbClr val="F1884C"/>
            </a:solidFill>
          </a:ln>
        </p:spPr>
        <p:txBody>
          <a:bodyPr wrap="square" lIns="108000" tIns="108000" rIns="108000" bIns="108000" rtlCol="0" anchor="ctr" anchorCtr="0">
            <a:spAutoFit/>
          </a:bodyPr>
          <a:lstStyle/>
          <a:p>
            <a:pPr algn="ctr"/>
            <a:r>
              <a:rPr lang="en-GB" sz="1800" b="1" dirty="0">
                <a:solidFill>
                  <a:srgbClr val="232321"/>
                </a:solidFill>
              </a:rPr>
              <a:t>click to reveal</a:t>
            </a:r>
            <a:endParaRPr lang="en-GB" b="1" dirty="0">
              <a:solidFill>
                <a:srgbClr val="232321"/>
              </a:solidFill>
            </a:endParaRPr>
          </a:p>
        </p:txBody>
      </p:sp>
      <p:pic>
        <p:nvPicPr>
          <p:cNvPr id="4" name="Picture 3"/>
          <p:cNvPicPr>
            <a:picLocks noChangeAspect="1"/>
          </p:cNvPicPr>
          <p:nvPr/>
        </p:nvPicPr>
        <p:blipFill>
          <a:blip r:embed="rId5"/>
          <a:stretch>
            <a:fillRect/>
          </a:stretch>
        </p:blipFill>
        <p:spPr>
          <a:xfrm>
            <a:off x="7389604" y="330447"/>
            <a:ext cx="1684688" cy="1684688"/>
          </a:xfrm>
          <a:prstGeom prst="rect">
            <a:avLst/>
          </a:prstGeom>
        </p:spPr>
      </p:pic>
    </p:spTree>
    <p:extLst>
      <p:ext uri="{BB962C8B-B14F-4D97-AF65-F5344CB8AC3E}">
        <p14:creationId xmlns:p14="http://schemas.microsoft.com/office/powerpoint/2010/main" val="226541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1500"/>
                            </p:stCondLst>
                            <p:childTnLst>
                              <p:par>
                                <p:cTn id="41" presetID="10" presetClass="entr" presetSubtype="0" fill="hold" grpId="0" nodeType="afterEffect">
                                  <p:stCondLst>
                                    <p:cond delay="5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par>
                          <p:cTn id="50" fill="hold">
                            <p:stCondLst>
                              <p:cond delay="500"/>
                            </p:stCondLst>
                            <p:childTnLst>
                              <p:par>
                                <p:cTn id="51" presetID="10" presetClass="exit" presetSubtype="0" fill="hold" grpId="1" nodeType="after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nextCondLst>
                <p:cond evt="onClick" delay="0">
                  <p:tgtEl>
                    <p:spTgt spid="5"/>
                  </p:tgtEl>
                </p:cond>
              </p:nextCondLst>
            </p:seq>
          </p:childTnLst>
        </p:cTn>
      </p:par>
    </p:tnLst>
    <p:bldLst>
      <p:bldP spid="6" grpId="0" animBg="1"/>
      <p:bldP spid="6" grpId="1" animBg="1"/>
      <p:bldP spid="12" grpId="0" animBg="1"/>
      <p:bldP spid="12" grpId="1" animBg="1"/>
      <p:bldP spid="18" grpId="0" animBg="1"/>
      <p:bldP spid="18" grpId="1" animBg="1"/>
      <p:bldP spid="21" grpId="0" animBg="1"/>
      <p:bldP spid="23" grpId="0" animBg="1"/>
      <p:bldP spid="23" grpId="1" animBg="1"/>
      <p:bldP spid="24" grpId="0"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of Rectangle 8">
            <a:extLst>
              <a:ext uri="{FF2B5EF4-FFF2-40B4-BE49-F238E27FC236}">
                <a16:creationId xmlns:a16="http://schemas.microsoft.com/office/drawing/2014/main" id="{C22AA391-6571-E166-0D11-6A6A910AE33C}"/>
              </a:ext>
            </a:extLst>
          </p:cNvPr>
          <p:cNvSpPr/>
          <p:nvPr/>
        </p:nvSpPr>
        <p:spPr>
          <a:xfrm>
            <a:off x="755650" y="3721188"/>
            <a:ext cx="3816350" cy="1737360"/>
          </a:xfrm>
          <a:prstGeom prst="round2Diag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cxnSp>
        <p:nvCxnSpPr>
          <p:cNvPr id="2" name="Straight Connector 1">
            <a:extLst>
              <a:ext uri="{FF2B5EF4-FFF2-40B4-BE49-F238E27FC236}">
                <a16:creationId xmlns:a16="http://schemas.microsoft.com/office/drawing/2014/main" id="{22FCBF6F-BA3E-D0F7-8898-48757AD8EFA7}"/>
              </a:ext>
            </a:extLst>
          </p:cNvPr>
          <p:cNvCxnSpPr>
            <a:cxnSpLocks/>
          </p:cNvCxnSpPr>
          <p:nvPr/>
        </p:nvCxnSpPr>
        <p:spPr>
          <a:xfrm>
            <a:off x="755649" y="1132185"/>
            <a:ext cx="6378122" cy="0"/>
          </a:xfrm>
          <a:prstGeom prst="line">
            <a:avLst/>
          </a:prstGeom>
          <a:ln>
            <a:solidFill>
              <a:srgbClr val="23232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CDAF564-FEBB-7FC8-971F-622B62D43AEF}"/>
              </a:ext>
            </a:extLst>
          </p:cNvPr>
          <p:cNvSpPr txBox="1">
            <a:spLocks/>
          </p:cNvSpPr>
          <p:nvPr/>
        </p:nvSpPr>
        <p:spPr>
          <a:xfrm>
            <a:off x="539750" y="402669"/>
            <a:ext cx="6927562" cy="843477"/>
          </a:xfrm>
          <a:prstGeom prst="rect">
            <a:avLst/>
          </a:prstGeom>
          <a:noFill/>
        </p:spPr>
        <p:txBody>
          <a:bodyPr wrap="square" lIns="251999" tIns="180000" rIns="251999" rtlCol="0">
            <a:spAutoFit/>
          </a:bodyPr>
          <a:lstStyle/>
          <a:p>
            <a:r>
              <a:rPr lang="en-GB" sz="4000" b="1" dirty="0"/>
              <a:t>Choose the correct ‘be’ verb</a:t>
            </a:r>
            <a:endParaRPr lang="en-PT" sz="4000" b="1" dirty="0">
              <a:latin typeface="+mj-lt"/>
            </a:endParaRPr>
          </a:p>
        </p:txBody>
      </p:sp>
      <p:sp>
        <p:nvSpPr>
          <p:cNvPr id="6" name="Wrong">
            <a:extLst>
              <a:ext uri="{FF2B5EF4-FFF2-40B4-BE49-F238E27FC236}">
                <a16:creationId xmlns:a16="http://schemas.microsoft.com/office/drawing/2014/main" id="{21A88FAF-BE88-FF85-5987-37DDE2D38743}"/>
              </a:ext>
            </a:extLst>
          </p:cNvPr>
          <p:cNvSpPr/>
          <p:nvPr/>
        </p:nvSpPr>
        <p:spPr>
          <a:xfrm>
            <a:off x="4685373" y="2357918"/>
            <a:ext cx="3702977" cy="655903"/>
          </a:xfrm>
          <a:prstGeom prst="roundRect">
            <a:avLst>
              <a:gd name="adj" fmla="val 0"/>
            </a:avLst>
          </a:prstGeom>
          <a:solidFill>
            <a:schemeClr val="bg1"/>
          </a:solidFill>
          <a:ln>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a:spcAft>
                <a:spcPts val="1200"/>
              </a:spcAft>
            </a:pPr>
            <a:r>
              <a:rPr lang="en-GB" dirty="0">
                <a:solidFill>
                  <a:schemeClr val="dk1"/>
                </a:solidFill>
              </a:rPr>
              <a:t>He am collecting bottles. </a:t>
            </a:r>
          </a:p>
        </p:txBody>
      </p:sp>
      <p:sp>
        <p:nvSpPr>
          <p:cNvPr id="12" name="wrong">
            <a:extLst>
              <a:ext uri="{FF2B5EF4-FFF2-40B4-BE49-F238E27FC236}">
                <a16:creationId xmlns:a16="http://schemas.microsoft.com/office/drawing/2014/main" id="{65EEB11D-6760-4BFA-35F8-44B54E8F4146}"/>
              </a:ext>
            </a:extLst>
          </p:cNvPr>
          <p:cNvSpPr/>
          <p:nvPr/>
        </p:nvSpPr>
        <p:spPr>
          <a:xfrm>
            <a:off x="4682473" y="3184758"/>
            <a:ext cx="3705877" cy="655903"/>
          </a:xfrm>
          <a:prstGeom prst="roundRect">
            <a:avLst>
              <a:gd name="adj" fmla="val 0"/>
            </a:avLst>
          </a:prstGeom>
          <a:solidFill>
            <a:schemeClr val="bg1"/>
          </a:solidFill>
          <a:ln>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spcAft>
                <a:spcPts val="1200"/>
              </a:spcAft>
            </a:pPr>
            <a:r>
              <a:rPr lang="en-GB" dirty="0">
                <a:solidFill>
                  <a:schemeClr val="dk1"/>
                </a:solidFill>
              </a:rPr>
              <a:t>He are collecting bottles. </a:t>
            </a:r>
          </a:p>
        </p:txBody>
      </p:sp>
      <p:sp>
        <p:nvSpPr>
          <p:cNvPr id="18" name="TextBox 17">
            <a:extLst>
              <a:ext uri="{FF2B5EF4-FFF2-40B4-BE49-F238E27FC236}">
                <a16:creationId xmlns:a16="http://schemas.microsoft.com/office/drawing/2014/main" id="{EF3615E6-8188-AEFF-923E-1129A1339177}"/>
              </a:ext>
            </a:extLst>
          </p:cNvPr>
          <p:cNvSpPr txBox="1"/>
          <p:nvPr/>
        </p:nvSpPr>
        <p:spPr>
          <a:xfrm flipH="1">
            <a:off x="6240379" y="4745008"/>
            <a:ext cx="2147970" cy="1194512"/>
          </a:xfrm>
          <a:prstGeom prst="wedgeRectCallout">
            <a:avLst/>
          </a:prstGeom>
          <a:solidFill>
            <a:srgbClr val="47B1E5"/>
          </a:solidFill>
        </p:spPr>
        <p:txBody>
          <a:bodyPr wrap="square" lIns="180000" tIns="180000" rIns="180000" bIns="180000" rtlCol="0">
            <a:spAutoFit/>
          </a:bodyPr>
          <a:lstStyle/>
          <a:p>
            <a:pPr lvl="0">
              <a:spcBef>
                <a:spcPts val="1200"/>
              </a:spcBef>
            </a:pPr>
            <a:r>
              <a:rPr lang="en-GB" dirty="0">
                <a:solidFill>
                  <a:schemeClr val="bg1"/>
                </a:solidFill>
              </a:rPr>
              <a:t>Can you change the answer to the negative form?</a:t>
            </a:r>
          </a:p>
        </p:txBody>
      </p:sp>
      <p:sp>
        <p:nvSpPr>
          <p:cNvPr id="21" name="Answer 1">
            <a:extLst>
              <a:ext uri="{FF2B5EF4-FFF2-40B4-BE49-F238E27FC236}">
                <a16:creationId xmlns:a16="http://schemas.microsoft.com/office/drawing/2014/main" id="{C53D8AD3-85D6-D053-B977-BD036D602065}"/>
              </a:ext>
            </a:extLst>
          </p:cNvPr>
          <p:cNvSpPr/>
          <p:nvPr/>
        </p:nvSpPr>
        <p:spPr>
          <a:xfrm>
            <a:off x="4682472" y="2742846"/>
            <a:ext cx="3705877" cy="655903"/>
          </a:xfrm>
          <a:prstGeom prst="roundRect">
            <a:avLst>
              <a:gd name="adj" fmla="val 0"/>
            </a:avLst>
          </a:prstGeom>
          <a:solidFill>
            <a:srgbClr val="CFB6D8"/>
          </a:solidFill>
          <a:ln>
            <a:solidFill>
              <a:srgbClr val="CFB6D8"/>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spcAft>
                <a:spcPts val="1200"/>
              </a:spcAft>
            </a:pPr>
            <a:r>
              <a:rPr lang="en-GB" b="1" dirty="0">
                <a:solidFill>
                  <a:srgbClr val="232321"/>
                </a:solidFill>
              </a:rPr>
              <a:t>He is collecting bottles.</a:t>
            </a:r>
          </a:p>
        </p:txBody>
      </p:sp>
      <p:pic>
        <p:nvPicPr>
          <p:cNvPr id="22" name="Picture 21">
            <a:extLst>
              <a:ext uri="{FF2B5EF4-FFF2-40B4-BE49-F238E27FC236}">
                <a16:creationId xmlns:a16="http://schemas.microsoft.com/office/drawing/2014/main" id="{525BD1A1-05F1-6937-81F8-FD376853FFE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95715" y="1861702"/>
            <a:ext cx="2831339" cy="3596846"/>
          </a:xfrm>
          <a:prstGeom prst="rect">
            <a:avLst/>
          </a:prstGeom>
        </p:spPr>
      </p:pic>
      <p:sp>
        <p:nvSpPr>
          <p:cNvPr id="23" name="Correct Answer">
            <a:extLst>
              <a:ext uri="{FF2B5EF4-FFF2-40B4-BE49-F238E27FC236}">
                <a16:creationId xmlns:a16="http://schemas.microsoft.com/office/drawing/2014/main" id="{3EC1E00F-EBA4-2905-7237-1BC51D5A455C}"/>
              </a:ext>
            </a:extLst>
          </p:cNvPr>
          <p:cNvSpPr/>
          <p:nvPr/>
        </p:nvSpPr>
        <p:spPr>
          <a:xfrm>
            <a:off x="4682473" y="4011598"/>
            <a:ext cx="3705877" cy="655903"/>
          </a:xfrm>
          <a:prstGeom prst="roundRect">
            <a:avLst>
              <a:gd name="adj" fmla="val 0"/>
            </a:avLst>
          </a:prstGeom>
          <a:solidFill>
            <a:schemeClr val="bg1"/>
          </a:solidFill>
          <a:ln>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spcAft>
                <a:spcPts val="1200"/>
              </a:spcAft>
            </a:pPr>
            <a:r>
              <a:rPr lang="en-GB" dirty="0">
                <a:solidFill>
                  <a:schemeClr val="dk1"/>
                </a:solidFill>
              </a:rPr>
              <a:t>He is collecting bottles. 	</a:t>
            </a:r>
          </a:p>
        </p:txBody>
      </p:sp>
      <p:sp>
        <p:nvSpPr>
          <p:cNvPr id="24" name="Answer 2">
            <a:extLst>
              <a:ext uri="{FF2B5EF4-FFF2-40B4-BE49-F238E27FC236}">
                <a16:creationId xmlns:a16="http://schemas.microsoft.com/office/drawing/2014/main" id="{B443080B-F108-9864-089E-1932772425BD}"/>
              </a:ext>
            </a:extLst>
          </p:cNvPr>
          <p:cNvSpPr/>
          <p:nvPr/>
        </p:nvSpPr>
        <p:spPr>
          <a:xfrm>
            <a:off x="4682473" y="3569686"/>
            <a:ext cx="3705877" cy="640515"/>
          </a:xfrm>
          <a:prstGeom prst="roundRect">
            <a:avLst>
              <a:gd name="adj" fmla="val 0"/>
            </a:avLst>
          </a:prstGeom>
          <a:solidFill>
            <a:srgbClr val="CFB6D8"/>
          </a:solidFill>
          <a:ln>
            <a:solidFill>
              <a:srgbClr val="CFB6D8"/>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a:spcBef>
                <a:spcPts val="1200"/>
              </a:spcBef>
            </a:pPr>
            <a:r>
              <a:rPr lang="en-GB" b="1" dirty="0">
                <a:solidFill>
                  <a:srgbClr val="232321"/>
                </a:solidFill>
              </a:rPr>
              <a:t>He is not collecting bottles.</a:t>
            </a:r>
          </a:p>
        </p:txBody>
      </p:sp>
      <p:sp>
        <p:nvSpPr>
          <p:cNvPr id="10" name="TextBox 9">
            <a:extLst>
              <a:ext uri="{FF2B5EF4-FFF2-40B4-BE49-F238E27FC236}">
                <a16:creationId xmlns:a16="http://schemas.microsoft.com/office/drawing/2014/main" id="{C2706B3E-6BAA-B647-0CE7-2D6C4F270E3C}"/>
              </a:ext>
            </a:extLst>
          </p:cNvPr>
          <p:cNvSpPr txBox="1">
            <a:spLocks/>
          </p:cNvSpPr>
          <p:nvPr/>
        </p:nvSpPr>
        <p:spPr>
          <a:xfrm>
            <a:off x="539750" y="1098000"/>
            <a:ext cx="6261883" cy="566657"/>
          </a:xfrm>
          <a:prstGeom prst="rect">
            <a:avLst/>
          </a:prstGeom>
          <a:noFill/>
        </p:spPr>
        <p:txBody>
          <a:bodyPr wrap="square" lIns="251999" tIns="180000" rIns="251999" bIns="108000" rtlCol="0">
            <a:spAutoFit/>
          </a:bodyPr>
          <a:lstStyle/>
          <a:p>
            <a:pPr>
              <a:lnSpc>
                <a:spcPct val="105000"/>
              </a:lnSpc>
              <a:spcAft>
                <a:spcPts val="1200"/>
              </a:spcAft>
              <a:buSzPts val="275"/>
            </a:pPr>
            <a:r>
              <a:rPr lang="en-GB" dirty="0">
                <a:solidFill>
                  <a:srgbClr val="F9B000"/>
                </a:solidFill>
              </a:rPr>
              <a:t>Click on the answer you think is correct.</a:t>
            </a:r>
          </a:p>
        </p:txBody>
      </p:sp>
      <p:sp>
        <p:nvSpPr>
          <p:cNvPr id="5" name="Reveal Answer BTN">
            <a:extLst>
              <a:ext uri="{FF2B5EF4-FFF2-40B4-BE49-F238E27FC236}">
                <a16:creationId xmlns:a16="http://schemas.microsoft.com/office/drawing/2014/main" id="{B114808C-0F15-81AE-3911-597D0DDE341E}"/>
              </a:ext>
            </a:extLst>
          </p:cNvPr>
          <p:cNvSpPr txBox="1"/>
          <p:nvPr/>
        </p:nvSpPr>
        <p:spPr>
          <a:xfrm>
            <a:off x="3626119" y="5516825"/>
            <a:ext cx="1891761" cy="576000"/>
          </a:xfrm>
          <a:prstGeom prst="roundRect">
            <a:avLst>
              <a:gd name="adj" fmla="val 0"/>
            </a:avLst>
          </a:prstGeom>
          <a:solidFill>
            <a:schemeClr val="bg1"/>
          </a:solidFill>
          <a:ln w="25400">
            <a:solidFill>
              <a:srgbClr val="F1884C"/>
            </a:solidFill>
          </a:ln>
        </p:spPr>
        <p:txBody>
          <a:bodyPr wrap="square" lIns="108000" tIns="108000" rIns="108000" bIns="108000" rtlCol="0" anchor="ctr" anchorCtr="0">
            <a:spAutoFit/>
          </a:bodyPr>
          <a:lstStyle/>
          <a:p>
            <a:pPr algn="ctr"/>
            <a:r>
              <a:rPr lang="en-GB" sz="1800" b="1" dirty="0">
                <a:solidFill>
                  <a:srgbClr val="232321"/>
                </a:solidFill>
              </a:rPr>
              <a:t>click to reveal</a:t>
            </a:r>
            <a:endParaRPr lang="en-GB" b="1" dirty="0">
              <a:solidFill>
                <a:srgbClr val="232321"/>
              </a:solidFill>
            </a:endParaRPr>
          </a:p>
        </p:txBody>
      </p:sp>
      <p:pic>
        <p:nvPicPr>
          <p:cNvPr id="4" name="Picture 3"/>
          <p:cNvPicPr>
            <a:picLocks noChangeAspect="1"/>
          </p:cNvPicPr>
          <p:nvPr/>
        </p:nvPicPr>
        <p:blipFill>
          <a:blip r:embed="rId3"/>
          <a:stretch>
            <a:fillRect/>
          </a:stretch>
        </p:blipFill>
        <p:spPr>
          <a:xfrm>
            <a:off x="7314364" y="143416"/>
            <a:ext cx="1986581" cy="1986581"/>
          </a:xfrm>
          <a:prstGeom prst="rect">
            <a:avLst/>
          </a:prstGeom>
        </p:spPr>
      </p:pic>
    </p:spTree>
    <p:extLst>
      <p:ext uri="{BB962C8B-B14F-4D97-AF65-F5344CB8AC3E}">
        <p14:creationId xmlns:p14="http://schemas.microsoft.com/office/powerpoint/2010/main" val="313040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1500"/>
                            </p:stCondLst>
                            <p:childTnLst>
                              <p:par>
                                <p:cTn id="44" presetID="10" presetClass="entr" presetSubtype="0" fill="hold" grpId="0" nodeType="after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nextCondLst>
                <p:cond evt="onClick" delay="0">
                  <p:tgtEl>
                    <p:spTgt spid="5"/>
                  </p:tgtEl>
                </p:cond>
              </p:nextCondLst>
            </p:seq>
          </p:childTnLst>
        </p:cTn>
      </p:par>
    </p:tnLst>
    <p:bldLst>
      <p:bldP spid="9" grpId="0" animBg="1"/>
      <p:bldP spid="6" grpId="0" animBg="1"/>
      <p:bldP spid="6" grpId="1" animBg="1"/>
      <p:bldP spid="12" grpId="0" animBg="1"/>
      <p:bldP spid="12" grpId="1" animBg="1"/>
      <p:bldP spid="18" grpId="0" animBg="1"/>
      <p:bldP spid="18" grpId="1" animBg="1"/>
      <p:bldP spid="21" grpId="0" animBg="1"/>
      <p:bldP spid="23" grpId="0" animBg="1"/>
      <p:bldP spid="23" grpId="1" animBg="1"/>
      <p:bldP spid="24" grpId="0"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D6B3890-12C8-F118-EB14-87D2F6CD2AD8}"/>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706B1AE-EC03-9F0F-8AB1-28313723CFB1}"/>
              </a:ext>
            </a:extLst>
          </p:cNvPr>
          <p:cNvSpPr txBox="1">
            <a:spLocks/>
          </p:cNvSpPr>
          <p:nvPr/>
        </p:nvSpPr>
        <p:spPr>
          <a:xfrm>
            <a:off x="497305" y="402669"/>
            <a:ext cx="6766824" cy="1630973"/>
          </a:xfrm>
          <a:prstGeom prst="rect">
            <a:avLst/>
          </a:prstGeom>
          <a:noFill/>
        </p:spPr>
        <p:txBody>
          <a:bodyPr wrap="square" lIns="251999" tIns="180000" rIns="251999" bIns="180000" rtlCol="0">
            <a:spAutoFit/>
          </a:bodyPr>
          <a:lstStyle/>
          <a:p>
            <a:r>
              <a:rPr lang="en-GB" sz="4000" b="1" dirty="0"/>
              <a:t>Use the Spinners to </a:t>
            </a:r>
            <a:br>
              <a:rPr lang="en-GB" sz="4000" b="1" dirty="0"/>
            </a:br>
            <a:r>
              <a:rPr lang="en-GB" sz="4000" b="1" dirty="0"/>
              <a:t>Make a Sentence</a:t>
            </a:r>
            <a:endParaRPr lang="en-PT" sz="4000" b="1" dirty="0">
              <a:latin typeface="+mj-lt"/>
            </a:endParaRPr>
          </a:p>
        </p:txBody>
      </p:sp>
      <p:cxnSp>
        <p:nvCxnSpPr>
          <p:cNvPr id="7" name="Straight Connector 6">
            <a:extLst>
              <a:ext uri="{FF2B5EF4-FFF2-40B4-BE49-F238E27FC236}">
                <a16:creationId xmlns:a16="http://schemas.microsoft.com/office/drawing/2014/main" id="{A50828ED-9D48-F507-0FF3-951ECA60CC2D}"/>
              </a:ext>
            </a:extLst>
          </p:cNvPr>
          <p:cNvCxnSpPr>
            <a:cxnSpLocks/>
          </p:cNvCxnSpPr>
          <p:nvPr/>
        </p:nvCxnSpPr>
        <p:spPr>
          <a:xfrm>
            <a:off x="755649" y="173250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1ED1B13D-7C56-9F42-2032-8C5C03061800}"/>
              </a:ext>
            </a:extLst>
          </p:cNvPr>
          <p:cNvGrpSpPr/>
          <p:nvPr/>
        </p:nvGrpSpPr>
        <p:grpSpPr>
          <a:xfrm>
            <a:off x="-450104" y="1871231"/>
            <a:ext cx="6376382" cy="4250921"/>
            <a:chOff x="3365437" y="1487156"/>
            <a:chExt cx="6376382" cy="4250921"/>
          </a:xfrm>
        </p:grpSpPr>
        <p:graphicFrame>
          <p:nvGraphicFramePr>
            <p:cNvPr id="24" name="Chart 23">
              <a:extLst>
                <a:ext uri="{FF2B5EF4-FFF2-40B4-BE49-F238E27FC236}">
                  <a16:creationId xmlns:a16="http://schemas.microsoft.com/office/drawing/2014/main" id="{8F997F03-ED98-5FB2-6C36-CBE5286E425A}"/>
                </a:ext>
              </a:extLst>
            </p:cNvPr>
            <p:cNvGraphicFramePr/>
            <p:nvPr>
              <p:extLst>
                <p:ext uri="{D42A27DB-BD31-4B8C-83A1-F6EECF244321}">
                  <p14:modId xmlns:p14="http://schemas.microsoft.com/office/powerpoint/2010/main" val="2876645758"/>
                </p:ext>
              </p:extLst>
            </p:nvPr>
          </p:nvGraphicFramePr>
          <p:xfrm>
            <a:off x="3365437" y="1487156"/>
            <a:ext cx="6376382" cy="4250921"/>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a:extLst>
                <a:ext uri="{FF2B5EF4-FFF2-40B4-BE49-F238E27FC236}">
                  <a16:creationId xmlns:a16="http://schemas.microsoft.com/office/drawing/2014/main" id="{BF64E893-D767-49AD-45AB-622CB00E374D}"/>
                </a:ext>
              </a:extLst>
            </p:cNvPr>
            <p:cNvSpPr txBox="1"/>
            <p:nvPr/>
          </p:nvSpPr>
          <p:spPr>
            <a:xfrm rot="5400000">
              <a:off x="5771830" y="4636435"/>
              <a:ext cx="1597951" cy="276999"/>
            </a:xfrm>
            <a:prstGeom prst="rect">
              <a:avLst/>
            </a:prstGeom>
            <a:noFill/>
          </p:spPr>
          <p:txBody>
            <a:bodyPr wrap="square" lIns="0" tIns="0" rIns="0" bIns="0" rtlCol="0">
              <a:spAutoFit/>
            </a:bodyPr>
            <a:lstStyle/>
            <a:p>
              <a:pPr algn="ctr"/>
              <a:r>
                <a:rPr lang="en-US" dirty="0">
                  <a:solidFill>
                    <a:srgbClr val="232321"/>
                  </a:solidFill>
                </a:rPr>
                <a:t>They</a:t>
              </a:r>
            </a:p>
          </p:txBody>
        </p:sp>
        <p:sp>
          <p:nvSpPr>
            <p:cNvPr id="26" name="TextBox 25">
              <a:extLst>
                <a:ext uri="{FF2B5EF4-FFF2-40B4-BE49-F238E27FC236}">
                  <a16:creationId xmlns:a16="http://schemas.microsoft.com/office/drawing/2014/main" id="{DC09C46A-55F2-3FAB-91A1-7F0CAD77B9AB}"/>
                </a:ext>
              </a:extLst>
            </p:cNvPr>
            <p:cNvSpPr txBox="1"/>
            <p:nvPr/>
          </p:nvSpPr>
          <p:spPr>
            <a:xfrm rot="18064375">
              <a:off x="6276861" y="2365292"/>
              <a:ext cx="1484347" cy="369332"/>
            </a:xfrm>
            <a:prstGeom prst="rect">
              <a:avLst/>
            </a:prstGeom>
            <a:noFill/>
          </p:spPr>
          <p:txBody>
            <a:bodyPr wrap="square" rtlCol="0">
              <a:spAutoFit/>
            </a:bodyPr>
            <a:lstStyle/>
            <a:p>
              <a:pPr marL="0" lvl="0" indent="0" algn="ctr" rtl="0">
                <a:spcBef>
                  <a:spcPts val="1200"/>
                </a:spcBef>
                <a:spcAft>
                  <a:spcPts val="0"/>
                </a:spcAft>
                <a:buNone/>
              </a:pPr>
              <a:r>
                <a:rPr lang="en-GB" dirty="0">
                  <a:solidFill>
                    <a:srgbClr val="232321"/>
                  </a:solidFill>
                </a:rPr>
                <a:t>I</a:t>
              </a:r>
            </a:p>
          </p:txBody>
        </p:sp>
        <p:sp>
          <p:nvSpPr>
            <p:cNvPr id="27" name="TextBox 26">
              <a:extLst>
                <a:ext uri="{FF2B5EF4-FFF2-40B4-BE49-F238E27FC236}">
                  <a16:creationId xmlns:a16="http://schemas.microsoft.com/office/drawing/2014/main" id="{CF3D34B7-6977-360C-A494-0FB39DEC73E7}"/>
                </a:ext>
              </a:extLst>
            </p:cNvPr>
            <p:cNvSpPr txBox="1"/>
            <p:nvPr/>
          </p:nvSpPr>
          <p:spPr>
            <a:xfrm rot="21118152">
              <a:off x="6932116" y="3288832"/>
              <a:ext cx="1421314" cy="276999"/>
            </a:xfrm>
            <a:prstGeom prst="rect">
              <a:avLst/>
            </a:prstGeom>
            <a:noFill/>
          </p:spPr>
          <p:txBody>
            <a:bodyPr wrap="square" lIns="0" tIns="0" rIns="0" bIns="0" rtlCol="0">
              <a:spAutoFit/>
            </a:bodyPr>
            <a:lstStyle/>
            <a:p>
              <a:pPr algn="ctr">
                <a:spcBef>
                  <a:spcPts val="1200"/>
                </a:spcBef>
              </a:pPr>
              <a:r>
                <a:rPr lang="en-GB" dirty="0">
                  <a:solidFill>
                    <a:schemeClr val="dk1"/>
                  </a:solidFill>
                </a:rPr>
                <a:t>The girl</a:t>
              </a:r>
            </a:p>
          </p:txBody>
        </p:sp>
        <p:sp>
          <p:nvSpPr>
            <p:cNvPr id="28" name="TextBox 27">
              <a:extLst>
                <a:ext uri="{FF2B5EF4-FFF2-40B4-BE49-F238E27FC236}">
                  <a16:creationId xmlns:a16="http://schemas.microsoft.com/office/drawing/2014/main" id="{FDB21DB3-C91D-71D4-E329-2CAF1A20D831}"/>
                </a:ext>
              </a:extLst>
            </p:cNvPr>
            <p:cNvSpPr txBox="1"/>
            <p:nvPr/>
          </p:nvSpPr>
          <p:spPr>
            <a:xfrm rot="8578071">
              <a:off x="4859925" y="4148284"/>
              <a:ext cx="1600460"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rgbClr val="232321"/>
                  </a:solidFill>
                </a:rPr>
                <a:t>He</a:t>
              </a:r>
            </a:p>
          </p:txBody>
        </p:sp>
        <p:sp>
          <p:nvSpPr>
            <p:cNvPr id="29" name="TextBox 28">
              <a:extLst>
                <a:ext uri="{FF2B5EF4-FFF2-40B4-BE49-F238E27FC236}">
                  <a16:creationId xmlns:a16="http://schemas.microsoft.com/office/drawing/2014/main" id="{B6ED05F1-0951-D858-D5F9-411539AC79B1}"/>
                </a:ext>
              </a:extLst>
            </p:cNvPr>
            <p:cNvSpPr txBox="1"/>
            <p:nvPr/>
          </p:nvSpPr>
          <p:spPr>
            <a:xfrm rot="11223228">
              <a:off x="4311218" y="3256504"/>
              <a:ext cx="2158890" cy="276999"/>
            </a:xfrm>
            <a:prstGeom prst="rect">
              <a:avLst/>
            </a:prstGeom>
            <a:noFill/>
          </p:spPr>
          <p:txBody>
            <a:bodyPr wrap="square" lIns="0" tIns="0" rIns="0" bIns="0" rtlCol="0">
              <a:spAutoFit/>
            </a:bodyPr>
            <a:lstStyle/>
            <a:p>
              <a:pPr algn="ctr"/>
              <a:r>
                <a:rPr lang="en-US" dirty="0">
                  <a:solidFill>
                    <a:srgbClr val="232321"/>
                  </a:solidFill>
                </a:rPr>
                <a:t>The socks</a:t>
              </a:r>
            </a:p>
          </p:txBody>
        </p:sp>
        <p:sp>
          <p:nvSpPr>
            <p:cNvPr id="31" name="TextBox 30">
              <a:extLst>
                <a:ext uri="{FF2B5EF4-FFF2-40B4-BE49-F238E27FC236}">
                  <a16:creationId xmlns:a16="http://schemas.microsoft.com/office/drawing/2014/main" id="{B3EF23F0-0835-CEDF-48A0-54BF91A01E74}"/>
                </a:ext>
              </a:extLst>
            </p:cNvPr>
            <p:cNvSpPr txBox="1"/>
            <p:nvPr/>
          </p:nvSpPr>
          <p:spPr>
            <a:xfrm rot="2348109">
              <a:off x="6669065" y="4202417"/>
              <a:ext cx="1562485"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rgbClr val="232321"/>
                  </a:solidFill>
                </a:rPr>
                <a:t>We</a:t>
              </a:r>
            </a:p>
          </p:txBody>
        </p:sp>
        <p:sp>
          <p:nvSpPr>
            <p:cNvPr id="32" name="TextBox 31">
              <a:extLst>
                <a:ext uri="{FF2B5EF4-FFF2-40B4-BE49-F238E27FC236}">
                  <a16:creationId xmlns:a16="http://schemas.microsoft.com/office/drawing/2014/main" id="{125A62DD-E004-E759-4FFA-B36775D58E09}"/>
                </a:ext>
              </a:extLst>
            </p:cNvPr>
            <p:cNvSpPr txBox="1"/>
            <p:nvPr/>
          </p:nvSpPr>
          <p:spPr>
            <a:xfrm rot="15022557">
              <a:off x="5233890" y="2269708"/>
              <a:ext cx="1561735" cy="553998"/>
            </a:xfrm>
            <a:prstGeom prst="rect">
              <a:avLst/>
            </a:prstGeom>
            <a:noFill/>
          </p:spPr>
          <p:txBody>
            <a:bodyPr wrap="square" lIns="0" tIns="0" rIns="0" bIns="0" rtlCol="0">
              <a:spAutoFit/>
            </a:bodyPr>
            <a:lstStyle/>
            <a:p>
              <a:pPr algn="ctr"/>
              <a:r>
                <a:rPr lang="en-US" dirty="0">
                  <a:solidFill>
                    <a:srgbClr val="232321"/>
                  </a:solidFill>
                </a:rPr>
                <a:t>The </a:t>
              </a:r>
              <a:r>
                <a:rPr lang="en-US" dirty="0" err="1">
                  <a:solidFill>
                    <a:srgbClr val="232321"/>
                  </a:solidFill>
                </a:rPr>
                <a:t>hamburguer</a:t>
              </a:r>
              <a:endParaRPr lang="en-US" dirty="0">
                <a:solidFill>
                  <a:srgbClr val="232321"/>
                </a:solidFill>
              </a:endParaRPr>
            </a:p>
          </p:txBody>
        </p:sp>
      </p:grpSp>
      <p:sp>
        <p:nvSpPr>
          <p:cNvPr id="33" name="pin">
            <a:extLst>
              <a:ext uri="{FF2B5EF4-FFF2-40B4-BE49-F238E27FC236}">
                <a16:creationId xmlns:a16="http://schemas.microsoft.com/office/drawing/2014/main" id="{54DC61AF-2EF7-1FBE-5DCD-AAA8F814D3FA}"/>
              </a:ext>
            </a:extLst>
          </p:cNvPr>
          <p:cNvSpPr/>
          <p:nvPr/>
        </p:nvSpPr>
        <p:spPr>
          <a:xfrm rot="10800000">
            <a:off x="2590158" y="1855526"/>
            <a:ext cx="295855" cy="477942"/>
          </a:xfrm>
          <a:custGeom>
            <a:avLst/>
            <a:gdLst>
              <a:gd name="connsiteX0" fmla="*/ 307581 w 611156"/>
              <a:gd name="connsiteY0" fmla="*/ 0 h 973728"/>
              <a:gd name="connsiteX1" fmla="*/ 559838 w 611156"/>
              <a:gd name="connsiteY1" fmla="*/ 496902 h 973728"/>
              <a:gd name="connsiteX2" fmla="*/ 558641 w 611156"/>
              <a:gd name="connsiteY2" fmla="*/ 496902 h 973728"/>
              <a:gd name="connsiteX3" fmla="*/ 558968 w 611156"/>
              <a:gd name="connsiteY3" fmla="*/ 497299 h 973728"/>
              <a:gd name="connsiteX4" fmla="*/ 611156 w 611156"/>
              <a:gd name="connsiteY4" fmla="*/ 668150 h 973728"/>
              <a:gd name="connsiteX5" fmla="*/ 305578 w 611156"/>
              <a:gd name="connsiteY5" fmla="*/ 973728 h 973728"/>
              <a:gd name="connsiteX6" fmla="*/ 0 w 611156"/>
              <a:gd name="connsiteY6" fmla="*/ 668150 h 973728"/>
              <a:gd name="connsiteX7" fmla="*/ 52188 w 611156"/>
              <a:gd name="connsiteY7" fmla="*/ 497299 h 973728"/>
              <a:gd name="connsiteX8" fmla="*/ 59814 w 611156"/>
              <a:gd name="connsiteY8" fmla="*/ 488056 h 9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6" h="973728">
                <a:moveTo>
                  <a:pt x="307581" y="0"/>
                </a:moveTo>
                <a:lnTo>
                  <a:pt x="559838" y="496902"/>
                </a:lnTo>
                <a:lnTo>
                  <a:pt x="558641" y="496902"/>
                </a:lnTo>
                <a:lnTo>
                  <a:pt x="558968" y="497299"/>
                </a:lnTo>
                <a:cubicBezTo>
                  <a:pt x="591917" y="546069"/>
                  <a:pt x="611156" y="604863"/>
                  <a:pt x="611156" y="668150"/>
                </a:cubicBezTo>
                <a:cubicBezTo>
                  <a:pt x="611156" y="836916"/>
                  <a:pt x="474344" y="973728"/>
                  <a:pt x="305578" y="973728"/>
                </a:cubicBezTo>
                <a:cubicBezTo>
                  <a:pt x="136812" y="973728"/>
                  <a:pt x="0" y="836916"/>
                  <a:pt x="0" y="668150"/>
                </a:cubicBezTo>
                <a:cubicBezTo>
                  <a:pt x="0" y="604863"/>
                  <a:pt x="19239" y="546069"/>
                  <a:pt x="52188" y="497299"/>
                </a:cubicBezTo>
                <a:lnTo>
                  <a:pt x="59814" y="488056"/>
                </a:lnTo>
                <a:close/>
              </a:path>
            </a:pathLst>
          </a:custGeom>
          <a:solidFill>
            <a:srgbClr val="689429"/>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34" name="play pause">
            <a:extLst>
              <a:ext uri="{FF2B5EF4-FFF2-40B4-BE49-F238E27FC236}">
                <a16:creationId xmlns:a16="http://schemas.microsoft.com/office/drawing/2014/main" id="{8769F31F-B67F-9CDA-26C8-3C26CB66EE1E}"/>
              </a:ext>
            </a:extLst>
          </p:cNvPr>
          <p:cNvGrpSpPr/>
          <p:nvPr/>
        </p:nvGrpSpPr>
        <p:grpSpPr>
          <a:xfrm>
            <a:off x="2330809" y="3538121"/>
            <a:ext cx="814555" cy="814555"/>
            <a:chOff x="6066770" y="2913881"/>
            <a:chExt cx="1080000" cy="1080000"/>
          </a:xfrm>
        </p:grpSpPr>
        <p:sp>
          <p:nvSpPr>
            <p:cNvPr id="35" name="Oval 34">
              <a:extLst>
                <a:ext uri="{FF2B5EF4-FFF2-40B4-BE49-F238E27FC236}">
                  <a16:creationId xmlns:a16="http://schemas.microsoft.com/office/drawing/2014/main" id="{43F84003-9445-564C-9053-609AD7217BA5}"/>
                </a:ext>
              </a:extLst>
            </p:cNvPr>
            <p:cNvSpPr/>
            <p:nvPr/>
          </p:nvSpPr>
          <p:spPr>
            <a:xfrm>
              <a:off x="6066770" y="2913881"/>
              <a:ext cx="1080000" cy="1080000"/>
            </a:xfrm>
            <a:prstGeom prst="ellipse">
              <a:avLst/>
            </a:prstGeom>
            <a:solidFill>
              <a:srgbClr val="68942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a:extLst>
                <a:ext uri="{FF2B5EF4-FFF2-40B4-BE49-F238E27FC236}">
                  <a16:creationId xmlns:a16="http://schemas.microsoft.com/office/drawing/2014/main" id="{C299626F-1152-BFFD-FF53-03D189AE2E9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321020" y="3244331"/>
              <a:ext cx="571500" cy="419100"/>
            </a:xfrm>
            <a:prstGeom prst="rect">
              <a:avLst/>
            </a:prstGeom>
          </p:spPr>
        </p:pic>
      </p:grpSp>
      <p:grpSp>
        <p:nvGrpSpPr>
          <p:cNvPr id="15" name="Group 14">
            <a:extLst>
              <a:ext uri="{FF2B5EF4-FFF2-40B4-BE49-F238E27FC236}">
                <a16:creationId xmlns:a16="http://schemas.microsoft.com/office/drawing/2014/main" id="{7F14C8E1-123B-F4CF-DC3F-5A848864CFB5}"/>
              </a:ext>
            </a:extLst>
          </p:cNvPr>
          <p:cNvGrpSpPr>
            <a:grpSpLocks/>
          </p:cNvGrpSpPr>
          <p:nvPr/>
        </p:nvGrpSpPr>
        <p:grpSpPr>
          <a:xfrm>
            <a:off x="3249257" y="1871231"/>
            <a:ext cx="6376382" cy="4250921"/>
            <a:chOff x="3365437" y="1487156"/>
            <a:chExt cx="6376382" cy="4250921"/>
          </a:xfrm>
        </p:grpSpPr>
        <p:graphicFrame>
          <p:nvGraphicFramePr>
            <p:cNvPr id="16" name="Chart 15">
              <a:extLst>
                <a:ext uri="{FF2B5EF4-FFF2-40B4-BE49-F238E27FC236}">
                  <a16:creationId xmlns:a16="http://schemas.microsoft.com/office/drawing/2014/main" id="{C397FBC7-406F-2526-56B6-06930B8E8D35}"/>
                </a:ext>
              </a:extLst>
            </p:cNvPr>
            <p:cNvGraphicFramePr>
              <a:graphicFrameLocks/>
            </p:cNvGraphicFramePr>
            <p:nvPr>
              <p:extLst>
                <p:ext uri="{D42A27DB-BD31-4B8C-83A1-F6EECF244321}">
                  <p14:modId xmlns:p14="http://schemas.microsoft.com/office/powerpoint/2010/main" val="2710097868"/>
                </p:ext>
              </p:extLst>
            </p:nvPr>
          </p:nvGraphicFramePr>
          <p:xfrm>
            <a:off x="3365437" y="1487156"/>
            <a:ext cx="6376382" cy="4250921"/>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8824B56-96C1-3A53-7508-16FB29B03E1D}"/>
                </a:ext>
              </a:extLst>
            </p:cNvPr>
            <p:cNvSpPr txBox="1">
              <a:spLocks/>
            </p:cNvSpPr>
            <p:nvPr/>
          </p:nvSpPr>
          <p:spPr>
            <a:xfrm rot="5400000">
              <a:off x="5771830" y="4636435"/>
              <a:ext cx="1597951"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chemeClr val="dk1"/>
                  </a:solidFill>
                </a:rPr>
                <a:t>buying</a:t>
              </a:r>
            </a:p>
          </p:txBody>
        </p:sp>
        <p:sp>
          <p:nvSpPr>
            <p:cNvPr id="20" name="TextBox 19">
              <a:extLst>
                <a:ext uri="{FF2B5EF4-FFF2-40B4-BE49-F238E27FC236}">
                  <a16:creationId xmlns:a16="http://schemas.microsoft.com/office/drawing/2014/main" id="{C9C67AED-FF6E-8F5F-D3C3-866D9AC3A492}"/>
                </a:ext>
              </a:extLst>
            </p:cNvPr>
            <p:cNvSpPr txBox="1">
              <a:spLocks/>
            </p:cNvSpPr>
            <p:nvPr/>
          </p:nvSpPr>
          <p:spPr>
            <a:xfrm rot="18064375">
              <a:off x="6276861" y="2365292"/>
              <a:ext cx="1484347" cy="369332"/>
            </a:xfrm>
            <a:prstGeom prst="rect">
              <a:avLst/>
            </a:prstGeom>
            <a:noFill/>
          </p:spPr>
          <p:txBody>
            <a:bodyPr wrap="square" rtlCol="0">
              <a:spAutoFit/>
            </a:bodyPr>
            <a:lstStyle/>
            <a:p>
              <a:pPr marL="0" lvl="0" indent="0" algn="ctr" rtl="0">
                <a:spcBef>
                  <a:spcPts val="1200"/>
                </a:spcBef>
                <a:spcAft>
                  <a:spcPts val="0"/>
                </a:spcAft>
                <a:buNone/>
              </a:pPr>
              <a:r>
                <a:rPr lang="en-GB" dirty="0">
                  <a:solidFill>
                    <a:schemeClr val="dk1"/>
                  </a:solidFill>
                </a:rPr>
                <a:t>hairy</a:t>
              </a:r>
            </a:p>
          </p:txBody>
        </p:sp>
        <p:sp>
          <p:nvSpPr>
            <p:cNvPr id="21" name="TextBox 20">
              <a:extLst>
                <a:ext uri="{FF2B5EF4-FFF2-40B4-BE49-F238E27FC236}">
                  <a16:creationId xmlns:a16="http://schemas.microsoft.com/office/drawing/2014/main" id="{D73A0E21-AF0A-4AC9-2C8B-05DB995A2075}"/>
                </a:ext>
              </a:extLst>
            </p:cNvPr>
            <p:cNvSpPr txBox="1">
              <a:spLocks/>
            </p:cNvSpPr>
            <p:nvPr/>
          </p:nvSpPr>
          <p:spPr>
            <a:xfrm rot="21118152">
              <a:off x="6975435" y="3288832"/>
              <a:ext cx="1421314"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chemeClr val="dk1"/>
                  </a:solidFill>
                </a:rPr>
                <a:t>baking</a:t>
              </a:r>
            </a:p>
          </p:txBody>
        </p:sp>
        <p:sp>
          <p:nvSpPr>
            <p:cNvPr id="22" name="TextBox 21">
              <a:extLst>
                <a:ext uri="{FF2B5EF4-FFF2-40B4-BE49-F238E27FC236}">
                  <a16:creationId xmlns:a16="http://schemas.microsoft.com/office/drawing/2014/main" id="{8BAA8D6A-44EA-C5C6-3799-CAA60FAE03D5}"/>
                </a:ext>
              </a:extLst>
            </p:cNvPr>
            <p:cNvSpPr txBox="1">
              <a:spLocks/>
            </p:cNvSpPr>
            <p:nvPr/>
          </p:nvSpPr>
          <p:spPr>
            <a:xfrm rot="8578071">
              <a:off x="4859925" y="4148284"/>
              <a:ext cx="1600460"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chemeClr val="dk1"/>
                  </a:solidFill>
                </a:rPr>
                <a:t>thinking</a:t>
              </a:r>
            </a:p>
          </p:txBody>
        </p:sp>
        <p:sp>
          <p:nvSpPr>
            <p:cNvPr id="37" name="TextBox 36">
              <a:extLst>
                <a:ext uri="{FF2B5EF4-FFF2-40B4-BE49-F238E27FC236}">
                  <a16:creationId xmlns:a16="http://schemas.microsoft.com/office/drawing/2014/main" id="{6F99CA52-25B6-A634-2DD1-3F4C87C503EB}"/>
                </a:ext>
              </a:extLst>
            </p:cNvPr>
            <p:cNvSpPr txBox="1">
              <a:spLocks/>
            </p:cNvSpPr>
            <p:nvPr/>
          </p:nvSpPr>
          <p:spPr>
            <a:xfrm rot="11223228">
              <a:off x="4311218" y="3256504"/>
              <a:ext cx="2158890"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chemeClr val="dk1"/>
                  </a:solidFill>
                </a:rPr>
                <a:t>at the bakery</a:t>
              </a:r>
            </a:p>
          </p:txBody>
        </p:sp>
        <p:sp>
          <p:nvSpPr>
            <p:cNvPr id="38" name="TextBox 37">
              <a:extLst>
                <a:ext uri="{FF2B5EF4-FFF2-40B4-BE49-F238E27FC236}">
                  <a16:creationId xmlns:a16="http://schemas.microsoft.com/office/drawing/2014/main" id="{2E4A3434-B412-30D9-6C99-712D43114E8E}"/>
                </a:ext>
              </a:extLst>
            </p:cNvPr>
            <p:cNvSpPr txBox="1">
              <a:spLocks/>
            </p:cNvSpPr>
            <p:nvPr/>
          </p:nvSpPr>
          <p:spPr>
            <a:xfrm rot="2348109">
              <a:off x="6669065" y="4202417"/>
              <a:ext cx="1562485"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chemeClr val="dk1"/>
                  </a:solidFill>
                </a:rPr>
                <a:t>funny</a:t>
              </a:r>
            </a:p>
          </p:txBody>
        </p:sp>
        <p:sp>
          <p:nvSpPr>
            <p:cNvPr id="39" name="TextBox 38">
              <a:extLst>
                <a:ext uri="{FF2B5EF4-FFF2-40B4-BE49-F238E27FC236}">
                  <a16:creationId xmlns:a16="http://schemas.microsoft.com/office/drawing/2014/main" id="{E1B0502C-509D-97FA-DADB-5F1C426A7407}"/>
                </a:ext>
              </a:extLst>
            </p:cNvPr>
            <p:cNvSpPr txBox="1">
              <a:spLocks/>
            </p:cNvSpPr>
            <p:nvPr/>
          </p:nvSpPr>
          <p:spPr>
            <a:xfrm rot="14640176">
              <a:off x="5250226" y="2403649"/>
              <a:ext cx="1561735" cy="276999"/>
            </a:xfrm>
            <a:prstGeom prst="rect">
              <a:avLst/>
            </a:prstGeom>
            <a:noFill/>
          </p:spPr>
          <p:txBody>
            <a:bodyPr wrap="square" lIns="0" tIns="0" rIns="0" bIns="0" rtlCol="0">
              <a:spAutoFit/>
            </a:bodyPr>
            <a:lstStyle/>
            <a:p>
              <a:pPr marL="0" lvl="0" indent="0" algn="ctr" rtl="0">
                <a:spcBef>
                  <a:spcPts val="1200"/>
                </a:spcBef>
                <a:spcAft>
                  <a:spcPts val="0"/>
                </a:spcAft>
                <a:buNone/>
              </a:pPr>
              <a:r>
                <a:rPr lang="en-GB" dirty="0">
                  <a:solidFill>
                    <a:schemeClr val="dk1"/>
                  </a:solidFill>
                </a:rPr>
                <a:t>feeling</a:t>
              </a:r>
            </a:p>
          </p:txBody>
        </p:sp>
      </p:grpSp>
      <p:sp>
        <p:nvSpPr>
          <p:cNvPr id="40" name="pin">
            <a:extLst>
              <a:ext uri="{FF2B5EF4-FFF2-40B4-BE49-F238E27FC236}">
                <a16:creationId xmlns:a16="http://schemas.microsoft.com/office/drawing/2014/main" id="{65B21395-1583-0CB1-D403-67CDB72E3036}"/>
              </a:ext>
            </a:extLst>
          </p:cNvPr>
          <p:cNvSpPr>
            <a:spLocks/>
          </p:cNvSpPr>
          <p:nvPr/>
        </p:nvSpPr>
        <p:spPr>
          <a:xfrm rot="10800000">
            <a:off x="6289519" y="1855526"/>
            <a:ext cx="295855" cy="477942"/>
          </a:xfrm>
          <a:custGeom>
            <a:avLst/>
            <a:gdLst>
              <a:gd name="connsiteX0" fmla="*/ 307581 w 611156"/>
              <a:gd name="connsiteY0" fmla="*/ 0 h 973728"/>
              <a:gd name="connsiteX1" fmla="*/ 559838 w 611156"/>
              <a:gd name="connsiteY1" fmla="*/ 496902 h 973728"/>
              <a:gd name="connsiteX2" fmla="*/ 558641 w 611156"/>
              <a:gd name="connsiteY2" fmla="*/ 496902 h 973728"/>
              <a:gd name="connsiteX3" fmla="*/ 558968 w 611156"/>
              <a:gd name="connsiteY3" fmla="*/ 497299 h 973728"/>
              <a:gd name="connsiteX4" fmla="*/ 611156 w 611156"/>
              <a:gd name="connsiteY4" fmla="*/ 668150 h 973728"/>
              <a:gd name="connsiteX5" fmla="*/ 305578 w 611156"/>
              <a:gd name="connsiteY5" fmla="*/ 973728 h 973728"/>
              <a:gd name="connsiteX6" fmla="*/ 0 w 611156"/>
              <a:gd name="connsiteY6" fmla="*/ 668150 h 973728"/>
              <a:gd name="connsiteX7" fmla="*/ 52188 w 611156"/>
              <a:gd name="connsiteY7" fmla="*/ 497299 h 973728"/>
              <a:gd name="connsiteX8" fmla="*/ 59814 w 611156"/>
              <a:gd name="connsiteY8" fmla="*/ 488056 h 9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6" h="973728">
                <a:moveTo>
                  <a:pt x="307581" y="0"/>
                </a:moveTo>
                <a:lnTo>
                  <a:pt x="559838" y="496902"/>
                </a:lnTo>
                <a:lnTo>
                  <a:pt x="558641" y="496902"/>
                </a:lnTo>
                <a:lnTo>
                  <a:pt x="558968" y="497299"/>
                </a:lnTo>
                <a:cubicBezTo>
                  <a:pt x="591917" y="546069"/>
                  <a:pt x="611156" y="604863"/>
                  <a:pt x="611156" y="668150"/>
                </a:cubicBezTo>
                <a:cubicBezTo>
                  <a:pt x="611156" y="836916"/>
                  <a:pt x="474344" y="973728"/>
                  <a:pt x="305578" y="973728"/>
                </a:cubicBezTo>
                <a:cubicBezTo>
                  <a:pt x="136812" y="973728"/>
                  <a:pt x="0" y="836916"/>
                  <a:pt x="0" y="668150"/>
                </a:cubicBezTo>
                <a:cubicBezTo>
                  <a:pt x="0" y="604863"/>
                  <a:pt x="19239" y="546069"/>
                  <a:pt x="52188" y="497299"/>
                </a:cubicBezTo>
                <a:lnTo>
                  <a:pt x="59814" y="488056"/>
                </a:lnTo>
                <a:close/>
              </a:path>
            </a:pathLst>
          </a:custGeom>
          <a:solidFill>
            <a:srgbClr val="689429"/>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1" name="play pause">
            <a:extLst>
              <a:ext uri="{FF2B5EF4-FFF2-40B4-BE49-F238E27FC236}">
                <a16:creationId xmlns:a16="http://schemas.microsoft.com/office/drawing/2014/main" id="{5E5DC990-D427-307B-719F-3BFD9F5970A8}"/>
              </a:ext>
            </a:extLst>
          </p:cNvPr>
          <p:cNvGrpSpPr>
            <a:grpSpLocks/>
          </p:cNvGrpSpPr>
          <p:nvPr/>
        </p:nvGrpSpPr>
        <p:grpSpPr>
          <a:xfrm>
            <a:off x="6030170" y="3538121"/>
            <a:ext cx="814555" cy="814555"/>
            <a:chOff x="6066770" y="2913881"/>
            <a:chExt cx="1080000" cy="1080000"/>
          </a:xfrm>
        </p:grpSpPr>
        <p:sp>
          <p:nvSpPr>
            <p:cNvPr id="42" name="Oval 41">
              <a:extLst>
                <a:ext uri="{FF2B5EF4-FFF2-40B4-BE49-F238E27FC236}">
                  <a16:creationId xmlns:a16="http://schemas.microsoft.com/office/drawing/2014/main" id="{60514B8A-2F5C-AAC6-6957-1853867156A5}"/>
                </a:ext>
              </a:extLst>
            </p:cNvPr>
            <p:cNvSpPr>
              <a:spLocks/>
            </p:cNvSpPr>
            <p:nvPr/>
          </p:nvSpPr>
          <p:spPr>
            <a:xfrm>
              <a:off x="6066770" y="2913881"/>
              <a:ext cx="1080000" cy="1080000"/>
            </a:xfrm>
            <a:prstGeom prst="ellipse">
              <a:avLst/>
            </a:prstGeom>
            <a:solidFill>
              <a:srgbClr val="68942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a:extLst>
                <a:ext uri="{FF2B5EF4-FFF2-40B4-BE49-F238E27FC236}">
                  <a16:creationId xmlns:a16="http://schemas.microsoft.com/office/drawing/2014/main" id="{06ECD08D-EF21-A17B-5607-1DE2D2201E6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321020" y="3244331"/>
              <a:ext cx="571500" cy="419100"/>
            </a:xfrm>
            <a:prstGeom prst="rect">
              <a:avLst/>
            </a:prstGeom>
          </p:spPr>
        </p:pic>
      </p:grpSp>
      <p:sp>
        <p:nvSpPr>
          <p:cNvPr id="2" name="Rectangle 1"/>
          <p:cNvSpPr/>
          <p:nvPr/>
        </p:nvSpPr>
        <p:spPr>
          <a:xfrm>
            <a:off x="7032978" y="688622"/>
            <a:ext cx="1490133" cy="8128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Summative </a:t>
            </a:r>
            <a:endParaRPr lang="en-US" dirty="0"/>
          </a:p>
        </p:txBody>
      </p:sp>
    </p:spTree>
    <p:extLst>
      <p:ext uri="{BB962C8B-B14F-4D97-AF65-F5344CB8AC3E}">
        <p14:creationId xmlns:p14="http://schemas.microsoft.com/office/powerpoint/2010/main" val="4123381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2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8" presetClass="emph" presetSubtype="0" repeatCount="indefinite" fill="hold" nodeType="clickEffect">
                                  <p:stCondLst>
                                    <p:cond delay="0"/>
                                  </p:stCondLst>
                                  <p:endCondLst>
                                    <p:cond evt="onNext" delay="0">
                                      <p:tgtEl>
                                        <p:sldTgt/>
                                      </p:tgtEl>
                                    </p:cond>
                                  </p:endCondLst>
                                  <p:childTnLst>
                                    <p:animRot by="21600000">
                                      <p:cBhvr>
                                        <p:cTn id="15" dur="2000" fill="hold"/>
                                        <p:tgtEl>
                                          <p:spTgt spid="1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425986">
            <a:off x="685605" y="1336959"/>
            <a:ext cx="3218745" cy="3515984"/>
          </a:xfrm>
          <a:prstGeom prst="rect">
            <a:avLst/>
          </a:prstGeom>
        </p:spPr>
      </p:pic>
      <p:sp>
        <p:nvSpPr>
          <p:cNvPr id="3" name="Flowchart: Process 2"/>
          <p:cNvSpPr/>
          <p:nvPr/>
        </p:nvSpPr>
        <p:spPr>
          <a:xfrm>
            <a:off x="6118578" y="609600"/>
            <a:ext cx="2404533" cy="880533"/>
          </a:xfrm>
          <a:prstGeom prst="flowChartProcess">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Real life situation </a:t>
            </a:r>
            <a:endParaRPr lang="en-US" dirty="0"/>
          </a:p>
        </p:txBody>
      </p:sp>
      <p:sp>
        <p:nvSpPr>
          <p:cNvPr id="4" name="Rectangle 3"/>
          <p:cNvSpPr/>
          <p:nvPr/>
        </p:nvSpPr>
        <p:spPr>
          <a:xfrm>
            <a:off x="3894666" y="1864462"/>
            <a:ext cx="3160889" cy="246097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introduce </a:t>
            </a:r>
            <a:r>
              <a:rPr lang="en-US" dirty="0" smtClean="0"/>
              <a:t>yourself  </a:t>
            </a:r>
            <a:r>
              <a:rPr lang="en-US" dirty="0"/>
              <a:t>and a friend using the verb to be (am / is / are).</a:t>
            </a:r>
            <a:endParaRPr lang="en-US" dirty="0"/>
          </a:p>
        </p:txBody>
      </p:sp>
    </p:spTree>
    <p:extLst>
      <p:ext uri="{BB962C8B-B14F-4D97-AF65-F5344CB8AC3E}">
        <p14:creationId xmlns:p14="http://schemas.microsoft.com/office/powerpoint/2010/main" val="1254486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067" y="1191947"/>
            <a:ext cx="4572000" cy="1200329"/>
          </a:xfrm>
          <a:prstGeom prst="rect">
            <a:avLst/>
          </a:prstGeom>
        </p:spPr>
        <p:txBody>
          <a:bodyPr>
            <a:spAutoFit/>
          </a:bodyPr>
          <a:lstStyle/>
          <a:p>
            <a:r>
              <a:rPr lang="en-US" dirty="0"/>
              <a:t>Think about your school or neighborhood. What is the best thing about it, and what are the problems? Use “is” or “are” in 5–6 sentences and explain your opinion.</a:t>
            </a:r>
          </a:p>
        </p:txBody>
      </p:sp>
      <p:sp>
        <p:nvSpPr>
          <p:cNvPr id="3" name="Rectangle 2"/>
          <p:cNvSpPr/>
          <p:nvPr/>
        </p:nvSpPr>
        <p:spPr>
          <a:xfrm>
            <a:off x="6683022" y="717813"/>
            <a:ext cx="1998133" cy="67733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Critical thinking </a:t>
            </a:r>
            <a:endParaRPr lang="en-US" dirty="0"/>
          </a:p>
        </p:txBody>
      </p:sp>
      <p:pic>
        <p:nvPicPr>
          <p:cNvPr id="4" name="Picture 3"/>
          <p:cNvPicPr>
            <a:picLocks noChangeAspect="1"/>
          </p:cNvPicPr>
          <p:nvPr/>
        </p:nvPicPr>
        <p:blipFill>
          <a:blip r:embed="rId2"/>
          <a:stretch>
            <a:fillRect/>
          </a:stretch>
        </p:blipFill>
        <p:spPr>
          <a:xfrm>
            <a:off x="857956" y="2923822"/>
            <a:ext cx="3197225" cy="3093156"/>
          </a:xfrm>
          <a:prstGeom prst="rect">
            <a:avLst/>
          </a:prstGeom>
        </p:spPr>
      </p:pic>
      <p:pic>
        <p:nvPicPr>
          <p:cNvPr id="6" name="Picture 5"/>
          <p:cNvPicPr>
            <a:picLocks noChangeAspect="1"/>
          </p:cNvPicPr>
          <p:nvPr/>
        </p:nvPicPr>
        <p:blipFill>
          <a:blip r:embed="rId3"/>
          <a:stretch>
            <a:fillRect/>
          </a:stretch>
        </p:blipFill>
        <p:spPr>
          <a:xfrm>
            <a:off x="5178072" y="2686756"/>
            <a:ext cx="3009900" cy="3228622"/>
          </a:xfrm>
          <a:prstGeom prst="rect">
            <a:avLst/>
          </a:prstGeom>
        </p:spPr>
      </p:pic>
    </p:spTree>
    <p:extLst>
      <p:ext uri="{BB962C8B-B14F-4D97-AF65-F5344CB8AC3E}">
        <p14:creationId xmlns:p14="http://schemas.microsoft.com/office/powerpoint/2010/main" val="275841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0" y="5983110"/>
            <a:ext cx="1399822" cy="722489"/>
          </a:xfrm>
          <a:prstGeom prst="cloud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Callout 3"/>
          <p:cNvSpPr/>
          <p:nvPr/>
        </p:nvSpPr>
        <p:spPr>
          <a:xfrm>
            <a:off x="8229600" y="6062133"/>
            <a:ext cx="914400" cy="795867"/>
          </a:xfrm>
          <a:prstGeom prst="cloud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Callout 4"/>
          <p:cNvSpPr/>
          <p:nvPr/>
        </p:nvSpPr>
        <p:spPr>
          <a:xfrm>
            <a:off x="756355" y="316089"/>
            <a:ext cx="4380089" cy="1885244"/>
          </a:xfrm>
          <a:prstGeom prst="cloud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Exit ticket </a:t>
            </a:r>
            <a:endParaRPr lang="en-US" dirty="0"/>
          </a:p>
        </p:txBody>
      </p:sp>
      <p:pic>
        <p:nvPicPr>
          <p:cNvPr id="6" name="Picture 5"/>
          <p:cNvPicPr>
            <a:picLocks noChangeAspect="1"/>
          </p:cNvPicPr>
          <p:nvPr/>
        </p:nvPicPr>
        <p:blipFill>
          <a:blip r:embed="rId2"/>
          <a:stretch>
            <a:fillRect/>
          </a:stretch>
        </p:blipFill>
        <p:spPr>
          <a:xfrm>
            <a:off x="5023557" y="2201333"/>
            <a:ext cx="3454752" cy="2737028"/>
          </a:xfrm>
          <a:prstGeom prst="rect">
            <a:avLst/>
          </a:prstGeom>
        </p:spPr>
      </p:pic>
    </p:spTree>
    <p:extLst>
      <p:ext uri="{BB962C8B-B14F-4D97-AF65-F5344CB8AC3E}">
        <p14:creationId xmlns:p14="http://schemas.microsoft.com/office/powerpoint/2010/main" val="199378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46667" y="1230490"/>
            <a:ext cx="5486401" cy="3228622"/>
          </a:xfrm>
          <a:prstGeom prst="cloud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chemeClr val="tx1"/>
              </a:solidFill>
            </a:endParaRPr>
          </a:p>
          <a:p>
            <a:r>
              <a:rPr lang="en-US" dirty="0" smtClean="0">
                <a:solidFill>
                  <a:srgbClr val="FF0000"/>
                </a:solidFill>
                <a:latin typeface="Algerian" panose="04020705040A02060702" pitchFamily="82" charset="0"/>
              </a:rPr>
              <a:t>Outcomes</a:t>
            </a:r>
            <a:r>
              <a:rPr lang="en-US" dirty="0">
                <a:solidFill>
                  <a:srgbClr val="FF0000"/>
                </a:solidFill>
                <a:latin typeface="Algerian" panose="04020705040A02060702" pitchFamily="82" charset="0"/>
              </a:rPr>
              <a:t>:</a:t>
            </a:r>
          </a:p>
          <a:p>
            <a:r>
              <a:rPr lang="en-US" dirty="0">
                <a:solidFill>
                  <a:schemeClr val="tx1"/>
                </a:solidFill>
              </a:rPr>
              <a:t>Identify the forms of </a:t>
            </a:r>
            <a:r>
              <a:rPr lang="en-US" i="1" dirty="0">
                <a:solidFill>
                  <a:schemeClr val="tx1"/>
                </a:solidFill>
              </a:rPr>
              <a:t>to be</a:t>
            </a:r>
            <a:r>
              <a:rPr lang="en-US" dirty="0">
                <a:solidFill>
                  <a:schemeClr val="tx1"/>
                </a:solidFill>
              </a:rPr>
              <a:t> (am, is, are, was, were).</a:t>
            </a:r>
          </a:p>
          <a:p>
            <a:r>
              <a:rPr lang="en-US" dirty="0">
                <a:solidFill>
                  <a:schemeClr val="tx1"/>
                </a:solidFill>
              </a:rPr>
              <a:t>Use </a:t>
            </a:r>
            <a:r>
              <a:rPr lang="en-US" dirty="0" smtClean="0">
                <a:solidFill>
                  <a:schemeClr val="tx1"/>
                </a:solidFill>
              </a:rPr>
              <a:t>(</a:t>
            </a:r>
            <a:r>
              <a:rPr lang="en-US" i="1" dirty="0" smtClean="0">
                <a:solidFill>
                  <a:schemeClr val="tx1"/>
                </a:solidFill>
              </a:rPr>
              <a:t>to </a:t>
            </a:r>
            <a:r>
              <a:rPr lang="en-US" i="1" dirty="0">
                <a:solidFill>
                  <a:schemeClr val="tx1"/>
                </a:solidFill>
              </a:rPr>
              <a:t>be</a:t>
            </a:r>
            <a:r>
              <a:rPr lang="en-US" dirty="0">
                <a:solidFill>
                  <a:schemeClr val="tx1"/>
                </a:solidFill>
              </a:rPr>
              <a:t> </a:t>
            </a:r>
            <a:r>
              <a:rPr lang="en-US" dirty="0" smtClean="0">
                <a:solidFill>
                  <a:schemeClr val="tx1"/>
                </a:solidFill>
              </a:rPr>
              <a:t>)correctly </a:t>
            </a:r>
            <a:r>
              <a:rPr lang="en-US" dirty="0">
                <a:solidFill>
                  <a:schemeClr val="tx1"/>
                </a:solidFill>
              </a:rPr>
              <a:t>in sentences.</a:t>
            </a:r>
          </a:p>
          <a:p>
            <a:r>
              <a:rPr lang="en-US" dirty="0">
                <a:solidFill>
                  <a:schemeClr val="tx1"/>
                </a:solidFill>
              </a:rPr>
              <a:t>Make positive, negative, and question forms.</a:t>
            </a:r>
          </a:p>
          <a:p>
            <a:r>
              <a:rPr lang="en-US" dirty="0">
                <a:solidFill>
                  <a:schemeClr val="tx1"/>
                </a:solidFill>
              </a:rPr>
              <a:t>Describe people and things using </a:t>
            </a:r>
            <a:r>
              <a:rPr lang="en-US" i="1" dirty="0">
                <a:solidFill>
                  <a:schemeClr val="tx1"/>
                </a:solidFill>
              </a:rPr>
              <a:t>to be</a:t>
            </a:r>
            <a:r>
              <a:rPr lang="en-US" dirty="0">
                <a:solidFill>
                  <a:schemeClr val="tx1"/>
                </a:solidFill>
              </a:rPr>
              <a:t>.</a:t>
            </a:r>
          </a:p>
          <a:p>
            <a:pPr algn="ctr"/>
            <a:endParaRPr lang="en-US" dirty="0"/>
          </a:p>
        </p:txBody>
      </p:sp>
    </p:spTree>
    <p:extLst>
      <p:ext uri="{BB962C8B-B14F-4D97-AF65-F5344CB8AC3E}">
        <p14:creationId xmlns:p14="http://schemas.microsoft.com/office/powerpoint/2010/main" val="428554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4917" y="2557462"/>
            <a:ext cx="4614549" cy="3030538"/>
          </a:xfrm>
          <a:prstGeom prst="rect">
            <a:avLst/>
          </a:prstGeom>
        </p:spPr>
      </p:pic>
      <p:sp>
        <p:nvSpPr>
          <p:cNvPr id="3" name="Cloud Callout 2"/>
          <p:cNvSpPr/>
          <p:nvPr/>
        </p:nvSpPr>
        <p:spPr>
          <a:xfrm>
            <a:off x="6141156" y="259644"/>
            <a:ext cx="2799644" cy="1422400"/>
          </a:xfrm>
          <a:prstGeom prst="cloudCallou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Warm up </a:t>
            </a:r>
            <a:endParaRPr lang="en-US" dirty="0"/>
          </a:p>
        </p:txBody>
      </p:sp>
      <p:sp>
        <p:nvSpPr>
          <p:cNvPr id="4" name="Rectangle 3"/>
          <p:cNvSpPr/>
          <p:nvPr/>
        </p:nvSpPr>
        <p:spPr>
          <a:xfrm>
            <a:off x="1501422" y="1399822"/>
            <a:ext cx="4910667" cy="103857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If I were invisible for a day, I </a:t>
            </a:r>
            <a:r>
              <a:rPr lang="en-US" sz="2800" dirty="0" smtClean="0"/>
              <a:t>would ……………….</a:t>
            </a:r>
            <a:endParaRPr lang="en-US" sz="2800" dirty="0"/>
          </a:p>
        </p:txBody>
      </p:sp>
    </p:spTree>
    <p:extLst>
      <p:ext uri="{BB962C8B-B14F-4D97-AF65-F5344CB8AC3E}">
        <p14:creationId xmlns:p14="http://schemas.microsoft.com/office/powerpoint/2010/main" val="290801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06B1AE-EC03-9F0F-8AB1-28313723CFB1}"/>
              </a:ext>
            </a:extLst>
          </p:cNvPr>
          <p:cNvSpPr txBox="1">
            <a:spLocks/>
          </p:cNvSpPr>
          <p:nvPr/>
        </p:nvSpPr>
        <p:spPr>
          <a:xfrm>
            <a:off x="539750" y="402669"/>
            <a:ext cx="5391324" cy="1521919"/>
          </a:xfrm>
          <a:prstGeom prst="rect">
            <a:avLst/>
          </a:prstGeom>
          <a:noFill/>
        </p:spPr>
        <p:txBody>
          <a:bodyPr wrap="square" lIns="251999" tIns="180000" rIns="251999" bIns="108000" rtlCol="0">
            <a:spAutoFit/>
          </a:bodyPr>
          <a:lstStyle/>
          <a:p>
            <a:r>
              <a:rPr lang="en-GB" sz="4000" dirty="0">
                <a:latin typeface="+mj-lt"/>
              </a:rPr>
              <a:t>Can You Answer </a:t>
            </a:r>
            <a:br>
              <a:rPr lang="en-GB" sz="4000" dirty="0">
                <a:latin typeface="+mj-lt"/>
              </a:rPr>
            </a:br>
            <a:r>
              <a:rPr lang="en-GB" sz="4000" dirty="0">
                <a:latin typeface="+mj-lt"/>
              </a:rPr>
              <a:t>These Questions?</a:t>
            </a:r>
            <a:endParaRPr lang="en-PT" sz="4000" dirty="0">
              <a:latin typeface="+mj-lt"/>
            </a:endParaRPr>
          </a:p>
        </p:txBody>
      </p:sp>
      <p:sp>
        <p:nvSpPr>
          <p:cNvPr id="11" name="TextBox 10">
            <a:extLst>
              <a:ext uri="{FF2B5EF4-FFF2-40B4-BE49-F238E27FC236}">
                <a16:creationId xmlns:a16="http://schemas.microsoft.com/office/drawing/2014/main" id="{2958C03E-C903-EFA0-3BBA-14B8367AEF24}"/>
              </a:ext>
            </a:extLst>
          </p:cNvPr>
          <p:cNvSpPr txBox="1"/>
          <p:nvPr/>
        </p:nvSpPr>
        <p:spPr>
          <a:xfrm>
            <a:off x="2720875" y="2435517"/>
            <a:ext cx="3702249" cy="495108"/>
          </a:xfrm>
          <a:prstGeom prst="roundRect">
            <a:avLst>
              <a:gd name="adj" fmla="val 0"/>
            </a:avLst>
          </a:prstGeom>
          <a:solidFill>
            <a:srgbClr val="CFB6D8"/>
          </a:solidFill>
        </p:spPr>
        <p:txBody>
          <a:bodyPr wrap="square" lIns="108000" tIns="108000" rIns="108000" bIns="108000" rtlCol="0" anchor="ctr" anchorCtr="0">
            <a:spAutoFit/>
          </a:bodyPr>
          <a:lstStyle/>
          <a:p>
            <a:pPr marL="114300" lvl="0" algn="ctr">
              <a:buSzPts val="1800"/>
            </a:pPr>
            <a:r>
              <a:rPr lang="en-GB" dirty="0"/>
              <a:t>Are your friends in this class?</a:t>
            </a:r>
          </a:p>
        </p:txBody>
      </p:sp>
      <p:sp>
        <p:nvSpPr>
          <p:cNvPr id="13" name="TextBox 12">
            <a:extLst>
              <a:ext uri="{FF2B5EF4-FFF2-40B4-BE49-F238E27FC236}">
                <a16:creationId xmlns:a16="http://schemas.microsoft.com/office/drawing/2014/main" id="{01B7BE86-4CBE-8C6D-892B-91F329AA5920}"/>
              </a:ext>
            </a:extLst>
          </p:cNvPr>
          <p:cNvSpPr txBox="1"/>
          <p:nvPr/>
        </p:nvSpPr>
        <p:spPr>
          <a:xfrm>
            <a:off x="2574373" y="3726989"/>
            <a:ext cx="3995253" cy="495108"/>
          </a:xfrm>
          <a:prstGeom prst="roundRect">
            <a:avLst>
              <a:gd name="adj" fmla="val 0"/>
            </a:avLst>
          </a:prstGeom>
          <a:solidFill>
            <a:srgbClr val="CFB6D8"/>
          </a:solidFill>
        </p:spPr>
        <p:txBody>
          <a:bodyPr wrap="square" lIns="108000" tIns="108000" rIns="108000" bIns="108000" rtlCol="0" anchor="ctr" anchorCtr="0">
            <a:spAutoFit/>
          </a:bodyPr>
          <a:lstStyle/>
          <a:p>
            <a:pPr marL="114300" lvl="0" algn="ctr">
              <a:buSzPts val="1800"/>
            </a:pPr>
            <a:r>
              <a:rPr lang="en-GB" dirty="0"/>
              <a:t>Are you going on a trip this year?</a:t>
            </a:r>
          </a:p>
        </p:txBody>
      </p:sp>
      <p:sp>
        <p:nvSpPr>
          <p:cNvPr id="14" name="TextBox 13">
            <a:extLst>
              <a:ext uri="{FF2B5EF4-FFF2-40B4-BE49-F238E27FC236}">
                <a16:creationId xmlns:a16="http://schemas.microsoft.com/office/drawing/2014/main" id="{3D193D10-7010-3BF0-66A9-AE005495177C}"/>
              </a:ext>
            </a:extLst>
          </p:cNvPr>
          <p:cNvSpPr txBox="1"/>
          <p:nvPr/>
        </p:nvSpPr>
        <p:spPr>
          <a:xfrm>
            <a:off x="2882598" y="4372726"/>
            <a:ext cx="3378802" cy="495108"/>
          </a:xfrm>
          <a:prstGeom prst="roundRect">
            <a:avLst>
              <a:gd name="adj" fmla="val 0"/>
            </a:avLst>
          </a:prstGeom>
          <a:solidFill>
            <a:srgbClr val="CFB6D8"/>
          </a:solidFill>
        </p:spPr>
        <p:txBody>
          <a:bodyPr wrap="square" lIns="108000" tIns="108000" rIns="108000" bIns="108000" rtlCol="0" anchor="ctr" anchorCtr="0">
            <a:spAutoFit/>
          </a:bodyPr>
          <a:lstStyle/>
          <a:p>
            <a:pPr marL="114300" lvl="0" algn="ctr">
              <a:buSzPts val="1800"/>
            </a:pPr>
            <a:r>
              <a:rPr lang="en-GB" dirty="0"/>
              <a:t>Is your teacher tall or short? </a:t>
            </a:r>
          </a:p>
        </p:txBody>
      </p:sp>
      <p:sp>
        <p:nvSpPr>
          <p:cNvPr id="15" name="TextBox 14">
            <a:extLst>
              <a:ext uri="{FF2B5EF4-FFF2-40B4-BE49-F238E27FC236}">
                <a16:creationId xmlns:a16="http://schemas.microsoft.com/office/drawing/2014/main" id="{464FD172-CDEE-EC73-08DE-A8909EC71F63}"/>
              </a:ext>
            </a:extLst>
          </p:cNvPr>
          <p:cNvSpPr txBox="1"/>
          <p:nvPr/>
        </p:nvSpPr>
        <p:spPr>
          <a:xfrm>
            <a:off x="2127448" y="3081253"/>
            <a:ext cx="4889103" cy="495108"/>
          </a:xfrm>
          <a:prstGeom prst="roundRect">
            <a:avLst>
              <a:gd name="adj" fmla="val 0"/>
            </a:avLst>
          </a:prstGeom>
          <a:solidFill>
            <a:srgbClr val="CFB6D8"/>
          </a:solidFill>
        </p:spPr>
        <p:txBody>
          <a:bodyPr wrap="square" lIns="108000" tIns="108000" rIns="108000" bIns="108000" rtlCol="0" anchor="ctr" anchorCtr="0">
            <a:spAutoFit/>
          </a:bodyPr>
          <a:lstStyle/>
          <a:p>
            <a:pPr marL="114300" lvl="0" algn="ctr">
              <a:buSzPts val="1800"/>
            </a:pPr>
            <a:r>
              <a:rPr lang="en-GB" dirty="0"/>
              <a:t>Is there a computer in your classroom?</a:t>
            </a:r>
          </a:p>
        </p:txBody>
      </p:sp>
      <p:sp>
        <p:nvSpPr>
          <p:cNvPr id="16" name="TextBox 15">
            <a:extLst>
              <a:ext uri="{FF2B5EF4-FFF2-40B4-BE49-F238E27FC236}">
                <a16:creationId xmlns:a16="http://schemas.microsoft.com/office/drawing/2014/main" id="{49D7599C-44C0-145C-8C5E-1C88FF3BCBDA}"/>
              </a:ext>
            </a:extLst>
          </p:cNvPr>
          <p:cNvSpPr txBox="1"/>
          <p:nvPr/>
        </p:nvSpPr>
        <p:spPr>
          <a:xfrm>
            <a:off x="2523002" y="5018460"/>
            <a:ext cx="4097994" cy="495108"/>
          </a:xfrm>
          <a:prstGeom prst="roundRect">
            <a:avLst>
              <a:gd name="adj" fmla="val 0"/>
            </a:avLst>
          </a:prstGeom>
          <a:solidFill>
            <a:srgbClr val="CFB6D8"/>
          </a:solidFill>
        </p:spPr>
        <p:txBody>
          <a:bodyPr wrap="square" lIns="108000" tIns="108000" rIns="108000" bIns="108000" rtlCol="0" anchor="ctr" anchorCtr="0">
            <a:spAutoFit/>
          </a:bodyPr>
          <a:lstStyle/>
          <a:p>
            <a:pPr marL="114300" lvl="0" algn="ctr">
              <a:buSzPts val="1800"/>
            </a:pPr>
            <a:r>
              <a:rPr lang="en-GB" dirty="0"/>
              <a:t>Are the lights in the classroom on?</a:t>
            </a:r>
          </a:p>
        </p:txBody>
      </p:sp>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A7F0AD-BD4D-7976-5B99-04092A64F425}"/>
              </a:ext>
            </a:extLst>
          </p:cNvPr>
          <p:cNvCxnSpPr>
            <a:cxnSpLocks/>
          </p:cNvCxnSpPr>
          <p:nvPr/>
        </p:nvCxnSpPr>
        <p:spPr>
          <a:xfrm>
            <a:off x="755649" y="173250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620996" y="654756"/>
            <a:ext cx="2015004" cy="93697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pre-assessment </a:t>
            </a:r>
            <a:endParaRPr lang="en-US" dirty="0"/>
          </a:p>
        </p:txBody>
      </p:sp>
    </p:spTree>
    <p:extLst>
      <p:ext uri="{BB962C8B-B14F-4D97-AF65-F5344CB8AC3E}">
        <p14:creationId xmlns:p14="http://schemas.microsoft.com/office/powerpoint/2010/main" val="3518522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9D7599C-44C0-145C-8C5E-1C88FF3BCBDA}"/>
              </a:ext>
            </a:extLst>
          </p:cNvPr>
          <p:cNvSpPr txBox="1"/>
          <p:nvPr/>
        </p:nvSpPr>
        <p:spPr>
          <a:xfrm>
            <a:off x="2523003" y="1824254"/>
            <a:ext cx="4097994" cy="917513"/>
          </a:xfrm>
          <a:prstGeom prst="roundRect">
            <a:avLst>
              <a:gd name="adj" fmla="val 0"/>
            </a:avLst>
          </a:prstGeom>
          <a:solidFill>
            <a:schemeClr val="bg1"/>
          </a:solidFill>
          <a:ln w="25400">
            <a:solidFill>
              <a:srgbClr val="F9B000"/>
            </a:solidFill>
          </a:ln>
        </p:spPr>
        <p:txBody>
          <a:bodyPr wrap="square" lIns="180000" tIns="180000" rIns="180000" bIns="180000" rtlCol="0" anchor="ctr" anchorCtr="0">
            <a:spAutoFit/>
          </a:bodyPr>
          <a:lstStyle/>
          <a:p>
            <a:pPr lvl="0" algn="ctr"/>
            <a:r>
              <a:rPr lang="en-GB" dirty="0">
                <a:solidFill>
                  <a:srgbClr val="232321"/>
                </a:solidFill>
              </a:rPr>
              <a:t>We use </a:t>
            </a:r>
            <a:r>
              <a:rPr lang="en-GB" b="1" dirty="0">
                <a:solidFill>
                  <a:srgbClr val="232321"/>
                </a:solidFill>
              </a:rPr>
              <a:t>am</a:t>
            </a:r>
            <a:r>
              <a:rPr lang="en-GB" dirty="0">
                <a:solidFill>
                  <a:srgbClr val="232321"/>
                </a:solidFill>
              </a:rPr>
              <a:t> when the subject is ‘</a:t>
            </a:r>
            <a:r>
              <a:rPr lang="en-GB" b="1" dirty="0">
                <a:solidFill>
                  <a:srgbClr val="232321"/>
                </a:solidFill>
              </a:rPr>
              <a:t>I</a:t>
            </a:r>
            <a:r>
              <a:rPr lang="en-GB" dirty="0">
                <a:solidFill>
                  <a:srgbClr val="232321"/>
                </a:solidFill>
              </a:rPr>
              <a:t>’, when we are talking about me.</a:t>
            </a:r>
          </a:p>
        </p:txBody>
      </p:sp>
      <p:grpSp>
        <p:nvGrpSpPr>
          <p:cNvPr id="46" name="Group 45">
            <a:extLst>
              <a:ext uri="{FF2B5EF4-FFF2-40B4-BE49-F238E27FC236}">
                <a16:creationId xmlns:a16="http://schemas.microsoft.com/office/drawing/2014/main" id="{1C67716C-DF03-66FC-487A-D1293031D934}"/>
              </a:ext>
            </a:extLst>
          </p:cNvPr>
          <p:cNvGrpSpPr/>
          <p:nvPr/>
        </p:nvGrpSpPr>
        <p:grpSpPr>
          <a:xfrm>
            <a:off x="755650" y="2967449"/>
            <a:ext cx="2083306" cy="2851492"/>
            <a:chOff x="755650" y="2967449"/>
            <a:chExt cx="2083306" cy="2851492"/>
          </a:xfrm>
        </p:grpSpPr>
        <p:pic>
          <p:nvPicPr>
            <p:cNvPr id="40" name="Picture 39" descr="A person wearing a graduation gown&#10;&#10;Description automatically generated">
              <a:extLst>
                <a:ext uri="{FF2B5EF4-FFF2-40B4-BE49-F238E27FC236}">
                  <a16:creationId xmlns:a16="http://schemas.microsoft.com/office/drawing/2014/main" id="{45FDE90B-B145-1F13-B5D2-B0EF3CA4291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0169" y="2967449"/>
              <a:ext cx="2068787" cy="2385882"/>
            </a:xfrm>
            <a:custGeom>
              <a:avLst/>
              <a:gdLst>
                <a:gd name="connsiteX0" fmla="*/ 0 w 2068787"/>
                <a:gd name="connsiteY0" fmla="*/ 0 h 2385882"/>
                <a:gd name="connsiteX1" fmla="*/ 2068787 w 2068787"/>
                <a:gd name="connsiteY1" fmla="*/ 0 h 2385882"/>
                <a:gd name="connsiteX2" fmla="*/ 2068787 w 2068787"/>
                <a:gd name="connsiteY2" fmla="*/ 2385882 h 2385882"/>
                <a:gd name="connsiteX3" fmla="*/ 0 w 2068787"/>
                <a:gd name="connsiteY3" fmla="*/ 2385882 h 2385882"/>
              </a:gdLst>
              <a:ahLst/>
              <a:cxnLst>
                <a:cxn ang="0">
                  <a:pos x="connsiteX0" y="connsiteY0"/>
                </a:cxn>
                <a:cxn ang="0">
                  <a:pos x="connsiteX1" y="connsiteY1"/>
                </a:cxn>
                <a:cxn ang="0">
                  <a:pos x="connsiteX2" y="connsiteY2"/>
                </a:cxn>
                <a:cxn ang="0">
                  <a:pos x="connsiteX3" y="connsiteY3"/>
                </a:cxn>
              </a:cxnLst>
              <a:rect l="l" t="t" r="r" b="b"/>
              <a:pathLst>
                <a:path w="2068787" h="2385882">
                  <a:moveTo>
                    <a:pt x="0" y="0"/>
                  </a:moveTo>
                  <a:lnTo>
                    <a:pt x="2068787" y="0"/>
                  </a:lnTo>
                  <a:lnTo>
                    <a:pt x="2068787" y="2385882"/>
                  </a:lnTo>
                  <a:lnTo>
                    <a:pt x="0" y="2385882"/>
                  </a:lnTo>
                  <a:close/>
                </a:path>
              </a:pathLst>
            </a:custGeom>
          </p:spPr>
        </p:pic>
        <p:sp>
          <p:nvSpPr>
            <p:cNvPr id="18" name="1 select">
              <a:extLst>
                <a:ext uri="{FF2B5EF4-FFF2-40B4-BE49-F238E27FC236}">
                  <a16:creationId xmlns:a16="http://schemas.microsoft.com/office/drawing/2014/main" id="{12343F24-F675-6718-1254-4110A3010D50}"/>
                </a:ext>
              </a:extLst>
            </p:cNvPr>
            <p:cNvSpPr txBox="1"/>
            <p:nvPr/>
          </p:nvSpPr>
          <p:spPr>
            <a:xfrm>
              <a:off x="755650" y="5323833"/>
              <a:ext cx="2083305" cy="495108"/>
            </a:xfrm>
            <a:prstGeom prst="roundRect">
              <a:avLst>
                <a:gd name="adj" fmla="val 0"/>
              </a:avLst>
            </a:prstGeom>
            <a:solidFill>
              <a:srgbClr val="FDD182"/>
            </a:solidFill>
          </p:spPr>
          <p:txBody>
            <a:bodyPr wrap="square" lIns="108000" tIns="108000" rIns="108000" bIns="108000" rtlCol="0" anchor="ctr" anchorCtr="0">
              <a:spAutoFit/>
            </a:bodyPr>
            <a:lstStyle/>
            <a:p>
              <a:pPr lvl="0" algn="ctr"/>
              <a:r>
                <a:rPr lang="en-GB" dirty="0">
                  <a:solidFill>
                    <a:srgbClr val="232321"/>
                  </a:solidFill>
                </a:rPr>
                <a:t>I </a:t>
              </a:r>
              <a:r>
                <a:rPr lang="en-GB" b="1" dirty="0">
                  <a:solidFill>
                    <a:srgbClr val="232321"/>
                  </a:solidFill>
                </a:rPr>
                <a:t>am</a:t>
              </a:r>
              <a:r>
                <a:rPr lang="en-GB" dirty="0">
                  <a:solidFill>
                    <a:srgbClr val="232321"/>
                  </a:solidFill>
                </a:rPr>
                <a:t> clever. </a:t>
              </a:r>
            </a:p>
          </p:txBody>
        </p:sp>
      </p:grpSp>
      <p:grpSp>
        <p:nvGrpSpPr>
          <p:cNvPr id="47" name="Group 46">
            <a:extLst>
              <a:ext uri="{FF2B5EF4-FFF2-40B4-BE49-F238E27FC236}">
                <a16:creationId xmlns:a16="http://schemas.microsoft.com/office/drawing/2014/main" id="{D0416FDC-9DF1-B51B-620E-C334EEF161B2}"/>
              </a:ext>
            </a:extLst>
          </p:cNvPr>
          <p:cNvGrpSpPr/>
          <p:nvPr/>
        </p:nvGrpSpPr>
        <p:grpSpPr>
          <a:xfrm>
            <a:off x="3221008" y="3061909"/>
            <a:ext cx="2477612" cy="2757032"/>
            <a:chOff x="3221008" y="3061909"/>
            <a:chExt cx="2477612" cy="2757032"/>
          </a:xfrm>
        </p:grpSpPr>
        <p:pic>
          <p:nvPicPr>
            <p:cNvPr id="37" name="Picture 36">
              <a:extLst>
                <a:ext uri="{FF2B5EF4-FFF2-40B4-BE49-F238E27FC236}">
                  <a16:creationId xmlns:a16="http://schemas.microsoft.com/office/drawing/2014/main" id="{FCA36031-BA7F-B434-1985-379FE4E1FF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21008" y="3061909"/>
              <a:ext cx="2322769" cy="2269563"/>
            </a:xfrm>
            <a:custGeom>
              <a:avLst/>
              <a:gdLst>
                <a:gd name="connsiteX0" fmla="*/ 0 w 2322769"/>
                <a:gd name="connsiteY0" fmla="*/ 0 h 2269563"/>
                <a:gd name="connsiteX1" fmla="*/ 2322769 w 2322769"/>
                <a:gd name="connsiteY1" fmla="*/ 0 h 2269563"/>
                <a:gd name="connsiteX2" fmla="*/ 2322769 w 2322769"/>
                <a:gd name="connsiteY2" fmla="*/ 2269563 h 2269563"/>
                <a:gd name="connsiteX3" fmla="*/ 0 w 2322769"/>
                <a:gd name="connsiteY3" fmla="*/ 2269563 h 2269563"/>
              </a:gdLst>
              <a:ahLst/>
              <a:cxnLst>
                <a:cxn ang="0">
                  <a:pos x="connsiteX0" y="connsiteY0"/>
                </a:cxn>
                <a:cxn ang="0">
                  <a:pos x="connsiteX1" y="connsiteY1"/>
                </a:cxn>
                <a:cxn ang="0">
                  <a:pos x="connsiteX2" y="connsiteY2"/>
                </a:cxn>
                <a:cxn ang="0">
                  <a:pos x="connsiteX3" y="connsiteY3"/>
                </a:cxn>
              </a:cxnLst>
              <a:rect l="l" t="t" r="r" b="b"/>
              <a:pathLst>
                <a:path w="2322769" h="2269563">
                  <a:moveTo>
                    <a:pt x="0" y="0"/>
                  </a:moveTo>
                  <a:lnTo>
                    <a:pt x="2322769" y="0"/>
                  </a:lnTo>
                  <a:lnTo>
                    <a:pt x="2322769" y="2269563"/>
                  </a:lnTo>
                  <a:lnTo>
                    <a:pt x="0" y="2269563"/>
                  </a:lnTo>
                  <a:close/>
                </a:path>
              </a:pathLst>
            </a:custGeom>
          </p:spPr>
        </p:pic>
        <p:sp>
          <p:nvSpPr>
            <p:cNvPr id="22" name="1 select">
              <a:extLst>
                <a:ext uri="{FF2B5EF4-FFF2-40B4-BE49-F238E27FC236}">
                  <a16:creationId xmlns:a16="http://schemas.microsoft.com/office/drawing/2014/main" id="{8C79DFC7-E1AE-290E-ED32-BD086AFA446E}"/>
                </a:ext>
              </a:extLst>
            </p:cNvPr>
            <p:cNvSpPr txBox="1"/>
            <p:nvPr/>
          </p:nvSpPr>
          <p:spPr>
            <a:xfrm>
              <a:off x="3230328" y="5323833"/>
              <a:ext cx="2468292" cy="495108"/>
            </a:xfrm>
            <a:prstGeom prst="roundRect">
              <a:avLst>
                <a:gd name="adj" fmla="val 0"/>
              </a:avLst>
            </a:prstGeom>
            <a:solidFill>
              <a:srgbClr val="FDD182"/>
            </a:solidFill>
          </p:spPr>
          <p:txBody>
            <a:bodyPr wrap="square" lIns="108000" tIns="108000" rIns="108000" bIns="108000" rtlCol="0" anchor="ctr" anchorCtr="0">
              <a:spAutoFit/>
            </a:bodyPr>
            <a:lstStyle/>
            <a:p>
              <a:pPr algn="ctr"/>
              <a:r>
                <a:rPr lang="en-GB" dirty="0">
                  <a:solidFill>
                    <a:srgbClr val="232321"/>
                  </a:solidFill>
                </a:rPr>
                <a:t>I </a:t>
              </a:r>
              <a:r>
                <a:rPr lang="en-GB" b="1" dirty="0">
                  <a:solidFill>
                    <a:srgbClr val="232321"/>
                  </a:solidFill>
                </a:rPr>
                <a:t>am</a:t>
              </a:r>
              <a:r>
                <a:rPr lang="en-GB" dirty="0">
                  <a:solidFill>
                    <a:srgbClr val="232321"/>
                  </a:solidFill>
                </a:rPr>
                <a:t> learning French.  </a:t>
              </a:r>
            </a:p>
          </p:txBody>
        </p:sp>
      </p:grpSp>
      <p:grpSp>
        <p:nvGrpSpPr>
          <p:cNvPr id="48" name="Group 47">
            <a:extLst>
              <a:ext uri="{FF2B5EF4-FFF2-40B4-BE49-F238E27FC236}">
                <a16:creationId xmlns:a16="http://schemas.microsoft.com/office/drawing/2014/main" id="{94DA9B67-D025-06B1-4F48-9DE6ABA36585}"/>
              </a:ext>
            </a:extLst>
          </p:cNvPr>
          <p:cNvGrpSpPr/>
          <p:nvPr/>
        </p:nvGrpSpPr>
        <p:grpSpPr>
          <a:xfrm>
            <a:off x="5922679" y="2534341"/>
            <a:ext cx="2468292" cy="3569238"/>
            <a:chOff x="5922679" y="2534341"/>
            <a:chExt cx="2468292" cy="3569238"/>
          </a:xfrm>
        </p:grpSpPr>
        <p:pic>
          <p:nvPicPr>
            <p:cNvPr id="36" name="Picture 35">
              <a:extLst>
                <a:ext uri="{FF2B5EF4-FFF2-40B4-BE49-F238E27FC236}">
                  <a16:creationId xmlns:a16="http://schemas.microsoft.com/office/drawing/2014/main" id="{F7D20926-377B-1159-5059-32C531454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28"/>
            <a:stretch/>
          </p:blipFill>
          <p:spPr>
            <a:xfrm>
              <a:off x="5925831" y="2534341"/>
              <a:ext cx="2448000" cy="2807070"/>
            </a:xfrm>
            <a:custGeom>
              <a:avLst/>
              <a:gdLst>
                <a:gd name="connsiteX0" fmla="*/ 0 w 2190204"/>
                <a:gd name="connsiteY0" fmla="*/ 0 h 2807070"/>
                <a:gd name="connsiteX1" fmla="*/ 2190204 w 2190204"/>
                <a:gd name="connsiteY1" fmla="*/ 0 h 2807070"/>
                <a:gd name="connsiteX2" fmla="*/ 2190204 w 2190204"/>
                <a:gd name="connsiteY2" fmla="*/ 2807070 h 2807070"/>
                <a:gd name="connsiteX3" fmla="*/ 0 w 2190204"/>
                <a:gd name="connsiteY3" fmla="*/ 2807070 h 2807070"/>
              </a:gdLst>
              <a:ahLst/>
              <a:cxnLst>
                <a:cxn ang="0">
                  <a:pos x="connsiteX0" y="connsiteY0"/>
                </a:cxn>
                <a:cxn ang="0">
                  <a:pos x="connsiteX1" y="connsiteY1"/>
                </a:cxn>
                <a:cxn ang="0">
                  <a:pos x="connsiteX2" y="connsiteY2"/>
                </a:cxn>
                <a:cxn ang="0">
                  <a:pos x="connsiteX3" y="connsiteY3"/>
                </a:cxn>
              </a:cxnLst>
              <a:rect l="l" t="t" r="r" b="b"/>
              <a:pathLst>
                <a:path w="2190204" h="2807070">
                  <a:moveTo>
                    <a:pt x="0" y="0"/>
                  </a:moveTo>
                  <a:lnTo>
                    <a:pt x="2190204" y="0"/>
                  </a:lnTo>
                  <a:lnTo>
                    <a:pt x="2190204" y="2807070"/>
                  </a:lnTo>
                  <a:lnTo>
                    <a:pt x="0" y="2807070"/>
                  </a:lnTo>
                  <a:close/>
                </a:path>
              </a:pathLst>
            </a:custGeom>
          </p:spPr>
        </p:pic>
        <p:sp>
          <p:nvSpPr>
            <p:cNvPr id="24" name="1 select">
              <a:extLst>
                <a:ext uri="{FF2B5EF4-FFF2-40B4-BE49-F238E27FC236}">
                  <a16:creationId xmlns:a16="http://schemas.microsoft.com/office/drawing/2014/main" id="{297074F6-32D2-5A6A-E0F3-CD2CE5B9D445}"/>
                </a:ext>
              </a:extLst>
            </p:cNvPr>
            <p:cNvSpPr txBox="1"/>
            <p:nvPr/>
          </p:nvSpPr>
          <p:spPr>
            <a:xfrm>
              <a:off x="5922679" y="5331472"/>
              <a:ext cx="2468292" cy="772107"/>
            </a:xfrm>
            <a:prstGeom prst="roundRect">
              <a:avLst>
                <a:gd name="adj" fmla="val 0"/>
              </a:avLst>
            </a:prstGeom>
            <a:solidFill>
              <a:srgbClr val="FDD182"/>
            </a:solidFill>
          </p:spPr>
          <p:txBody>
            <a:bodyPr wrap="square" lIns="108000" tIns="108000" rIns="108000" bIns="108000" rtlCol="0" anchor="ctr" anchorCtr="0">
              <a:spAutoFit/>
            </a:bodyPr>
            <a:lstStyle/>
            <a:p>
              <a:pPr lvl="0" algn="ctr"/>
              <a:r>
                <a:rPr lang="en-GB" dirty="0">
                  <a:solidFill>
                    <a:srgbClr val="232321"/>
                  </a:solidFill>
                </a:rPr>
                <a:t>I </a:t>
              </a:r>
              <a:r>
                <a:rPr lang="en-GB" b="1" dirty="0">
                  <a:solidFill>
                    <a:srgbClr val="232321"/>
                  </a:solidFill>
                </a:rPr>
                <a:t>am</a:t>
              </a:r>
              <a:r>
                <a:rPr lang="en-GB" dirty="0">
                  <a:solidFill>
                    <a:srgbClr val="232321"/>
                  </a:solidFill>
                </a:rPr>
                <a:t> not doing </a:t>
              </a:r>
              <a:br>
                <a:rPr lang="en-GB" dirty="0">
                  <a:solidFill>
                    <a:srgbClr val="232321"/>
                  </a:solidFill>
                </a:rPr>
              </a:br>
              <a:r>
                <a:rPr lang="en-GB" dirty="0">
                  <a:solidFill>
                    <a:srgbClr val="232321"/>
                  </a:solidFill>
                </a:rPr>
                <a:t>my homework.  </a:t>
              </a:r>
            </a:p>
          </p:txBody>
        </p:sp>
      </p:grpSp>
      <p:cxnSp>
        <p:nvCxnSpPr>
          <p:cNvPr id="49" name="Straight Connector 48">
            <a:extLst>
              <a:ext uri="{FF2B5EF4-FFF2-40B4-BE49-F238E27FC236}">
                <a16:creationId xmlns:a16="http://schemas.microsoft.com/office/drawing/2014/main" id="{BF67A7F6-8A28-F062-830F-3F15A36D5F66}"/>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3975319-22D1-4EE3-5C8C-7967E2C0C64C}"/>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‘am’</a:t>
            </a:r>
            <a:endParaRPr lang="en-PT" sz="4000" b="1" dirty="0">
              <a:latin typeface="+mj-lt"/>
            </a:endParaRPr>
          </a:p>
        </p:txBody>
      </p:sp>
      <p:sp>
        <p:nvSpPr>
          <p:cNvPr id="2" name="Flowchart: Process 1"/>
          <p:cNvSpPr/>
          <p:nvPr/>
        </p:nvSpPr>
        <p:spPr>
          <a:xfrm>
            <a:off x="6620997" y="564444"/>
            <a:ext cx="1913403" cy="959556"/>
          </a:xfrm>
          <a:prstGeom prst="flowChartProcess">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 </a:t>
            </a:r>
            <a:endParaRPr lang="en-US" dirty="0"/>
          </a:p>
        </p:txBody>
      </p:sp>
    </p:spTree>
    <p:extLst>
      <p:ext uri="{BB962C8B-B14F-4D97-AF65-F5344CB8AC3E}">
        <p14:creationId xmlns:p14="http://schemas.microsoft.com/office/powerpoint/2010/main" val="3137850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07F3C9-0C4C-71BB-8EA7-DC4CE0E8DDC2}"/>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‘am’</a:t>
            </a:r>
            <a:endParaRPr lang="en-PT" sz="4000" b="1" dirty="0">
              <a:latin typeface="+mj-lt"/>
            </a:endParaRPr>
          </a:p>
        </p:txBody>
      </p:sp>
      <p:sp>
        <p:nvSpPr>
          <p:cNvPr id="14" name="1 select">
            <a:extLst>
              <a:ext uri="{FF2B5EF4-FFF2-40B4-BE49-F238E27FC236}">
                <a16:creationId xmlns:a16="http://schemas.microsoft.com/office/drawing/2014/main" id="{AD159474-5FF9-5123-1054-E3BB1C524E06}"/>
              </a:ext>
            </a:extLst>
          </p:cNvPr>
          <p:cNvSpPr txBox="1"/>
          <p:nvPr/>
        </p:nvSpPr>
        <p:spPr>
          <a:xfrm>
            <a:off x="2899674" y="2349332"/>
            <a:ext cx="3344653"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nSpc>
                <a:spcPct val="150000"/>
              </a:lnSpc>
              <a:buSzPts val="1800"/>
            </a:pPr>
            <a:r>
              <a:rPr lang="en-GB" dirty="0"/>
              <a:t>I </a:t>
            </a:r>
            <a:r>
              <a:rPr lang="en-GB" u="sng" dirty="0"/>
              <a:t>       </a:t>
            </a:r>
            <a:r>
              <a:rPr lang="en-GB" dirty="0"/>
              <a:t> a teenager this year.</a:t>
            </a:r>
          </a:p>
        </p:txBody>
      </p:sp>
      <p:sp>
        <p:nvSpPr>
          <p:cNvPr id="17" name="1 select">
            <a:extLst>
              <a:ext uri="{FF2B5EF4-FFF2-40B4-BE49-F238E27FC236}">
                <a16:creationId xmlns:a16="http://schemas.microsoft.com/office/drawing/2014/main" id="{E992F532-EA64-D16E-2A76-0B6C533ED1E9}"/>
              </a:ext>
            </a:extLst>
          </p:cNvPr>
          <p:cNvSpPr txBox="1"/>
          <p:nvPr/>
        </p:nvSpPr>
        <p:spPr>
          <a:xfrm>
            <a:off x="3080137" y="3541359"/>
            <a:ext cx="2983727"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a:lnSpc>
                <a:spcPct val="150000"/>
              </a:lnSpc>
              <a:buSzPts val="1800"/>
            </a:pPr>
            <a:r>
              <a:rPr lang="en-GB" dirty="0"/>
              <a:t>I </a:t>
            </a:r>
            <a:r>
              <a:rPr lang="en-GB" u="sng" dirty="0"/>
              <a:t>       </a:t>
            </a:r>
            <a:r>
              <a:rPr lang="en-GB" dirty="0"/>
              <a:t> at the ski resort.</a:t>
            </a:r>
          </a:p>
        </p:txBody>
      </p:sp>
      <p:sp>
        <p:nvSpPr>
          <p:cNvPr id="22" name="1 select">
            <a:extLst>
              <a:ext uri="{FF2B5EF4-FFF2-40B4-BE49-F238E27FC236}">
                <a16:creationId xmlns:a16="http://schemas.microsoft.com/office/drawing/2014/main" id="{BE2518D6-2A4D-08EE-3079-B8A6FD848E5A}"/>
              </a:ext>
            </a:extLst>
          </p:cNvPr>
          <p:cNvSpPr txBox="1"/>
          <p:nvPr/>
        </p:nvSpPr>
        <p:spPr>
          <a:xfrm>
            <a:off x="2464859" y="4733386"/>
            <a:ext cx="4214283"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nSpc>
                <a:spcPct val="150000"/>
              </a:lnSpc>
              <a:buSzPts val="1800"/>
            </a:pPr>
            <a:r>
              <a:rPr lang="en-GB" dirty="0"/>
              <a:t>My brother is short, but I </a:t>
            </a:r>
            <a:r>
              <a:rPr lang="en-GB" u="sng" dirty="0"/>
              <a:t>        </a:t>
            </a:r>
            <a:r>
              <a:rPr lang="en-GB" dirty="0"/>
              <a:t> tall.</a:t>
            </a:r>
          </a:p>
        </p:txBody>
      </p:sp>
      <p:sp>
        <p:nvSpPr>
          <p:cNvPr id="5" name="Answer 1">
            <a:extLst>
              <a:ext uri="{FF2B5EF4-FFF2-40B4-BE49-F238E27FC236}">
                <a16:creationId xmlns:a16="http://schemas.microsoft.com/office/drawing/2014/main" id="{04482975-4FAB-88F6-9367-BC94BA217D48}"/>
              </a:ext>
            </a:extLst>
          </p:cNvPr>
          <p:cNvSpPr txBox="1"/>
          <p:nvPr/>
        </p:nvSpPr>
        <p:spPr>
          <a:xfrm>
            <a:off x="2899673" y="2349332"/>
            <a:ext cx="3344653"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gn="ctr">
              <a:lnSpc>
                <a:spcPct val="150000"/>
              </a:lnSpc>
              <a:buSzPts val="1800"/>
            </a:pPr>
            <a:r>
              <a:rPr lang="en-GB" dirty="0"/>
              <a:t>I </a:t>
            </a:r>
            <a:r>
              <a:rPr lang="en-GB" b="1" dirty="0"/>
              <a:t>am</a:t>
            </a:r>
            <a:r>
              <a:rPr lang="en-GB" dirty="0"/>
              <a:t> a teenager this year.</a:t>
            </a:r>
          </a:p>
        </p:txBody>
      </p:sp>
      <p:sp>
        <p:nvSpPr>
          <p:cNvPr id="8" name="Answer 2">
            <a:extLst>
              <a:ext uri="{FF2B5EF4-FFF2-40B4-BE49-F238E27FC236}">
                <a16:creationId xmlns:a16="http://schemas.microsoft.com/office/drawing/2014/main" id="{BDBBCC9B-15C1-7915-22B2-2AF7CDCD5EC6}"/>
              </a:ext>
            </a:extLst>
          </p:cNvPr>
          <p:cNvSpPr txBox="1"/>
          <p:nvPr/>
        </p:nvSpPr>
        <p:spPr>
          <a:xfrm>
            <a:off x="3078122" y="3540514"/>
            <a:ext cx="2983726"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algn="ctr">
              <a:lnSpc>
                <a:spcPct val="150000"/>
              </a:lnSpc>
              <a:buSzPts val="1800"/>
            </a:pPr>
            <a:r>
              <a:rPr lang="en-GB" dirty="0"/>
              <a:t>I </a:t>
            </a:r>
            <a:r>
              <a:rPr lang="en-GB" b="1" dirty="0"/>
              <a:t>am</a:t>
            </a:r>
            <a:r>
              <a:rPr lang="en-GB" dirty="0"/>
              <a:t> at the ski resort.</a:t>
            </a:r>
          </a:p>
        </p:txBody>
      </p:sp>
      <p:sp>
        <p:nvSpPr>
          <p:cNvPr id="9" name="Answer 3">
            <a:extLst>
              <a:ext uri="{FF2B5EF4-FFF2-40B4-BE49-F238E27FC236}">
                <a16:creationId xmlns:a16="http://schemas.microsoft.com/office/drawing/2014/main" id="{EB6B3894-2AB2-C207-22CD-D3516AFFEFDD}"/>
              </a:ext>
            </a:extLst>
          </p:cNvPr>
          <p:cNvSpPr txBox="1"/>
          <p:nvPr/>
        </p:nvSpPr>
        <p:spPr>
          <a:xfrm>
            <a:off x="2464858" y="4733386"/>
            <a:ext cx="4214283"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nSpc>
                <a:spcPct val="150000"/>
              </a:lnSpc>
              <a:buSzPts val="1800"/>
            </a:pPr>
            <a:r>
              <a:rPr lang="en-GB" dirty="0"/>
              <a:t>My brother is short, but I </a:t>
            </a:r>
            <a:r>
              <a:rPr lang="en-GB" b="1" dirty="0"/>
              <a:t>am</a:t>
            </a:r>
            <a:r>
              <a:rPr lang="en-GB" dirty="0"/>
              <a:t> tall.</a:t>
            </a:r>
          </a:p>
        </p:txBody>
      </p:sp>
      <p:sp>
        <p:nvSpPr>
          <p:cNvPr id="25" name="TextBox 24">
            <a:extLst>
              <a:ext uri="{FF2B5EF4-FFF2-40B4-BE49-F238E27FC236}">
                <a16:creationId xmlns:a16="http://schemas.microsoft.com/office/drawing/2014/main" id="{70C2B2E6-E0A0-F3D4-4707-87A2FA706911}"/>
              </a:ext>
            </a:extLst>
          </p:cNvPr>
          <p:cNvSpPr txBox="1">
            <a:spLocks/>
          </p:cNvSpPr>
          <p:nvPr/>
        </p:nvSpPr>
        <p:spPr>
          <a:xfrm>
            <a:off x="539750" y="1076505"/>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Fill in ‘</a:t>
            </a:r>
            <a:r>
              <a:rPr lang="en-GB" b="1" dirty="0">
                <a:solidFill>
                  <a:srgbClr val="F9B000"/>
                </a:solidFill>
              </a:rPr>
              <a:t>am</a:t>
            </a:r>
            <a:r>
              <a:rPr lang="en-GB" dirty="0">
                <a:solidFill>
                  <a:srgbClr val="F9B000"/>
                </a:solidFill>
              </a:rPr>
              <a:t>’ to complete the sentences</a:t>
            </a:r>
          </a:p>
        </p:txBody>
      </p:sp>
      <p:sp>
        <p:nvSpPr>
          <p:cNvPr id="2" name="Flowchart: Process 1"/>
          <p:cNvSpPr/>
          <p:nvPr/>
        </p:nvSpPr>
        <p:spPr>
          <a:xfrm>
            <a:off x="6801633" y="677333"/>
            <a:ext cx="1868234" cy="790223"/>
          </a:xfrm>
          <a:prstGeom prst="flowChartProcess">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Formative assessment </a:t>
            </a:r>
            <a:endParaRPr lang="en-US" dirty="0"/>
          </a:p>
        </p:txBody>
      </p:sp>
    </p:spTree>
    <p:extLst>
      <p:ext uri="{BB962C8B-B14F-4D97-AF65-F5344CB8AC3E}">
        <p14:creationId xmlns:p14="http://schemas.microsoft.com/office/powerpoint/2010/main" val="2655653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2" grpId="0" animBg="1"/>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D6C15E4-3BEF-0F8E-D2DC-14B67BCF16C1}"/>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07F3C9-0C4C-71BB-8EA7-DC4CE0E8DDC2}"/>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‘am’</a:t>
            </a:r>
            <a:endParaRPr lang="en-PT" sz="4000" b="1" dirty="0">
              <a:latin typeface="+mj-lt"/>
            </a:endParaRPr>
          </a:p>
        </p:txBody>
      </p:sp>
      <p:sp>
        <p:nvSpPr>
          <p:cNvPr id="2" name="1 select">
            <a:extLst>
              <a:ext uri="{FF2B5EF4-FFF2-40B4-BE49-F238E27FC236}">
                <a16:creationId xmlns:a16="http://schemas.microsoft.com/office/drawing/2014/main" id="{C4886D09-C688-24C5-51F0-2D3608A724FD}"/>
              </a:ext>
            </a:extLst>
          </p:cNvPr>
          <p:cNvSpPr txBox="1"/>
          <p:nvPr/>
        </p:nvSpPr>
        <p:spPr>
          <a:xfrm>
            <a:off x="2818703" y="2349332"/>
            <a:ext cx="3506595"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nSpc>
                <a:spcPct val="150000"/>
              </a:lnSpc>
              <a:buSzPts val="1800"/>
            </a:pPr>
            <a:r>
              <a:rPr lang="en-GB" dirty="0"/>
              <a:t>Gabby, I </a:t>
            </a:r>
            <a:r>
              <a:rPr lang="en-GB" u="sng" dirty="0"/>
              <a:t>     </a:t>
            </a:r>
            <a:r>
              <a:rPr lang="en-GB" dirty="0"/>
              <a:t> angry with you.</a:t>
            </a:r>
          </a:p>
        </p:txBody>
      </p:sp>
      <p:sp>
        <p:nvSpPr>
          <p:cNvPr id="3" name="1 select">
            <a:extLst>
              <a:ext uri="{FF2B5EF4-FFF2-40B4-BE49-F238E27FC236}">
                <a16:creationId xmlns:a16="http://schemas.microsoft.com/office/drawing/2014/main" id="{7E1949C8-789B-33D3-E6B9-AFC9B9DE5E0E}"/>
              </a:ext>
            </a:extLst>
          </p:cNvPr>
          <p:cNvSpPr txBox="1"/>
          <p:nvPr/>
        </p:nvSpPr>
        <p:spPr>
          <a:xfrm>
            <a:off x="2051812" y="3541359"/>
            <a:ext cx="5040376"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gn="ctr">
              <a:lnSpc>
                <a:spcPct val="150000"/>
              </a:lnSpc>
              <a:buSzPts val="1800"/>
            </a:pPr>
            <a:r>
              <a:rPr lang="en-GB" dirty="0"/>
              <a:t>I </a:t>
            </a:r>
            <a:r>
              <a:rPr lang="en-GB" b="1" u="sng" dirty="0"/>
              <a:t>       </a:t>
            </a:r>
            <a:r>
              <a:rPr lang="en-GB" dirty="0"/>
              <a:t> not in Australia, I </a:t>
            </a:r>
            <a:r>
              <a:rPr lang="en-GB" u="sng" dirty="0"/>
              <a:t>        </a:t>
            </a:r>
            <a:r>
              <a:rPr lang="en-GB" dirty="0"/>
              <a:t> in India.</a:t>
            </a:r>
          </a:p>
        </p:txBody>
      </p:sp>
      <p:sp>
        <p:nvSpPr>
          <p:cNvPr id="4" name="1 select">
            <a:extLst>
              <a:ext uri="{FF2B5EF4-FFF2-40B4-BE49-F238E27FC236}">
                <a16:creationId xmlns:a16="http://schemas.microsoft.com/office/drawing/2014/main" id="{B0DF57D8-A7AB-BBE8-14C8-666DF19F9323}"/>
              </a:ext>
            </a:extLst>
          </p:cNvPr>
          <p:cNvSpPr txBox="1"/>
          <p:nvPr/>
        </p:nvSpPr>
        <p:spPr>
          <a:xfrm>
            <a:off x="3666196" y="4733386"/>
            <a:ext cx="1811609"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nSpc>
                <a:spcPct val="150000"/>
              </a:lnSpc>
              <a:buSzPts val="1800"/>
            </a:pPr>
            <a:r>
              <a:rPr lang="en-GB" u="sng" dirty="0"/>
              <a:t>        </a:t>
            </a:r>
            <a:r>
              <a:rPr lang="en-GB" dirty="0"/>
              <a:t> I sick?</a:t>
            </a:r>
          </a:p>
        </p:txBody>
      </p:sp>
      <p:sp>
        <p:nvSpPr>
          <p:cNvPr id="9" name="Answer 3">
            <a:extLst>
              <a:ext uri="{FF2B5EF4-FFF2-40B4-BE49-F238E27FC236}">
                <a16:creationId xmlns:a16="http://schemas.microsoft.com/office/drawing/2014/main" id="{EB6B3894-2AB2-C207-22CD-D3516AFFEFDD}"/>
              </a:ext>
            </a:extLst>
          </p:cNvPr>
          <p:cNvSpPr txBox="1"/>
          <p:nvPr/>
        </p:nvSpPr>
        <p:spPr>
          <a:xfrm>
            <a:off x="3666195" y="4733386"/>
            <a:ext cx="1811609"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gn="ctr">
              <a:lnSpc>
                <a:spcPct val="150000"/>
              </a:lnSpc>
              <a:buSzPts val="1800"/>
            </a:pPr>
            <a:r>
              <a:rPr lang="en-GB" b="1" dirty="0"/>
              <a:t>Am</a:t>
            </a:r>
            <a:r>
              <a:rPr lang="en-GB" dirty="0"/>
              <a:t> I sick?</a:t>
            </a:r>
          </a:p>
        </p:txBody>
      </p:sp>
      <p:sp>
        <p:nvSpPr>
          <p:cNvPr id="5" name="Answer 1">
            <a:extLst>
              <a:ext uri="{FF2B5EF4-FFF2-40B4-BE49-F238E27FC236}">
                <a16:creationId xmlns:a16="http://schemas.microsoft.com/office/drawing/2014/main" id="{04482975-4FAB-88F6-9367-BC94BA217D48}"/>
              </a:ext>
            </a:extLst>
          </p:cNvPr>
          <p:cNvSpPr txBox="1"/>
          <p:nvPr/>
        </p:nvSpPr>
        <p:spPr>
          <a:xfrm>
            <a:off x="2818702" y="2349332"/>
            <a:ext cx="3506596"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nSpc>
                <a:spcPct val="150000"/>
              </a:lnSpc>
              <a:buSzPts val="1800"/>
            </a:pPr>
            <a:r>
              <a:rPr lang="en-GB" dirty="0"/>
              <a:t>Gabby, I </a:t>
            </a:r>
            <a:r>
              <a:rPr lang="en-GB" b="1" dirty="0"/>
              <a:t>am</a:t>
            </a:r>
            <a:r>
              <a:rPr lang="en-GB" dirty="0"/>
              <a:t> angry with you.</a:t>
            </a:r>
          </a:p>
        </p:txBody>
      </p:sp>
      <p:sp>
        <p:nvSpPr>
          <p:cNvPr id="8" name="Answer 2">
            <a:extLst>
              <a:ext uri="{FF2B5EF4-FFF2-40B4-BE49-F238E27FC236}">
                <a16:creationId xmlns:a16="http://schemas.microsoft.com/office/drawing/2014/main" id="{BDBBCC9B-15C1-7915-22B2-2AF7CDCD5EC6}"/>
              </a:ext>
            </a:extLst>
          </p:cNvPr>
          <p:cNvSpPr txBox="1"/>
          <p:nvPr/>
        </p:nvSpPr>
        <p:spPr>
          <a:xfrm>
            <a:off x="2308605" y="3540514"/>
            <a:ext cx="4526788" cy="732848"/>
          </a:xfrm>
          <a:prstGeom prst="roundRect">
            <a:avLst>
              <a:gd name="adj" fmla="val 0"/>
            </a:avLst>
          </a:prstGeom>
          <a:solidFill>
            <a:srgbClr val="FDD182"/>
          </a:solidFill>
        </p:spPr>
        <p:txBody>
          <a:bodyPr wrap="square" lIns="180000" tIns="180000" rIns="180000" bIns="180000" rtlCol="0" anchor="ctr" anchorCtr="0">
            <a:spAutoFit/>
          </a:bodyPr>
          <a:lstStyle/>
          <a:p>
            <a:pPr marL="114300" lvl="0" algn="ctr">
              <a:lnSpc>
                <a:spcPct val="150000"/>
              </a:lnSpc>
              <a:buSzPts val="1800"/>
            </a:pPr>
            <a:r>
              <a:rPr lang="en-GB" dirty="0"/>
              <a:t>I </a:t>
            </a:r>
            <a:r>
              <a:rPr lang="en-GB" b="1" dirty="0"/>
              <a:t>am</a:t>
            </a:r>
            <a:r>
              <a:rPr lang="en-GB" dirty="0"/>
              <a:t> not in Australia, I </a:t>
            </a:r>
            <a:r>
              <a:rPr lang="en-GB" b="1" dirty="0"/>
              <a:t>am</a:t>
            </a:r>
            <a:r>
              <a:rPr lang="en-GB" dirty="0"/>
              <a:t> in India.</a:t>
            </a:r>
          </a:p>
        </p:txBody>
      </p:sp>
      <p:sp>
        <p:nvSpPr>
          <p:cNvPr id="12" name="TextBox 11">
            <a:extLst>
              <a:ext uri="{FF2B5EF4-FFF2-40B4-BE49-F238E27FC236}">
                <a16:creationId xmlns:a16="http://schemas.microsoft.com/office/drawing/2014/main" id="{FC91A462-F4A5-4F87-5712-44991C820834}"/>
              </a:ext>
            </a:extLst>
          </p:cNvPr>
          <p:cNvSpPr txBox="1">
            <a:spLocks/>
          </p:cNvSpPr>
          <p:nvPr/>
        </p:nvSpPr>
        <p:spPr>
          <a:xfrm>
            <a:off x="539750" y="1076505"/>
            <a:ext cx="6261883" cy="503769"/>
          </a:xfrm>
          <a:prstGeom prst="rect">
            <a:avLst/>
          </a:prstGeom>
          <a:noFill/>
        </p:spPr>
        <p:txBody>
          <a:bodyPr wrap="square" lIns="251999" tIns="180000" rIns="251999" rtlCol="0">
            <a:spAutoFit/>
          </a:bodyPr>
          <a:lstStyle/>
          <a:p>
            <a:pPr>
              <a:lnSpc>
                <a:spcPct val="105000"/>
              </a:lnSpc>
              <a:spcAft>
                <a:spcPts val="1200"/>
              </a:spcAft>
              <a:buSzPts val="275"/>
            </a:pPr>
            <a:r>
              <a:rPr lang="en-GB" dirty="0">
                <a:solidFill>
                  <a:srgbClr val="F9B000"/>
                </a:solidFill>
              </a:rPr>
              <a:t>Fill in ‘</a:t>
            </a:r>
            <a:r>
              <a:rPr lang="en-GB" b="1" dirty="0">
                <a:solidFill>
                  <a:srgbClr val="F9B000"/>
                </a:solidFill>
              </a:rPr>
              <a:t>am</a:t>
            </a:r>
            <a:r>
              <a:rPr lang="en-GB" dirty="0">
                <a:solidFill>
                  <a:srgbClr val="F9B000"/>
                </a:solidFill>
              </a:rPr>
              <a:t>’ to complete the sentences</a:t>
            </a:r>
          </a:p>
        </p:txBody>
      </p:sp>
    </p:spTree>
    <p:extLst>
      <p:ext uri="{BB962C8B-B14F-4D97-AF65-F5344CB8AC3E}">
        <p14:creationId xmlns:p14="http://schemas.microsoft.com/office/powerpoint/2010/main" val="2854167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9D7599C-44C0-145C-8C5E-1C88FF3BCBDA}"/>
              </a:ext>
            </a:extLst>
          </p:cNvPr>
          <p:cNvSpPr txBox="1"/>
          <p:nvPr/>
        </p:nvSpPr>
        <p:spPr>
          <a:xfrm>
            <a:off x="1955431" y="1659753"/>
            <a:ext cx="5194400" cy="1148346"/>
          </a:xfrm>
          <a:prstGeom prst="roundRect">
            <a:avLst>
              <a:gd name="adj" fmla="val 0"/>
            </a:avLst>
          </a:prstGeom>
          <a:solidFill>
            <a:schemeClr val="bg1"/>
          </a:solidFill>
          <a:ln w="25400">
            <a:solidFill>
              <a:srgbClr val="EDBCD9"/>
            </a:solidFill>
          </a:ln>
        </p:spPr>
        <p:txBody>
          <a:bodyPr wrap="square" lIns="180000" tIns="180000" rIns="180000" bIns="180000" rtlCol="0" anchor="ctr" anchorCtr="0">
            <a:spAutoFit/>
          </a:bodyPr>
          <a:lstStyle/>
          <a:p>
            <a:pPr lvl="0">
              <a:lnSpc>
                <a:spcPct val="150000"/>
              </a:lnSpc>
            </a:pPr>
            <a:r>
              <a:rPr lang="en-GB" dirty="0">
                <a:solidFill>
                  <a:srgbClr val="232321"/>
                </a:solidFill>
              </a:rPr>
              <a:t>We use </a:t>
            </a:r>
            <a:r>
              <a:rPr lang="en-GB" b="1" dirty="0">
                <a:solidFill>
                  <a:srgbClr val="232321"/>
                </a:solidFill>
              </a:rPr>
              <a:t>is </a:t>
            </a:r>
            <a:r>
              <a:rPr lang="en-GB" dirty="0">
                <a:solidFill>
                  <a:srgbClr val="232321"/>
                </a:solidFill>
              </a:rPr>
              <a:t>when the subject is ‘</a:t>
            </a:r>
            <a:r>
              <a:rPr lang="en-GB" b="1" dirty="0">
                <a:solidFill>
                  <a:srgbClr val="232321"/>
                </a:solidFill>
              </a:rPr>
              <a:t>he</a:t>
            </a:r>
            <a:r>
              <a:rPr lang="en-GB" dirty="0">
                <a:solidFill>
                  <a:srgbClr val="232321"/>
                </a:solidFill>
              </a:rPr>
              <a:t>’, ‘</a:t>
            </a:r>
            <a:r>
              <a:rPr lang="en-GB" b="1" dirty="0">
                <a:solidFill>
                  <a:srgbClr val="232321"/>
                </a:solidFill>
              </a:rPr>
              <a:t>she</a:t>
            </a:r>
            <a:r>
              <a:rPr lang="en-GB" dirty="0">
                <a:solidFill>
                  <a:srgbClr val="232321"/>
                </a:solidFill>
              </a:rPr>
              <a:t>’ or ‘</a:t>
            </a:r>
            <a:r>
              <a:rPr lang="en-GB" b="1" dirty="0">
                <a:solidFill>
                  <a:srgbClr val="232321"/>
                </a:solidFill>
              </a:rPr>
              <a:t>it</a:t>
            </a:r>
            <a:r>
              <a:rPr lang="en-GB" dirty="0">
                <a:solidFill>
                  <a:srgbClr val="232321"/>
                </a:solidFill>
              </a:rPr>
              <a:t>’.  </a:t>
            </a:r>
          </a:p>
          <a:p>
            <a:pPr lvl="0">
              <a:lnSpc>
                <a:spcPct val="150000"/>
              </a:lnSpc>
            </a:pPr>
            <a:r>
              <a:rPr lang="en-GB" dirty="0">
                <a:solidFill>
                  <a:srgbClr val="232321"/>
                </a:solidFill>
              </a:rPr>
              <a:t>When the subject is </a:t>
            </a:r>
            <a:r>
              <a:rPr lang="en-GB" b="1" dirty="0">
                <a:solidFill>
                  <a:srgbClr val="232321"/>
                </a:solidFill>
              </a:rPr>
              <a:t>singular</a:t>
            </a:r>
            <a:r>
              <a:rPr lang="en-GB" dirty="0">
                <a:solidFill>
                  <a:srgbClr val="232321"/>
                </a:solidFill>
              </a:rPr>
              <a:t> = one thing.</a:t>
            </a:r>
          </a:p>
        </p:txBody>
      </p:sp>
      <p:grpSp>
        <p:nvGrpSpPr>
          <p:cNvPr id="46" name="Group 45">
            <a:extLst>
              <a:ext uri="{FF2B5EF4-FFF2-40B4-BE49-F238E27FC236}">
                <a16:creationId xmlns:a16="http://schemas.microsoft.com/office/drawing/2014/main" id="{1C67716C-DF03-66FC-487A-D1293031D934}"/>
              </a:ext>
            </a:extLst>
          </p:cNvPr>
          <p:cNvGrpSpPr/>
          <p:nvPr/>
        </p:nvGrpSpPr>
        <p:grpSpPr>
          <a:xfrm>
            <a:off x="755650" y="2519473"/>
            <a:ext cx="2083305" cy="3299468"/>
            <a:chOff x="755650" y="2519473"/>
            <a:chExt cx="2083305" cy="3299468"/>
          </a:xfrm>
        </p:grpSpPr>
        <p:pic>
          <p:nvPicPr>
            <p:cNvPr id="40" name="Picture 39">
              <a:extLst>
                <a:ext uri="{FF2B5EF4-FFF2-40B4-BE49-F238E27FC236}">
                  <a16:creationId xmlns:a16="http://schemas.microsoft.com/office/drawing/2014/main" id="{45FDE90B-B145-1F13-B5D2-B0EF3CA429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070" t="-666" r="-35657" b="-8667"/>
            <a:stretch/>
          </p:blipFill>
          <p:spPr>
            <a:xfrm>
              <a:off x="770169" y="2519473"/>
              <a:ext cx="2052000" cy="2951999"/>
            </a:xfrm>
            <a:custGeom>
              <a:avLst/>
              <a:gdLst>
                <a:gd name="connsiteX0" fmla="*/ 0 w 2068787"/>
                <a:gd name="connsiteY0" fmla="*/ 0 h 2385882"/>
                <a:gd name="connsiteX1" fmla="*/ 2068787 w 2068787"/>
                <a:gd name="connsiteY1" fmla="*/ 0 h 2385882"/>
                <a:gd name="connsiteX2" fmla="*/ 2068787 w 2068787"/>
                <a:gd name="connsiteY2" fmla="*/ 2385882 h 2385882"/>
                <a:gd name="connsiteX3" fmla="*/ 0 w 2068787"/>
                <a:gd name="connsiteY3" fmla="*/ 2385882 h 2385882"/>
              </a:gdLst>
              <a:ahLst/>
              <a:cxnLst>
                <a:cxn ang="0">
                  <a:pos x="connsiteX0" y="connsiteY0"/>
                </a:cxn>
                <a:cxn ang="0">
                  <a:pos x="connsiteX1" y="connsiteY1"/>
                </a:cxn>
                <a:cxn ang="0">
                  <a:pos x="connsiteX2" y="connsiteY2"/>
                </a:cxn>
                <a:cxn ang="0">
                  <a:pos x="connsiteX3" y="connsiteY3"/>
                </a:cxn>
              </a:cxnLst>
              <a:rect l="l" t="t" r="r" b="b"/>
              <a:pathLst>
                <a:path w="2068787" h="2385882">
                  <a:moveTo>
                    <a:pt x="0" y="0"/>
                  </a:moveTo>
                  <a:lnTo>
                    <a:pt x="2068787" y="0"/>
                  </a:lnTo>
                  <a:lnTo>
                    <a:pt x="2068787" y="2385882"/>
                  </a:lnTo>
                  <a:lnTo>
                    <a:pt x="0" y="2385882"/>
                  </a:lnTo>
                  <a:close/>
                </a:path>
              </a:pathLst>
            </a:custGeom>
          </p:spPr>
        </p:pic>
        <p:sp>
          <p:nvSpPr>
            <p:cNvPr id="18" name="1 select">
              <a:extLst>
                <a:ext uri="{FF2B5EF4-FFF2-40B4-BE49-F238E27FC236}">
                  <a16:creationId xmlns:a16="http://schemas.microsoft.com/office/drawing/2014/main" id="{12343F24-F675-6718-1254-4110A3010D50}"/>
                </a:ext>
              </a:extLst>
            </p:cNvPr>
            <p:cNvSpPr txBox="1"/>
            <p:nvPr/>
          </p:nvSpPr>
          <p:spPr>
            <a:xfrm>
              <a:off x="755650" y="5323833"/>
              <a:ext cx="2083305" cy="495108"/>
            </a:xfrm>
            <a:prstGeom prst="roundRect">
              <a:avLst>
                <a:gd name="adj" fmla="val 0"/>
              </a:avLst>
            </a:prstGeom>
            <a:solidFill>
              <a:srgbClr val="EDBCD9"/>
            </a:solidFill>
          </p:spPr>
          <p:txBody>
            <a:bodyPr wrap="square" lIns="108000" tIns="108000" rIns="108000" bIns="108000" rtlCol="0" anchor="ctr" anchorCtr="0">
              <a:spAutoFit/>
            </a:bodyPr>
            <a:lstStyle/>
            <a:p>
              <a:pPr lvl="0" algn="ctr"/>
              <a:r>
                <a:rPr lang="en-GB" dirty="0">
                  <a:solidFill>
                    <a:srgbClr val="232321"/>
                  </a:solidFill>
                </a:rPr>
                <a:t>She </a:t>
              </a:r>
              <a:r>
                <a:rPr lang="en-GB" b="1" dirty="0">
                  <a:solidFill>
                    <a:srgbClr val="232321"/>
                  </a:solidFill>
                </a:rPr>
                <a:t>is</a:t>
              </a:r>
              <a:r>
                <a:rPr lang="en-GB" dirty="0">
                  <a:solidFill>
                    <a:srgbClr val="232321"/>
                  </a:solidFill>
                </a:rPr>
                <a:t> married.</a:t>
              </a:r>
            </a:p>
          </p:txBody>
        </p:sp>
      </p:grpSp>
      <p:grpSp>
        <p:nvGrpSpPr>
          <p:cNvPr id="47" name="Group 46">
            <a:extLst>
              <a:ext uri="{FF2B5EF4-FFF2-40B4-BE49-F238E27FC236}">
                <a16:creationId xmlns:a16="http://schemas.microsoft.com/office/drawing/2014/main" id="{D0416FDC-9DF1-B51B-620E-C334EEF161B2}"/>
              </a:ext>
            </a:extLst>
          </p:cNvPr>
          <p:cNvGrpSpPr/>
          <p:nvPr/>
        </p:nvGrpSpPr>
        <p:grpSpPr>
          <a:xfrm>
            <a:off x="3230328" y="3184591"/>
            <a:ext cx="2468292" cy="2634350"/>
            <a:chOff x="3230328" y="3184591"/>
            <a:chExt cx="2468292" cy="2634350"/>
          </a:xfrm>
        </p:grpSpPr>
        <p:pic>
          <p:nvPicPr>
            <p:cNvPr id="37" name="Picture 36">
              <a:extLst>
                <a:ext uri="{FF2B5EF4-FFF2-40B4-BE49-F238E27FC236}">
                  <a16:creationId xmlns:a16="http://schemas.microsoft.com/office/drawing/2014/main" id="{FCA36031-BA7F-B434-1985-379FE4E1F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27" b="-3427"/>
            <a:stretch/>
          </p:blipFill>
          <p:spPr>
            <a:xfrm>
              <a:off x="3501399" y="3184591"/>
              <a:ext cx="1926149" cy="1882028"/>
            </a:xfrm>
            <a:custGeom>
              <a:avLst/>
              <a:gdLst>
                <a:gd name="connsiteX0" fmla="*/ 0 w 2322769"/>
                <a:gd name="connsiteY0" fmla="*/ 0 h 2269563"/>
                <a:gd name="connsiteX1" fmla="*/ 2322769 w 2322769"/>
                <a:gd name="connsiteY1" fmla="*/ 0 h 2269563"/>
                <a:gd name="connsiteX2" fmla="*/ 2322769 w 2322769"/>
                <a:gd name="connsiteY2" fmla="*/ 2269563 h 2269563"/>
                <a:gd name="connsiteX3" fmla="*/ 0 w 2322769"/>
                <a:gd name="connsiteY3" fmla="*/ 2269563 h 2269563"/>
              </a:gdLst>
              <a:ahLst/>
              <a:cxnLst>
                <a:cxn ang="0">
                  <a:pos x="connsiteX0" y="connsiteY0"/>
                </a:cxn>
                <a:cxn ang="0">
                  <a:pos x="connsiteX1" y="connsiteY1"/>
                </a:cxn>
                <a:cxn ang="0">
                  <a:pos x="connsiteX2" y="connsiteY2"/>
                </a:cxn>
                <a:cxn ang="0">
                  <a:pos x="connsiteX3" y="connsiteY3"/>
                </a:cxn>
              </a:cxnLst>
              <a:rect l="l" t="t" r="r" b="b"/>
              <a:pathLst>
                <a:path w="2322769" h="2269563">
                  <a:moveTo>
                    <a:pt x="0" y="0"/>
                  </a:moveTo>
                  <a:lnTo>
                    <a:pt x="2322769" y="0"/>
                  </a:lnTo>
                  <a:lnTo>
                    <a:pt x="2322769" y="2269563"/>
                  </a:lnTo>
                  <a:lnTo>
                    <a:pt x="0" y="2269563"/>
                  </a:lnTo>
                  <a:close/>
                </a:path>
              </a:pathLst>
            </a:custGeom>
          </p:spPr>
        </p:pic>
        <p:sp>
          <p:nvSpPr>
            <p:cNvPr id="22" name="1 select">
              <a:extLst>
                <a:ext uri="{FF2B5EF4-FFF2-40B4-BE49-F238E27FC236}">
                  <a16:creationId xmlns:a16="http://schemas.microsoft.com/office/drawing/2014/main" id="{8C79DFC7-E1AE-290E-ED32-BD086AFA446E}"/>
                </a:ext>
              </a:extLst>
            </p:cNvPr>
            <p:cNvSpPr txBox="1"/>
            <p:nvPr/>
          </p:nvSpPr>
          <p:spPr>
            <a:xfrm>
              <a:off x="3230328" y="5323833"/>
              <a:ext cx="2468292" cy="495108"/>
            </a:xfrm>
            <a:prstGeom prst="roundRect">
              <a:avLst>
                <a:gd name="adj" fmla="val 0"/>
              </a:avLst>
            </a:prstGeom>
            <a:solidFill>
              <a:srgbClr val="EDBCD9"/>
            </a:solidFill>
          </p:spPr>
          <p:txBody>
            <a:bodyPr wrap="square" lIns="108000" tIns="108000" rIns="108000" bIns="108000" rtlCol="0" anchor="ctr" anchorCtr="0">
              <a:spAutoFit/>
            </a:bodyPr>
            <a:lstStyle/>
            <a:p>
              <a:pPr marL="0" lvl="0" indent="0" algn="ctr" rtl="0">
                <a:spcBef>
                  <a:spcPts val="0"/>
                </a:spcBef>
                <a:spcAft>
                  <a:spcPts val="0"/>
                </a:spcAft>
                <a:buNone/>
              </a:pPr>
              <a:r>
                <a:rPr lang="en-GB" dirty="0">
                  <a:solidFill>
                    <a:srgbClr val="232321"/>
                  </a:solidFill>
                </a:rPr>
                <a:t>The fruit </a:t>
              </a:r>
              <a:r>
                <a:rPr lang="en-GB" b="1" dirty="0">
                  <a:solidFill>
                    <a:srgbClr val="232321"/>
                  </a:solidFill>
                </a:rPr>
                <a:t>is</a:t>
              </a:r>
              <a:r>
                <a:rPr lang="en-GB" dirty="0">
                  <a:solidFill>
                    <a:srgbClr val="232321"/>
                  </a:solidFill>
                </a:rPr>
                <a:t> tasty.</a:t>
              </a:r>
            </a:p>
          </p:txBody>
        </p:sp>
      </p:grpSp>
      <p:grpSp>
        <p:nvGrpSpPr>
          <p:cNvPr id="48" name="Group 47">
            <a:extLst>
              <a:ext uri="{FF2B5EF4-FFF2-40B4-BE49-F238E27FC236}">
                <a16:creationId xmlns:a16="http://schemas.microsoft.com/office/drawing/2014/main" id="{94DA9B67-D025-06B1-4F48-9DE6ABA36585}"/>
              </a:ext>
            </a:extLst>
          </p:cNvPr>
          <p:cNvGrpSpPr/>
          <p:nvPr/>
        </p:nvGrpSpPr>
        <p:grpSpPr>
          <a:xfrm>
            <a:off x="5922679" y="2623619"/>
            <a:ext cx="2468292" cy="3196763"/>
            <a:chOff x="5922679" y="2638487"/>
            <a:chExt cx="2468292" cy="3196763"/>
          </a:xfrm>
        </p:grpSpPr>
        <p:pic>
          <p:nvPicPr>
            <p:cNvPr id="36" name="Picture 35">
              <a:extLst>
                <a:ext uri="{FF2B5EF4-FFF2-40B4-BE49-F238E27FC236}">
                  <a16:creationId xmlns:a16="http://schemas.microsoft.com/office/drawing/2014/main" id="{F7D20926-377B-1159-5059-32C5314547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9678" t="-8190" r="-59678" b="-8190"/>
            <a:stretch/>
          </p:blipFill>
          <p:spPr>
            <a:xfrm>
              <a:off x="5925831" y="2638487"/>
              <a:ext cx="2448000" cy="2807070"/>
            </a:xfrm>
            <a:custGeom>
              <a:avLst/>
              <a:gdLst>
                <a:gd name="connsiteX0" fmla="*/ 0 w 2190204"/>
                <a:gd name="connsiteY0" fmla="*/ 0 h 2807070"/>
                <a:gd name="connsiteX1" fmla="*/ 2190204 w 2190204"/>
                <a:gd name="connsiteY1" fmla="*/ 0 h 2807070"/>
                <a:gd name="connsiteX2" fmla="*/ 2190204 w 2190204"/>
                <a:gd name="connsiteY2" fmla="*/ 2807070 h 2807070"/>
                <a:gd name="connsiteX3" fmla="*/ 0 w 2190204"/>
                <a:gd name="connsiteY3" fmla="*/ 2807070 h 2807070"/>
              </a:gdLst>
              <a:ahLst/>
              <a:cxnLst>
                <a:cxn ang="0">
                  <a:pos x="connsiteX0" y="connsiteY0"/>
                </a:cxn>
                <a:cxn ang="0">
                  <a:pos x="connsiteX1" y="connsiteY1"/>
                </a:cxn>
                <a:cxn ang="0">
                  <a:pos x="connsiteX2" y="connsiteY2"/>
                </a:cxn>
                <a:cxn ang="0">
                  <a:pos x="connsiteX3" y="connsiteY3"/>
                </a:cxn>
              </a:cxnLst>
              <a:rect l="l" t="t" r="r" b="b"/>
              <a:pathLst>
                <a:path w="2190204" h="2807070">
                  <a:moveTo>
                    <a:pt x="0" y="0"/>
                  </a:moveTo>
                  <a:lnTo>
                    <a:pt x="2190204" y="0"/>
                  </a:lnTo>
                  <a:lnTo>
                    <a:pt x="2190204" y="2807070"/>
                  </a:lnTo>
                  <a:lnTo>
                    <a:pt x="0" y="2807070"/>
                  </a:lnTo>
                  <a:close/>
                </a:path>
              </a:pathLst>
            </a:custGeom>
          </p:spPr>
        </p:pic>
        <p:sp>
          <p:nvSpPr>
            <p:cNvPr id="24" name="1 select">
              <a:extLst>
                <a:ext uri="{FF2B5EF4-FFF2-40B4-BE49-F238E27FC236}">
                  <a16:creationId xmlns:a16="http://schemas.microsoft.com/office/drawing/2014/main" id="{297074F6-32D2-5A6A-E0F3-CD2CE5B9D445}"/>
                </a:ext>
              </a:extLst>
            </p:cNvPr>
            <p:cNvSpPr txBox="1"/>
            <p:nvPr/>
          </p:nvSpPr>
          <p:spPr>
            <a:xfrm>
              <a:off x="5922679" y="5340142"/>
              <a:ext cx="2468292" cy="495108"/>
            </a:xfrm>
            <a:prstGeom prst="roundRect">
              <a:avLst>
                <a:gd name="adj" fmla="val 0"/>
              </a:avLst>
            </a:prstGeom>
            <a:solidFill>
              <a:srgbClr val="EDBCD9"/>
            </a:solidFill>
          </p:spPr>
          <p:txBody>
            <a:bodyPr wrap="square" lIns="108000" tIns="108000" rIns="108000" bIns="108000" rtlCol="0" anchor="ctr" anchorCtr="0">
              <a:spAutoFit/>
            </a:bodyPr>
            <a:lstStyle/>
            <a:p>
              <a:pPr algn="ctr"/>
              <a:r>
                <a:rPr lang="en-GB" b="1" dirty="0">
                  <a:solidFill>
                    <a:srgbClr val="232321"/>
                  </a:solidFill>
                </a:rPr>
                <a:t>Is</a:t>
              </a:r>
              <a:r>
                <a:rPr lang="en-GB" dirty="0">
                  <a:solidFill>
                    <a:srgbClr val="232321"/>
                  </a:solidFill>
                </a:rPr>
                <a:t> he swimming? </a:t>
              </a:r>
            </a:p>
          </p:txBody>
        </p:sp>
      </p:grpSp>
      <p:cxnSp>
        <p:nvCxnSpPr>
          <p:cNvPr id="2" name="Straight Connector 1">
            <a:extLst>
              <a:ext uri="{FF2B5EF4-FFF2-40B4-BE49-F238E27FC236}">
                <a16:creationId xmlns:a16="http://schemas.microsoft.com/office/drawing/2014/main" id="{F6AA6224-A9A1-28B8-8407-95D8A0AB8969}"/>
              </a:ext>
            </a:extLst>
          </p:cNvPr>
          <p:cNvCxnSpPr>
            <a:cxnSpLocks/>
          </p:cNvCxnSpPr>
          <p:nvPr/>
        </p:nvCxnSpPr>
        <p:spPr>
          <a:xfrm>
            <a:off x="755649" y="1132185"/>
            <a:ext cx="5331600" cy="0"/>
          </a:xfrm>
          <a:prstGeom prst="line">
            <a:avLst/>
          </a:prstGeom>
          <a:ln>
            <a:solidFill>
              <a:srgbClr val="68942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63E2E52-1CFA-57FA-A41B-F38AFD9387A9}"/>
              </a:ext>
            </a:extLst>
          </p:cNvPr>
          <p:cNvSpPr txBox="1">
            <a:spLocks/>
          </p:cNvSpPr>
          <p:nvPr/>
        </p:nvSpPr>
        <p:spPr>
          <a:xfrm>
            <a:off x="539750" y="402669"/>
            <a:ext cx="5391324" cy="906366"/>
          </a:xfrm>
          <a:prstGeom prst="rect">
            <a:avLst/>
          </a:prstGeom>
          <a:noFill/>
        </p:spPr>
        <p:txBody>
          <a:bodyPr wrap="square" lIns="251999" tIns="180000" rIns="251999" bIns="108000" rtlCol="0">
            <a:spAutoFit/>
          </a:bodyPr>
          <a:lstStyle/>
          <a:p>
            <a:r>
              <a:rPr lang="en-GB" sz="4000" b="1" dirty="0"/>
              <a:t>Using ‘is’</a:t>
            </a:r>
            <a:endParaRPr lang="en-PT" sz="4000" b="1" dirty="0">
              <a:latin typeface="+mj-lt"/>
            </a:endParaRPr>
          </a:p>
        </p:txBody>
      </p:sp>
    </p:spTree>
    <p:extLst>
      <p:ext uri="{BB962C8B-B14F-4D97-AF65-F5344CB8AC3E}">
        <p14:creationId xmlns:p14="http://schemas.microsoft.com/office/powerpoint/2010/main" val="1867541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89B7D59C-02F7-4BA5-B1F4-80903D9F079C}" vid="{2796AB83-EB8B-4A58-B026-C4C787F6F290}"/>
    </a:ext>
  </a:extLst>
</a:theme>
</file>

<file path=ppt/theme/theme2.xml><?xml version="1.0" encoding="utf-8"?>
<a:theme xmlns:a="http://schemas.openxmlformats.org/drawingml/2006/main" name="1_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89B7D59C-02F7-4BA5-B1F4-80903D9F079C}" vid="{2796AB83-EB8B-4A58-B026-C4C787F6F290}"/>
    </a:ext>
  </a:extLst>
</a:theme>
</file>

<file path=ppt/theme/theme3.xml><?xml version="1.0" encoding="utf-8"?>
<a:theme xmlns:a="http://schemas.openxmlformats.org/drawingml/2006/main" name="2_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89B7D59C-02F7-4BA5-B1F4-80903D9F079C}" vid="{2796AB83-EB8B-4A58-B026-C4C787F6F290}"/>
    </a:ext>
  </a:extLst>
</a:theme>
</file>

<file path=ppt/theme/theme4.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9B7D59C-02F7-4BA5-B1F4-80903D9F079C}" vid="{DABFA055-DFC1-47F5-8E91-9764E92B7F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4186</TotalTime>
  <Words>1160</Words>
  <Application>Microsoft Office PowerPoint</Application>
  <PresentationFormat>On-screen Show (4:3)</PresentationFormat>
  <Paragraphs>199</Paragraphs>
  <Slides>28</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Twinkl</vt:lpstr>
      <vt:lpstr>Arial</vt:lpstr>
      <vt:lpstr>Roboto</vt:lpstr>
      <vt:lpstr>Twinkl Bold</vt:lpstr>
      <vt:lpstr>Algerian</vt:lpstr>
      <vt:lpstr>Calibri</vt:lpstr>
      <vt:lpstr>Slide Layouts</vt:lpstr>
      <vt:lpstr>1_Slide Layouts</vt:lpstr>
      <vt:lpstr>2_Slide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Twin</dc:creator>
  <cp:lastModifiedBy>user</cp:lastModifiedBy>
  <cp:revision>379</cp:revision>
  <dcterms:created xsi:type="dcterms:W3CDTF">2024-05-19T19:38:00Z</dcterms:created>
  <dcterms:modified xsi:type="dcterms:W3CDTF">2025-10-18T10:11:03Z</dcterms:modified>
</cp:coreProperties>
</file>