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97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43962-0D1C-4C09-BC31-DE3C1498F811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536BA-4E19-4D06-BA85-C694524A6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08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91982" y="2092033"/>
            <a:ext cx="8214522" cy="44319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الوحدة : </a:t>
            </a:r>
            <a:r>
              <a:rPr lang="ar-JO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الأولى </a:t>
            </a:r>
            <a:r>
              <a:rPr lang="ar-JO" sz="44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– أنظمة الحوسبة </a:t>
            </a:r>
            <a:endParaRPr lang="ar-SA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الدرس : </a:t>
            </a:r>
            <a:r>
              <a:rPr lang="ar-JO" sz="44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مقدمة في لغة برمجة بايثون </a:t>
            </a:r>
            <a:endParaRPr lang="ar-JO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المبحث :  </a:t>
            </a:r>
            <a:r>
              <a:rPr lang="ar-JO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المهارات الرقمية </a:t>
            </a:r>
            <a:endParaRPr lang="ar-SA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الصف :  </a:t>
            </a:r>
            <a:r>
              <a:rPr lang="ar-JO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الثامن  </a:t>
            </a: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614" y="1230630"/>
            <a:ext cx="8544034" cy="5189220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-57854" y="-22896"/>
            <a:ext cx="2079147" cy="91955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/>
              <a:t>الواجب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102197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352" y="1125204"/>
            <a:ext cx="8755779" cy="5464902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-57854" y="-22896"/>
            <a:ext cx="2079147" cy="91955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/>
              <a:t>الواجب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5846803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الحاسوب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مقدمة في لغة برمجة بايثون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xmlns="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xmlns="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75264" y="1120984"/>
            <a:ext cx="4472181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SA" sz="3600" b="1" dirty="0">
                <a:latin typeface="GE SS Text Bold" pitchFamily="18" charset="-78"/>
                <a:ea typeface="GE SS Text Bold" pitchFamily="18" charset="-78"/>
                <a:cs typeface="+mj-cs"/>
              </a:rPr>
              <a:t>النتاجات المتوقعة :</a:t>
            </a:r>
            <a:endParaRPr lang="en-US" sz="2000" b="1" dirty="0"/>
          </a:p>
          <a:p>
            <a:pPr algn="r"/>
            <a:r>
              <a:rPr lang="ar-JO" sz="2000" b="1" dirty="0"/>
              <a:t> </a:t>
            </a:r>
            <a:endParaRPr lang="en-US" sz="2000" b="1" dirty="0"/>
          </a:p>
          <a:p>
            <a:pPr algn="r"/>
            <a:endParaRPr lang="ar-JO" sz="2000" b="1" dirty="0"/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xmlns="" id="{CF62C4DF-D8D4-468A-859C-C00C8E734781}"/>
              </a:ext>
            </a:extLst>
          </p:cNvPr>
          <p:cNvSpPr txBox="1">
            <a:spLocks/>
          </p:cNvSpPr>
          <p:nvPr/>
        </p:nvSpPr>
        <p:spPr>
          <a:xfrm>
            <a:off x="1367057" y="1837416"/>
            <a:ext cx="7833347" cy="2376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250000"/>
              </a:lnSpc>
            </a:pPr>
            <a:endParaRPr lang="ar-JO" dirty="0"/>
          </a:p>
          <a:p>
            <a:pPr marL="342900" indent="-342900" algn="r" rtl="1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ar-JO" dirty="0"/>
              <a:t>-	</a:t>
            </a:r>
            <a:r>
              <a:rPr lang="ar-JO" dirty="0" smtClean="0"/>
              <a:t>التعرف </a:t>
            </a:r>
            <a:r>
              <a:rPr lang="ar-JO" dirty="0" smtClean="0"/>
              <a:t>على جمل الادخال بلغة بايثون .</a:t>
            </a:r>
            <a:endParaRPr lang="en-US" dirty="0"/>
          </a:p>
          <a:p>
            <a:pPr marL="342900" indent="-342900" algn="r" rtl="1">
              <a:lnSpc>
                <a:spcPct val="250000"/>
              </a:lnSpc>
              <a:buFont typeface="Wingdings" panose="05000000000000000000" pitchFamily="2" charset="2"/>
              <a:buChar char="Ø"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219347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54305" y="1181122"/>
            <a:ext cx="5905002" cy="72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r" rtl="1">
              <a:lnSpc>
                <a:spcPct val="115000"/>
              </a:lnSpc>
              <a:tabLst>
                <a:tab pos="790575" algn="l"/>
              </a:tabLst>
            </a:pPr>
            <a:r>
              <a:rPr lang="ar-JO" sz="3600" dirty="0" smtClean="0"/>
              <a:t>التعرف على جمل الادخال بلغة بايثون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0877" y="2165455"/>
            <a:ext cx="873861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JO" sz="2000" dirty="0">
                <a:latin typeface="TimesNewRomanPSMT"/>
              </a:rPr>
              <a:t>جملة الإدخال </a:t>
            </a:r>
            <a:r>
              <a:rPr lang="en-US" sz="2000" dirty="0" smtClean="0">
                <a:latin typeface="TimesNewRomanPSMT"/>
              </a:rPr>
              <a:t>input</a:t>
            </a:r>
            <a:r>
              <a:rPr lang="en-US" sz="2000" dirty="0">
                <a:latin typeface="TimesNewRomanPSMT"/>
              </a:rPr>
              <a:t>()</a:t>
            </a:r>
          </a:p>
          <a:p>
            <a:pPr algn="r" rtl="1">
              <a:lnSpc>
                <a:spcPct val="250000"/>
              </a:lnSpc>
            </a:pPr>
            <a:r>
              <a:rPr lang="ar-JO" sz="2000" dirty="0">
                <a:latin typeface="TimesNewRomanPSMT"/>
              </a:rPr>
              <a:t>تستخدم جملة الادخال في لغة بايثون ) </a:t>
            </a:r>
            <a:r>
              <a:rPr lang="en-US" sz="2000" dirty="0">
                <a:latin typeface="TimesNewRomanPSMT"/>
              </a:rPr>
              <a:t>python ( </a:t>
            </a:r>
            <a:r>
              <a:rPr lang="ar-JO" sz="2000" dirty="0" err="1">
                <a:latin typeface="TimesNewRomanPSMT"/>
              </a:rPr>
              <a:t>لانشاء</a:t>
            </a:r>
            <a:r>
              <a:rPr lang="ar-JO" sz="2000" dirty="0">
                <a:latin typeface="TimesNewRomanPSMT"/>
              </a:rPr>
              <a:t> برنامج يتفاعل مع المستخدم ، وذلك بالطلب من </a:t>
            </a:r>
            <a:r>
              <a:rPr lang="ar-JO" sz="2000" dirty="0" smtClean="0">
                <a:latin typeface="TimesNewRomanPSMT"/>
              </a:rPr>
              <a:t>المستخدمين إدخال </a:t>
            </a:r>
            <a:r>
              <a:rPr lang="ar-JO" sz="2000" dirty="0">
                <a:latin typeface="TimesNewRomanPSMT"/>
              </a:rPr>
              <a:t>البيانات المطلوبة بعد تشغيل البرنامج ، فيعمل البرنامج على معالجتها وتخزين القيم المدخلة في </a:t>
            </a:r>
            <a:r>
              <a:rPr lang="ar-JO" sz="2000" dirty="0" smtClean="0">
                <a:latin typeface="TimesNewRomanPSMT"/>
              </a:rPr>
              <a:t>الذاكرة.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29184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9576" y="1153653"/>
            <a:ext cx="4809570" cy="72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r" rtl="1">
              <a:lnSpc>
                <a:spcPct val="115000"/>
              </a:lnSpc>
              <a:tabLst>
                <a:tab pos="790575" algn="l"/>
              </a:tabLst>
            </a:pPr>
            <a:r>
              <a:rPr lang="ar-JO" sz="3600" dirty="0"/>
              <a:t>الصيغة العامة لجملة الإدخال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894" y="3142204"/>
            <a:ext cx="873861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000" dirty="0" smtClean="0"/>
              <a:t>حيث </a:t>
            </a:r>
            <a:r>
              <a:rPr lang="ar-JO" sz="2000" dirty="0"/>
              <a:t>تُستخدم الدالة </a:t>
            </a:r>
            <a:r>
              <a:rPr lang="en-US" sz="2000" dirty="0" smtClean="0"/>
              <a:t>input</a:t>
            </a:r>
            <a:endParaRPr lang="ar-JO" sz="2000" dirty="0" smtClean="0"/>
          </a:p>
          <a:p>
            <a:pPr algn="r" rtl="1"/>
            <a:r>
              <a:rPr lang="ar-JO" sz="2000" dirty="0" smtClean="0"/>
              <a:t>للحصول </a:t>
            </a:r>
            <a:r>
              <a:rPr lang="ar-JO" sz="2000" dirty="0"/>
              <a:t>على بيانات من المستخدم. تقوم هذه الدالة بتخزين ما يكتبه المستخدم كسلسلة نصية في المتغير المحدد، ويمكن</a:t>
            </a:r>
          </a:p>
          <a:p>
            <a:pPr algn="r" rtl="1"/>
            <a:r>
              <a:rPr lang="ar-JO" sz="2000" dirty="0"/>
              <a:t>إضافة رسالة نصية اختيارية بين القوسين لتوجيه المستخدم </a:t>
            </a:r>
            <a:r>
              <a:rPr lang="ar-JO" sz="2000" dirty="0" smtClean="0"/>
              <a:t>.</a:t>
            </a:r>
            <a:endParaRPr lang="en-US" sz="2000" dirty="0" smtClean="0"/>
          </a:p>
          <a:p>
            <a:pPr algn="r" rtl="1"/>
            <a:endParaRPr lang="ar-JO" sz="2000" dirty="0"/>
          </a:p>
          <a:p>
            <a:pPr algn="r" rtl="1"/>
            <a:endParaRPr lang="en-US" sz="2000" dirty="0" smtClean="0"/>
          </a:p>
          <a:p>
            <a:pPr algn="r" rtl="1"/>
            <a:endParaRPr lang="en-US" sz="2000" dirty="0"/>
          </a:p>
          <a:p>
            <a:pPr algn="r" rtl="1"/>
            <a:r>
              <a:rPr lang="en-US" sz="2000" dirty="0" smtClean="0"/>
              <a:t>name :</a:t>
            </a:r>
            <a:r>
              <a:rPr lang="ar-JO" sz="2000" dirty="0"/>
              <a:t>اسم المتغير الذي ستُخزَّن فيه القيمة المدخلة .</a:t>
            </a:r>
          </a:p>
          <a:p>
            <a:pPr algn="r" rtl="1"/>
            <a:r>
              <a:rPr lang="en-US" sz="2000" dirty="0"/>
              <a:t>• input ( ) :</a:t>
            </a:r>
            <a:r>
              <a:rPr lang="ar-JO" sz="2000" dirty="0"/>
              <a:t>دالة بايثون التي توقف البرنامج مؤقتًا وتنتظر إدخال المستخدم .</a:t>
            </a:r>
          </a:p>
          <a:p>
            <a:pPr algn="r" rtl="1"/>
            <a:r>
              <a:rPr lang="ar-JO" sz="2000" dirty="0"/>
              <a:t>• " رسالة للمستخدم )اختياري :( نص توضيحي يظهر للمستخدم ليخبره بما يجب عليه إدخاله. هذا الجزء اختياري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51899" y="2053397"/>
            <a:ext cx="413446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>
                <a:latin typeface="TimesNewRomanPSMT"/>
              </a:rPr>
              <a:t>variable</a:t>
            </a:r>
            <a:r>
              <a:rPr lang="en-US" sz="2800" dirty="0" smtClean="0">
                <a:latin typeface="TimesNewRomanPSMT"/>
              </a:rPr>
              <a:t> </a:t>
            </a:r>
            <a:r>
              <a:rPr lang="en-US" sz="2800" dirty="0">
                <a:latin typeface="TimesNewRomanPSMT"/>
              </a:rPr>
              <a:t>= input</a:t>
            </a:r>
            <a:r>
              <a:rPr lang="en-US" sz="2800" dirty="0" smtClean="0">
                <a:latin typeface="TimesNewRomanPSMT"/>
              </a:rPr>
              <a:t>("</a:t>
            </a:r>
            <a:r>
              <a:rPr lang="ar-JO" sz="2800" dirty="0" smtClean="0">
                <a:latin typeface="TimesNewRomanPSMT"/>
              </a:rPr>
              <a:t> ("الرسالة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34738" y="1324403"/>
            <a:ext cx="968188" cy="1629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2871" y="2953882"/>
            <a:ext cx="13258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Memory 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1605921" y="1558434"/>
            <a:ext cx="1238325" cy="13530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978440" y="1323330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TimesNewRomanPSMT"/>
              </a:rPr>
              <a:t>User_input</a:t>
            </a:r>
            <a:r>
              <a:rPr lang="en-US" dirty="0" smtClean="0">
                <a:latin typeface="TimesNewRomanPSMT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792" y="1324403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NewRomanPSMT"/>
              </a:rPr>
              <a:t>variable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2787" y="4393878"/>
            <a:ext cx="411480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2471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9576" y="1153653"/>
            <a:ext cx="4809570" cy="72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r" rtl="1">
              <a:lnSpc>
                <a:spcPct val="115000"/>
              </a:lnSpc>
              <a:tabLst>
                <a:tab pos="790575" algn="l"/>
              </a:tabLst>
            </a:pPr>
            <a:r>
              <a:rPr lang="ar-JO" sz="3600" dirty="0"/>
              <a:t>الصيغة العامة لجملة الإدخال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1899" y="2053397"/>
            <a:ext cx="413446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>
                <a:latin typeface="TimesNewRomanPSMT"/>
              </a:rPr>
              <a:t>variable</a:t>
            </a:r>
            <a:r>
              <a:rPr lang="en-US" sz="2800" dirty="0" smtClean="0">
                <a:latin typeface="TimesNewRomanPSMT"/>
              </a:rPr>
              <a:t> </a:t>
            </a:r>
            <a:r>
              <a:rPr lang="en-US" sz="2800" dirty="0">
                <a:latin typeface="TimesNewRomanPSMT"/>
              </a:rPr>
              <a:t>= input</a:t>
            </a:r>
            <a:r>
              <a:rPr lang="en-US" sz="2800" dirty="0" smtClean="0">
                <a:latin typeface="TimesNewRomanPSMT"/>
              </a:rPr>
              <a:t>("</a:t>
            </a:r>
            <a:r>
              <a:rPr lang="ar-JO" sz="2800" dirty="0" smtClean="0">
                <a:latin typeface="TimesNewRomanPSMT"/>
              </a:rPr>
              <a:t> ("الرسالة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34738" y="1324403"/>
            <a:ext cx="968188" cy="1629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2871" y="2953882"/>
            <a:ext cx="13258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Memory 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1605921" y="1558434"/>
            <a:ext cx="1238325" cy="13530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978440" y="1323330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TimesNewRomanPSMT"/>
              </a:rPr>
              <a:t>User_input</a:t>
            </a:r>
            <a:r>
              <a:rPr lang="en-US" dirty="0" smtClean="0">
                <a:latin typeface="TimesNewRomanPSMT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792" y="1324403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NewRomanPSMT"/>
              </a:rPr>
              <a:t>variable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16460" y="3737560"/>
            <a:ext cx="780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2800" b="1" dirty="0">
                <a:solidFill>
                  <a:srgbClr val="0A0A0A"/>
                </a:solidFill>
                <a:latin typeface="Arial-BoldMT"/>
              </a:rPr>
              <a:t>هل تقبل لغة بايثون جميع اسماء المتغيرات أم لها شروط خاصة ؟؟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8257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9576" y="1153653"/>
            <a:ext cx="4809570" cy="72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r" rtl="1">
              <a:lnSpc>
                <a:spcPct val="115000"/>
              </a:lnSpc>
              <a:tabLst>
                <a:tab pos="790575" algn="l"/>
              </a:tabLst>
            </a:pPr>
            <a:r>
              <a:rPr lang="ar-JO" sz="3600" dirty="0"/>
              <a:t>الصيغة العامة لجملة الإدخال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48317" y="2039264"/>
            <a:ext cx="4786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dirty="0">
                <a:solidFill>
                  <a:srgbClr val="0A0A0A"/>
                </a:solidFill>
                <a:latin typeface="ArialMT"/>
              </a:rPr>
              <a:t>تحتوي لغة بايثون على قواعد إلزامية عند اختيار اسم المتغيرات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223" y="2741147"/>
            <a:ext cx="9368677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5460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682" y="1077485"/>
            <a:ext cx="8616625" cy="536813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586048" y="2908765"/>
            <a:ext cx="2270173" cy="5770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 rtl="1"/>
            <a:r>
              <a:rPr lang="ar-JO" sz="1050" dirty="0"/>
              <a:t>يطلب من المستخدم إدخال الاسم، ثم يطبعه. مثال:</a:t>
            </a:r>
            <a:br>
              <a:rPr lang="ar-JO" sz="1050" dirty="0"/>
            </a:br>
            <a:r>
              <a:rPr lang="en-US" sz="1050" b="1" dirty="0"/>
              <a:t>enter name → Amani</a:t>
            </a:r>
            <a:r>
              <a:rPr lang="en-US" sz="1050" dirty="0"/>
              <a:t/>
            </a:r>
            <a:br>
              <a:rPr lang="en-US" sz="1050" dirty="0"/>
            </a:br>
            <a:r>
              <a:rPr lang="en-US" sz="1050" b="1" dirty="0"/>
              <a:t>output → Amani</a:t>
            </a:r>
            <a:endParaRPr lang="en-US" sz="105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322509" y="2942272"/>
            <a:ext cx="13372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 rtl="1"/>
            <a:r>
              <a:rPr lang="ar-JO" sz="3200" dirty="0" smtClean="0"/>
              <a:t>صحيحة 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990093" y="3422089"/>
            <a:ext cx="1803699" cy="5770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 rtl="1"/>
            <a:r>
              <a:rPr lang="ar-JO" sz="1050" dirty="0"/>
              <a:t>يطلب إدخال العلامة، ثم يطبعها. مثال:</a:t>
            </a:r>
            <a:br>
              <a:rPr lang="ar-JO" sz="1050" dirty="0"/>
            </a:br>
            <a:r>
              <a:rPr lang="en-US" sz="1050" b="1" dirty="0"/>
              <a:t>enter mark → 95</a:t>
            </a:r>
            <a:r>
              <a:rPr lang="en-US" sz="1050" dirty="0"/>
              <a:t/>
            </a:r>
            <a:br>
              <a:rPr lang="en-US" sz="1050" dirty="0"/>
            </a:br>
            <a:r>
              <a:rPr lang="en-US" sz="1050" b="1" dirty="0"/>
              <a:t>output → 95</a:t>
            </a:r>
            <a:endParaRPr lang="en-US" sz="1050" dirty="0"/>
          </a:p>
        </p:txBody>
      </p:sp>
      <p:sp>
        <p:nvSpPr>
          <p:cNvPr id="29" name="Rectangle 28"/>
          <p:cNvSpPr/>
          <p:nvPr/>
        </p:nvSpPr>
        <p:spPr>
          <a:xfrm>
            <a:off x="7366651" y="3392972"/>
            <a:ext cx="13372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 rtl="1"/>
            <a:r>
              <a:rPr lang="ar-JO" sz="3200" dirty="0" smtClean="0"/>
              <a:t>صحيحة 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092039" y="3931028"/>
            <a:ext cx="1705916" cy="5770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 rtl="1"/>
            <a:r>
              <a:rPr lang="ar-JO" sz="1050" dirty="0"/>
              <a:t>يطلب إدخال العمر، ثم يطبعه. مثال:</a:t>
            </a:r>
            <a:br>
              <a:rPr lang="ar-JO" sz="1050" dirty="0"/>
            </a:br>
            <a:r>
              <a:rPr lang="en-US" sz="1050" b="1" dirty="0"/>
              <a:t>enter age → 14</a:t>
            </a:r>
            <a:r>
              <a:rPr lang="en-US" sz="1050" dirty="0"/>
              <a:t/>
            </a:r>
            <a:br>
              <a:rPr lang="en-US" sz="1050" dirty="0"/>
            </a:br>
            <a:r>
              <a:rPr lang="en-US" sz="1050" b="1" dirty="0"/>
              <a:t>output → 14</a:t>
            </a:r>
            <a:endParaRPr lang="en-US" sz="1050" dirty="0"/>
          </a:p>
        </p:txBody>
      </p:sp>
      <p:sp>
        <p:nvSpPr>
          <p:cNvPr id="31" name="Rectangle 30"/>
          <p:cNvSpPr/>
          <p:nvPr/>
        </p:nvSpPr>
        <p:spPr>
          <a:xfrm>
            <a:off x="7361255" y="3912474"/>
            <a:ext cx="13372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 rtl="1"/>
            <a:r>
              <a:rPr lang="ar-JO" sz="3200" dirty="0" smtClean="0"/>
              <a:t>صحيحة 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97315" y="4466755"/>
            <a:ext cx="24850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1400" dirty="0"/>
              <a:t>❌ </a:t>
            </a:r>
            <a:r>
              <a:rPr lang="ar-JO" sz="1400" dirty="0"/>
              <a:t>خطأ في الاسم، لا يمكن أن يبدأ المتغير برقم.</a:t>
            </a:r>
            <a:endParaRPr lang="en-US" sz="1400" dirty="0"/>
          </a:p>
        </p:txBody>
      </p:sp>
      <p:sp>
        <p:nvSpPr>
          <p:cNvPr id="34" name="Rectangle 33"/>
          <p:cNvSpPr/>
          <p:nvPr/>
        </p:nvSpPr>
        <p:spPr>
          <a:xfrm>
            <a:off x="6687897" y="4421914"/>
            <a:ext cx="24850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1400" dirty="0" smtClean="0"/>
              <a:t>A= input ( “ enter your class”)</a:t>
            </a:r>
          </a:p>
          <a:p>
            <a:pPr rtl="1"/>
            <a:r>
              <a:rPr lang="en-US" sz="1400" dirty="0" smtClean="0"/>
              <a:t>    Print (A)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4493405" y="4916096"/>
            <a:ext cx="237564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1050" dirty="0"/>
              <a:t>❌ </a:t>
            </a:r>
            <a:r>
              <a:rPr lang="ar-JO" sz="1050" dirty="0"/>
              <a:t>خطأ في الكتابة لأن اسم المتغير في السطر الأول حرف كبير (</a:t>
            </a:r>
            <a:r>
              <a:rPr lang="en-US" sz="1050" dirty="0"/>
              <a:t>B) </a:t>
            </a:r>
            <a:r>
              <a:rPr lang="ar-JO" sz="1050" dirty="0"/>
              <a:t>وفي السطر الثاني صغير (</a:t>
            </a:r>
            <a:r>
              <a:rPr lang="en-US" sz="1050" dirty="0"/>
              <a:t>b). </a:t>
            </a:r>
            <a:r>
              <a:rPr lang="ar-JO" sz="1050" dirty="0"/>
              <a:t>بايثون حساسة لحالة الأحرف.</a:t>
            </a:r>
            <a:endParaRPr lang="en-US" sz="1050" dirty="0"/>
          </a:p>
        </p:txBody>
      </p:sp>
      <p:sp>
        <p:nvSpPr>
          <p:cNvPr id="35" name="Rectangle 34"/>
          <p:cNvSpPr/>
          <p:nvPr/>
        </p:nvSpPr>
        <p:spPr>
          <a:xfrm>
            <a:off x="6540745" y="4936716"/>
            <a:ext cx="2779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1400" dirty="0" smtClean="0"/>
              <a:t>B= input (“ enter Your favorite”)</a:t>
            </a:r>
          </a:p>
          <a:p>
            <a:r>
              <a:rPr lang="en-US" sz="1400" dirty="0" smtClean="0"/>
              <a:t>               Print (B)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4588808" y="5384081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JO" sz="1600" dirty="0"/>
              <a:t>يطلب إدخال علامتين ويطبع كل واحدة في سطر:</a:t>
            </a:r>
            <a:br>
              <a:rPr lang="ar-JO" sz="1600" dirty="0"/>
            </a:br>
            <a:r>
              <a:rPr lang="en-US" sz="1600" b="1" dirty="0"/>
              <a:t>enter mark1 → 90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b="1" dirty="0"/>
              <a:t>enter mark2 → 95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b="1" dirty="0" smtClean="0"/>
              <a:t>90</a:t>
            </a:r>
          </a:p>
          <a:p>
            <a:r>
              <a:rPr lang="en-US" sz="1600" b="1" dirty="0" smtClean="0"/>
              <a:t>95</a:t>
            </a:r>
            <a:endParaRPr lang="en-US" sz="1600" dirty="0"/>
          </a:p>
        </p:txBody>
      </p:sp>
      <p:sp>
        <p:nvSpPr>
          <p:cNvPr id="43" name="Oval 42"/>
          <p:cNvSpPr/>
          <p:nvPr/>
        </p:nvSpPr>
        <p:spPr>
          <a:xfrm>
            <a:off x="1209040" y="1298870"/>
            <a:ext cx="931613" cy="91955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6 min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24053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4" grpId="0"/>
      <p:bldP spid="9" grpId="0"/>
      <p:bldP spid="3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7176" y="1230630"/>
            <a:ext cx="87148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000" dirty="0">
                <a:latin typeface="TimesNewRomanPSMT"/>
              </a:rPr>
              <a:t>ملاحظة عامة :</a:t>
            </a:r>
          </a:p>
          <a:p>
            <a:pPr algn="r" rtl="1"/>
            <a:r>
              <a:rPr lang="ar-JO" sz="2000" dirty="0">
                <a:latin typeface="TimesNewRomanPSMT"/>
              </a:rPr>
              <a:t>مهما كانت القيمة التي نُدخلها، فإن دالة </a:t>
            </a:r>
            <a:r>
              <a:rPr lang="en-US" sz="2000" dirty="0">
                <a:latin typeface="TimesNewRomanPSMT"/>
              </a:rPr>
              <a:t>input( ) </a:t>
            </a:r>
            <a:r>
              <a:rPr lang="ar-JO" sz="2000" dirty="0">
                <a:latin typeface="TimesNewRomanPSMT"/>
              </a:rPr>
              <a:t>في بايثون تُحوّلها تلقائيًا إلى سلسلة نصية. إذا احتجنا إليها </a:t>
            </a:r>
            <a:r>
              <a:rPr lang="ar-JO" sz="2000" dirty="0" smtClean="0">
                <a:latin typeface="TimesNewRomanPSMT"/>
              </a:rPr>
              <a:t>كعدد</a:t>
            </a:r>
            <a:r>
              <a:rPr lang="en-US" sz="2000" dirty="0" smtClean="0">
                <a:latin typeface="TimesNewRomanPSMT"/>
              </a:rPr>
              <a:t> </a:t>
            </a:r>
            <a:r>
              <a:rPr lang="ar-JO" sz="2000" dirty="0" smtClean="0">
                <a:latin typeface="TimesNewRomanPSMT"/>
              </a:rPr>
              <a:t>صحيح </a:t>
            </a:r>
            <a:r>
              <a:rPr lang="ar-JO" sz="2000" dirty="0">
                <a:latin typeface="TimesNewRomanPSMT"/>
              </a:rPr>
              <a:t>أو أي </a:t>
            </a:r>
            <a:r>
              <a:rPr lang="ar-JO" sz="2000" dirty="0" smtClean="0">
                <a:latin typeface="TimesNewRomanPSMT"/>
              </a:rPr>
              <a:t>نوع </a:t>
            </a:r>
            <a:r>
              <a:rPr lang="ar-JO" sz="2000" dirty="0">
                <a:latin typeface="TimesNewRomanPSMT"/>
              </a:rPr>
              <a:t>أخر، فيجب تحويلها باستخدام تحويل النوع. مثال نفذ المقطع الآتي ثم أجب عن الأسئلة الأتية </a:t>
            </a:r>
            <a:r>
              <a:rPr lang="ar-JO" sz="2000" dirty="0" smtClean="0">
                <a:latin typeface="TimesNewRomanPSMT"/>
              </a:rPr>
              <a:t>: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6839" y="2589669"/>
            <a:ext cx="7146552" cy="24752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97" y="5050148"/>
            <a:ext cx="9705975" cy="1314450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687566" y="2780727"/>
            <a:ext cx="931613" cy="91955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</a:p>
          <a:p>
            <a:pPr algn="ctr"/>
            <a:r>
              <a:rPr lang="en-US" sz="2000" b="1" dirty="0" smtClean="0"/>
              <a:t>min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47604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المادة: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مهارات رقمية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+mj-cs"/>
              </a:rPr>
              <a:t>الكلية العلمية الإسلامية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الصف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الثامن 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الوحدة: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الأولى</a:t>
            </a:r>
            <a:r>
              <a:rPr lang="en-US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 </a:t>
            </a:r>
            <a:endParaRPr lang="ar-JO" sz="20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1" y="603565"/>
            <a:ext cx="397739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الدرس </a:t>
            </a:r>
            <a:r>
              <a:rPr lang="ar-SA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: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2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اساسيات لغة  </a:t>
            </a:r>
            <a:r>
              <a:rPr lang="ar-JO" sz="20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بايثون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8847" y="103905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+mj-cs"/>
              </a:rPr>
              <a:t>النتاجات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+mj-cs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التقويم القبلي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التقديم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التغذية الراجعة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تقويم التكويني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التمايز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التمهيد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الربط بالحياة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التفكير الناقد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+mj-cs"/>
              </a:rPr>
              <a:t>بطاقة خروج </a:t>
            </a:r>
            <a:endParaRPr lang="ar-JO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+mj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847" y="1298870"/>
            <a:ext cx="894249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1748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9ED17147E5EA46873B8FD1940F01D5" ma:contentTypeVersion="7" ma:contentTypeDescription="Create a new document." ma:contentTypeScope="" ma:versionID="eda04f1a0990fbe8757c49fddadadfdd">
  <xsd:schema xmlns:xsd="http://www.w3.org/2001/XMLSchema" xmlns:xs="http://www.w3.org/2001/XMLSchema" xmlns:p="http://schemas.microsoft.com/office/2006/metadata/properties" xmlns:ns2="b649969b-cea6-432c-a01f-749ad0d3f3ce" targetNamespace="http://schemas.microsoft.com/office/2006/metadata/properties" ma:root="true" ma:fieldsID="3262d63b89344fa7ae82f17242d41918" ns2:_="">
    <xsd:import namespace="b649969b-cea6-432c-a01f-749ad0d3f3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49969b-cea6-432c-a01f-749ad0d3f3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B40A8E-9D72-402A-AD6E-9B2CD8EDD2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CB3FB1-D410-45FF-BC97-B2550B75E2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49969b-cea6-432c-a01f-749ad0d3f3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6F6B48-A563-4A7F-AD04-07776767F512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b649969b-cea6-432c-a01f-749ad0d3f3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2939</TotalTime>
  <Words>698</Words>
  <Application>Microsoft Office PowerPoint</Application>
  <PresentationFormat>Widescreen</PresentationFormat>
  <Paragraphs>205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Adobe Arabic</vt:lpstr>
      <vt:lpstr>AGA Aladdin Regular</vt:lpstr>
      <vt:lpstr>Arabic Typesetting</vt:lpstr>
      <vt:lpstr>Arial</vt:lpstr>
      <vt:lpstr>Arial-BoldMT</vt:lpstr>
      <vt:lpstr>ArialMT</vt:lpstr>
      <vt:lpstr>Calibri</vt:lpstr>
      <vt:lpstr>Calibri Light</vt:lpstr>
      <vt:lpstr>GE SS Text Bold</vt:lpstr>
      <vt:lpstr>HelveticaNeueLT Arabic 45 Light</vt:lpstr>
      <vt:lpstr>HelveticaNeueLT Arabic 55 Roman</vt:lpstr>
      <vt:lpstr>Times New Roman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Microsoft account</cp:lastModifiedBy>
  <cp:revision>293</cp:revision>
  <dcterms:created xsi:type="dcterms:W3CDTF">2019-06-13T08:00:41Z</dcterms:created>
  <dcterms:modified xsi:type="dcterms:W3CDTF">2025-10-26T08:34:45Z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0x010100BD9ED17147E5EA46873B8FD1940F01D5</vt:lpwstr>
  </property>
</Properties>
</file>