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82" r:id="rId6"/>
    <p:sldId id="304" r:id="rId7"/>
    <p:sldId id="266" r:id="rId8"/>
    <p:sldId id="285" r:id="rId9"/>
    <p:sldId id="318" r:id="rId10"/>
    <p:sldId id="313" r:id="rId11"/>
    <p:sldId id="288" r:id="rId12"/>
    <p:sldId id="290" r:id="rId13"/>
    <p:sldId id="298" r:id="rId14"/>
    <p:sldId id="314" r:id="rId15"/>
    <p:sldId id="316" r:id="rId16"/>
    <p:sldId id="315" r:id="rId17"/>
    <p:sldId id="309" r:id="rId18"/>
    <p:sldId id="287" r:id="rId19"/>
    <p:sldId id="286" r:id="rId20"/>
    <p:sldId id="310" r:id="rId21"/>
    <p:sldId id="311" r:id="rId22"/>
    <p:sldId id="305" r:id="rId23"/>
    <p:sldId id="289" r:id="rId24"/>
    <p:sldId id="317" r:id="rId25"/>
    <p:sldId id="319" r:id="rId26"/>
    <p:sldId id="320" r:id="rId27"/>
    <p:sldId id="322" r:id="rId28"/>
    <p:sldId id="323" r:id="rId29"/>
    <p:sldId id="324" r:id="rId30"/>
    <p:sldId id="263" r:id="rId31"/>
    <p:sldId id="32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96874-D895-CF72-1A63-7B1969AAD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C5B95-6B04-08EA-65A4-57C7E55BE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9DEF9-D238-BA9C-5A9A-44AC67C92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5093C-76CC-4D5E-AF40-0707E754C7E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A205C-C2CB-EA65-78F5-49B52B11E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5A591-2A18-07FF-8BD9-BEBBDF35F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C1DE-FE74-407F-9BB8-DB19CF78B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1A0D-6352-2167-A08A-20FE77CD0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9F978-FA19-D6D9-2E5A-667B9EE55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1DC1B-EC4E-C4C7-2C9A-7D0BFDD15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5093C-76CC-4D5E-AF40-0707E754C7E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1CB5A-2DCC-D1EC-5833-71C72C756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5C547-1D4C-838F-44FD-62C718B29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C1DE-FE74-407F-9BB8-DB19CF78B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50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81513C-47ED-BC32-DA10-029FB2142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B0AEDE-0ECD-2ACA-4018-7D119F63A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97FA0-1321-283B-A191-6C2AB1781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5093C-76CC-4D5E-AF40-0707E754C7E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DA81F-7586-8044-663C-6428C1E1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42E80-04C0-CB19-5F43-A02B3DDB5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C1DE-FE74-407F-9BB8-DB19CF78B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63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40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6D3A7-7B9F-F9DA-3744-DE1FFACDE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881B9-F11F-D0C7-7F88-826A93AB0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9185B-33D4-9015-84E5-6D1461FC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5093C-76CC-4D5E-AF40-0707E754C7E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6CF7F-F826-269D-E838-84B0A57F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F72A9-3556-196F-DD47-0EE968371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C1DE-FE74-407F-9BB8-DB19CF78B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46DC1-55EE-D69B-6211-AEC25E6D5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69D8C-7F73-3450-AAC4-CBF84E8CF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0737B-186A-88AF-8ADD-9D7DC30A5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5093C-76CC-4D5E-AF40-0707E754C7E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A3873-D70C-1EDC-5A9B-D980A229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A68D2-E590-5580-F609-839B34940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C1DE-FE74-407F-9BB8-DB19CF78B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43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77A51-D20E-52F2-58C2-EF88379C4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E37D5-F14D-6561-DED8-5B2C42F17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3B7CD3-2E58-BD25-9838-D170AA2BC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A0094-8371-5BD6-EC86-5184DB1C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5093C-76CC-4D5E-AF40-0707E754C7E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D1BED-534C-5E36-2498-ADA6F38A3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093AFB-93ED-011C-6904-4A46CC3E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C1DE-FE74-407F-9BB8-DB19CF78B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87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E4B6-D2C7-1CFD-D24A-A659C7CE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C5A71-041A-7285-5194-A5F4110A8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F56A54-7EE7-D09A-3E58-959C0EC41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95DF8-3396-AEFA-BF6C-FC71411BD0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51BED2-A86B-A1A6-384C-3711FD5A09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FC42BD-BF41-944A-9B29-0B3B4D74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5093C-76CC-4D5E-AF40-0707E754C7E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16C9E4-45AC-850C-23B6-E326454CB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A8FB3F-5D96-BA4F-8F8E-16AB5412E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C1DE-FE74-407F-9BB8-DB19CF78B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D47D-1C94-B445-CC1B-D98CD80AF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2031AD-6B98-85BA-1B9E-651DEF9D8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5093C-76CC-4D5E-AF40-0707E754C7E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89E77-24C3-900C-0314-1BF81B1BD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0665C-B65A-5B2C-7361-1B7D2AF07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C1DE-FE74-407F-9BB8-DB19CF78B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3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ED9936-CE1E-CCA2-C77E-4C7A0010B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5093C-76CC-4D5E-AF40-0707E754C7E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FDF0A8-1B50-5EC5-CBA9-6FAD1E09A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23947-50F0-474B-7D24-10B647F7A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C1DE-FE74-407F-9BB8-DB19CF78B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64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337A-8832-26BF-C022-F4909DFAC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FC8F-6ADC-3617-6CCB-2792C7104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51D91-4D67-FD1B-4B16-E5ADE7617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6AFA1-4E66-45C0-FAC0-CF0F55103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5093C-76CC-4D5E-AF40-0707E754C7E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D2474-23E8-286B-2C0B-36679CF9B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937C9-5CAE-754F-FB64-D4EC0F399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C1DE-FE74-407F-9BB8-DB19CF78B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87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6593E-CBAA-B6EB-8B6F-6E77DC246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9E51CD-3FA2-F28A-78AA-DB0D1DC220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167200-E364-CFA6-4F49-97615E275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0119B-64FF-8C90-871D-B01791E29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5093C-76CC-4D5E-AF40-0707E754C7E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4C64E-8A66-4A16-2E55-0A08413B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4D22BE-7521-AC9F-9E59-A7447FA8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C1DE-FE74-407F-9BB8-DB19CF78B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52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BE8BB5-33FF-2482-5703-33FD14972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BBF37-A348-7681-7F54-271F5CD50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A956F-5B2B-74E3-FB8A-B2AAA13A5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5093C-76CC-4D5E-AF40-0707E754C7E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CF694-EAF1-EA49-6460-E769DF4C4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3A58D-B7FB-26DC-DE17-2BBA229C3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4C1DE-FE74-407F-9BB8-DB19CF78B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1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5" Type="http://schemas.openxmlformats.org/officeDocument/2006/relationships/image" Target="../media/image6.gi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gif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The%20respiratory%20system.pptx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50975" y="2185606"/>
            <a:ext cx="8214522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cs typeface="AGA Battouta Regular" pitchFamily="2" charset="-78"/>
              </a:rPr>
              <a:t>Unit8C: Breathing and respiration</a:t>
            </a:r>
            <a:endParaRPr lang="ar-SA" sz="4400" dirty="0">
              <a:cs typeface="AGA Battouta Regular" pitchFamily="2" charset="-78"/>
            </a:endParaRPr>
          </a:p>
          <a:p>
            <a:pPr>
              <a:lnSpc>
                <a:spcPct val="150000"/>
              </a:lnSpc>
            </a:pPr>
            <a:r>
              <a:rPr lang="en-US" sz="4400" dirty="0">
                <a:cs typeface="AGA Battouta Regular" pitchFamily="2" charset="-78"/>
              </a:rPr>
              <a:t>              Lesson title: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cs typeface="AGA Battouta Regular" pitchFamily="2" charset="-78"/>
              </a:rPr>
              <a:t>  8Ce:Anaerobic respiration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cs typeface="AGA Battouta Regular" pitchFamily="2" charset="-78"/>
              </a:rPr>
              <a:t>              (pg. 50+51)</a:t>
            </a:r>
            <a:endParaRPr lang="ar-JO" sz="4400" dirty="0">
              <a:cs typeface="AGA Battouta Regular" pitchFamily="2" charset="-78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542" y="328517"/>
            <a:ext cx="9645445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oter Placeholder 6"/>
          <p:cNvSpPr txBox="1">
            <a:spLocks/>
          </p:cNvSpPr>
          <p:nvPr/>
        </p:nvSpPr>
        <p:spPr>
          <a:xfrm>
            <a:off x="10071462" y="45390"/>
            <a:ext cx="1987061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1141" y="1192837"/>
            <a:ext cx="5233480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evaluation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0" name="Rounded Rectangle 29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evaluation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293730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Essential</a:t>
            </a:r>
            <a:r>
              <a:rPr lang="en-US" dirty="0"/>
              <a:t>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activity</a:t>
            </a:r>
            <a:r>
              <a:rPr lang="en-US" dirty="0"/>
              <a:t>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 learning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Introduction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Linked to real-life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evaluation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0422" y="127608"/>
            <a:ext cx="42308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Date:                                                 </a:t>
            </a:r>
          </a:p>
        </p:txBody>
      </p:sp>
      <p:sp>
        <p:nvSpPr>
          <p:cNvPr id="27" name="Flowchart: Alternate Process 26"/>
          <p:cNvSpPr/>
          <p:nvPr/>
        </p:nvSpPr>
        <p:spPr>
          <a:xfrm>
            <a:off x="8127206" y="6254434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" name="Double Wave 3">
            <a:extLst>
              <a:ext uri="{FF2B5EF4-FFF2-40B4-BE49-F238E27FC236}">
                <a16:creationId xmlns:a16="http://schemas.microsoft.com/office/drawing/2014/main" id="{2A69F366-D6CF-D536-F7AA-596A46503E03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FB5C1009-4228-2088-88F2-D7DE429ED1B3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41758204-DC2F-10A2-57DC-5D243DE03F08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8C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Double Wave 7">
            <a:extLst>
              <a:ext uri="{FF2B5EF4-FFF2-40B4-BE49-F238E27FC236}">
                <a16:creationId xmlns:a16="http://schemas.microsoft.com/office/drawing/2014/main" id="{71A21B1A-F7A5-4CD3-661B-E7B52F69E0AB}"/>
              </a:ext>
            </a:extLst>
          </p:cNvPr>
          <p:cNvSpPr/>
          <p:nvPr/>
        </p:nvSpPr>
        <p:spPr>
          <a:xfrm>
            <a:off x="457201" y="603565"/>
            <a:ext cx="3520198" cy="477353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Anaerobic respiration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E035C1-BBA8-0978-A37B-52466CD26639}"/>
              </a:ext>
            </a:extLst>
          </p:cNvPr>
          <p:cNvSpPr txBox="1"/>
          <p:nvPr/>
        </p:nvSpPr>
        <p:spPr>
          <a:xfrm>
            <a:off x="711141" y="2163404"/>
            <a:ext cx="885177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1-The reactants of anaerobic respiration _____________. 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a. glucose.                 b. vitamin C    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calcium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The importance of anaerobic respiration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a. move suddenly     b. quick motion      c. both of them are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correc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4B08EA-4069-419D-A14D-E8FFB5764881}"/>
              </a:ext>
            </a:extLst>
          </p:cNvPr>
          <p:cNvGrpSpPr/>
          <p:nvPr/>
        </p:nvGrpSpPr>
        <p:grpSpPr>
          <a:xfrm>
            <a:off x="7930399" y="1197384"/>
            <a:ext cx="1573020" cy="730155"/>
            <a:chOff x="7446246" y="205862"/>
            <a:chExt cx="1544854" cy="691058"/>
          </a:xfrm>
        </p:grpSpPr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id="{69F539A0-A0CE-44E3-917E-097194DE944B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13">
              <a:extLst>
                <a:ext uri="{FF2B5EF4-FFF2-40B4-BE49-F238E27FC236}">
                  <a16:creationId xmlns:a16="http://schemas.microsoft.com/office/drawing/2014/main" id="{8970D00C-27C5-46BE-99D4-406F446AC09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742644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        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8C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457201" y="603565"/>
            <a:ext cx="3520198" cy="51741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Anaerobic respiration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4285" y="1197859"/>
            <a:ext cx="2238113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outcomes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15DF62-CAE1-9625-1715-23CD98068A0F}"/>
              </a:ext>
            </a:extLst>
          </p:cNvPr>
          <p:cNvGrpSpPr/>
          <p:nvPr/>
        </p:nvGrpSpPr>
        <p:grpSpPr>
          <a:xfrm>
            <a:off x="9694994" y="1230630"/>
            <a:ext cx="2290890" cy="5468840"/>
            <a:chOff x="9694994" y="1230630"/>
            <a:chExt cx="2290890" cy="5468840"/>
          </a:xfrm>
        </p:grpSpPr>
        <p:sp>
          <p:nvSpPr>
            <p:cNvPr id="26" name="Rounded Rectangle 25"/>
            <p:cNvSpPr/>
            <p:nvPr/>
          </p:nvSpPr>
          <p:spPr>
            <a:xfrm>
              <a:off x="10220960" y="1298870"/>
              <a:ext cx="1764924" cy="5400600"/>
            </a:xfrm>
            <a:prstGeom prst="roundRect">
              <a:avLst>
                <a:gd name="adj" fmla="val 7143"/>
              </a:avLst>
            </a:prstGeom>
          </p:spPr>
          <p:style>
            <a:lnRef idx="0">
              <a:schemeClr val="accent5"/>
            </a:lnRef>
            <a:fillRef idx="1002">
              <a:schemeClr val="dk2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9722290" y="1230630"/>
              <a:ext cx="2131514" cy="435768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Outcomes</a:t>
              </a:r>
              <a:r>
                <a:rPr lang="ar-SA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 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9722290" y="2383728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Formative evaluation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9694994" y="2937305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Essential</a:t>
              </a:r>
              <a:r>
                <a:rPr lang="en-US" dirty="0"/>
                <a:t> </a:t>
              </a: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activity</a:t>
              </a:r>
              <a:r>
                <a:rPr lang="en-US" dirty="0"/>
                <a:t> 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9694994" y="3950814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Feedback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9694994" y="3415547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Constructive evaluation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9708642" y="4463450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Differentiation learning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9722290" y="1801699"/>
              <a:ext cx="2158810" cy="463827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Introduction</a:t>
              </a:r>
              <a:r>
                <a:rPr lang="ar-SA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 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9708642" y="4916096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Linked to real-life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9722290" y="5433728"/>
              <a:ext cx="222705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Critical thinking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9754672" y="5949056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Summative evaluation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Date: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D9028A5-E805-FB8D-CB19-14FD86D3B439}"/>
              </a:ext>
            </a:extLst>
          </p:cNvPr>
          <p:cNvSpPr txBox="1">
            <a:spLocks/>
          </p:cNvSpPr>
          <p:nvPr/>
        </p:nvSpPr>
        <p:spPr>
          <a:xfrm>
            <a:off x="6811639" y="5613748"/>
            <a:ext cx="2661316" cy="722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Pg. 50+51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476BC6-AC37-D999-5C8D-9237A6C3D1A7}"/>
              </a:ext>
            </a:extLst>
          </p:cNvPr>
          <p:cNvSpPr/>
          <p:nvPr/>
        </p:nvSpPr>
        <p:spPr>
          <a:xfrm>
            <a:off x="956048" y="2145538"/>
            <a:ext cx="8606866" cy="31570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20624" indent="-384048">
              <a:spcBef>
                <a:spcPct val="20000"/>
              </a:spcBef>
              <a:buClr>
                <a:srgbClr val="6EA0B0"/>
              </a:buClr>
              <a:buSzPct val="80000"/>
              <a:buFont typeface="Wingdings 2"/>
              <a:buChar char=""/>
              <a:defRPr/>
            </a:pPr>
            <a:r>
              <a:rPr lang="en-US" sz="3200" dirty="0"/>
              <a:t>Compare between aerobic and anaerobic respiration?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767FA9-7657-4CD9-AF15-B7E0287E4386}"/>
              </a:ext>
            </a:extLst>
          </p:cNvPr>
          <p:cNvGrpSpPr/>
          <p:nvPr/>
        </p:nvGrpSpPr>
        <p:grpSpPr>
          <a:xfrm>
            <a:off x="7930399" y="11973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3408236D-33D8-4104-A941-5AEFD18087EC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13">
              <a:extLst>
                <a:ext uri="{FF2B5EF4-FFF2-40B4-BE49-F238E27FC236}">
                  <a16:creationId xmlns:a16="http://schemas.microsoft.com/office/drawing/2014/main" id="{780C5CF9-BEE9-46DD-9355-D3954146A437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00:30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489024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11428604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7" y="5983364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5872" y="1154826"/>
            <a:ext cx="3247427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Introduction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665101BC-858A-4221-8518-31B0B9698AA1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        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A47798-8925-2374-ECC1-B356EEC904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626E248-24B9-BCFE-242B-68D38E9D3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0B1FF1-F881-D763-F8BF-566D099AC9DD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345067-15D3-2951-7FC1-ACE94FA5A4A4}"/>
              </a:ext>
            </a:extLst>
          </p:cNvPr>
          <p:cNvGrpSpPr/>
          <p:nvPr/>
        </p:nvGrpSpPr>
        <p:grpSpPr>
          <a:xfrm>
            <a:off x="9901110" y="1204359"/>
            <a:ext cx="2290890" cy="5468840"/>
            <a:chOff x="9694994" y="1230630"/>
            <a:chExt cx="2290890" cy="5468840"/>
          </a:xfrm>
        </p:grpSpPr>
        <p:sp>
          <p:nvSpPr>
            <p:cNvPr id="15" name="Rounded Rectangle 25">
              <a:extLst>
                <a:ext uri="{FF2B5EF4-FFF2-40B4-BE49-F238E27FC236}">
                  <a16:creationId xmlns:a16="http://schemas.microsoft.com/office/drawing/2014/main" id="{963DD8E0-B4D0-336A-1346-C5E09ADFA34A}"/>
                </a:ext>
              </a:extLst>
            </p:cNvPr>
            <p:cNvSpPr/>
            <p:nvPr/>
          </p:nvSpPr>
          <p:spPr>
            <a:xfrm>
              <a:off x="10220960" y="1298870"/>
              <a:ext cx="1764924" cy="5400600"/>
            </a:xfrm>
            <a:prstGeom prst="roundRect">
              <a:avLst>
                <a:gd name="adj" fmla="val 7143"/>
              </a:avLst>
            </a:prstGeom>
          </p:spPr>
          <p:style>
            <a:lnRef idx="0">
              <a:schemeClr val="accent5"/>
            </a:lnRef>
            <a:fillRef idx="1002">
              <a:schemeClr val="dk2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6" name="Rounded Rectangle 43">
              <a:extLst>
                <a:ext uri="{FF2B5EF4-FFF2-40B4-BE49-F238E27FC236}">
                  <a16:creationId xmlns:a16="http://schemas.microsoft.com/office/drawing/2014/main" id="{9627525E-5A09-A226-5297-E8A40821A690}"/>
                </a:ext>
              </a:extLst>
            </p:cNvPr>
            <p:cNvSpPr/>
            <p:nvPr/>
          </p:nvSpPr>
          <p:spPr>
            <a:xfrm>
              <a:off x="9722290" y="1230630"/>
              <a:ext cx="2131514" cy="435768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Outcomes</a:t>
              </a:r>
              <a:r>
                <a:rPr lang="ar-SA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 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endParaRPr>
            </a:p>
          </p:txBody>
        </p:sp>
        <p:sp>
          <p:nvSpPr>
            <p:cNvPr id="17" name="Rounded Rectangle 44">
              <a:extLst>
                <a:ext uri="{FF2B5EF4-FFF2-40B4-BE49-F238E27FC236}">
                  <a16:creationId xmlns:a16="http://schemas.microsoft.com/office/drawing/2014/main" id="{807BF9B8-EEC1-FEC8-EA69-A265A3FD0702}"/>
                </a:ext>
              </a:extLst>
            </p:cNvPr>
            <p:cNvSpPr/>
            <p:nvPr/>
          </p:nvSpPr>
          <p:spPr>
            <a:xfrm>
              <a:off x="9722290" y="2383728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Formative evaluation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18" name="Rounded Rectangle 45">
              <a:extLst>
                <a:ext uri="{FF2B5EF4-FFF2-40B4-BE49-F238E27FC236}">
                  <a16:creationId xmlns:a16="http://schemas.microsoft.com/office/drawing/2014/main" id="{4F91A55D-B334-E01B-1D29-BF46C47C24BB}"/>
                </a:ext>
              </a:extLst>
            </p:cNvPr>
            <p:cNvSpPr/>
            <p:nvPr/>
          </p:nvSpPr>
          <p:spPr>
            <a:xfrm>
              <a:off x="9694994" y="2937305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PRESENTATION</a:t>
              </a:r>
              <a:endParaRPr lang="en-US" dirty="0"/>
            </a:p>
          </p:txBody>
        </p:sp>
        <p:sp>
          <p:nvSpPr>
            <p:cNvPr id="19" name="Rounded Rectangle 46">
              <a:extLst>
                <a:ext uri="{FF2B5EF4-FFF2-40B4-BE49-F238E27FC236}">
                  <a16:creationId xmlns:a16="http://schemas.microsoft.com/office/drawing/2014/main" id="{2F7E65B1-02C2-CE95-A234-8571726D33BB}"/>
                </a:ext>
              </a:extLst>
            </p:cNvPr>
            <p:cNvSpPr/>
            <p:nvPr/>
          </p:nvSpPr>
          <p:spPr>
            <a:xfrm>
              <a:off x="9694994" y="3950814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Feedback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0" name="Rounded Rectangle 47">
              <a:extLst>
                <a:ext uri="{FF2B5EF4-FFF2-40B4-BE49-F238E27FC236}">
                  <a16:creationId xmlns:a16="http://schemas.microsoft.com/office/drawing/2014/main" id="{6EF2D235-8B1F-BCEE-7876-B8071F2E6022}"/>
                </a:ext>
              </a:extLst>
            </p:cNvPr>
            <p:cNvSpPr/>
            <p:nvPr/>
          </p:nvSpPr>
          <p:spPr>
            <a:xfrm>
              <a:off x="9694994" y="3415547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Constructive evaluation</a:t>
              </a:r>
            </a:p>
          </p:txBody>
        </p:sp>
        <p:sp>
          <p:nvSpPr>
            <p:cNvPr id="21" name="Rounded Rectangle 48">
              <a:extLst>
                <a:ext uri="{FF2B5EF4-FFF2-40B4-BE49-F238E27FC236}">
                  <a16:creationId xmlns:a16="http://schemas.microsoft.com/office/drawing/2014/main" id="{059D3BCB-176C-B9EF-3F5A-44B5FE54D5B9}"/>
                </a:ext>
              </a:extLst>
            </p:cNvPr>
            <p:cNvSpPr/>
            <p:nvPr/>
          </p:nvSpPr>
          <p:spPr>
            <a:xfrm>
              <a:off x="9708642" y="4463450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Differentiation learning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2" name="Rounded Rectangle 49">
              <a:extLst>
                <a:ext uri="{FF2B5EF4-FFF2-40B4-BE49-F238E27FC236}">
                  <a16:creationId xmlns:a16="http://schemas.microsoft.com/office/drawing/2014/main" id="{B2B7369A-A148-D817-FC59-652F47453D3B}"/>
                </a:ext>
              </a:extLst>
            </p:cNvPr>
            <p:cNvSpPr/>
            <p:nvPr/>
          </p:nvSpPr>
          <p:spPr>
            <a:xfrm>
              <a:off x="9722290" y="1801699"/>
              <a:ext cx="2158810" cy="463827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Introduction</a:t>
              </a:r>
              <a:r>
                <a:rPr lang="ar-SA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 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3" name="Rounded Rectangle 50">
              <a:extLst>
                <a:ext uri="{FF2B5EF4-FFF2-40B4-BE49-F238E27FC236}">
                  <a16:creationId xmlns:a16="http://schemas.microsoft.com/office/drawing/2014/main" id="{34BF1596-18E4-7C53-ED05-E558A110A9D4}"/>
                </a:ext>
              </a:extLst>
            </p:cNvPr>
            <p:cNvSpPr/>
            <p:nvPr/>
          </p:nvSpPr>
          <p:spPr>
            <a:xfrm>
              <a:off x="9708642" y="4916096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Linked to real-life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4" name="Rounded Rectangle 51">
              <a:extLst>
                <a:ext uri="{FF2B5EF4-FFF2-40B4-BE49-F238E27FC236}">
                  <a16:creationId xmlns:a16="http://schemas.microsoft.com/office/drawing/2014/main" id="{DC20C5C6-4018-3325-81D1-3276C098F8C8}"/>
                </a:ext>
              </a:extLst>
            </p:cNvPr>
            <p:cNvSpPr/>
            <p:nvPr/>
          </p:nvSpPr>
          <p:spPr>
            <a:xfrm>
              <a:off x="9722290" y="5433728"/>
              <a:ext cx="222705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Critical thinking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5" name="Rounded Rectangle 52">
              <a:extLst>
                <a:ext uri="{FF2B5EF4-FFF2-40B4-BE49-F238E27FC236}">
                  <a16:creationId xmlns:a16="http://schemas.microsoft.com/office/drawing/2014/main" id="{8BFD7D44-70E0-2579-8EB5-FFC145EF9F5B}"/>
                </a:ext>
              </a:extLst>
            </p:cNvPr>
            <p:cNvSpPr/>
            <p:nvPr/>
          </p:nvSpPr>
          <p:spPr>
            <a:xfrm>
              <a:off x="9754672" y="5949056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Summative evaluation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</p:grpSp>
      <p:sp>
        <p:nvSpPr>
          <p:cNvPr id="26" name="Double Wave 25">
            <a:extLst>
              <a:ext uri="{FF2B5EF4-FFF2-40B4-BE49-F238E27FC236}">
                <a16:creationId xmlns:a16="http://schemas.microsoft.com/office/drawing/2014/main" id="{51A3D037-CC23-FB7B-E080-D5FF68CBFAB0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Double Wave 26">
            <a:extLst>
              <a:ext uri="{FF2B5EF4-FFF2-40B4-BE49-F238E27FC236}">
                <a16:creationId xmlns:a16="http://schemas.microsoft.com/office/drawing/2014/main" id="{787F7B30-86E1-9A17-9B0B-F40BAC8FD768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D0B10E1F-AD60-DA66-2F5A-6A0BD11116A7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8c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Double Wave 28">
            <a:extLst>
              <a:ext uri="{FF2B5EF4-FFF2-40B4-BE49-F238E27FC236}">
                <a16:creationId xmlns:a16="http://schemas.microsoft.com/office/drawing/2014/main" id="{8BE430D0-32E0-7EB1-A2A9-CE86B2D15C92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b="1" dirty="0" err="1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ANAerobic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respiration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C60ECC-4D99-2B9A-E9B8-EEDC3571DE3F}"/>
              </a:ext>
            </a:extLst>
          </p:cNvPr>
          <p:cNvGrpSpPr/>
          <p:nvPr/>
        </p:nvGrpSpPr>
        <p:grpSpPr>
          <a:xfrm>
            <a:off x="8192925" y="1167671"/>
            <a:ext cx="1573020" cy="730155"/>
            <a:chOff x="7446246" y="205862"/>
            <a:chExt cx="1544854" cy="691058"/>
          </a:xfrm>
        </p:grpSpPr>
        <p:sp>
          <p:nvSpPr>
            <p:cNvPr id="31" name="Rounded Rectangle 10">
              <a:extLst>
                <a:ext uri="{FF2B5EF4-FFF2-40B4-BE49-F238E27FC236}">
                  <a16:creationId xmlns:a16="http://schemas.microsoft.com/office/drawing/2014/main" id="{E97CE29E-EF1A-8505-F4AD-65A8BA3D9F2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13">
              <a:extLst>
                <a:ext uri="{FF2B5EF4-FFF2-40B4-BE49-F238E27FC236}">
                  <a16:creationId xmlns:a16="http://schemas.microsoft.com/office/drawing/2014/main" id="{825D370E-4613-8D7F-D8CA-69EF7CC05C64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pic>
        <p:nvPicPr>
          <p:cNvPr id="1026" name="Picture 2" descr="Easy Sugar Free Kimchi - The Sophisticated Caveman®">
            <a:extLst>
              <a:ext uri="{FF2B5EF4-FFF2-40B4-BE49-F238E27FC236}">
                <a16:creationId xmlns:a16="http://schemas.microsoft.com/office/drawing/2014/main" id="{DDEA3BE2-783D-41DA-B722-67C5A43745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991" y="3032201"/>
            <a:ext cx="2432043" cy="363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C504D4-9500-45A8-A5C2-D28AEFECF17C}"/>
              </a:ext>
            </a:extLst>
          </p:cNvPr>
          <p:cNvSpPr/>
          <p:nvPr/>
        </p:nvSpPr>
        <p:spPr>
          <a:xfrm>
            <a:off x="793986" y="2091510"/>
            <a:ext cx="3347763" cy="2705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Which picture shows aerobic respiration?</a:t>
            </a:r>
          </a:p>
          <a:p>
            <a:pPr algn="ctr"/>
            <a:r>
              <a:rPr lang="en-US" dirty="0"/>
              <a:t>Which picture shows aerobic respiration?</a:t>
            </a:r>
          </a:p>
        </p:txBody>
      </p:sp>
      <p:pic>
        <p:nvPicPr>
          <p:cNvPr id="33" name="Picture 32" descr="Deep Breathing Animation (2) | GIFs :: Behance">
            <a:extLst>
              <a:ext uri="{FF2B5EF4-FFF2-40B4-BE49-F238E27FC236}">
                <a16:creationId xmlns:a16="http://schemas.microsoft.com/office/drawing/2014/main" id="{3C8D6E32-B773-4BA9-A82B-310440FC71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276" y="2871877"/>
            <a:ext cx="2432043" cy="371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3F1C29-1C86-4CE9-9843-AD62A89879E5}"/>
              </a:ext>
            </a:extLst>
          </p:cNvPr>
          <p:cNvSpPr/>
          <p:nvPr/>
        </p:nvSpPr>
        <p:spPr>
          <a:xfrm>
            <a:off x="4802881" y="2091510"/>
            <a:ext cx="979164" cy="776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FCEFC6-518F-445B-B27A-CB4B5E06E2A9}"/>
              </a:ext>
            </a:extLst>
          </p:cNvPr>
          <p:cNvSpPr/>
          <p:nvPr/>
        </p:nvSpPr>
        <p:spPr>
          <a:xfrm>
            <a:off x="8000270" y="2061676"/>
            <a:ext cx="979164" cy="776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970266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088831"/>
            <a:ext cx="11428604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665101BC-858A-4221-8518-31B0B9698AA1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        			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A47798-8925-2374-ECC1-B356EEC90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626E248-24B9-BCFE-242B-68D38E9D3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FF7431-8502-F69B-9E4B-CDBED0AAFE74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134D365-5348-1643-5161-F87BB4D1F0D8}"/>
              </a:ext>
            </a:extLst>
          </p:cNvPr>
          <p:cNvSpPr txBox="1">
            <a:spLocks/>
          </p:cNvSpPr>
          <p:nvPr/>
        </p:nvSpPr>
        <p:spPr>
          <a:xfrm>
            <a:off x="674285" y="2022485"/>
            <a:ext cx="9809677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The importance of  respiration is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_____________. 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a. glucose.                 b. oxygen          c. energy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The kind of respiration if we make fermentation of dough  is called------------- respiration.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a. aerobic           b. anaerobic        c. both of them are correct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B633503-554C-D45E-07D2-A84CD5F5C226}"/>
              </a:ext>
            </a:extLst>
          </p:cNvPr>
          <p:cNvSpPr/>
          <p:nvPr/>
        </p:nvSpPr>
        <p:spPr>
          <a:xfrm>
            <a:off x="10831366" y="6247752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259AAC-8297-F7F9-D00A-21C6AE8F603D}"/>
              </a:ext>
            </a:extLst>
          </p:cNvPr>
          <p:cNvGrpSpPr/>
          <p:nvPr/>
        </p:nvGrpSpPr>
        <p:grpSpPr>
          <a:xfrm>
            <a:off x="10125798" y="1204359"/>
            <a:ext cx="2290890" cy="5468840"/>
            <a:chOff x="9694994" y="1230630"/>
            <a:chExt cx="2290890" cy="5468840"/>
          </a:xfrm>
        </p:grpSpPr>
        <p:sp>
          <p:nvSpPr>
            <p:cNvPr id="14" name="Rounded Rectangle 25">
              <a:extLst>
                <a:ext uri="{FF2B5EF4-FFF2-40B4-BE49-F238E27FC236}">
                  <a16:creationId xmlns:a16="http://schemas.microsoft.com/office/drawing/2014/main" id="{33EF8BFB-92D7-B03B-64C2-F5B6E039B659}"/>
                </a:ext>
              </a:extLst>
            </p:cNvPr>
            <p:cNvSpPr/>
            <p:nvPr/>
          </p:nvSpPr>
          <p:spPr>
            <a:xfrm>
              <a:off x="10220960" y="1298870"/>
              <a:ext cx="1764924" cy="5400600"/>
            </a:xfrm>
            <a:prstGeom prst="roundRect">
              <a:avLst>
                <a:gd name="adj" fmla="val 7143"/>
              </a:avLst>
            </a:prstGeom>
          </p:spPr>
          <p:style>
            <a:lnRef idx="0">
              <a:schemeClr val="accent5"/>
            </a:lnRef>
            <a:fillRef idx="1002">
              <a:schemeClr val="dk2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5" name="Rounded Rectangle 43">
              <a:extLst>
                <a:ext uri="{FF2B5EF4-FFF2-40B4-BE49-F238E27FC236}">
                  <a16:creationId xmlns:a16="http://schemas.microsoft.com/office/drawing/2014/main" id="{B3A0011E-DB25-A966-5E0A-9A2AAEA94FD4}"/>
                </a:ext>
              </a:extLst>
            </p:cNvPr>
            <p:cNvSpPr/>
            <p:nvPr/>
          </p:nvSpPr>
          <p:spPr>
            <a:xfrm>
              <a:off x="9722290" y="1230630"/>
              <a:ext cx="2131514" cy="435768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Outcomes</a:t>
              </a:r>
              <a:r>
                <a:rPr lang="ar-SA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 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endParaRPr>
            </a:p>
          </p:txBody>
        </p:sp>
        <p:sp>
          <p:nvSpPr>
            <p:cNvPr id="16" name="Rounded Rectangle 44">
              <a:extLst>
                <a:ext uri="{FF2B5EF4-FFF2-40B4-BE49-F238E27FC236}">
                  <a16:creationId xmlns:a16="http://schemas.microsoft.com/office/drawing/2014/main" id="{DE82188A-51C9-ABB5-6CBB-3FFDE86631D9}"/>
                </a:ext>
              </a:extLst>
            </p:cNvPr>
            <p:cNvSpPr/>
            <p:nvPr/>
          </p:nvSpPr>
          <p:spPr>
            <a:xfrm>
              <a:off x="9722290" y="2383728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Formative evaluation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17" name="Rounded Rectangle 45">
              <a:extLst>
                <a:ext uri="{FF2B5EF4-FFF2-40B4-BE49-F238E27FC236}">
                  <a16:creationId xmlns:a16="http://schemas.microsoft.com/office/drawing/2014/main" id="{A71D3C61-95AB-3E44-5434-3F84360ADC26}"/>
                </a:ext>
              </a:extLst>
            </p:cNvPr>
            <p:cNvSpPr/>
            <p:nvPr/>
          </p:nvSpPr>
          <p:spPr>
            <a:xfrm>
              <a:off x="9694994" y="2937305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Essential</a:t>
              </a:r>
              <a:r>
                <a:rPr lang="en-US" dirty="0"/>
                <a:t> </a:t>
              </a: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activity</a:t>
              </a:r>
              <a:r>
                <a:rPr lang="en-US" dirty="0"/>
                <a:t> </a:t>
              </a:r>
            </a:p>
          </p:txBody>
        </p:sp>
        <p:sp>
          <p:nvSpPr>
            <p:cNvPr id="18" name="Rounded Rectangle 46">
              <a:extLst>
                <a:ext uri="{FF2B5EF4-FFF2-40B4-BE49-F238E27FC236}">
                  <a16:creationId xmlns:a16="http://schemas.microsoft.com/office/drawing/2014/main" id="{795D3B7C-81A3-0A24-97D5-17A6A51367DB}"/>
                </a:ext>
              </a:extLst>
            </p:cNvPr>
            <p:cNvSpPr/>
            <p:nvPr/>
          </p:nvSpPr>
          <p:spPr>
            <a:xfrm>
              <a:off x="9694994" y="3950814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Feedback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19" name="Rounded Rectangle 47">
              <a:extLst>
                <a:ext uri="{FF2B5EF4-FFF2-40B4-BE49-F238E27FC236}">
                  <a16:creationId xmlns:a16="http://schemas.microsoft.com/office/drawing/2014/main" id="{98A6CD6C-C5ED-3D32-301B-BFC38D8BF6D6}"/>
                </a:ext>
              </a:extLst>
            </p:cNvPr>
            <p:cNvSpPr/>
            <p:nvPr/>
          </p:nvSpPr>
          <p:spPr>
            <a:xfrm>
              <a:off x="9694994" y="3415547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Constructive evaluation</a:t>
              </a:r>
            </a:p>
          </p:txBody>
        </p:sp>
        <p:sp>
          <p:nvSpPr>
            <p:cNvPr id="20" name="Rounded Rectangle 48">
              <a:extLst>
                <a:ext uri="{FF2B5EF4-FFF2-40B4-BE49-F238E27FC236}">
                  <a16:creationId xmlns:a16="http://schemas.microsoft.com/office/drawing/2014/main" id="{3C0E1A8B-B6EB-F625-103D-62E3ACC4250E}"/>
                </a:ext>
              </a:extLst>
            </p:cNvPr>
            <p:cNvSpPr/>
            <p:nvPr/>
          </p:nvSpPr>
          <p:spPr>
            <a:xfrm>
              <a:off x="9708642" y="4463450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Differentiation learning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1" name="Rounded Rectangle 49">
              <a:extLst>
                <a:ext uri="{FF2B5EF4-FFF2-40B4-BE49-F238E27FC236}">
                  <a16:creationId xmlns:a16="http://schemas.microsoft.com/office/drawing/2014/main" id="{3A102B36-36BB-B508-BF73-DD3C25B91610}"/>
                </a:ext>
              </a:extLst>
            </p:cNvPr>
            <p:cNvSpPr/>
            <p:nvPr/>
          </p:nvSpPr>
          <p:spPr>
            <a:xfrm>
              <a:off x="9722290" y="1801699"/>
              <a:ext cx="2158810" cy="463827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Introduction</a:t>
              </a:r>
              <a:r>
                <a:rPr lang="ar-SA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 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2" name="Rounded Rectangle 50">
              <a:extLst>
                <a:ext uri="{FF2B5EF4-FFF2-40B4-BE49-F238E27FC236}">
                  <a16:creationId xmlns:a16="http://schemas.microsoft.com/office/drawing/2014/main" id="{A6AC730C-E7A9-E34E-7FD3-7BA6A8C063A9}"/>
                </a:ext>
              </a:extLst>
            </p:cNvPr>
            <p:cNvSpPr/>
            <p:nvPr/>
          </p:nvSpPr>
          <p:spPr>
            <a:xfrm>
              <a:off x="9708642" y="4916096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Linked to real-life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3" name="Rounded Rectangle 51">
              <a:extLst>
                <a:ext uri="{FF2B5EF4-FFF2-40B4-BE49-F238E27FC236}">
                  <a16:creationId xmlns:a16="http://schemas.microsoft.com/office/drawing/2014/main" id="{7D2589D5-115C-6EF3-7F5D-F4B7E7C6BD65}"/>
                </a:ext>
              </a:extLst>
            </p:cNvPr>
            <p:cNvSpPr/>
            <p:nvPr/>
          </p:nvSpPr>
          <p:spPr>
            <a:xfrm>
              <a:off x="9722290" y="5433728"/>
              <a:ext cx="222705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Critical thinking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4" name="Rounded Rectangle 52">
              <a:extLst>
                <a:ext uri="{FF2B5EF4-FFF2-40B4-BE49-F238E27FC236}">
                  <a16:creationId xmlns:a16="http://schemas.microsoft.com/office/drawing/2014/main" id="{389D4E3E-1011-7C76-2849-EAF26FED377E}"/>
                </a:ext>
              </a:extLst>
            </p:cNvPr>
            <p:cNvSpPr/>
            <p:nvPr/>
          </p:nvSpPr>
          <p:spPr>
            <a:xfrm>
              <a:off x="9754672" y="5949056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Summative evaluation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640634" y="1099358"/>
            <a:ext cx="3932487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Formative evaluation</a:t>
            </a:r>
          </a:p>
        </p:txBody>
      </p:sp>
      <p:sp>
        <p:nvSpPr>
          <p:cNvPr id="26" name="Double Wave 25">
            <a:extLst>
              <a:ext uri="{FF2B5EF4-FFF2-40B4-BE49-F238E27FC236}">
                <a16:creationId xmlns:a16="http://schemas.microsoft.com/office/drawing/2014/main" id="{1546D119-D213-2856-6DF8-62176C523541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Double Wave 26">
            <a:extLst>
              <a:ext uri="{FF2B5EF4-FFF2-40B4-BE49-F238E27FC236}">
                <a16:creationId xmlns:a16="http://schemas.microsoft.com/office/drawing/2014/main" id="{C79A5552-44AA-2E41-9BFA-33C8F012DACD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5783C4FE-D2AE-1B37-1922-073D111002F7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8C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Double Wave 28">
            <a:extLst>
              <a:ext uri="{FF2B5EF4-FFF2-40B4-BE49-F238E27FC236}">
                <a16:creationId xmlns:a16="http://schemas.microsoft.com/office/drawing/2014/main" id="{C0B9CC9F-BF56-1FE4-3A6F-57F868256ACC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Anaerobic respiration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318729-DEA9-5EDF-01E4-F6FE5C8C62E1}"/>
              </a:ext>
            </a:extLst>
          </p:cNvPr>
          <p:cNvGrpSpPr/>
          <p:nvPr/>
        </p:nvGrpSpPr>
        <p:grpSpPr>
          <a:xfrm>
            <a:off x="8381120" y="1180779"/>
            <a:ext cx="1573020" cy="730155"/>
            <a:chOff x="7446246" y="205862"/>
            <a:chExt cx="1544854" cy="691058"/>
          </a:xfrm>
        </p:grpSpPr>
        <p:sp>
          <p:nvSpPr>
            <p:cNvPr id="31" name="Rounded Rectangle 10">
              <a:extLst>
                <a:ext uri="{FF2B5EF4-FFF2-40B4-BE49-F238E27FC236}">
                  <a16:creationId xmlns:a16="http://schemas.microsoft.com/office/drawing/2014/main" id="{8BC8347A-9046-C754-95AF-1243434BC520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13">
              <a:extLst>
                <a:ext uri="{FF2B5EF4-FFF2-40B4-BE49-F238E27FC236}">
                  <a16:creationId xmlns:a16="http://schemas.microsoft.com/office/drawing/2014/main" id="{BEED08EB-BD63-A4FD-BF0E-29C640E3176B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4FC5FF74-F323-4EAD-8120-3696ED40EAB4}"/>
              </a:ext>
            </a:extLst>
          </p:cNvPr>
          <p:cNvSpPr/>
          <p:nvPr/>
        </p:nvSpPr>
        <p:spPr>
          <a:xfrm>
            <a:off x="8875427" y="6110802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</p:spTree>
    <p:extLst>
      <p:ext uri="{BB962C8B-B14F-4D97-AF65-F5344CB8AC3E}">
        <p14:creationId xmlns:p14="http://schemas.microsoft.com/office/powerpoint/2010/main" val="414144760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evaluation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293730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Essential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activity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 learning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Introduction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Linked to real-life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evaluation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17ACE840-79D9-E542-2CB1-EA4643A89A69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        			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D3AA33-463A-3E64-577E-C249DF943B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7E8AEDD-9BA1-F9AD-39D3-8BD336B70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0D9CCE-24B6-40AC-842E-7302BB9CE6E9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9FA02A5B-39D0-A36F-6F41-2A4ABFEA2F96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Science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B60BB9DB-E8FB-E69B-B56C-28A3300606EB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 10</a:t>
            </a:r>
            <a:r>
              <a:rPr kumimoji="0" lang="en-US" sz="1600" b="1" i="0" u="none" strike="noStrike" kern="1200" cap="none" spc="0" normalizeH="0" baseline="3000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th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074FC079-8C06-D689-BB33-41501036ED41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 8C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:a16="http://schemas.microsoft.com/office/drawing/2014/main" id="{E184CA02-B8D1-ECD2-D832-07ADC60AEE83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Anaerobic respiration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4851F4-67D2-E34A-D3F2-0ABF25BA6337}"/>
              </a:ext>
            </a:extLst>
          </p:cNvPr>
          <p:cNvSpPr/>
          <p:nvPr/>
        </p:nvSpPr>
        <p:spPr>
          <a:xfrm>
            <a:off x="1285844" y="1099358"/>
            <a:ext cx="2642070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F266AD-F2C7-5E54-01B6-B0BFA2F2A688}"/>
              </a:ext>
            </a:extLst>
          </p:cNvPr>
          <p:cNvGrpSpPr/>
          <p:nvPr/>
        </p:nvGrpSpPr>
        <p:grpSpPr>
          <a:xfrm>
            <a:off x="7930399" y="1197384"/>
            <a:ext cx="1573020" cy="730155"/>
            <a:chOff x="7446246" y="205862"/>
            <a:chExt cx="1544854" cy="691058"/>
          </a:xfrm>
        </p:grpSpPr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0F4D4BF4-F302-8F06-B012-482AE60CC118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614C5DC0-0159-C3CC-4B9F-1193331FCC5D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03:00 minutes</a:t>
              </a:r>
            </a:p>
          </p:txBody>
        </p:sp>
      </p:grpSp>
      <p:pic>
        <p:nvPicPr>
          <p:cNvPr id="6" name="anaerobic respiration">
            <a:hlinkClick r:id="" action="ppaction://media"/>
            <a:extLst>
              <a:ext uri="{FF2B5EF4-FFF2-40B4-BE49-F238E27FC236}">
                <a16:creationId xmlns:a16="http://schemas.microsoft.com/office/drawing/2014/main" id="{B88A3316-DF2D-B8ED-182C-FF24908C0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6990" y="1951566"/>
            <a:ext cx="7698658" cy="43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36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9076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24538" y="1230630"/>
            <a:ext cx="2211631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Feedback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0" name="Rounded Rectangle 29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evaluation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293730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Essential</a:t>
            </a:r>
            <a:r>
              <a:rPr lang="en-US" dirty="0"/>
              <a:t>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activity</a:t>
            </a:r>
            <a:r>
              <a:rPr lang="en-US" dirty="0"/>
              <a:t>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 learning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Introduction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Linked to real-life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evaluation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50C945FD-71E2-A5CF-B9A2-5901FDBB0CB2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        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4D59C7-938C-ECD6-FFFF-7F809B7E12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BBB9D78-5166-15AA-5554-F0496CC80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2A2B69-546D-72CC-550E-6EEE8673B0BA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1D009BC2-7610-7445-E985-465C608A3C86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22007D2D-142F-A394-3A26-41151025C391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A86EEBC5-1C35-5F45-C069-B51FBAC8C36C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8C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95D7D899-E306-9F46-CD30-7ECB1D6F5F54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Anaerobic respiration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E27D2B0-EA73-448B-A822-4A6F7DD707D9}"/>
              </a:ext>
            </a:extLst>
          </p:cNvPr>
          <p:cNvGrpSpPr/>
          <p:nvPr/>
        </p:nvGrpSpPr>
        <p:grpSpPr>
          <a:xfrm>
            <a:off x="7930399" y="1197384"/>
            <a:ext cx="1573020" cy="730155"/>
            <a:chOff x="7446246" y="205862"/>
            <a:chExt cx="1544854" cy="691058"/>
          </a:xfrm>
        </p:grpSpPr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id="{030C79D0-CB9F-456D-846B-ACCF825342D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13">
              <a:extLst>
                <a:ext uri="{FF2B5EF4-FFF2-40B4-BE49-F238E27FC236}">
                  <a16:creationId xmlns:a16="http://schemas.microsoft.com/office/drawing/2014/main" id="{0E9DB6BF-5AAD-41E3-9A45-A2193A4D01A4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21829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74285" y="1155368"/>
            <a:ext cx="5367950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0" name="Rounded Rectangle 29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evaluation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293730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Essential</a:t>
            </a:r>
            <a:r>
              <a:rPr lang="en-US" dirty="0"/>
              <a:t>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activity</a:t>
            </a:r>
            <a:r>
              <a:rPr lang="en-US" dirty="0"/>
              <a:t>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 learning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Introduction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Linked to real-life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evaluation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9D4F3BCF-D673-C444-AD27-88C5D932933C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        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2123F7-58F9-14E9-B6BE-84BC6FF88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BF55D9D-F40D-3EEC-8CED-CC2B84217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A7DA56-33D1-4BEC-B99C-7E854DB8AC85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145681A4-CF1F-DC47-C0AB-1A8EEAE06914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C3A08463-0DAE-CAF8-B548-5B72F716282B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C53621A2-B466-8BF6-FD97-37079553293E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8C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:a16="http://schemas.microsoft.com/office/drawing/2014/main" id="{0785C5DC-5CE6-AEBE-B2C9-17BF55D95323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Anaerobic respiration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69F10E65-8CAE-B863-7AFB-4BE638113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7" y="5983364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E8790FB-40F9-C08A-6FF5-23AEC43AAA6D}"/>
              </a:ext>
            </a:extLst>
          </p:cNvPr>
          <p:cNvSpPr/>
          <p:nvPr/>
        </p:nvSpPr>
        <p:spPr>
          <a:xfrm>
            <a:off x="1342103" y="2743768"/>
            <a:ext cx="7285703" cy="17196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At your notebook </a:t>
            </a:r>
          </a:p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define  anaerobic respiration.</a:t>
            </a:r>
          </a:p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C36FD7-F108-FECC-04E0-F47EEA96EF67}"/>
              </a:ext>
            </a:extLst>
          </p:cNvPr>
          <p:cNvGrpSpPr/>
          <p:nvPr/>
        </p:nvGrpSpPr>
        <p:grpSpPr>
          <a:xfrm>
            <a:off x="7930399" y="1197384"/>
            <a:ext cx="1573020" cy="730155"/>
            <a:chOff x="7446246" y="205862"/>
            <a:chExt cx="1544854" cy="691058"/>
          </a:xfrm>
        </p:grpSpPr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526C78BE-660F-D86F-CB33-F38C0DD981E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13">
              <a:extLst>
                <a:ext uri="{FF2B5EF4-FFF2-40B4-BE49-F238E27FC236}">
                  <a16:creationId xmlns:a16="http://schemas.microsoft.com/office/drawing/2014/main" id="{B73FF20F-002D-6D80-BEA4-4372D7E671C8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743965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evaluation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293730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Essential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activity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 learning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Introduction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Linked to real-life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evaluation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17ACE840-79D9-E542-2CB1-EA4643A89A69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        			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D3AA33-463A-3E64-577E-C249DF943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7E8AEDD-9BA1-F9AD-39D3-8BD336B70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7807A8-B6ED-AAE6-9854-D1EFDDA6E7DE}"/>
              </a:ext>
            </a:extLst>
          </p:cNvPr>
          <p:cNvSpPr/>
          <p:nvPr/>
        </p:nvSpPr>
        <p:spPr>
          <a:xfrm>
            <a:off x="1530217" y="6087108"/>
            <a:ext cx="6930441" cy="5847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1 : using rounding robin 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0D9CCE-24B6-40AC-842E-7302BB9CE6E9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9FA02A5B-39D0-A36F-6F41-2A4ABFEA2F96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Science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B60BB9DB-E8FB-E69B-B56C-28A3300606EB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 10</a:t>
            </a:r>
            <a:r>
              <a:rPr kumimoji="0" lang="en-US" sz="1600" b="1" i="0" u="none" strike="noStrike" kern="1200" cap="none" spc="0" normalizeH="0" baseline="3000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th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074FC079-8C06-D689-BB33-41501036ED41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 8C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:a16="http://schemas.microsoft.com/office/drawing/2014/main" id="{E184CA02-B8D1-ECD2-D832-07ADC60AEE83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Anaerobic respiration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9A101C-1276-8FD0-224E-7C346BEBF457}"/>
              </a:ext>
            </a:extLst>
          </p:cNvPr>
          <p:cNvSpPr txBox="1">
            <a:spLocks/>
          </p:cNvSpPr>
          <p:nvPr/>
        </p:nvSpPr>
        <p:spPr>
          <a:xfrm>
            <a:off x="816963" y="1795930"/>
            <a:ext cx="9221925" cy="71391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Task 1: Answer the following questions / notebook / cooperative learning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1A2C57-CE06-F164-798B-87698C1D73C3}"/>
              </a:ext>
            </a:extLst>
          </p:cNvPr>
          <p:cNvGrpSpPr/>
          <p:nvPr/>
        </p:nvGrpSpPr>
        <p:grpSpPr>
          <a:xfrm>
            <a:off x="8065621" y="1112749"/>
            <a:ext cx="1573020" cy="730155"/>
            <a:chOff x="7446246" y="205862"/>
            <a:chExt cx="1544854" cy="691058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EA8612B5-6C2D-EDC8-4E81-88EA34FEE76F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le 13">
              <a:extLst>
                <a:ext uri="{FF2B5EF4-FFF2-40B4-BE49-F238E27FC236}">
                  <a16:creationId xmlns:a16="http://schemas.microsoft.com/office/drawing/2014/main" id="{1B6E254E-E4BB-CA8B-C48E-3E62AACFFD1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05:00 minutes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C58FD9-A952-2B37-66E9-56B5CCEFA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73378"/>
              </p:ext>
            </p:extLst>
          </p:nvPr>
        </p:nvGraphicFramePr>
        <p:xfrm>
          <a:off x="986460" y="2478120"/>
          <a:ext cx="8229600" cy="3581400"/>
        </p:xfrm>
        <a:graphic>
          <a:graphicData uri="http://schemas.openxmlformats.org/drawingml/2006/table">
            <a:tbl>
              <a:tblPr firstRow="1" bandRow="1"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6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Aerobic respiration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Anaerobic respiration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Reactants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Products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The amount of energy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6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Occurs</a:t>
                      </a:r>
                      <a:r>
                        <a:rPr lang="en-US" baseline="0" dirty="0"/>
                        <a:t> in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3" name="Rounded Rectangle 53">
            <a:extLst>
              <a:ext uri="{FF2B5EF4-FFF2-40B4-BE49-F238E27FC236}">
                <a16:creationId xmlns:a16="http://schemas.microsoft.com/office/drawing/2014/main" id="{9B774D5D-5F55-4CC3-937D-245EA9C37AFD}"/>
              </a:ext>
            </a:extLst>
          </p:cNvPr>
          <p:cNvSpPr/>
          <p:nvPr/>
        </p:nvSpPr>
        <p:spPr>
          <a:xfrm>
            <a:off x="563880" y="1125783"/>
            <a:ext cx="3262058" cy="38319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 learning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283304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evaluation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293730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Essential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activity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 learning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Introduction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Linked to real-life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evaluation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17ACE840-79D9-E542-2CB1-EA4643A89A69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        			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D3AA33-463A-3E64-577E-C249DF943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7E8AEDD-9BA1-F9AD-39D3-8BD336B70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0D9CCE-24B6-40AC-842E-7302BB9CE6E9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9FA02A5B-39D0-A36F-6F41-2A4ABFEA2F96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Science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B60BB9DB-E8FB-E69B-B56C-28A3300606EB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 10</a:t>
            </a:r>
            <a:r>
              <a:rPr kumimoji="0" lang="en-US" sz="1600" b="1" i="0" u="none" strike="noStrike" kern="1200" cap="none" spc="0" normalizeH="0" baseline="3000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th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074FC079-8C06-D689-BB33-41501036ED41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 8C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:a16="http://schemas.microsoft.com/office/drawing/2014/main" id="{E184CA02-B8D1-ECD2-D832-07ADC60AEE83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Anaerobic respiration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4851F4-67D2-E34A-D3F2-0ABF25BA6337}"/>
              </a:ext>
            </a:extLst>
          </p:cNvPr>
          <p:cNvSpPr/>
          <p:nvPr/>
        </p:nvSpPr>
        <p:spPr>
          <a:xfrm>
            <a:off x="816964" y="1099358"/>
            <a:ext cx="3579826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Essential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activity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1A2C57-CE06-F164-798B-87698C1D73C3}"/>
              </a:ext>
            </a:extLst>
          </p:cNvPr>
          <p:cNvGrpSpPr/>
          <p:nvPr/>
        </p:nvGrpSpPr>
        <p:grpSpPr>
          <a:xfrm>
            <a:off x="8065621" y="1112749"/>
            <a:ext cx="1573020" cy="730155"/>
            <a:chOff x="7446246" y="205862"/>
            <a:chExt cx="1544854" cy="691058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EA8612B5-6C2D-EDC8-4E81-88EA34FEE76F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le 13">
              <a:extLst>
                <a:ext uri="{FF2B5EF4-FFF2-40B4-BE49-F238E27FC236}">
                  <a16:creationId xmlns:a16="http://schemas.microsoft.com/office/drawing/2014/main" id="{1B6E254E-E4BB-CA8B-C48E-3E62AACFFD1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05:00 minutes</a:t>
              </a: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3815A05-4D0B-7D87-9A4E-7631E40C9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085836"/>
              </p:ext>
            </p:extLst>
          </p:nvPr>
        </p:nvGraphicFramePr>
        <p:xfrm>
          <a:off x="1135251" y="1910355"/>
          <a:ext cx="8050398" cy="4701392"/>
        </p:xfrm>
        <a:graphic>
          <a:graphicData uri="http://schemas.openxmlformats.org/drawingml/2006/table">
            <a:tbl>
              <a:tblPr firstRow="1" bandRow="1"/>
              <a:tblGrid>
                <a:gridCol w="1192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7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8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Aerobic respiration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Anaerobic respiration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8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Reactants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Glucose +oxygen( enough amount)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Glucose ( may oxygen =not</a:t>
                      </a:r>
                      <a:r>
                        <a:rPr lang="en-US" baseline="0" dirty="0"/>
                        <a:t> enough)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91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Products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Carbon dioxide</a:t>
                      </a:r>
                      <a:r>
                        <a:rPr lang="en-US" baseline="0" dirty="0"/>
                        <a:t> +water + 38 ATP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Lactic acid+2ATP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91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The amount of energy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38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Occurs</a:t>
                      </a:r>
                      <a:r>
                        <a:rPr lang="en-US" baseline="0" dirty="0"/>
                        <a:t> in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All kinds of living</a:t>
                      </a:r>
                      <a:r>
                        <a:rPr lang="en-US" baseline="0" dirty="0"/>
                        <a:t>  cells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Some Bacteria, fungi(yeast) ,muscles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612368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0" name="Rounded Rectangle 29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evaluation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293730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Essential</a:t>
            </a:r>
            <a:r>
              <a:rPr lang="en-US" dirty="0"/>
              <a:t>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activity</a:t>
            </a:r>
            <a:r>
              <a:rPr lang="en-US" dirty="0"/>
              <a:t>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 learning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Introduction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Linked to real-life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evaluation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17ACE840-79D9-E542-2CB1-EA4643A89A69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        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D3AA33-463A-3E64-577E-C249DF943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7E8AEDD-9BA1-F9AD-39D3-8BD336B70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0D9CCE-24B6-40AC-842E-7302BB9CE6E9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9FA02A5B-39D0-A36F-6F41-2A4ABFEA2F96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B60BB9DB-E8FB-E69B-B56C-28A3300606EB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074FC079-8C06-D689-BB33-41501036ED41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8C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:a16="http://schemas.microsoft.com/office/drawing/2014/main" id="{E184CA02-B8D1-ECD2-D832-07ADC60AEE83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Anaerobic respiration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4851F4-67D2-E34A-D3F2-0ABF25BA6337}"/>
              </a:ext>
            </a:extLst>
          </p:cNvPr>
          <p:cNvSpPr/>
          <p:nvPr/>
        </p:nvSpPr>
        <p:spPr>
          <a:xfrm>
            <a:off x="909942" y="1099358"/>
            <a:ext cx="3393878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 </a:t>
            </a:r>
            <a:endParaRPr lang="en-US" sz="32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9A101C-1276-8FD0-224E-7C346BEBF457}"/>
              </a:ext>
            </a:extLst>
          </p:cNvPr>
          <p:cNvSpPr txBox="1">
            <a:spLocks/>
          </p:cNvSpPr>
          <p:nvPr/>
        </p:nvSpPr>
        <p:spPr>
          <a:xfrm>
            <a:off x="816963" y="1795930"/>
            <a:ext cx="9221925" cy="71391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Which one of the two kinds of respiration is more important?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1A2C57-CE06-F164-798B-87698C1D73C3}"/>
              </a:ext>
            </a:extLst>
          </p:cNvPr>
          <p:cNvGrpSpPr/>
          <p:nvPr/>
        </p:nvGrpSpPr>
        <p:grpSpPr>
          <a:xfrm>
            <a:off x="8065621" y="1112749"/>
            <a:ext cx="1573020" cy="730155"/>
            <a:chOff x="7446246" y="205862"/>
            <a:chExt cx="1544854" cy="691058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EA8612B5-6C2D-EDC8-4E81-88EA34FEE76F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3">
              <a:extLst>
                <a:ext uri="{FF2B5EF4-FFF2-40B4-BE49-F238E27FC236}">
                  <a16:creationId xmlns:a16="http://schemas.microsoft.com/office/drawing/2014/main" id="{1B6E254E-E4BB-CA8B-C48E-3E62AACFFD1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15C5AE9-A31E-4FB6-BBFD-F23E8226A07B}"/>
              </a:ext>
            </a:extLst>
          </p:cNvPr>
          <p:cNvSpPr/>
          <p:nvPr/>
        </p:nvSpPr>
        <p:spPr>
          <a:xfrm>
            <a:off x="1641764" y="3950814"/>
            <a:ext cx="1620981" cy="965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 </a:t>
            </a:r>
          </a:p>
        </p:txBody>
      </p:sp>
    </p:spTree>
    <p:extLst>
      <p:ext uri="{BB962C8B-B14F-4D97-AF65-F5344CB8AC3E}">
        <p14:creationId xmlns:p14="http://schemas.microsoft.com/office/powerpoint/2010/main" val="398732155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        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8C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Anaerobic respiration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4285" y="1197859"/>
            <a:ext cx="2238113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outcomes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15DF62-CAE1-9625-1715-23CD98068A0F}"/>
              </a:ext>
            </a:extLst>
          </p:cNvPr>
          <p:cNvGrpSpPr/>
          <p:nvPr/>
        </p:nvGrpSpPr>
        <p:grpSpPr>
          <a:xfrm>
            <a:off x="9694994" y="1230630"/>
            <a:ext cx="2290890" cy="5468840"/>
            <a:chOff x="9694994" y="1230630"/>
            <a:chExt cx="2290890" cy="5468840"/>
          </a:xfrm>
        </p:grpSpPr>
        <p:sp>
          <p:nvSpPr>
            <p:cNvPr id="26" name="Rounded Rectangle 25"/>
            <p:cNvSpPr/>
            <p:nvPr/>
          </p:nvSpPr>
          <p:spPr>
            <a:xfrm>
              <a:off x="10220960" y="1298870"/>
              <a:ext cx="1764924" cy="5400600"/>
            </a:xfrm>
            <a:prstGeom prst="roundRect">
              <a:avLst>
                <a:gd name="adj" fmla="val 7143"/>
              </a:avLst>
            </a:prstGeom>
          </p:spPr>
          <p:style>
            <a:lnRef idx="0">
              <a:schemeClr val="accent5"/>
            </a:lnRef>
            <a:fillRef idx="1002">
              <a:schemeClr val="dk2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9722290" y="1230630"/>
              <a:ext cx="2131514" cy="435768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Outcomes</a:t>
              </a:r>
              <a:r>
                <a:rPr lang="ar-SA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 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9722290" y="2383728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Formative evaluation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9694994" y="2937305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Essential</a:t>
              </a:r>
              <a:r>
                <a:rPr lang="en-US" dirty="0"/>
                <a:t> </a:t>
              </a: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activity</a:t>
              </a:r>
              <a:r>
                <a:rPr lang="en-US" dirty="0"/>
                <a:t> 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9694994" y="3950814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Feedback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9694994" y="3415547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Constructive evaluation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9708642" y="4463450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Differentiation learning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9722290" y="1801699"/>
              <a:ext cx="2158810" cy="463827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Introduction</a:t>
              </a:r>
              <a:r>
                <a:rPr lang="ar-SA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 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9708642" y="4916096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Linked to real-life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9722290" y="5433728"/>
              <a:ext cx="222705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Critical thinking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9754672" y="5949056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Summative evaluation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Date: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D9028A5-E805-FB8D-CB19-14FD86D3B439}"/>
              </a:ext>
            </a:extLst>
          </p:cNvPr>
          <p:cNvSpPr txBox="1">
            <a:spLocks/>
          </p:cNvSpPr>
          <p:nvPr/>
        </p:nvSpPr>
        <p:spPr>
          <a:xfrm>
            <a:off x="6811639" y="5613748"/>
            <a:ext cx="2661316" cy="722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Pg. 50+51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476BC6-AC37-D999-5C8D-9237A6C3D1A7}"/>
              </a:ext>
            </a:extLst>
          </p:cNvPr>
          <p:cNvSpPr/>
          <p:nvPr/>
        </p:nvSpPr>
        <p:spPr>
          <a:xfrm>
            <a:off x="956048" y="2145538"/>
            <a:ext cx="8606866" cy="31570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20624" indent="-384048">
              <a:spcBef>
                <a:spcPct val="20000"/>
              </a:spcBef>
              <a:buClr>
                <a:srgbClr val="6EA0B0"/>
              </a:buClr>
              <a:buSzPct val="80000"/>
              <a:buFont typeface="Wingdings 2"/>
              <a:buChar char=""/>
              <a:defRPr/>
            </a:pPr>
            <a:r>
              <a:rPr lang="en-US" sz="3200" dirty="0"/>
              <a:t>Define reactants, product of an anaerobic respiration.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ounded Rectangle 13">
            <a:extLst>
              <a:ext uri="{FF2B5EF4-FFF2-40B4-BE49-F238E27FC236}">
                <a16:creationId xmlns:a16="http://schemas.microsoft.com/office/drawing/2014/main" id="{7B401A19-5C89-4659-9E47-48DA961314EE}"/>
              </a:ext>
            </a:extLst>
          </p:cNvPr>
          <p:cNvSpPr/>
          <p:nvPr/>
        </p:nvSpPr>
        <p:spPr>
          <a:xfrm>
            <a:off x="8075343" y="1298870"/>
            <a:ext cx="1322767" cy="5787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0:30minutes</a:t>
            </a:r>
          </a:p>
        </p:txBody>
      </p:sp>
    </p:spTree>
    <p:extLst>
      <p:ext uri="{BB962C8B-B14F-4D97-AF65-F5344CB8AC3E}">
        <p14:creationId xmlns:p14="http://schemas.microsoft.com/office/powerpoint/2010/main" val="306109555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39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4285" y="1171515"/>
            <a:ext cx="5160900" cy="55399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3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Linking ………….. To real life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0" name="Rounded Rectangle 29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evaluation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293730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Essential</a:t>
            </a:r>
            <a:r>
              <a:rPr lang="en-US" dirty="0"/>
              <a:t>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activity</a:t>
            </a:r>
            <a:r>
              <a:rPr lang="en-US" dirty="0"/>
              <a:t>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 learning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Introduction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Linked to real-life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evaluation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BA43BA20-FD88-F466-769B-6DA90E12311E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        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759375-50FB-97FC-FC04-57652C282D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64D35DC-1BF6-421E-AE1D-DCFEF4CA8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F9BE03-8AD3-7493-2154-EB06704F1CD9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35A52859-24A9-98BD-6B8C-EDC61576B956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1096DD28-CAB7-4631-7749-EBEA903C3EC0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45051177-9A8D-7FBF-9491-AE7A4D6AEAEC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BFAA3CC1-E950-ACE5-73A5-D7BE5FEB1579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Aerobic respiration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6061257-167A-B437-2ACE-F48DEE7450A7}"/>
              </a:ext>
            </a:extLst>
          </p:cNvPr>
          <p:cNvSpPr/>
          <p:nvPr/>
        </p:nvSpPr>
        <p:spPr>
          <a:xfrm>
            <a:off x="6612629" y="2178244"/>
            <a:ext cx="2944761" cy="36155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How many minutes can we hold our breath? can we increase it? Photo A</a:t>
            </a:r>
          </a:p>
        </p:txBody>
      </p:sp>
      <p:pic>
        <p:nvPicPr>
          <p:cNvPr id="2050" name="Picture 2" descr="Breath Hold Training- Best 4 Free Apps ...">
            <a:extLst>
              <a:ext uri="{FF2B5EF4-FFF2-40B4-BE49-F238E27FC236}">
                <a16:creationId xmlns:a16="http://schemas.microsoft.com/office/drawing/2014/main" id="{1F36BB99-027A-366E-3843-687BBD921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67" y="2347095"/>
            <a:ext cx="5606385" cy="373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AC49E2D-9A8D-4CFB-A3DE-DC98C25D8451}"/>
              </a:ext>
            </a:extLst>
          </p:cNvPr>
          <p:cNvGrpSpPr/>
          <p:nvPr/>
        </p:nvGrpSpPr>
        <p:grpSpPr>
          <a:xfrm>
            <a:off x="7930399" y="11973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DC047A82-81EE-4BAB-9A8E-15CFCA195AD8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13">
              <a:extLst>
                <a:ext uri="{FF2B5EF4-FFF2-40B4-BE49-F238E27FC236}">
                  <a16:creationId xmlns:a16="http://schemas.microsoft.com/office/drawing/2014/main" id="{177EB05C-1F36-4485-94BA-3149931838D3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429127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evaluation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293730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Essential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activity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 learning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Introduction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Linked to real-life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evaluation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17ACE840-79D9-E542-2CB1-EA4643A89A69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        			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D3AA33-463A-3E64-577E-C249DF943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7E8AEDD-9BA1-F9AD-39D3-8BD336B70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0D9CCE-24B6-40AC-842E-7302BB9CE6E9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9FA02A5B-39D0-A36F-6F41-2A4ABFEA2F96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Science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B60BB9DB-E8FB-E69B-B56C-28A3300606EB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 10</a:t>
            </a:r>
            <a:r>
              <a:rPr kumimoji="0" lang="en-US" sz="1600" b="1" i="0" u="none" strike="noStrike" kern="1200" cap="none" spc="0" normalizeH="0" baseline="3000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th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074FC079-8C06-D689-BB33-41501036ED41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 8C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:a16="http://schemas.microsoft.com/office/drawing/2014/main" id="{E184CA02-B8D1-ECD2-D832-07ADC60AEE83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Anaerobic respiration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9A101C-1276-8FD0-224E-7C346BEBF457}"/>
              </a:ext>
            </a:extLst>
          </p:cNvPr>
          <p:cNvSpPr txBox="1">
            <a:spLocks/>
          </p:cNvSpPr>
          <p:nvPr/>
        </p:nvSpPr>
        <p:spPr>
          <a:xfrm>
            <a:off x="816963" y="1795930"/>
            <a:ext cx="9221925" cy="71391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Task 1: Answer the following questions / notebook / cooperative learning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1A2C57-CE06-F164-798B-87698C1D73C3}"/>
              </a:ext>
            </a:extLst>
          </p:cNvPr>
          <p:cNvGrpSpPr/>
          <p:nvPr/>
        </p:nvGrpSpPr>
        <p:grpSpPr>
          <a:xfrm>
            <a:off x="8065621" y="1112749"/>
            <a:ext cx="1573020" cy="730155"/>
            <a:chOff x="7446246" y="205862"/>
            <a:chExt cx="1544854" cy="691058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EA8612B5-6C2D-EDC8-4E81-88EA34FEE76F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le 13">
              <a:extLst>
                <a:ext uri="{FF2B5EF4-FFF2-40B4-BE49-F238E27FC236}">
                  <a16:creationId xmlns:a16="http://schemas.microsoft.com/office/drawing/2014/main" id="{1B6E254E-E4BB-CA8B-C48E-3E62AACFFD1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05:00 minutes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C58FD9-A952-2B37-66E9-56B5CCEFACF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86460" y="2478120"/>
          <a:ext cx="8229600" cy="3581400"/>
        </p:xfrm>
        <a:graphic>
          <a:graphicData uri="http://schemas.openxmlformats.org/drawingml/2006/table">
            <a:tbl>
              <a:tblPr firstRow="1" bandRow="1"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6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Aerobic respiration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Anaerobic respiration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Reactants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Products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The amount of energy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6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/>
                        <a:t>Occurs</a:t>
                      </a:r>
                      <a:r>
                        <a:rPr lang="en-US" baseline="0" dirty="0"/>
                        <a:t> in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" name="Rounded Rectangle 57">
            <a:extLst>
              <a:ext uri="{FF2B5EF4-FFF2-40B4-BE49-F238E27FC236}">
                <a16:creationId xmlns:a16="http://schemas.microsoft.com/office/drawing/2014/main" id="{5ABAD03B-903D-49E9-A841-2BB8AFF22BB8}"/>
              </a:ext>
            </a:extLst>
          </p:cNvPr>
          <p:cNvSpPr/>
          <p:nvPr/>
        </p:nvSpPr>
        <p:spPr>
          <a:xfrm>
            <a:off x="629920" y="106675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evaluation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C09708-DA31-401D-8E7A-D4FE4414DEF4}"/>
              </a:ext>
            </a:extLst>
          </p:cNvPr>
          <p:cNvSpPr/>
          <p:nvPr/>
        </p:nvSpPr>
        <p:spPr>
          <a:xfrm>
            <a:off x="629918" y="5893020"/>
            <a:ext cx="1157317" cy="722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Random pick</a:t>
            </a:r>
          </a:p>
        </p:txBody>
      </p:sp>
    </p:spTree>
    <p:extLst>
      <p:ext uri="{BB962C8B-B14F-4D97-AF65-F5344CB8AC3E}">
        <p14:creationId xmlns:p14="http://schemas.microsoft.com/office/powerpoint/2010/main" val="238738824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        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8C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457201" y="603565"/>
            <a:ext cx="3520198" cy="51741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Anaerobic respiration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4285" y="1197859"/>
            <a:ext cx="2238113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outcomes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15DF62-CAE1-9625-1715-23CD98068A0F}"/>
              </a:ext>
            </a:extLst>
          </p:cNvPr>
          <p:cNvGrpSpPr/>
          <p:nvPr/>
        </p:nvGrpSpPr>
        <p:grpSpPr>
          <a:xfrm>
            <a:off x="9694994" y="1230630"/>
            <a:ext cx="2290890" cy="5468840"/>
            <a:chOff x="9694994" y="1230630"/>
            <a:chExt cx="2290890" cy="5468840"/>
          </a:xfrm>
        </p:grpSpPr>
        <p:sp>
          <p:nvSpPr>
            <p:cNvPr id="26" name="Rounded Rectangle 25"/>
            <p:cNvSpPr/>
            <p:nvPr/>
          </p:nvSpPr>
          <p:spPr>
            <a:xfrm>
              <a:off x="10220960" y="1298870"/>
              <a:ext cx="1764924" cy="5400600"/>
            </a:xfrm>
            <a:prstGeom prst="roundRect">
              <a:avLst>
                <a:gd name="adj" fmla="val 7143"/>
              </a:avLst>
            </a:prstGeom>
          </p:spPr>
          <p:style>
            <a:lnRef idx="0">
              <a:schemeClr val="accent5"/>
            </a:lnRef>
            <a:fillRef idx="1002">
              <a:schemeClr val="dk2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9722290" y="1230630"/>
              <a:ext cx="2131514" cy="435768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Outcomes</a:t>
              </a:r>
              <a:r>
                <a:rPr lang="ar-SA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 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9722290" y="2383728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Formative evaluation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9694994" y="2937305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Essential</a:t>
              </a:r>
              <a:r>
                <a:rPr lang="en-US" dirty="0"/>
                <a:t> </a:t>
              </a: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activity</a:t>
              </a:r>
              <a:r>
                <a:rPr lang="en-US" dirty="0"/>
                <a:t> 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9694994" y="3950814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Feedback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9694994" y="3415547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Constructive evaluation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9708642" y="4463450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Differentiation learning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9722290" y="1801699"/>
              <a:ext cx="2158810" cy="463827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Introduction</a:t>
              </a:r>
              <a:r>
                <a:rPr lang="ar-SA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 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9708642" y="4916096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Linked to real-life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9722290" y="5433728"/>
              <a:ext cx="222705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Critical thinking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9754672" y="5949056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Summative evaluation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Date: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D9028A5-E805-FB8D-CB19-14FD86D3B439}"/>
              </a:ext>
            </a:extLst>
          </p:cNvPr>
          <p:cNvSpPr txBox="1">
            <a:spLocks/>
          </p:cNvSpPr>
          <p:nvPr/>
        </p:nvSpPr>
        <p:spPr>
          <a:xfrm>
            <a:off x="6811639" y="5613748"/>
            <a:ext cx="2661316" cy="722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Pg. 50+51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476BC6-AC37-D999-5C8D-9237A6C3D1A7}"/>
              </a:ext>
            </a:extLst>
          </p:cNvPr>
          <p:cNvSpPr/>
          <p:nvPr/>
        </p:nvSpPr>
        <p:spPr>
          <a:xfrm>
            <a:off x="956048" y="2145538"/>
            <a:ext cx="8606866" cy="31570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20624" indent="-384048">
              <a:spcBef>
                <a:spcPct val="20000"/>
              </a:spcBef>
              <a:buClr>
                <a:srgbClr val="6EA0B0"/>
              </a:buClr>
              <a:buSzPct val="80000"/>
              <a:buFont typeface="Wingdings 2"/>
              <a:buChar char=""/>
              <a:defRPr/>
            </a:pPr>
            <a:r>
              <a:rPr lang="en-US" sz="3200" dirty="0"/>
              <a:t>Label the parts of the respiratory system 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767FA9-7657-4CD9-AF15-B7E0287E4386}"/>
              </a:ext>
            </a:extLst>
          </p:cNvPr>
          <p:cNvGrpSpPr/>
          <p:nvPr/>
        </p:nvGrpSpPr>
        <p:grpSpPr>
          <a:xfrm>
            <a:off x="7930399" y="11973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3408236D-33D8-4104-A941-5AEFD18087EC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13">
              <a:extLst>
                <a:ext uri="{FF2B5EF4-FFF2-40B4-BE49-F238E27FC236}">
                  <a16:creationId xmlns:a16="http://schemas.microsoft.com/office/drawing/2014/main" id="{780C5CF9-BEE9-46DD-9355-D3954146A437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00:30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739358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11428604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7" y="5983364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5872" y="1154826"/>
            <a:ext cx="3247427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Introduction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665101BC-858A-4221-8518-31B0B9698AA1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        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A47798-8925-2374-ECC1-B356EEC904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626E248-24B9-BCFE-242B-68D38E9D3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0B1FF1-F881-D763-F8BF-566D099AC9DD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345067-15D3-2951-7FC1-ACE94FA5A4A4}"/>
              </a:ext>
            </a:extLst>
          </p:cNvPr>
          <p:cNvGrpSpPr/>
          <p:nvPr/>
        </p:nvGrpSpPr>
        <p:grpSpPr>
          <a:xfrm>
            <a:off x="9901110" y="1204359"/>
            <a:ext cx="2290890" cy="5468840"/>
            <a:chOff x="9694994" y="1230630"/>
            <a:chExt cx="2290890" cy="5468840"/>
          </a:xfrm>
        </p:grpSpPr>
        <p:sp>
          <p:nvSpPr>
            <p:cNvPr id="15" name="Rounded Rectangle 25">
              <a:extLst>
                <a:ext uri="{FF2B5EF4-FFF2-40B4-BE49-F238E27FC236}">
                  <a16:creationId xmlns:a16="http://schemas.microsoft.com/office/drawing/2014/main" id="{963DD8E0-B4D0-336A-1346-C5E09ADFA34A}"/>
                </a:ext>
              </a:extLst>
            </p:cNvPr>
            <p:cNvSpPr/>
            <p:nvPr/>
          </p:nvSpPr>
          <p:spPr>
            <a:xfrm>
              <a:off x="10220960" y="1298870"/>
              <a:ext cx="1764924" cy="5400600"/>
            </a:xfrm>
            <a:prstGeom prst="roundRect">
              <a:avLst>
                <a:gd name="adj" fmla="val 7143"/>
              </a:avLst>
            </a:prstGeom>
          </p:spPr>
          <p:style>
            <a:lnRef idx="0">
              <a:schemeClr val="accent5"/>
            </a:lnRef>
            <a:fillRef idx="1002">
              <a:schemeClr val="dk2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6" name="Rounded Rectangle 43">
              <a:extLst>
                <a:ext uri="{FF2B5EF4-FFF2-40B4-BE49-F238E27FC236}">
                  <a16:creationId xmlns:a16="http://schemas.microsoft.com/office/drawing/2014/main" id="{9627525E-5A09-A226-5297-E8A40821A690}"/>
                </a:ext>
              </a:extLst>
            </p:cNvPr>
            <p:cNvSpPr/>
            <p:nvPr/>
          </p:nvSpPr>
          <p:spPr>
            <a:xfrm>
              <a:off x="9722290" y="1230630"/>
              <a:ext cx="2131514" cy="435768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Outcomes</a:t>
              </a:r>
              <a:r>
                <a:rPr lang="ar-SA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 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endParaRPr>
            </a:p>
          </p:txBody>
        </p:sp>
        <p:sp>
          <p:nvSpPr>
            <p:cNvPr id="17" name="Rounded Rectangle 44">
              <a:extLst>
                <a:ext uri="{FF2B5EF4-FFF2-40B4-BE49-F238E27FC236}">
                  <a16:creationId xmlns:a16="http://schemas.microsoft.com/office/drawing/2014/main" id="{807BF9B8-EEC1-FEC8-EA69-A265A3FD0702}"/>
                </a:ext>
              </a:extLst>
            </p:cNvPr>
            <p:cNvSpPr/>
            <p:nvPr/>
          </p:nvSpPr>
          <p:spPr>
            <a:xfrm>
              <a:off x="9722290" y="2383728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Formative evaluation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18" name="Rounded Rectangle 45">
              <a:extLst>
                <a:ext uri="{FF2B5EF4-FFF2-40B4-BE49-F238E27FC236}">
                  <a16:creationId xmlns:a16="http://schemas.microsoft.com/office/drawing/2014/main" id="{4F91A55D-B334-E01B-1D29-BF46C47C24BB}"/>
                </a:ext>
              </a:extLst>
            </p:cNvPr>
            <p:cNvSpPr/>
            <p:nvPr/>
          </p:nvSpPr>
          <p:spPr>
            <a:xfrm>
              <a:off x="9694994" y="2937305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PRESENTATION</a:t>
              </a:r>
              <a:endParaRPr lang="en-US" dirty="0"/>
            </a:p>
          </p:txBody>
        </p:sp>
        <p:sp>
          <p:nvSpPr>
            <p:cNvPr id="19" name="Rounded Rectangle 46">
              <a:extLst>
                <a:ext uri="{FF2B5EF4-FFF2-40B4-BE49-F238E27FC236}">
                  <a16:creationId xmlns:a16="http://schemas.microsoft.com/office/drawing/2014/main" id="{2F7E65B1-02C2-CE95-A234-8571726D33BB}"/>
                </a:ext>
              </a:extLst>
            </p:cNvPr>
            <p:cNvSpPr/>
            <p:nvPr/>
          </p:nvSpPr>
          <p:spPr>
            <a:xfrm>
              <a:off x="9694994" y="3950814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Feedback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0" name="Rounded Rectangle 47">
              <a:extLst>
                <a:ext uri="{FF2B5EF4-FFF2-40B4-BE49-F238E27FC236}">
                  <a16:creationId xmlns:a16="http://schemas.microsoft.com/office/drawing/2014/main" id="{6EF2D235-8B1F-BCEE-7876-B8071F2E6022}"/>
                </a:ext>
              </a:extLst>
            </p:cNvPr>
            <p:cNvSpPr/>
            <p:nvPr/>
          </p:nvSpPr>
          <p:spPr>
            <a:xfrm>
              <a:off x="9694994" y="3415547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Constructive evaluation</a:t>
              </a:r>
            </a:p>
          </p:txBody>
        </p:sp>
        <p:sp>
          <p:nvSpPr>
            <p:cNvPr id="21" name="Rounded Rectangle 48">
              <a:extLst>
                <a:ext uri="{FF2B5EF4-FFF2-40B4-BE49-F238E27FC236}">
                  <a16:creationId xmlns:a16="http://schemas.microsoft.com/office/drawing/2014/main" id="{059D3BCB-176C-B9EF-3F5A-44B5FE54D5B9}"/>
                </a:ext>
              </a:extLst>
            </p:cNvPr>
            <p:cNvSpPr/>
            <p:nvPr/>
          </p:nvSpPr>
          <p:spPr>
            <a:xfrm>
              <a:off x="9708642" y="4463450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Differentiation learning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2" name="Rounded Rectangle 49">
              <a:extLst>
                <a:ext uri="{FF2B5EF4-FFF2-40B4-BE49-F238E27FC236}">
                  <a16:creationId xmlns:a16="http://schemas.microsoft.com/office/drawing/2014/main" id="{B2B7369A-A148-D817-FC59-652F47453D3B}"/>
                </a:ext>
              </a:extLst>
            </p:cNvPr>
            <p:cNvSpPr/>
            <p:nvPr/>
          </p:nvSpPr>
          <p:spPr>
            <a:xfrm>
              <a:off x="9722290" y="1801699"/>
              <a:ext cx="2158810" cy="463827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Introduction</a:t>
              </a:r>
              <a:r>
                <a:rPr lang="ar-SA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 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3" name="Rounded Rectangle 50">
              <a:extLst>
                <a:ext uri="{FF2B5EF4-FFF2-40B4-BE49-F238E27FC236}">
                  <a16:creationId xmlns:a16="http://schemas.microsoft.com/office/drawing/2014/main" id="{34BF1596-18E4-7C53-ED05-E558A110A9D4}"/>
                </a:ext>
              </a:extLst>
            </p:cNvPr>
            <p:cNvSpPr/>
            <p:nvPr/>
          </p:nvSpPr>
          <p:spPr>
            <a:xfrm>
              <a:off x="9708642" y="4916096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Linked to real-life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4" name="Rounded Rectangle 51">
              <a:extLst>
                <a:ext uri="{FF2B5EF4-FFF2-40B4-BE49-F238E27FC236}">
                  <a16:creationId xmlns:a16="http://schemas.microsoft.com/office/drawing/2014/main" id="{DC20C5C6-4018-3325-81D1-3276C098F8C8}"/>
                </a:ext>
              </a:extLst>
            </p:cNvPr>
            <p:cNvSpPr/>
            <p:nvPr/>
          </p:nvSpPr>
          <p:spPr>
            <a:xfrm>
              <a:off x="9722290" y="5433728"/>
              <a:ext cx="222705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Critical thinking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5" name="Rounded Rectangle 52">
              <a:extLst>
                <a:ext uri="{FF2B5EF4-FFF2-40B4-BE49-F238E27FC236}">
                  <a16:creationId xmlns:a16="http://schemas.microsoft.com/office/drawing/2014/main" id="{8BFD7D44-70E0-2579-8EB5-FFC145EF9F5B}"/>
                </a:ext>
              </a:extLst>
            </p:cNvPr>
            <p:cNvSpPr/>
            <p:nvPr/>
          </p:nvSpPr>
          <p:spPr>
            <a:xfrm>
              <a:off x="9754672" y="5949056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Summative evaluation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</p:grpSp>
      <p:sp>
        <p:nvSpPr>
          <p:cNvPr id="26" name="Double Wave 25">
            <a:extLst>
              <a:ext uri="{FF2B5EF4-FFF2-40B4-BE49-F238E27FC236}">
                <a16:creationId xmlns:a16="http://schemas.microsoft.com/office/drawing/2014/main" id="{51A3D037-CC23-FB7B-E080-D5FF68CBFAB0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Double Wave 26">
            <a:extLst>
              <a:ext uri="{FF2B5EF4-FFF2-40B4-BE49-F238E27FC236}">
                <a16:creationId xmlns:a16="http://schemas.microsoft.com/office/drawing/2014/main" id="{787F7B30-86E1-9A17-9B0B-F40BAC8FD768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D0B10E1F-AD60-DA66-2F5A-6A0BD11116A7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8c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Double Wave 28">
            <a:extLst>
              <a:ext uri="{FF2B5EF4-FFF2-40B4-BE49-F238E27FC236}">
                <a16:creationId xmlns:a16="http://schemas.microsoft.com/office/drawing/2014/main" id="{8BE430D0-32E0-7EB1-A2A9-CE86B2D15C92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b="1" dirty="0" err="1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ANAerobic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respiration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C60ECC-4D99-2B9A-E9B8-EEDC3571DE3F}"/>
              </a:ext>
            </a:extLst>
          </p:cNvPr>
          <p:cNvGrpSpPr/>
          <p:nvPr/>
        </p:nvGrpSpPr>
        <p:grpSpPr>
          <a:xfrm>
            <a:off x="8192925" y="1167671"/>
            <a:ext cx="1573020" cy="730155"/>
            <a:chOff x="7446246" y="205862"/>
            <a:chExt cx="1544854" cy="691058"/>
          </a:xfrm>
        </p:grpSpPr>
        <p:sp>
          <p:nvSpPr>
            <p:cNvPr id="31" name="Rounded Rectangle 10">
              <a:extLst>
                <a:ext uri="{FF2B5EF4-FFF2-40B4-BE49-F238E27FC236}">
                  <a16:creationId xmlns:a16="http://schemas.microsoft.com/office/drawing/2014/main" id="{E97CE29E-EF1A-8505-F4AD-65A8BA3D9F2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13">
              <a:extLst>
                <a:ext uri="{FF2B5EF4-FFF2-40B4-BE49-F238E27FC236}">
                  <a16:creationId xmlns:a16="http://schemas.microsoft.com/office/drawing/2014/main" id="{825D370E-4613-8D7F-D8CA-69EF7CC05C64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EC504D4-9500-45A8-A5C2-D28AEFECF17C}"/>
              </a:ext>
            </a:extLst>
          </p:cNvPr>
          <p:cNvSpPr/>
          <p:nvPr/>
        </p:nvSpPr>
        <p:spPr>
          <a:xfrm>
            <a:off x="793986" y="2091510"/>
            <a:ext cx="3347763" cy="2705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What can you see in this picture ?</a:t>
            </a:r>
          </a:p>
        </p:txBody>
      </p:sp>
      <p:pic>
        <p:nvPicPr>
          <p:cNvPr id="35" name="Picture 34" descr="A picture containing indoor, wall, statue, decorated&#10;&#10;Description automatically generated">
            <a:extLst>
              <a:ext uri="{FF2B5EF4-FFF2-40B4-BE49-F238E27FC236}">
                <a16:creationId xmlns:a16="http://schemas.microsoft.com/office/drawing/2014/main" id="{9CB383FA-0025-4F89-B886-3F32D9C4C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1" y="2357457"/>
            <a:ext cx="4840736" cy="427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287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088831"/>
            <a:ext cx="11428604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665101BC-858A-4221-8518-31B0B9698AA1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        			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A47798-8925-2374-ECC1-B356EEC90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626E248-24B9-BCFE-242B-68D38E9D3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FF7431-8502-F69B-9E4B-CDBED0AAFE74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134D365-5348-1643-5161-F87BB4D1F0D8}"/>
              </a:ext>
            </a:extLst>
          </p:cNvPr>
          <p:cNvSpPr txBox="1">
            <a:spLocks/>
          </p:cNvSpPr>
          <p:nvPr/>
        </p:nvSpPr>
        <p:spPr>
          <a:xfrm>
            <a:off x="674285" y="2022485"/>
            <a:ext cx="9809677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The importance of  respiratory system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_____________. 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a. pass the air.            b. pass the food          c. making reaction 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The location of your respiratory system is in the -------------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a. abdomen           b. chest        c. lower part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B633503-554C-D45E-07D2-A84CD5F5C226}"/>
              </a:ext>
            </a:extLst>
          </p:cNvPr>
          <p:cNvSpPr/>
          <p:nvPr/>
        </p:nvSpPr>
        <p:spPr>
          <a:xfrm>
            <a:off x="10831366" y="6247752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259AAC-8297-F7F9-D00A-21C6AE8F603D}"/>
              </a:ext>
            </a:extLst>
          </p:cNvPr>
          <p:cNvGrpSpPr/>
          <p:nvPr/>
        </p:nvGrpSpPr>
        <p:grpSpPr>
          <a:xfrm>
            <a:off x="10125798" y="1204359"/>
            <a:ext cx="2290890" cy="5468840"/>
            <a:chOff x="9694994" y="1230630"/>
            <a:chExt cx="2290890" cy="5468840"/>
          </a:xfrm>
        </p:grpSpPr>
        <p:sp>
          <p:nvSpPr>
            <p:cNvPr id="14" name="Rounded Rectangle 25">
              <a:extLst>
                <a:ext uri="{FF2B5EF4-FFF2-40B4-BE49-F238E27FC236}">
                  <a16:creationId xmlns:a16="http://schemas.microsoft.com/office/drawing/2014/main" id="{33EF8BFB-92D7-B03B-64C2-F5B6E039B659}"/>
                </a:ext>
              </a:extLst>
            </p:cNvPr>
            <p:cNvSpPr/>
            <p:nvPr/>
          </p:nvSpPr>
          <p:spPr>
            <a:xfrm>
              <a:off x="10220960" y="1298870"/>
              <a:ext cx="1764924" cy="5400600"/>
            </a:xfrm>
            <a:prstGeom prst="roundRect">
              <a:avLst>
                <a:gd name="adj" fmla="val 7143"/>
              </a:avLst>
            </a:prstGeom>
          </p:spPr>
          <p:style>
            <a:lnRef idx="0">
              <a:schemeClr val="accent5"/>
            </a:lnRef>
            <a:fillRef idx="1002">
              <a:schemeClr val="dk2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5" name="Rounded Rectangle 43">
              <a:extLst>
                <a:ext uri="{FF2B5EF4-FFF2-40B4-BE49-F238E27FC236}">
                  <a16:creationId xmlns:a16="http://schemas.microsoft.com/office/drawing/2014/main" id="{B3A0011E-DB25-A966-5E0A-9A2AAEA94FD4}"/>
                </a:ext>
              </a:extLst>
            </p:cNvPr>
            <p:cNvSpPr/>
            <p:nvPr/>
          </p:nvSpPr>
          <p:spPr>
            <a:xfrm>
              <a:off x="9722290" y="1230630"/>
              <a:ext cx="2131514" cy="435768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Outcomes</a:t>
              </a:r>
              <a:r>
                <a:rPr lang="ar-SA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 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endParaRPr>
            </a:p>
          </p:txBody>
        </p:sp>
        <p:sp>
          <p:nvSpPr>
            <p:cNvPr id="16" name="Rounded Rectangle 44">
              <a:extLst>
                <a:ext uri="{FF2B5EF4-FFF2-40B4-BE49-F238E27FC236}">
                  <a16:creationId xmlns:a16="http://schemas.microsoft.com/office/drawing/2014/main" id="{DE82188A-51C9-ABB5-6CBB-3FFDE86631D9}"/>
                </a:ext>
              </a:extLst>
            </p:cNvPr>
            <p:cNvSpPr/>
            <p:nvPr/>
          </p:nvSpPr>
          <p:spPr>
            <a:xfrm>
              <a:off x="9722290" y="2383728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Formative evaluation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17" name="Rounded Rectangle 45">
              <a:extLst>
                <a:ext uri="{FF2B5EF4-FFF2-40B4-BE49-F238E27FC236}">
                  <a16:creationId xmlns:a16="http://schemas.microsoft.com/office/drawing/2014/main" id="{A71D3C61-95AB-3E44-5434-3F84360ADC26}"/>
                </a:ext>
              </a:extLst>
            </p:cNvPr>
            <p:cNvSpPr/>
            <p:nvPr/>
          </p:nvSpPr>
          <p:spPr>
            <a:xfrm>
              <a:off x="9694994" y="2937305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Essential</a:t>
              </a:r>
              <a:r>
                <a:rPr lang="en-US" dirty="0"/>
                <a:t> </a:t>
              </a: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activity</a:t>
              </a:r>
              <a:r>
                <a:rPr lang="en-US" dirty="0"/>
                <a:t> </a:t>
              </a:r>
            </a:p>
          </p:txBody>
        </p:sp>
        <p:sp>
          <p:nvSpPr>
            <p:cNvPr id="18" name="Rounded Rectangle 46">
              <a:extLst>
                <a:ext uri="{FF2B5EF4-FFF2-40B4-BE49-F238E27FC236}">
                  <a16:creationId xmlns:a16="http://schemas.microsoft.com/office/drawing/2014/main" id="{795D3B7C-81A3-0A24-97D5-17A6A51367DB}"/>
                </a:ext>
              </a:extLst>
            </p:cNvPr>
            <p:cNvSpPr/>
            <p:nvPr/>
          </p:nvSpPr>
          <p:spPr>
            <a:xfrm>
              <a:off x="9694994" y="3950814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Feedback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19" name="Rounded Rectangle 47">
              <a:extLst>
                <a:ext uri="{FF2B5EF4-FFF2-40B4-BE49-F238E27FC236}">
                  <a16:creationId xmlns:a16="http://schemas.microsoft.com/office/drawing/2014/main" id="{98A6CD6C-C5ED-3D32-301B-BFC38D8BF6D6}"/>
                </a:ext>
              </a:extLst>
            </p:cNvPr>
            <p:cNvSpPr/>
            <p:nvPr/>
          </p:nvSpPr>
          <p:spPr>
            <a:xfrm>
              <a:off x="9694994" y="3415547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Constructive evaluation</a:t>
              </a:r>
            </a:p>
          </p:txBody>
        </p:sp>
        <p:sp>
          <p:nvSpPr>
            <p:cNvPr id="20" name="Rounded Rectangle 48">
              <a:extLst>
                <a:ext uri="{FF2B5EF4-FFF2-40B4-BE49-F238E27FC236}">
                  <a16:creationId xmlns:a16="http://schemas.microsoft.com/office/drawing/2014/main" id="{3C0E1A8B-B6EB-F625-103D-62E3ACC4250E}"/>
                </a:ext>
              </a:extLst>
            </p:cNvPr>
            <p:cNvSpPr/>
            <p:nvPr/>
          </p:nvSpPr>
          <p:spPr>
            <a:xfrm>
              <a:off x="9708642" y="4463450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Differentiation learning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1" name="Rounded Rectangle 49">
              <a:extLst>
                <a:ext uri="{FF2B5EF4-FFF2-40B4-BE49-F238E27FC236}">
                  <a16:creationId xmlns:a16="http://schemas.microsoft.com/office/drawing/2014/main" id="{3A102B36-36BB-B508-BF73-DD3C25B91610}"/>
                </a:ext>
              </a:extLst>
            </p:cNvPr>
            <p:cNvSpPr/>
            <p:nvPr/>
          </p:nvSpPr>
          <p:spPr>
            <a:xfrm>
              <a:off x="9722290" y="1801699"/>
              <a:ext cx="2158810" cy="463827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Introduction</a:t>
              </a:r>
              <a:r>
                <a:rPr lang="ar-SA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 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2" name="Rounded Rectangle 50">
              <a:extLst>
                <a:ext uri="{FF2B5EF4-FFF2-40B4-BE49-F238E27FC236}">
                  <a16:creationId xmlns:a16="http://schemas.microsoft.com/office/drawing/2014/main" id="{A6AC730C-E7A9-E34E-7FD3-7BA6A8C063A9}"/>
                </a:ext>
              </a:extLst>
            </p:cNvPr>
            <p:cNvSpPr/>
            <p:nvPr/>
          </p:nvSpPr>
          <p:spPr>
            <a:xfrm>
              <a:off x="9708642" y="4916096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Linked to real-life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3" name="Rounded Rectangle 51">
              <a:extLst>
                <a:ext uri="{FF2B5EF4-FFF2-40B4-BE49-F238E27FC236}">
                  <a16:creationId xmlns:a16="http://schemas.microsoft.com/office/drawing/2014/main" id="{7D2589D5-115C-6EF3-7F5D-F4B7E7C6BD65}"/>
                </a:ext>
              </a:extLst>
            </p:cNvPr>
            <p:cNvSpPr/>
            <p:nvPr/>
          </p:nvSpPr>
          <p:spPr>
            <a:xfrm>
              <a:off x="9722290" y="5433728"/>
              <a:ext cx="222705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Critical thinking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4" name="Rounded Rectangle 52">
              <a:extLst>
                <a:ext uri="{FF2B5EF4-FFF2-40B4-BE49-F238E27FC236}">
                  <a16:creationId xmlns:a16="http://schemas.microsoft.com/office/drawing/2014/main" id="{389D4E3E-1011-7C76-2849-EAF26FED377E}"/>
                </a:ext>
              </a:extLst>
            </p:cNvPr>
            <p:cNvSpPr/>
            <p:nvPr/>
          </p:nvSpPr>
          <p:spPr>
            <a:xfrm>
              <a:off x="9754672" y="5949056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Summative evaluation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640634" y="1099358"/>
            <a:ext cx="3932487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Formative evaluation</a:t>
            </a:r>
          </a:p>
        </p:txBody>
      </p:sp>
      <p:sp>
        <p:nvSpPr>
          <p:cNvPr id="26" name="Double Wave 25">
            <a:extLst>
              <a:ext uri="{FF2B5EF4-FFF2-40B4-BE49-F238E27FC236}">
                <a16:creationId xmlns:a16="http://schemas.microsoft.com/office/drawing/2014/main" id="{1546D119-D213-2856-6DF8-62176C523541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Double Wave 26">
            <a:extLst>
              <a:ext uri="{FF2B5EF4-FFF2-40B4-BE49-F238E27FC236}">
                <a16:creationId xmlns:a16="http://schemas.microsoft.com/office/drawing/2014/main" id="{C79A5552-44AA-2E41-9BFA-33C8F012DACD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5783C4FE-D2AE-1B37-1922-073D111002F7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8C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Double Wave 28">
            <a:extLst>
              <a:ext uri="{FF2B5EF4-FFF2-40B4-BE49-F238E27FC236}">
                <a16:creationId xmlns:a16="http://schemas.microsoft.com/office/drawing/2014/main" id="{C0B9CC9F-BF56-1FE4-3A6F-57F868256ACC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Anaerobic respiration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318729-DEA9-5EDF-01E4-F6FE5C8C62E1}"/>
              </a:ext>
            </a:extLst>
          </p:cNvPr>
          <p:cNvGrpSpPr/>
          <p:nvPr/>
        </p:nvGrpSpPr>
        <p:grpSpPr>
          <a:xfrm>
            <a:off x="8381120" y="1180779"/>
            <a:ext cx="1573020" cy="730155"/>
            <a:chOff x="7446246" y="205862"/>
            <a:chExt cx="1544854" cy="691058"/>
          </a:xfrm>
        </p:grpSpPr>
        <p:sp>
          <p:nvSpPr>
            <p:cNvPr id="31" name="Rounded Rectangle 10">
              <a:extLst>
                <a:ext uri="{FF2B5EF4-FFF2-40B4-BE49-F238E27FC236}">
                  <a16:creationId xmlns:a16="http://schemas.microsoft.com/office/drawing/2014/main" id="{8BC8347A-9046-C754-95AF-1243434BC520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13">
              <a:extLst>
                <a:ext uri="{FF2B5EF4-FFF2-40B4-BE49-F238E27FC236}">
                  <a16:creationId xmlns:a16="http://schemas.microsoft.com/office/drawing/2014/main" id="{BEED08EB-BD63-A4FD-BF0E-29C640E3176B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4FC5FF74-F323-4EAD-8120-3696ED40EAB4}"/>
              </a:ext>
            </a:extLst>
          </p:cNvPr>
          <p:cNvSpPr/>
          <p:nvPr/>
        </p:nvSpPr>
        <p:spPr>
          <a:xfrm>
            <a:off x="8875427" y="6110802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</p:spTree>
    <p:extLst>
      <p:ext uri="{BB962C8B-B14F-4D97-AF65-F5344CB8AC3E}">
        <p14:creationId xmlns:p14="http://schemas.microsoft.com/office/powerpoint/2010/main" val="245000291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evaluation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293730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Essential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activity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 learning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Introduction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Linked to real-life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evaluation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17ACE840-79D9-E542-2CB1-EA4643A89A69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        			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D3AA33-463A-3E64-577E-C249DF943B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7E8AEDD-9BA1-F9AD-39D3-8BD336B70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0D9CCE-24B6-40AC-842E-7302BB9CE6E9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9FA02A5B-39D0-A36F-6F41-2A4ABFEA2F96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Science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B60BB9DB-E8FB-E69B-B56C-28A3300606EB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 10</a:t>
            </a:r>
            <a:r>
              <a:rPr kumimoji="0" lang="en-US" sz="1600" b="1" i="0" u="none" strike="noStrike" kern="1200" cap="none" spc="0" normalizeH="0" baseline="3000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th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074FC079-8C06-D689-BB33-41501036ED41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 8C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:a16="http://schemas.microsoft.com/office/drawing/2014/main" id="{E184CA02-B8D1-ECD2-D832-07ADC60AEE83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Anaerobic respiration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4851F4-67D2-E34A-D3F2-0ABF25BA6337}"/>
              </a:ext>
            </a:extLst>
          </p:cNvPr>
          <p:cNvSpPr/>
          <p:nvPr/>
        </p:nvSpPr>
        <p:spPr>
          <a:xfrm>
            <a:off x="1285844" y="1099358"/>
            <a:ext cx="2642070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  <a:hlinkClick r:id="rId6" action="ppaction://hlinkpres?slideindex=1&amp;slidetitle="/>
              </a:rPr>
              <a:t>presentation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F266AD-F2C7-5E54-01B6-B0BFA2F2A688}"/>
              </a:ext>
            </a:extLst>
          </p:cNvPr>
          <p:cNvGrpSpPr/>
          <p:nvPr/>
        </p:nvGrpSpPr>
        <p:grpSpPr>
          <a:xfrm>
            <a:off x="7930399" y="1197384"/>
            <a:ext cx="1573020" cy="730155"/>
            <a:chOff x="7446246" y="205862"/>
            <a:chExt cx="1544854" cy="691058"/>
          </a:xfrm>
        </p:grpSpPr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0F4D4BF4-F302-8F06-B012-482AE60CC118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614C5DC0-0159-C3CC-4B9F-1193331FCC5D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03:00 minutes</a:t>
              </a:r>
            </a:p>
          </p:txBody>
        </p:sp>
      </p:grpSp>
      <p:pic>
        <p:nvPicPr>
          <p:cNvPr id="6" name="anaerobic respiration">
            <a:hlinkClick r:id="" action="ppaction://media"/>
            <a:extLst>
              <a:ext uri="{FF2B5EF4-FFF2-40B4-BE49-F238E27FC236}">
                <a16:creationId xmlns:a16="http://schemas.microsoft.com/office/drawing/2014/main" id="{B88A3316-DF2D-B8ED-182C-FF24908C0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6990" y="1951566"/>
            <a:ext cx="7698658" cy="43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17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evaluation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293730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Essential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activity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 learning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Introduction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Linked to real-life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evaluation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17ACE840-79D9-E542-2CB1-EA4643A89A69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        			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D3AA33-463A-3E64-577E-C249DF943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7E8AEDD-9BA1-F9AD-39D3-8BD336B70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0D9CCE-24B6-40AC-842E-7302BB9CE6E9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9FA02A5B-39D0-A36F-6F41-2A4ABFEA2F96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Science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B60BB9DB-E8FB-E69B-B56C-28A3300606EB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 10</a:t>
            </a:r>
            <a:r>
              <a:rPr kumimoji="0" lang="en-US" sz="1600" b="1" i="0" u="none" strike="noStrike" kern="1200" cap="none" spc="0" normalizeH="0" baseline="3000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th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074FC079-8C06-D689-BB33-41501036ED41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 8C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:a16="http://schemas.microsoft.com/office/drawing/2014/main" id="{E184CA02-B8D1-ECD2-D832-07ADC60AEE83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Anaerobic respiration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4851F4-67D2-E34A-D3F2-0ABF25BA6337}"/>
              </a:ext>
            </a:extLst>
          </p:cNvPr>
          <p:cNvSpPr/>
          <p:nvPr/>
        </p:nvSpPr>
        <p:spPr>
          <a:xfrm>
            <a:off x="1824454" y="1099358"/>
            <a:ext cx="1564852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Tasks: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F266AD-F2C7-5E54-01B6-B0BFA2F2A688}"/>
              </a:ext>
            </a:extLst>
          </p:cNvPr>
          <p:cNvGrpSpPr/>
          <p:nvPr/>
        </p:nvGrpSpPr>
        <p:grpSpPr>
          <a:xfrm>
            <a:off x="7930399" y="1197384"/>
            <a:ext cx="1573020" cy="730155"/>
            <a:chOff x="7446246" y="205862"/>
            <a:chExt cx="1544854" cy="691058"/>
          </a:xfrm>
        </p:grpSpPr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0F4D4BF4-F302-8F06-B012-482AE60CC118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614C5DC0-0159-C3CC-4B9F-1193331FCC5D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35E1567-9730-4748-BF2C-0AFF8EEDCF5A}"/>
              </a:ext>
            </a:extLst>
          </p:cNvPr>
          <p:cNvSpPr/>
          <p:nvPr/>
        </p:nvSpPr>
        <p:spPr>
          <a:xfrm>
            <a:off x="1209040" y="2265526"/>
            <a:ext cx="6846485" cy="2557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Label the parts of respiratory system?</a:t>
            </a:r>
          </a:p>
          <a:p>
            <a:pPr algn="ctr"/>
            <a:r>
              <a:rPr lang="en-US" dirty="0"/>
              <a:t>Sources( go to the lab, anatomy, model, class work sheet)</a:t>
            </a:r>
          </a:p>
        </p:txBody>
      </p:sp>
    </p:spTree>
    <p:extLst>
      <p:ext uri="{BB962C8B-B14F-4D97-AF65-F5344CB8AC3E}">
        <p14:creationId xmlns:p14="http://schemas.microsoft.com/office/powerpoint/2010/main" val="68283405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304801"/>
            <a:ext cx="77724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Label the parts of respiratory system: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562600"/>
            <a:ext cx="8686800" cy="76200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7" name="Picture 6" descr="resp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1" y="1219200"/>
            <a:ext cx="7619999" cy="5410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58000" y="2667000"/>
            <a:ext cx="2819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4FD5D-7E4E-4F57-8246-D2266C3E0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741" y="41990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Respiratory system is located in your chest.</a:t>
            </a:r>
            <a:endParaRPr lang="en-AE" dirty="0"/>
          </a:p>
        </p:txBody>
      </p:sp>
      <p:pic>
        <p:nvPicPr>
          <p:cNvPr id="7" name="Picture 6" descr="A picture containing indoor, wall, statue, decorated&#10;&#10;Description automatically generated">
            <a:extLst>
              <a:ext uri="{FF2B5EF4-FFF2-40B4-BE49-F238E27FC236}">
                <a16:creationId xmlns:a16="http://schemas.microsoft.com/office/drawing/2014/main" id="{0D1D7786-EF19-47BF-AFC5-2CB968A3A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54" y="1592826"/>
            <a:ext cx="4840736" cy="427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088831"/>
            <a:ext cx="11428604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665101BC-858A-4221-8518-31B0B9698AA1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        			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A47798-8925-2374-ECC1-B356EEC90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626E248-24B9-BCFE-242B-68D38E9D3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FF7431-8502-F69B-9E4B-CDBED0AAFE74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134D365-5348-1643-5161-F87BB4D1F0D8}"/>
              </a:ext>
            </a:extLst>
          </p:cNvPr>
          <p:cNvSpPr txBox="1">
            <a:spLocks/>
          </p:cNvSpPr>
          <p:nvPr/>
        </p:nvSpPr>
        <p:spPr>
          <a:xfrm>
            <a:off x="674285" y="2022485"/>
            <a:ext cx="9809677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Aerobic respiration needs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_____________. 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a. glucose.                 b. oxygen          c. both of them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The kind of respiration is called------------- respiration.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a. aerobic           b. anaerobic        c. both of them are correct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B633503-554C-D45E-07D2-A84CD5F5C226}"/>
              </a:ext>
            </a:extLst>
          </p:cNvPr>
          <p:cNvSpPr/>
          <p:nvPr/>
        </p:nvSpPr>
        <p:spPr>
          <a:xfrm>
            <a:off x="10831366" y="6247752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259AAC-8297-F7F9-D00A-21C6AE8F603D}"/>
              </a:ext>
            </a:extLst>
          </p:cNvPr>
          <p:cNvGrpSpPr/>
          <p:nvPr/>
        </p:nvGrpSpPr>
        <p:grpSpPr>
          <a:xfrm>
            <a:off x="10125798" y="1204359"/>
            <a:ext cx="2290890" cy="5468840"/>
            <a:chOff x="9694994" y="1230630"/>
            <a:chExt cx="2290890" cy="5468840"/>
          </a:xfrm>
        </p:grpSpPr>
        <p:sp>
          <p:nvSpPr>
            <p:cNvPr id="14" name="Rounded Rectangle 25">
              <a:extLst>
                <a:ext uri="{FF2B5EF4-FFF2-40B4-BE49-F238E27FC236}">
                  <a16:creationId xmlns:a16="http://schemas.microsoft.com/office/drawing/2014/main" id="{33EF8BFB-92D7-B03B-64C2-F5B6E039B659}"/>
                </a:ext>
              </a:extLst>
            </p:cNvPr>
            <p:cNvSpPr/>
            <p:nvPr/>
          </p:nvSpPr>
          <p:spPr>
            <a:xfrm>
              <a:off x="10220960" y="1298870"/>
              <a:ext cx="1764924" cy="5400600"/>
            </a:xfrm>
            <a:prstGeom prst="roundRect">
              <a:avLst>
                <a:gd name="adj" fmla="val 7143"/>
              </a:avLst>
            </a:prstGeom>
          </p:spPr>
          <p:style>
            <a:lnRef idx="0">
              <a:schemeClr val="accent5"/>
            </a:lnRef>
            <a:fillRef idx="1002">
              <a:schemeClr val="dk2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5" name="Rounded Rectangle 43">
              <a:extLst>
                <a:ext uri="{FF2B5EF4-FFF2-40B4-BE49-F238E27FC236}">
                  <a16:creationId xmlns:a16="http://schemas.microsoft.com/office/drawing/2014/main" id="{B3A0011E-DB25-A966-5E0A-9A2AAEA94FD4}"/>
                </a:ext>
              </a:extLst>
            </p:cNvPr>
            <p:cNvSpPr/>
            <p:nvPr/>
          </p:nvSpPr>
          <p:spPr>
            <a:xfrm>
              <a:off x="9722290" y="1230630"/>
              <a:ext cx="2131514" cy="435768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Outcomes</a:t>
              </a:r>
              <a:r>
                <a:rPr lang="ar-SA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 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endParaRPr>
            </a:p>
          </p:txBody>
        </p:sp>
        <p:sp>
          <p:nvSpPr>
            <p:cNvPr id="16" name="Rounded Rectangle 44">
              <a:extLst>
                <a:ext uri="{FF2B5EF4-FFF2-40B4-BE49-F238E27FC236}">
                  <a16:creationId xmlns:a16="http://schemas.microsoft.com/office/drawing/2014/main" id="{DE82188A-51C9-ABB5-6CBB-3FFDE86631D9}"/>
                </a:ext>
              </a:extLst>
            </p:cNvPr>
            <p:cNvSpPr/>
            <p:nvPr/>
          </p:nvSpPr>
          <p:spPr>
            <a:xfrm>
              <a:off x="9722290" y="2383728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Formative evaluation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17" name="Rounded Rectangle 45">
              <a:extLst>
                <a:ext uri="{FF2B5EF4-FFF2-40B4-BE49-F238E27FC236}">
                  <a16:creationId xmlns:a16="http://schemas.microsoft.com/office/drawing/2014/main" id="{A71D3C61-95AB-3E44-5434-3F84360ADC26}"/>
                </a:ext>
              </a:extLst>
            </p:cNvPr>
            <p:cNvSpPr/>
            <p:nvPr/>
          </p:nvSpPr>
          <p:spPr>
            <a:xfrm>
              <a:off x="9694994" y="2937305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Essential</a:t>
              </a:r>
              <a:r>
                <a:rPr lang="en-US" dirty="0"/>
                <a:t> </a:t>
              </a:r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activity</a:t>
              </a:r>
              <a:r>
                <a:rPr lang="en-US" dirty="0"/>
                <a:t> </a:t>
              </a:r>
            </a:p>
          </p:txBody>
        </p:sp>
        <p:sp>
          <p:nvSpPr>
            <p:cNvPr id="18" name="Rounded Rectangle 46">
              <a:extLst>
                <a:ext uri="{FF2B5EF4-FFF2-40B4-BE49-F238E27FC236}">
                  <a16:creationId xmlns:a16="http://schemas.microsoft.com/office/drawing/2014/main" id="{795D3B7C-81A3-0A24-97D5-17A6A51367DB}"/>
                </a:ext>
              </a:extLst>
            </p:cNvPr>
            <p:cNvSpPr/>
            <p:nvPr/>
          </p:nvSpPr>
          <p:spPr>
            <a:xfrm>
              <a:off x="9694994" y="3950814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Feedback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19" name="Rounded Rectangle 47">
              <a:extLst>
                <a:ext uri="{FF2B5EF4-FFF2-40B4-BE49-F238E27FC236}">
                  <a16:creationId xmlns:a16="http://schemas.microsoft.com/office/drawing/2014/main" id="{98A6CD6C-C5ED-3D32-301B-BFC38D8BF6D6}"/>
                </a:ext>
              </a:extLst>
            </p:cNvPr>
            <p:cNvSpPr/>
            <p:nvPr/>
          </p:nvSpPr>
          <p:spPr>
            <a:xfrm>
              <a:off x="9694994" y="3415547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Constructive evaluation</a:t>
              </a:r>
            </a:p>
          </p:txBody>
        </p:sp>
        <p:sp>
          <p:nvSpPr>
            <p:cNvPr id="20" name="Rounded Rectangle 48">
              <a:extLst>
                <a:ext uri="{FF2B5EF4-FFF2-40B4-BE49-F238E27FC236}">
                  <a16:creationId xmlns:a16="http://schemas.microsoft.com/office/drawing/2014/main" id="{3C0E1A8B-B6EB-F625-103D-62E3ACC4250E}"/>
                </a:ext>
              </a:extLst>
            </p:cNvPr>
            <p:cNvSpPr/>
            <p:nvPr/>
          </p:nvSpPr>
          <p:spPr>
            <a:xfrm>
              <a:off x="9708642" y="4463450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Differentiation learning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1" name="Rounded Rectangle 49">
              <a:extLst>
                <a:ext uri="{FF2B5EF4-FFF2-40B4-BE49-F238E27FC236}">
                  <a16:creationId xmlns:a16="http://schemas.microsoft.com/office/drawing/2014/main" id="{3A102B36-36BB-B508-BF73-DD3C25B91610}"/>
                </a:ext>
              </a:extLst>
            </p:cNvPr>
            <p:cNvSpPr/>
            <p:nvPr/>
          </p:nvSpPr>
          <p:spPr>
            <a:xfrm>
              <a:off x="9722290" y="1801699"/>
              <a:ext cx="2158810" cy="463827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Introduction</a:t>
              </a:r>
              <a:r>
                <a:rPr lang="ar-SA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 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2" name="Rounded Rectangle 50">
              <a:extLst>
                <a:ext uri="{FF2B5EF4-FFF2-40B4-BE49-F238E27FC236}">
                  <a16:creationId xmlns:a16="http://schemas.microsoft.com/office/drawing/2014/main" id="{A6AC730C-E7A9-E34E-7FD3-7BA6A8C063A9}"/>
                </a:ext>
              </a:extLst>
            </p:cNvPr>
            <p:cNvSpPr/>
            <p:nvPr/>
          </p:nvSpPr>
          <p:spPr>
            <a:xfrm>
              <a:off x="9708642" y="4916096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Linked to real-life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3" name="Rounded Rectangle 51">
              <a:extLst>
                <a:ext uri="{FF2B5EF4-FFF2-40B4-BE49-F238E27FC236}">
                  <a16:creationId xmlns:a16="http://schemas.microsoft.com/office/drawing/2014/main" id="{7D2589D5-115C-6EF3-7F5D-F4B7E7C6BD65}"/>
                </a:ext>
              </a:extLst>
            </p:cNvPr>
            <p:cNvSpPr/>
            <p:nvPr/>
          </p:nvSpPr>
          <p:spPr>
            <a:xfrm>
              <a:off x="9722290" y="5433728"/>
              <a:ext cx="222705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Critical thinking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4" name="Rounded Rectangle 52">
              <a:extLst>
                <a:ext uri="{FF2B5EF4-FFF2-40B4-BE49-F238E27FC236}">
                  <a16:creationId xmlns:a16="http://schemas.microsoft.com/office/drawing/2014/main" id="{389D4E3E-1011-7C76-2849-EAF26FED377E}"/>
                </a:ext>
              </a:extLst>
            </p:cNvPr>
            <p:cNvSpPr/>
            <p:nvPr/>
          </p:nvSpPr>
          <p:spPr>
            <a:xfrm>
              <a:off x="9754672" y="5949056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Summative evaluation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640634" y="1099358"/>
            <a:ext cx="3932487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Formative evaluation</a:t>
            </a:r>
          </a:p>
        </p:txBody>
      </p:sp>
      <p:sp>
        <p:nvSpPr>
          <p:cNvPr id="26" name="Double Wave 25">
            <a:extLst>
              <a:ext uri="{FF2B5EF4-FFF2-40B4-BE49-F238E27FC236}">
                <a16:creationId xmlns:a16="http://schemas.microsoft.com/office/drawing/2014/main" id="{1546D119-D213-2856-6DF8-62176C523541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Double Wave 26">
            <a:extLst>
              <a:ext uri="{FF2B5EF4-FFF2-40B4-BE49-F238E27FC236}">
                <a16:creationId xmlns:a16="http://schemas.microsoft.com/office/drawing/2014/main" id="{C79A5552-44AA-2E41-9BFA-33C8F012DACD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5783C4FE-D2AE-1B37-1922-073D111002F7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8C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Double Wave 28">
            <a:extLst>
              <a:ext uri="{FF2B5EF4-FFF2-40B4-BE49-F238E27FC236}">
                <a16:creationId xmlns:a16="http://schemas.microsoft.com/office/drawing/2014/main" id="{C0B9CC9F-BF56-1FE4-3A6F-57F868256ACC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Anaerobic respiration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318729-DEA9-5EDF-01E4-F6FE5C8C62E1}"/>
              </a:ext>
            </a:extLst>
          </p:cNvPr>
          <p:cNvGrpSpPr/>
          <p:nvPr/>
        </p:nvGrpSpPr>
        <p:grpSpPr>
          <a:xfrm>
            <a:off x="8381120" y="1180779"/>
            <a:ext cx="1573020" cy="730155"/>
            <a:chOff x="7446246" y="205862"/>
            <a:chExt cx="1544854" cy="691058"/>
          </a:xfrm>
        </p:grpSpPr>
        <p:sp>
          <p:nvSpPr>
            <p:cNvPr id="31" name="Rounded Rectangle 10">
              <a:extLst>
                <a:ext uri="{FF2B5EF4-FFF2-40B4-BE49-F238E27FC236}">
                  <a16:creationId xmlns:a16="http://schemas.microsoft.com/office/drawing/2014/main" id="{8BC8347A-9046-C754-95AF-1243434BC520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13">
              <a:extLst>
                <a:ext uri="{FF2B5EF4-FFF2-40B4-BE49-F238E27FC236}">
                  <a16:creationId xmlns:a16="http://schemas.microsoft.com/office/drawing/2014/main" id="{BEED08EB-BD63-A4FD-BF0E-29C640E3176B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4FC5FF74-F323-4EAD-8120-3696ED40EAB4}"/>
              </a:ext>
            </a:extLst>
          </p:cNvPr>
          <p:cNvSpPr/>
          <p:nvPr/>
        </p:nvSpPr>
        <p:spPr>
          <a:xfrm>
            <a:off x="8875427" y="6110802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</p:spTree>
    <p:extLst>
      <p:ext uri="{BB962C8B-B14F-4D97-AF65-F5344CB8AC3E}">
        <p14:creationId xmlns:p14="http://schemas.microsoft.com/office/powerpoint/2010/main" val="51363135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11428604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7" y="5983364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5872" y="1154826"/>
            <a:ext cx="3247427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Introduction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665101BC-858A-4221-8518-31B0B9698AA1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        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A47798-8925-2374-ECC1-B356EEC904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626E248-24B9-BCFE-242B-68D38E9D3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0B1FF1-F881-D763-F8BF-566D099AC9DD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345067-15D3-2951-7FC1-ACE94FA5A4A4}"/>
              </a:ext>
            </a:extLst>
          </p:cNvPr>
          <p:cNvGrpSpPr/>
          <p:nvPr/>
        </p:nvGrpSpPr>
        <p:grpSpPr>
          <a:xfrm>
            <a:off x="9901110" y="1204359"/>
            <a:ext cx="2290890" cy="5468840"/>
            <a:chOff x="9694994" y="1230630"/>
            <a:chExt cx="2290890" cy="5468840"/>
          </a:xfrm>
        </p:grpSpPr>
        <p:sp>
          <p:nvSpPr>
            <p:cNvPr id="15" name="Rounded Rectangle 25">
              <a:extLst>
                <a:ext uri="{FF2B5EF4-FFF2-40B4-BE49-F238E27FC236}">
                  <a16:creationId xmlns:a16="http://schemas.microsoft.com/office/drawing/2014/main" id="{963DD8E0-B4D0-336A-1346-C5E09ADFA34A}"/>
                </a:ext>
              </a:extLst>
            </p:cNvPr>
            <p:cNvSpPr/>
            <p:nvPr/>
          </p:nvSpPr>
          <p:spPr>
            <a:xfrm>
              <a:off x="10220960" y="1298870"/>
              <a:ext cx="1764924" cy="5400600"/>
            </a:xfrm>
            <a:prstGeom prst="roundRect">
              <a:avLst>
                <a:gd name="adj" fmla="val 7143"/>
              </a:avLst>
            </a:prstGeom>
          </p:spPr>
          <p:style>
            <a:lnRef idx="0">
              <a:schemeClr val="accent5"/>
            </a:lnRef>
            <a:fillRef idx="1002">
              <a:schemeClr val="dk2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16" name="Rounded Rectangle 43">
              <a:extLst>
                <a:ext uri="{FF2B5EF4-FFF2-40B4-BE49-F238E27FC236}">
                  <a16:creationId xmlns:a16="http://schemas.microsoft.com/office/drawing/2014/main" id="{9627525E-5A09-A226-5297-E8A40821A690}"/>
                </a:ext>
              </a:extLst>
            </p:cNvPr>
            <p:cNvSpPr/>
            <p:nvPr/>
          </p:nvSpPr>
          <p:spPr>
            <a:xfrm>
              <a:off x="9722290" y="1230630"/>
              <a:ext cx="2131514" cy="435768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Outcomes</a:t>
              </a:r>
              <a:r>
                <a:rPr lang="ar-SA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45 Light" panose="020B0403020202020204" pitchFamily="34" charset="-78"/>
                  <a:cs typeface="HelveticaNeueLT Arabic 45 Light" panose="020B0403020202020204" pitchFamily="34" charset="-78"/>
                </a:rPr>
                <a:t> 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endParaRPr>
            </a:p>
          </p:txBody>
        </p:sp>
        <p:sp>
          <p:nvSpPr>
            <p:cNvPr id="17" name="Rounded Rectangle 44">
              <a:extLst>
                <a:ext uri="{FF2B5EF4-FFF2-40B4-BE49-F238E27FC236}">
                  <a16:creationId xmlns:a16="http://schemas.microsoft.com/office/drawing/2014/main" id="{807BF9B8-EEC1-FEC8-EA69-A265A3FD0702}"/>
                </a:ext>
              </a:extLst>
            </p:cNvPr>
            <p:cNvSpPr/>
            <p:nvPr/>
          </p:nvSpPr>
          <p:spPr>
            <a:xfrm>
              <a:off x="9722290" y="2383728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Formative evaluation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18" name="Rounded Rectangle 45">
              <a:extLst>
                <a:ext uri="{FF2B5EF4-FFF2-40B4-BE49-F238E27FC236}">
                  <a16:creationId xmlns:a16="http://schemas.microsoft.com/office/drawing/2014/main" id="{4F91A55D-B334-E01B-1D29-BF46C47C24BB}"/>
                </a:ext>
              </a:extLst>
            </p:cNvPr>
            <p:cNvSpPr/>
            <p:nvPr/>
          </p:nvSpPr>
          <p:spPr>
            <a:xfrm>
              <a:off x="9694994" y="2937305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PRESENTATION</a:t>
              </a:r>
              <a:endParaRPr lang="en-US" dirty="0"/>
            </a:p>
          </p:txBody>
        </p:sp>
        <p:sp>
          <p:nvSpPr>
            <p:cNvPr id="19" name="Rounded Rectangle 46">
              <a:extLst>
                <a:ext uri="{FF2B5EF4-FFF2-40B4-BE49-F238E27FC236}">
                  <a16:creationId xmlns:a16="http://schemas.microsoft.com/office/drawing/2014/main" id="{2F7E65B1-02C2-CE95-A234-8571726D33BB}"/>
                </a:ext>
              </a:extLst>
            </p:cNvPr>
            <p:cNvSpPr/>
            <p:nvPr/>
          </p:nvSpPr>
          <p:spPr>
            <a:xfrm>
              <a:off x="9694994" y="3950814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Feedback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0" name="Rounded Rectangle 47">
              <a:extLst>
                <a:ext uri="{FF2B5EF4-FFF2-40B4-BE49-F238E27FC236}">
                  <a16:creationId xmlns:a16="http://schemas.microsoft.com/office/drawing/2014/main" id="{6EF2D235-8B1F-BCEE-7876-B8071F2E6022}"/>
                </a:ext>
              </a:extLst>
            </p:cNvPr>
            <p:cNvSpPr/>
            <p:nvPr/>
          </p:nvSpPr>
          <p:spPr>
            <a:xfrm>
              <a:off x="9694994" y="3415547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Constructive evaluation</a:t>
              </a:r>
            </a:p>
          </p:txBody>
        </p:sp>
        <p:sp>
          <p:nvSpPr>
            <p:cNvPr id="21" name="Rounded Rectangle 48">
              <a:extLst>
                <a:ext uri="{FF2B5EF4-FFF2-40B4-BE49-F238E27FC236}">
                  <a16:creationId xmlns:a16="http://schemas.microsoft.com/office/drawing/2014/main" id="{059D3BCB-176C-B9EF-3F5A-44B5FE54D5B9}"/>
                </a:ext>
              </a:extLst>
            </p:cNvPr>
            <p:cNvSpPr/>
            <p:nvPr/>
          </p:nvSpPr>
          <p:spPr>
            <a:xfrm>
              <a:off x="9708642" y="4463450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Differentiation learning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2" name="Rounded Rectangle 49">
              <a:extLst>
                <a:ext uri="{FF2B5EF4-FFF2-40B4-BE49-F238E27FC236}">
                  <a16:creationId xmlns:a16="http://schemas.microsoft.com/office/drawing/2014/main" id="{B2B7369A-A148-D817-FC59-652F47453D3B}"/>
                </a:ext>
              </a:extLst>
            </p:cNvPr>
            <p:cNvSpPr/>
            <p:nvPr/>
          </p:nvSpPr>
          <p:spPr>
            <a:xfrm>
              <a:off x="9722290" y="1801699"/>
              <a:ext cx="2158810" cy="463827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Introduction</a:t>
              </a:r>
              <a:r>
                <a:rPr lang="ar-SA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 </a:t>
              </a:r>
              <a:endParaRPr lang="ar-J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3" name="Rounded Rectangle 50">
              <a:extLst>
                <a:ext uri="{FF2B5EF4-FFF2-40B4-BE49-F238E27FC236}">
                  <a16:creationId xmlns:a16="http://schemas.microsoft.com/office/drawing/2014/main" id="{34BF1596-18E4-7C53-ED05-E558A110A9D4}"/>
                </a:ext>
              </a:extLst>
            </p:cNvPr>
            <p:cNvSpPr/>
            <p:nvPr/>
          </p:nvSpPr>
          <p:spPr>
            <a:xfrm>
              <a:off x="9708642" y="4916096"/>
              <a:ext cx="2145162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Linked to real-life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4" name="Rounded Rectangle 51">
              <a:extLst>
                <a:ext uri="{FF2B5EF4-FFF2-40B4-BE49-F238E27FC236}">
                  <a16:creationId xmlns:a16="http://schemas.microsoft.com/office/drawing/2014/main" id="{DC20C5C6-4018-3325-81D1-3276C098F8C8}"/>
                </a:ext>
              </a:extLst>
            </p:cNvPr>
            <p:cNvSpPr/>
            <p:nvPr/>
          </p:nvSpPr>
          <p:spPr>
            <a:xfrm>
              <a:off x="9722290" y="5433728"/>
              <a:ext cx="222705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Critical thinking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25" name="Rounded Rectangle 52">
              <a:extLst>
                <a:ext uri="{FF2B5EF4-FFF2-40B4-BE49-F238E27FC236}">
                  <a16:creationId xmlns:a16="http://schemas.microsoft.com/office/drawing/2014/main" id="{8BFD7D44-70E0-2579-8EB5-FFC145EF9F5B}"/>
                </a:ext>
              </a:extLst>
            </p:cNvPr>
            <p:cNvSpPr/>
            <p:nvPr/>
          </p:nvSpPr>
          <p:spPr>
            <a:xfrm>
              <a:off x="9754672" y="5949056"/>
              <a:ext cx="2158810" cy="36004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Arabic 55 Roman" panose="020B0604020202020204" pitchFamily="34" charset="-78"/>
                  <a:cs typeface="HelveticaNeueLT Arabic 55 Roman" panose="020B0604020202020204" pitchFamily="34" charset="-78"/>
                </a:rPr>
                <a:t>Summative evaluation</a:t>
              </a:r>
              <a:endParaRPr lang="ar-J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</p:grpSp>
      <p:sp>
        <p:nvSpPr>
          <p:cNvPr id="26" name="Double Wave 25">
            <a:extLst>
              <a:ext uri="{FF2B5EF4-FFF2-40B4-BE49-F238E27FC236}">
                <a16:creationId xmlns:a16="http://schemas.microsoft.com/office/drawing/2014/main" id="{51A3D037-CC23-FB7B-E080-D5FF68CBFAB0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Double Wave 26">
            <a:extLst>
              <a:ext uri="{FF2B5EF4-FFF2-40B4-BE49-F238E27FC236}">
                <a16:creationId xmlns:a16="http://schemas.microsoft.com/office/drawing/2014/main" id="{787F7B30-86E1-9A17-9B0B-F40BAC8FD768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8" name="Double Wave 27">
            <a:extLst>
              <a:ext uri="{FF2B5EF4-FFF2-40B4-BE49-F238E27FC236}">
                <a16:creationId xmlns:a16="http://schemas.microsoft.com/office/drawing/2014/main" id="{D0B10E1F-AD60-DA66-2F5A-6A0BD11116A7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8c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Double Wave 28">
            <a:extLst>
              <a:ext uri="{FF2B5EF4-FFF2-40B4-BE49-F238E27FC236}">
                <a16:creationId xmlns:a16="http://schemas.microsoft.com/office/drawing/2014/main" id="{8BE430D0-32E0-7EB1-A2A9-CE86B2D15C92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b="1" dirty="0" err="1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ANAerobic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respiration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C60ECC-4D99-2B9A-E9B8-EEDC3571DE3F}"/>
              </a:ext>
            </a:extLst>
          </p:cNvPr>
          <p:cNvGrpSpPr/>
          <p:nvPr/>
        </p:nvGrpSpPr>
        <p:grpSpPr>
          <a:xfrm>
            <a:off x="8192925" y="1167671"/>
            <a:ext cx="1573020" cy="730155"/>
            <a:chOff x="7446246" y="205862"/>
            <a:chExt cx="1544854" cy="691058"/>
          </a:xfrm>
        </p:grpSpPr>
        <p:sp>
          <p:nvSpPr>
            <p:cNvPr id="31" name="Rounded Rectangle 10">
              <a:extLst>
                <a:ext uri="{FF2B5EF4-FFF2-40B4-BE49-F238E27FC236}">
                  <a16:creationId xmlns:a16="http://schemas.microsoft.com/office/drawing/2014/main" id="{E97CE29E-EF1A-8505-F4AD-65A8BA3D9F2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13">
              <a:extLst>
                <a:ext uri="{FF2B5EF4-FFF2-40B4-BE49-F238E27FC236}">
                  <a16:creationId xmlns:a16="http://schemas.microsoft.com/office/drawing/2014/main" id="{825D370E-4613-8D7F-D8CA-69EF7CC05C64}"/>
                </a:ext>
              </a:extLst>
            </p:cNvPr>
            <p:cNvSpPr/>
            <p:nvPr/>
          </p:nvSpPr>
          <p:spPr>
            <a:xfrm>
              <a:off x="7569132" y="320195"/>
              <a:ext cx="1299082" cy="50509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01:30 minutes</a:t>
              </a:r>
            </a:p>
          </p:txBody>
        </p:sp>
      </p:grpSp>
      <p:pic>
        <p:nvPicPr>
          <p:cNvPr id="1026" name="Picture 2" descr="Easy Sugar Free Kimchi - The Sophisticated Caveman®">
            <a:extLst>
              <a:ext uri="{FF2B5EF4-FFF2-40B4-BE49-F238E27FC236}">
                <a16:creationId xmlns:a16="http://schemas.microsoft.com/office/drawing/2014/main" id="{DDEA3BE2-783D-41DA-B722-67C5A43745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991" y="3032201"/>
            <a:ext cx="2432043" cy="363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british bake off bread GIF by BBC">
            <a:extLst>
              <a:ext uri="{FF2B5EF4-FFF2-40B4-BE49-F238E27FC236}">
                <a16:creationId xmlns:a16="http://schemas.microsoft.com/office/drawing/2014/main" id="{5BA25E2B-1F20-4C6C-A63F-8EA8BA8D5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30" y="3032201"/>
            <a:ext cx="2857500" cy="365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C504D4-9500-45A8-A5C2-D28AEFECF17C}"/>
              </a:ext>
            </a:extLst>
          </p:cNvPr>
          <p:cNvSpPr/>
          <p:nvPr/>
        </p:nvSpPr>
        <p:spPr>
          <a:xfrm>
            <a:off x="793986" y="2091510"/>
            <a:ext cx="3347763" cy="2705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organisms used to make  these products?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these processes used oxygen to perform their product?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name of this kind of respiration</a:t>
            </a:r>
          </a:p>
        </p:txBody>
      </p:sp>
    </p:spTree>
    <p:extLst>
      <p:ext uri="{BB962C8B-B14F-4D97-AF65-F5344CB8AC3E}">
        <p14:creationId xmlns:p14="http://schemas.microsoft.com/office/powerpoint/2010/main" val="377429554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0" name="Rounded Rectangle 29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evaluation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293730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 learning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Introduction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Linked to real-life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evaluation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17ACE840-79D9-E542-2CB1-EA4643A89A69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        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D3AA33-463A-3E64-577E-C249DF943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7E8AEDD-9BA1-F9AD-39D3-8BD336B70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0D9CCE-24B6-40AC-842E-7302BB9CE6E9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9FA02A5B-39D0-A36F-6F41-2A4ABFEA2F96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B60BB9DB-E8FB-E69B-B56C-28A3300606EB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074FC079-8C06-D689-BB33-41501036ED41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8C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:a16="http://schemas.microsoft.com/office/drawing/2014/main" id="{E184CA02-B8D1-ECD2-D832-07ADC60AEE83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Anaerobic respiration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4851F4-67D2-E34A-D3F2-0ABF25BA6337}"/>
              </a:ext>
            </a:extLst>
          </p:cNvPr>
          <p:cNvSpPr/>
          <p:nvPr/>
        </p:nvSpPr>
        <p:spPr>
          <a:xfrm>
            <a:off x="937191" y="1099358"/>
            <a:ext cx="3339377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en-US" sz="32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434C9D-64F5-55C4-E953-3C37AC0CB65A}"/>
              </a:ext>
            </a:extLst>
          </p:cNvPr>
          <p:cNvGrpSpPr/>
          <p:nvPr/>
        </p:nvGrpSpPr>
        <p:grpSpPr>
          <a:xfrm>
            <a:off x="7930399" y="1197384"/>
            <a:ext cx="1573020" cy="730155"/>
            <a:chOff x="7446246" y="205862"/>
            <a:chExt cx="1544854" cy="691058"/>
          </a:xfrm>
        </p:grpSpPr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007D36F7-98EC-40D4-66A8-07121F619267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13">
              <a:extLst>
                <a:ext uri="{FF2B5EF4-FFF2-40B4-BE49-F238E27FC236}">
                  <a16:creationId xmlns:a16="http://schemas.microsoft.com/office/drawing/2014/main" id="{A61889F4-76EB-6308-290E-7C1BAAB1C96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pic>
        <p:nvPicPr>
          <p:cNvPr id="23" name="Picture 3">
            <a:extLst>
              <a:ext uri="{FF2B5EF4-FFF2-40B4-BE49-F238E27FC236}">
                <a16:creationId xmlns:a16="http://schemas.microsoft.com/office/drawing/2014/main" id="{9AE8010B-72D2-7E00-AF12-63D166937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3" y="3950814"/>
            <a:ext cx="3367416" cy="288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21F2725-8F94-8943-9B04-89D9412F5E72}"/>
              </a:ext>
            </a:extLst>
          </p:cNvPr>
          <p:cNvSpPr txBox="1"/>
          <p:nvPr/>
        </p:nvSpPr>
        <p:spPr>
          <a:xfrm>
            <a:off x="606257" y="1608831"/>
            <a:ext cx="85877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</a:rPr>
              <a:t>Can anaerobic respiration happen in your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body?in</a:t>
            </a:r>
            <a:r>
              <a:rPr lang="en-US" altLang="en-US" sz="2800" dirty="0">
                <a:latin typeface="Times New Roman" panose="02020603050405020304" pitchFamily="18" charset="0"/>
              </a:rPr>
              <a:t> which case? Where does it happen ?</a:t>
            </a:r>
          </a:p>
          <a:p>
            <a:r>
              <a:rPr lang="en-US" altLang="en-US" sz="2800" dirty="0">
                <a:latin typeface="Times New Roman" panose="02020603050405020304" pitchFamily="18" charset="0"/>
              </a:rPr>
              <a:t>In cytoplasm of muscle cells during rapid and vigorous exercise, muscle cells may be depleted of oxygen. They then switch from aerobic respiration to…………???????.</a:t>
            </a:r>
            <a:endParaRPr lang="en-US" sz="2800" dirty="0"/>
          </a:p>
        </p:txBody>
      </p:sp>
      <p:pic>
        <p:nvPicPr>
          <p:cNvPr id="28" name="Picture 2" descr="Easy Sugar Free Kimchi - The Sophisticated Caveman®">
            <a:extLst>
              <a:ext uri="{FF2B5EF4-FFF2-40B4-BE49-F238E27FC236}">
                <a16:creationId xmlns:a16="http://schemas.microsoft.com/office/drawing/2014/main" id="{28498CB0-811C-418A-A86B-639D46AAF9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744" y="5070763"/>
            <a:ext cx="2432043" cy="163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9CD87D-0B36-41F1-B789-6122540D13AC}"/>
              </a:ext>
            </a:extLst>
          </p:cNvPr>
          <p:cNvSpPr/>
          <p:nvPr/>
        </p:nvSpPr>
        <p:spPr>
          <a:xfrm>
            <a:off x="4087173" y="4178096"/>
            <a:ext cx="2432043" cy="881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anaerobic bacteria to  make sour pickles .</a:t>
            </a:r>
          </a:p>
        </p:txBody>
      </p:sp>
      <p:pic>
        <p:nvPicPr>
          <p:cNvPr id="33" name="Picture 4" descr="british bake off bread GIF by BBC">
            <a:extLst>
              <a:ext uri="{FF2B5EF4-FFF2-40B4-BE49-F238E27FC236}">
                <a16:creationId xmlns:a16="http://schemas.microsoft.com/office/drawing/2014/main" id="{E138DCCF-6C67-4144-9016-FC014F94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775" y="5070762"/>
            <a:ext cx="2857500" cy="162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2A2E7FE-DE8F-48A5-A552-BA70A2B59762}"/>
              </a:ext>
            </a:extLst>
          </p:cNvPr>
          <p:cNvSpPr/>
          <p:nvPr/>
        </p:nvSpPr>
        <p:spPr>
          <a:xfrm>
            <a:off x="6622282" y="4130834"/>
            <a:ext cx="2940632" cy="8818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anaerobic yeast to  raise the   dough.</a:t>
            </a:r>
          </a:p>
        </p:txBody>
      </p:sp>
    </p:spTree>
    <p:extLst>
      <p:ext uri="{BB962C8B-B14F-4D97-AF65-F5344CB8AC3E}">
        <p14:creationId xmlns:p14="http://schemas.microsoft.com/office/powerpoint/2010/main" val="403917310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0" name="Rounded Rectangle 29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evaluation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293730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 learning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Introduction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Linked to real-life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evaluation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17ACE840-79D9-E542-2CB1-EA4643A89A69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        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D3AA33-463A-3E64-577E-C249DF943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7E8AEDD-9BA1-F9AD-39D3-8BD336B70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0D9CCE-24B6-40AC-842E-7302BB9CE6E9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9FA02A5B-39D0-A36F-6F41-2A4ABFEA2F96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B60BB9DB-E8FB-E69B-B56C-28A3300606EB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074FC079-8C06-D689-BB33-41501036ED41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8C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:a16="http://schemas.microsoft.com/office/drawing/2014/main" id="{E184CA02-B8D1-ECD2-D832-07ADC60AEE83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Anaerobic respiration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4851F4-67D2-E34A-D3F2-0ABF25BA6337}"/>
              </a:ext>
            </a:extLst>
          </p:cNvPr>
          <p:cNvSpPr/>
          <p:nvPr/>
        </p:nvSpPr>
        <p:spPr>
          <a:xfrm>
            <a:off x="937191" y="1099358"/>
            <a:ext cx="3339377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en-US" sz="32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434C9D-64F5-55C4-E953-3C37AC0CB65A}"/>
              </a:ext>
            </a:extLst>
          </p:cNvPr>
          <p:cNvGrpSpPr/>
          <p:nvPr/>
        </p:nvGrpSpPr>
        <p:grpSpPr>
          <a:xfrm>
            <a:off x="7930399" y="1197384"/>
            <a:ext cx="1573020" cy="730155"/>
            <a:chOff x="7446246" y="205862"/>
            <a:chExt cx="1544854" cy="691058"/>
          </a:xfrm>
        </p:grpSpPr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007D36F7-98EC-40D4-66A8-07121F619267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13">
              <a:extLst>
                <a:ext uri="{FF2B5EF4-FFF2-40B4-BE49-F238E27FC236}">
                  <a16:creationId xmlns:a16="http://schemas.microsoft.com/office/drawing/2014/main" id="{A61889F4-76EB-6308-290E-7C1BAAB1C96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pic>
        <p:nvPicPr>
          <p:cNvPr id="23" name="Picture 3">
            <a:extLst>
              <a:ext uri="{FF2B5EF4-FFF2-40B4-BE49-F238E27FC236}">
                <a16:creationId xmlns:a16="http://schemas.microsoft.com/office/drawing/2014/main" id="{9AE8010B-72D2-7E00-AF12-63D166937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3" y="3950814"/>
            <a:ext cx="3367416" cy="288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21F2725-8F94-8943-9B04-89D9412F5E72}"/>
              </a:ext>
            </a:extLst>
          </p:cNvPr>
          <p:cNvSpPr txBox="1"/>
          <p:nvPr/>
        </p:nvSpPr>
        <p:spPr>
          <a:xfrm>
            <a:off x="606257" y="1608831"/>
            <a:ext cx="85877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</a:rPr>
              <a:t>Can anaerobic respiration happen in your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body?in</a:t>
            </a:r>
            <a:r>
              <a:rPr lang="en-US" altLang="en-US" sz="2800" dirty="0">
                <a:latin typeface="Times New Roman" panose="02020603050405020304" pitchFamily="18" charset="0"/>
              </a:rPr>
              <a:t> which case? Where does it happen ?</a:t>
            </a:r>
          </a:p>
          <a:p>
            <a:r>
              <a:rPr lang="en-US" altLang="en-US" sz="2800" dirty="0">
                <a:latin typeface="Times New Roman" panose="02020603050405020304" pitchFamily="18" charset="0"/>
              </a:rPr>
              <a:t>In cytoplasm of muscle cells during rapid and vigorous exercise, muscle cells may be depleted of oxygen. They then switch from aerobic respiration to…………???????.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6478652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evaluation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293730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Essential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activity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 learning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Introduction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Linked to real-life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evaluation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17ACE840-79D9-E542-2CB1-EA4643A89A69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الكلية العلمية الإسلامية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                     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		        			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D3AA33-463A-3E64-577E-C249DF943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7E8AEDD-9BA1-F9AD-39D3-8BD336B70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0D9CCE-24B6-40AC-842E-7302BB9CE6E9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9FA02A5B-39D0-A36F-6F41-2A4ABFEA2F96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Science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B60BB9DB-E8FB-E69B-B56C-28A3300606EB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 10</a:t>
            </a:r>
            <a:r>
              <a:rPr kumimoji="0" lang="en-US" sz="1600" b="1" i="0" u="none" strike="noStrike" kern="1200" cap="none" spc="0" normalizeH="0" baseline="3000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th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074FC079-8C06-D689-BB33-41501036ED41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Unit:8C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:a16="http://schemas.microsoft.com/office/drawing/2014/main" id="{E184CA02-B8D1-ECD2-D832-07ADC60AEE83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Anaerobic respiration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1A2C57-CE06-F164-798B-87698C1D73C3}"/>
              </a:ext>
            </a:extLst>
          </p:cNvPr>
          <p:cNvGrpSpPr/>
          <p:nvPr/>
        </p:nvGrpSpPr>
        <p:grpSpPr>
          <a:xfrm>
            <a:off x="8065621" y="1112749"/>
            <a:ext cx="1573020" cy="730155"/>
            <a:chOff x="7446246" y="205862"/>
            <a:chExt cx="1544854" cy="691058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EA8612B5-6C2D-EDC8-4E81-88EA34FEE76F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le 13">
              <a:extLst>
                <a:ext uri="{FF2B5EF4-FFF2-40B4-BE49-F238E27FC236}">
                  <a16:creationId xmlns:a16="http://schemas.microsoft.com/office/drawing/2014/main" id="{1B6E254E-E4BB-CA8B-C48E-3E62AACFFD1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7" name="Rounded Rectangle 34">
            <a:extLst>
              <a:ext uri="{FF2B5EF4-FFF2-40B4-BE49-F238E27FC236}">
                <a16:creationId xmlns:a16="http://schemas.microsoft.com/office/drawing/2014/main" id="{4397A6C9-C1FE-4478-895D-EF0526E76139}"/>
              </a:ext>
            </a:extLst>
          </p:cNvPr>
          <p:cNvSpPr/>
          <p:nvPr/>
        </p:nvSpPr>
        <p:spPr>
          <a:xfrm>
            <a:off x="629919" y="1088474"/>
            <a:ext cx="4025207" cy="65153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B2724A-E712-4D73-A3A8-E92420531C00}"/>
              </a:ext>
            </a:extLst>
          </p:cNvPr>
          <p:cNvSpPr/>
          <p:nvPr/>
        </p:nvSpPr>
        <p:spPr>
          <a:xfrm>
            <a:off x="7663526" y="5433728"/>
            <a:ext cx="1625947" cy="515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Random pick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9B1A10-F2D8-4917-9F94-C035114959D7}"/>
              </a:ext>
            </a:extLst>
          </p:cNvPr>
          <p:cNvSpPr/>
          <p:nvPr/>
        </p:nvSpPr>
        <p:spPr>
          <a:xfrm>
            <a:off x="629919" y="2265526"/>
            <a:ext cx="6622936" cy="1150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the chemical equation of anaerobic respiration ?</a:t>
            </a:r>
          </a:p>
        </p:txBody>
      </p:sp>
    </p:spTree>
    <p:extLst>
      <p:ext uri="{BB962C8B-B14F-4D97-AF65-F5344CB8AC3E}">
        <p14:creationId xmlns:p14="http://schemas.microsoft.com/office/powerpoint/2010/main" val="77326840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5872" y="1192837"/>
            <a:ext cx="3851439" cy="55399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3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Differentiated learning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0" name="Rounded Rectangle 29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evaluation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293730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Essential</a:t>
            </a:r>
            <a:r>
              <a:rPr lang="en-US" dirty="0"/>
              <a:t>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activity</a:t>
            </a:r>
            <a:r>
              <a:rPr lang="en-US" dirty="0"/>
              <a:t>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 learning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Introduction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Linked to real-life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evaluation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7840EE5A-E0EC-0BF7-475D-C5626320C9B7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        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DD5376-8573-40C5-195A-37CC4C56C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F515B6C-7903-3A47-8A01-C4799673D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237F4B-89DA-836B-69AA-4EFCFEA61539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BBD67183-2CA9-FBF7-813C-F10C8420716A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A273155F-9AF2-51EE-E745-2D6B75001CD0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5FF78A8E-1CD1-AB89-E42F-2A5CFA02E667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8c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9" name="Double Wave 18">
            <a:extLst>
              <a:ext uri="{FF2B5EF4-FFF2-40B4-BE49-F238E27FC236}">
                <a16:creationId xmlns:a16="http://schemas.microsoft.com/office/drawing/2014/main" id="{745C5E24-836E-7070-B322-192D92FD9299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b="1" dirty="0" err="1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ANAerobic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respiration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EE33A0-D4D9-7C39-33D1-E8B9B3CE6606}"/>
              </a:ext>
            </a:extLst>
          </p:cNvPr>
          <p:cNvGrpSpPr/>
          <p:nvPr/>
        </p:nvGrpSpPr>
        <p:grpSpPr>
          <a:xfrm>
            <a:off x="4463822" y="1666398"/>
            <a:ext cx="2055138" cy="4382095"/>
            <a:chOff x="6287512" y="2493050"/>
            <a:chExt cx="2055138" cy="4382095"/>
          </a:xfrm>
        </p:grpSpPr>
        <p:sp>
          <p:nvSpPr>
            <p:cNvPr id="21" name="Shape 2">
              <a:extLst>
                <a:ext uri="{FF2B5EF4-FFF2-40B4-BE49-F238E27FC236}">
                  <a16:creationId xmlns:a16="http://schemas.microsoft.com/office/drawing/2014/main" id="{CFEF7075-A00D-1AF7-608F-8916B14010C7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Shape 3">
              <a:extLst>
                <a:ext uri="{FF2B5EF4-FFF2-40B4-BE49-F238E27FC236}">
                  <a16:creationId xmlns:a16="http://schemas.microsoft.com/office/drawing/2014/main" id="{2C8E7DDA-4C54-41C5-5294-91BE82664897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Shape 4">
              <a:extLst>
                <a:ext uri="{FF2B5EF4-FFF2-40B4-BE49-F238E27FC236}">
                  <a16:creationId xmlns:a16="http://schemas.microsoft.com/office/drawing/2014/main" id="{C6F982AB-F61B-96FC-C4C4-D666313C2C38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 5">
              <a:extLst>
                <a:ext uri="{FF2B5EF4-FFF2-40B4-BE49-F238E27FC236}">
                  <a16:creationId xmlns:a16="http://schemas.microsoft.com/office/drawing/2014/main" id="{250B5E89-F236-7C6D-A340-51E532F81E24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Shape 8">
              <a:extLst>
                <a:ext uri="{FF2B5EF4-FFF2-40B4-BE49-F238E27FC236}">
                  <a16:creationId xmlns:a16="http://schemas.microsoft.com/office/drawing/2014/main" id="{5E7C0E7A-14A6-65C8-9A88-C2ABB1D5F192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Shape 9">
              <a:extLst>
                <a:ext uri="{FF2B5EF4-FFF2-40B4-BE49-F238E27FC236}">
                  <a16:creationId xmlns:a16="http://schemas.microsoft.com/office/drawing/2014/main" id="{1EDC9D41-5781-A888-AE36-1FFF9CC58E35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 10">
              <a:extLst>
                <a:ext uri="{FF2B5EF4-FFF2-40B4-BE49-F238E27FC236}">
                  <a16:creationId xmlns:a16="http://schemas.microsoft.com/office/drawing/2014/main" id="{23918713-76E5-BF56-FE33-264741F081A0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Shape 13">
              <a:extLst>
                <a:ext uri="{FF2B5EF4-FFF2-40B4-BE49-F238E27FC236}">
                  <a16:creationId xmlns:a16="http://schemas.microsoft.com/office/drawing/2014/main" id="{B1CA0FF0-6B98-7553-7410-3846E5F0D4D9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Shape 14">
              <a:extLst>
                <a:ext uri="{FF2B5EF4-FFF2-40B4-BE49-F238E27FC236}">
                  <a16:creationId xmlns:a16="http://schemas.microsoft.com/office/drawing/2014/main" id="{6D072F80-E7BA-EA0B-7315-DCB9992C886C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 15">
              <a:extLst>
                <a:ext uri="{FF2B5EF4-FFF2-40B4-BE49-F238E27FC236}">
                  <a16:creationId xmlns:a16="http://schemas.microsoft.com/office/drawing/2014/main" id="{D25ABFCA-21C5-BD2F-B3E5-593E44665F57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Shape 4">
              <a:extLst>
                <a:ext uri="{FF2B5EF4-FFF2-40B4-BE49-F238E27FC236}">
                  <a16:creationId xmlns:a16="http://schemas.microsoft.com/office/drawing/2014/main" id="{227B7DF2-F0E7-3FCE-E496-9308EB6924E6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Shape 8">
              <a:extLst>
                <a:ext uri="{FF2B5EF4-FFF2-40B4-BE49-F238E27FC236}">
                  <a16:creationId xmlns:a16="http://schemas.microsoft.com/office/drawing/2014/main" id="{B8C2B759-EB58-FAAD-664A-01D054AE5E8E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Picture 3">
            <a:extLst>
              <a:ext uri="{FF2B5EF4-FFF2-40B4-BE49-F238E27FC236}">
                <a16:creationId xmlns:a16="http://schemas.microsoft.com/office/drawing/2014/main" id="{A5280F3F-8347-D591-06C7-DB060E268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996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765DAE0-ECC1-4A10-78F7-09F79EF01BF8}"/>
              </a:ext>
            </a:extLst>
          </p:cNvPr>
          <p:cNvSpPr/>
          <p:nvPr/>
        </p:nvSpPr>
        <p:spPr>
          <a:xfrm>
            <a:off x="1135250" y="5143266"/>
            <a:ext cx="3684425" cy="12645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What are the two kinds of respirations?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76FA96F-41A2-52B0-28B1-B39FA30C4DD4}"/>
              </a:ext>
            </a:extLst>
          </p:cNvPr>
          <p:cNvSpPr/>
          <p:nvPr/>
        </p:nvSpPr>
        <p:spPr>
          <a:xfrm>
            <a:off x="6067815" y="3867795"/>
            <a:ext cx="3383790" cy="12140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What does anaerobic respiration mean?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23CD103-F0D7-6199-868A-F30226144BA5}"/>
              </a:ext>
            </a:extLst>
          </p:cNvPr>
          <p:cNvSpPr/>
          <p:nvPr/>
        </p:nvSpPr>
        <p:spPr>
          <a:xfrm>
            <a:off x="705872" y="2520315"/>
            <a:ext cx="3936976" cy="22587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Which kind or respiration do we use during strenuous exercises?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759F6F0-B011-34A6-8FEA-7652DE6FFAD0}"/>
              </a:ext>
            </a:extLst>
          </p:cNvPr>
          <p:cNvSpPr/>
          <p:nvPr/>
        </p:nvSpPr>
        <p:spPr>
          <a:xfrm>
            <a:off x="5994149" y="1353320"/>
            <a:ext cx="3578452" cy="19440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What is the difference between aerobic respiration and anaerobic respiration?( reactants, products)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5C55D24-290C-4C69-90DA-76ECC120BCFF}"/>
              </a:ext>
            </a:extLst>
          </p:cNvPr>
          <p:cNvGrpSpPr/>
          <p:nvPr/>
        </p:nvGrpSpPr>
        <p:grpSpPr>
          <a:xfrm>
            <a:off x="569831" y="1821189"/>
            <a:ext cx="1573020" cy="730155"/>
            <a:chOff x="7446246" y="205862"/>
            <a:chExt cx="1544854" cy="691058"/>
          </a:xfrm>
        </p:grpSpPr>
        <p:sp>
          <p:nvSpPr>
            <p:cNvPr id="47" name="Rounded Rectangle 10">
              <a:extLst>
                <a:ext uri="{FF2B5EF4-FFF2-40B4-BE49-F238E27FC236}">
                  <a16:creationId xmlns:a16="http://schemas.microsoft.com/office/drawing/2014/main" id="{E346331F-7794-4798-B86F-DEFF75608F50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DF09DBE2-0CB3-46AA-83FA-BA3A88FF85C5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95070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930399" y="11973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624538" y="1230630"/>
            <a:ext cx="2783134" cy="55399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3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Critical thinking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0" name="Rounded Rectangle 29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evaluation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293730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Essential</a:t>
            </a:r>
            <a:r>
              <a:rPr lang="en-US" dirty="0"/>
              <a:t>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activity</a:t>
            </a:r>
            <a:r>
              <a:rPr lang="en-US" dirty="0"/>
              <a:t>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Constructive evaluation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 learning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Introduction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Linked to real-life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evaluation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Flowchart: Alternate Process 26"/>
          <p:cNvSpPr/>
          <p:nvPr/>
        </p:nvSpPr>
        <p:spPr>
          <a:xfrm>
            <a:off x="604520" y="6229101"/>
            <a:ext cx="1573020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4A649E26-137F-3A89-7FE4-01957F161043}"/>
              </a:ext>
            </a:extLst>
          </p:cNvPr>
          <p:cNvSpPr txBox="1">
            <a:spLocks/>
          </p:cNvSpPr>
          <p:nvPr/>
        </p:nvSpPr>
        <p:spPr>
          <a:xfrm>
            <a:off x="5782044" y="45390"/>
            <a:ext cx="627648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                   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        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F117D7-C663-B965-AFAF-A551DFD07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8E3FBC-2C01-5E6F-F151-BB0809A4F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BD8CA0-A101-8EDB-0F25-EB8D360CDB76}"/>
              </a:ext>
            </a:extLst>
          </p:cNvPr>
          <p:cNvSpPr/>
          <p:nvPr/>
        </p:nvSpPr>
        <p:spPr>
          <a:xfrm>
            <a:off x="1135250" y="-14774"/>
            <a:ext cx="38939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Date:</a:t>
            </a: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BC96638B-D0F7-FB2E-B217-C4BF92EA0F30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Science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92CAF872-27E5-DEB7-5157-15D09FC808C9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 10</a:t>
            </a:r>
            <a:r>
              <a:rPr lang="en-US" sz="1600" b="1" baseline="300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th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BB34EB49-1D2A-1A43-4FF3-2373A47B18D8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 3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:a16="http://schemas.microsoft.com/office/drawing/2014/main" id="{91EE697C-2948-31C0-5B88-7CC5BD5AFD6E}"/>
              </a:ext>
            </a:extLst>
          </p:cNvPr>
          <p:cNvSpPr/>
          <p:nvPr/>
        </p:nvSpPr>
        <p:spPr>
          <a:xfrm>
            <a:off x="457201" y="603566"/>
            <a:ext cx="3520198" cy="347070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Aerobic respiration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2DB811-961C-3FB3-4FCD-3C9AE45C11C1}"/>
              </a:ext>
            </a:extLst>
          </p:cNvPr>
          <p:cNvSpPr/>
          <p:nvPr/>
        </p:nvSpPr>
        <p:spPr>
          <a:xfrm>
            <a:off x="1458408" y="2241369"/>
            <a:ext cx="7285703" cy="7301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Which kind of respiration do they use?</a:t>
            </a:r>
          </a:p>
        </p:txBody>
      </p:sp>
      <p:pic>
        <p:nvPicPr>
          <p:cNvPr id="3074" name="Picture 2" descr="What happens when you hold your breath ...">
            <a:extLst>
              <a:ext uri="{FF2B5EF4-FFF2-40B4-BE49-F238E27FC236}">
                <a16:creationId xmlns:a16="http://schemas.microsoft.com/office/drawing/2014/main" id="{DF532A29-B1F1-D84B-C6EC-D5BA5690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611" y="3047923"/>
            <a:ext cx="5916447" cy="332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33210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F0D49337305418D559C4FA433F9DF" ma:contentTypeVersion="9" ma:contentTypeDescription="Create a new document." ma:contentTypeScope="" ma:versionID="152dee6241d6eaa51709987c1f3ca914">
  <xsd:schema xmlns:xsd="http://www.w3.org/2001/XMLSchema" xmlns:xs="http://www.w3.org/2001/XMLSchema" xmlns:p="http://schemas.microsoft.com/office/2006/metadata/properties" xmlns:ns2="068ea13a-9c4f-416b-9361-42ed98d354ec" targetNamespace="http://schemas.microsoft.com/office/2006/metadata/properties" ma:root="true" ma:fieldsID="1369f5ea6331d4df69e7a14ad03517ad" ns2:_="">
    <xsd:import namespace="068ea13a-9c4f-416b-9361-42ed98d354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8ea13a-9c4f-416b-9361-42ed98d354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DB7511-3DA0-4FD0-9348-D8EF1BD184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9E476C-F5B9-4247-BB65-BC338F35AB93}">
  <ds:schemaRefs>
    <ds:schemaRef ds:uri="068ea13a-9c4f-416b-9361-42ed98d354ec"/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3CC62BB-7688-4A78-B987-02854E42D5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8ea13a-9c4f-416b-9361-42ed98d354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3098</TotalTime>
  <Words>1738</Words>
  <Application>Microsoft Office PowerPoint</Application>
  <PresentationFormat>Widescreen</PresentationFormat>
  <Paragraphs>555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Adobe Arabic</vt:lpstr>
      <vt:lpstr>adonis-web</vt:lpstr>
      <vt:lpstr>AF_Najed</vt:lpstr>
      <vt:lpstr>AGA Aladdin Regular</vt:lpstr>
      <vt:lpstr>AGA Battouta Regular</vt:lpstr>
      <vt:lpstr>Arial</vt:lpstr>
      <vt:lpstr>Calibri</vt:lpstr>
      <vt:lpstr>Calibri Light</vt:lpstr>
      <vt:lpstr>HelveticaNeueLT Arabic 45 Light</vt:lpstr>
      <vt:lpstr>HelveticaNeueLT Arabic 55 Roman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Label the parts of respiratory system:</vt:lpstr>
      <vt:lpstr>Respiratory system is located in your chest.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5th Boys Class A</dc:creator>
  <cp:lastModifiedBy>GTR6</cp:lastModifiedBy>
  <cp:revision>33</cp:revision>
  <cp:lastPrinted>2024-09-29T08:31:05Z</cp:lastPrinted>
  <dcterms:created xsi:type="dcterms:W3CDTF">2024-05-05T16:34:57Z</dcterms:created>
  <dcterms:modified xsi:type="dcterms:W3CDTF">2024-10-09T06:59:54Z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0x010100B0EF0D49337305418D559C4FA433F9DF</vt:lpwstr>
  </property>
</Properties>
</file>