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82" r:id="rId6"/>
    <p:sldId id="304" r:id="rId7"/>
    <p:sldId id="305" r:id="rId8"/>
    <p:sldId id="288" r:id="rId9"/>
    <p:sldId id="298" r:id="rId10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96874-D895-CF72-1A63-7B1969AADE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C5B95-6B04-08EA-65A4-57C7E55BE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9DEF9-D238-BA9C-5A9A-44AC67C92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A205C-C2CB-EA65-78F5-49B52B11E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5A591-2A18-07FF-8BD9-BEBBDF35F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E1A0D-6352-2167-A08A-20FE77CD0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29F978-FA19-D6D9-2E5A-667B9EE55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1DC1B-EC4E-C4C7-2C9A-7D0BFDD15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1CB5A-2DCC-D1EC-5833-71C72C756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5C547-1D4C-838F-44FD-62C718B29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50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81513C-47ED-BC32-DA10-029FB2142C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B0AEDE-0ECD-2ACA-4018-7D119F63AA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97FA0-1321-283B-A191-6C2AB178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DA81F-7586-8044-663C-6428C1E1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42E80-04C0-CB19-5F43-A02B3DDB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763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403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6D3A7-7B9F-F9DA-3744-DE1FFACDE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881B9-F11F-D0C7-7F88-826A93AB0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9185B-33D4-9015-84E5-6D1461FC7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6CF7F-F826-269D-E838-84B0A57F9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F72A9-3556-196F-DD47-0EE968371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46DC1-55EE-D69B-6211-AEC25E6D5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169D8C-7F73-3450-AAC4-CBF84E8CF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0737B-186A-88AF-8ADD-9D7DC30A5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A3873-D70C-1EDC-5A9B-D980A229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A68D2-E590-5580-F609-839B3494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4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77A51-D20E-52F2-58C2-EF88379C4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E37D5-F14D-6561-DED8-5B2C42F177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3B7CD3-2E58-BD25-9838-D170AA2BCB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A0094-8371-5BD6-EC86-5184DB1C8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D1BED-534C-5E36-2498-ADA6F38A3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93AFB-93ED-011C-6904-4A46CC3E0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87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FE4B6-D2C7-1CFD-D24A-A659C7CEC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C5A71-041A-7285-5194-A5F4110A8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56A54-7EE7-D09A-3E58-959C0EC411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395DF8-3396-AEFA-BF6C-FC71411BD0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51BED2-A86B-A1A6-384C-3711FD5A09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FC42BD-BF41-944A-9B29-0B3B4D743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16C9E4-45AC-850C-23B6-E326454CB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A8FB3F-5D96-BA4F-8F8E-16AB5412E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AD47D-1C94-B445-CC1B-D98CD80AF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2031AD-6B98-85BA-1B9E-651DEF9D8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F89E77-24C3-900C-0314-1BF81B1BD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0665C-B65A-5B2C-7361-1B7D2AF0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3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ED9936-CE1E-CCA2-C77E-4C7A0010B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DF0A8-1B50-5EC5-CBA9-6FAD1E09A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623947-50F0-474B-7D24-10B647F7A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6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D337A-8832-26BF-C022-F4909DFAC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4FC8F-6ADC-3617-6CCB-2792C7104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151D91-4D67-FD1B-4B16-E5ADE7617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96AFA1-4E66-45C0-FAC0-CF0F55103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ED2474-23E8-286B-2C0B-36679CF9B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937C9-5CAE-754F-FB64-D4EC0F399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987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6593E-CBAA-B6EB-8B6F-6E77DC246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9E51CD-3FA2-F28A-78AA-DB0D1DC220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67200-E364-CFA6-4F49-97615E275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70119B-64FF-8C90-871D-B01791E29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4C64E-8A66-4A16-2E55-0A08413BE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D22BE-7521-AC9F-9E59-A7447FA82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5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BE8BB5-33FF-2482-5703-33FD14972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BBF37-A348-7681-7F54-271F5CD50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A956F-5B2B-74E3-FB8A-B2AAA13A5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5093C-76CC-4D5E-AF40-0707E754C7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CF694-EAF1-EA49-6460-E769DF4C44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3A58D-B7FB-26DC-DE17-2BBA229C3F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4C1DE-FE74-407F-9BB8-DB19CF78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13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2082800" cy="185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91982" y="2092034"/>
            <a:ext cx="8214522" cy="44319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>
                <a:cs typeface="AGA Battouta Regular" pitchFamily="2" charset="-78"/>
              </a:rPr>
              <a:t>Unit: Breathing and respiration</a:t>
            </a:r>
            <a:endParaRPr lang="ar-SA" sz="4400" dirty="0">
              <a:cs typeface="AGA Battouta Regular" pitchFamily="2" charset="-78"/>
            </a:endParaRPr>
          </a:p>
          <a:p>
            <a:pPr>
              <a:lnSpc>
                <a:spcPct val="150000"/>
              </a:lnSpc>
            </a:pPr>
            <a:r>
              <a:rPr lang="en-US" sz="4400" dirty="0">
                <a:cs typeface="AGA Battouta Regular" pitchFamily="2" charset="-78"/>
              </a:rPr>
              <a:t>Lesson title: Aerobic respiration</a:t>
            </a:r>
            <a:endParaRPr lang="ar-JO" sz="4400" dirty="0">
              <a:cs typeface="AGA Battouta Regular" pitchFamily="2" charset="-78"/>
            </a:endParaRPr>
          </a:p>
          <a:p>
            <a:pPr>
              <a:lnSpc>
                <a:spcPct val="150000"/>
              </a:lnSpc>
            </a:pPr>
            <a:r>
              <a:rPr lang="en-US" sz="4400" dirty="0">
                <a:cs typeface="AGA Battouta Regular" pitchFamily="2" charset="-78"/>
              </a:rPr>
              <a:t>Subject: Science</a:t>
            </a:r>
            <a:endParaRPr lang="ar-SA" sz="4400" dirty="0">
              <a:cs typeface="AGA Battouta Regular" pitchFamily="2" charset="-78"/>
            </a:endParaRPr>
          </a:p>
          <a:p>
            <a:pPr>
              <a:lnSpc>
                <a:spcPct val="150000"/>
              </a:lnSpc>
            </a:pPr>
            <a:r>
              <a:rPr lang="en-US" sz="4400" dirty="0">
                <a:cs typeface="AGA Battouta Regular" pitchFamily="2" charset="-78"/>
              </a:rPr>
              <a:t>Class: 10</a:t>
            </a:r>
            <a:r>
              <a:rPr lang="en-US" sz="4400" baseline="30000" dirty="0">
                <a:cs typeface="AGA Battouta Regular" pitchFamily="2" charset="-78"/>
              </a:rPr>
              <a:t>th</a:t>
            </a:r>
            <a:r>
              <a:rPr lang="en-US" sz="4400" dirty="0">
                <a:cs typeface="AGA Battouta Regular" pitchFamily="2" charset="-78"/>
              </a:rPr>
              <a:t> grade</a:t>
            </a:r>
            <a:endParaRPr lang="ar-JO" sz="4400" dirty="0">
              <a:cs typeface="AGA Battouta Regular" pitchFamily="2" charset="-78"/>
            </a:endParaRPr>
          </a:p>
          <a:p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805" y="328517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Subject: Science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5782044" y="45390"/>
            <a:ext cx="627648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     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                 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        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Grade 10</a:t>
            </a:r>
            <a:r>
              <a:rPr lang="en-US" sz="1600" b="1" baseline="300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th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 3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457201" y="603566"/>
            <a:ext cx="3520198" cy="347070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Aerobic respiration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74285" y="1197859"/>
            <a:ext cx="2238113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r>
              <a:rPr lang="en-US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outcomes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A15DF62-CAE1-9625-1715-23CD98068A0F}"/>
              </a:ext>
            </a:extLst>
          </p:cNvPr>
          <p:cNvGrpSpPr/>
          <p:nvPr/>
        </p:nvGrpSpPr>
        <p:grpSpPr>
          <a:xfrm>
            <a:off x="9694994" y="1230630"/>
            <a:ext cx="2290890" cy="5468840"/>
            <a:chOff x="9694994" y="1230630"/>
            <a:chExt cx="2290890" cy="5468840"/>
          </a:xfrm>
        </p:grpSpPr>
        <p:sp>
          <p:nvSpPr>
            <p:cNvPr id="26" name="Rounded Rectangle 25"/>
            <p:cNvSpPr/>
            <p:nvPr/>
          </p:nvSpPr>
          <p:spPr>
            <a:xfrm>
              <a:off x="10220960" y="1298870"/>
              <a:ext cx="1764924" cy="5400600"/>
            </a:xfrm>
            <a:prstGeom prst="roundRect">
              <a:avLst>
                <a:gd name="adj" fmla="val 7143"/>
              </a:avLst>
            </a:prstGeom>
          </p:spPr>
          <p:style>
            <a:lnRef idx="0">
              <a:schemeClr val="accent5"/>
            </a:lnRef>
            <a:fillRef idx="1002">
              <a:schemeClr val="dk2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9722290" y="1230630"/>
              <a:ext cx="2131514" cy="435768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45 Light" panose="020B0403020202020204" pitchFamily="34" charset="-78"/>
                  <a:cs typeface="HelveticaNeueLT Arabic 45 Light" panose="020B0403020202020204" pitchFamily="34" charset="-78"/>
                </a:rPr>
                <a:t>Outcomes</a:t>
              </a:r>
              <a:r>
                <a:rPr lang="ar-SA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45 Light" panose="020B0403020202020204" pitchFamily="34" charset="-78"/>
                  <a:cs typeface="HelveticaNeueLT Arabic 45 Light" panose="020B0403020202020204" pitchFamily="34" charset="-78"/>
                </a:rPr>
                <a:t> </a:t>
              </a:r>
              <a:endParaRPr lang="ar-J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9722290" y="2383728"/>
              <a:ext cx="215881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Formative evaluation</a:t>
              </a:r>
              <a:endParaRPr lang="ar-JO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9694994" y="2937305"/>
              <a:ext cx="215881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Essential</a:t>
              </a:r>
              <a:r>
                <a:rPr lang="en-US" dirty="0"/>
                <a:t> </a:t>
              </a: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activity</a:t>
              </a:r>
              <a:r>
                <a:rPr lang="en-US" dirty="0"/>
                <a:t> 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9694994" y="3950814"/>
              <a:ext cx="215881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Feedback</a:t>
              </a:r>
              <a:endParaRPr lang="ar-JO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9694994" y="3415547"/>
              <a:ext cx="215881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Constructive evaluation</a:t>
              </a: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9708642" y="4463450"/>
              <a:ext cx="2145162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Differentiation learning</a:t>
              </a:r>
              <a:endParaRPr lang="ar-JO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9722290" y="1801699"/>
              <a:ext cx="2158810" cy="463827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Introduction</a:t>
              </a:r>
              <a:r>
                <a:rPr lang="ar-SA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 </a:t>
              </a:r>
              <a:endParaRPr lang="ar-JO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9708642" y="4916096"/>
              <a:ext cx="2145162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Linked to real-life</a:t>
              </a:r>
              <a:endParaRPr lang="ar-J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9722290" y="5433728"/>
              <a:ext cx="222705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Critical thinking</a:t>
              </a:r>
              <a:endParaRPr lang="ar-J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9754672" y="5949056"/>
              <a:ext cx="215881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Summative evaluation</a:t>
              </a:r>
              <a:endParaRPr lang="ar-J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1135250" y="-14774"/>
            <a:ext cx="38939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Date: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8D9028A5-E805-FB8D-CB19-14FD86D3B439}"/>
              </a:ext>
            </a:extLst>
          </p:cNvPr>
          <p:cNvSpPr txBox="1">
            <a:spLocks/>
          </p:cNvSpPr>
          <p:nvPr/>
        </p:nvSpPr>
        <p:spPr>
          <a:xfrm>
            <a:off x="6784343" y="4879124"/>
            <a:ext cx="2661316" cy="722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Pg. 39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476BC6-AC37-D999-5C8D-9237A6C3D1A7}"/>
              </a:ext>
            </a:extLst>
          </p:cNvPr>
          <p:cNvSpPr/>
          <p:nvPr/>
        </p:nvSpPr>
        <p:spPr>
          <a:xfrm>
            <a:off x="899652" y="2563748"/>
            <a:ext cx="8229600" cy="22597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20624" indent="-384048">
              <a:spcBef>
                <a:spcPct val="20000"/>
              </a:spcBef>
              <a:buClr>
                <a:srgbClr val="6EA0B0"/>
              </a:buClr>
              <a:buSzPct val="80000"/>
              <a:buFont typeface="Wingdings 2"/>
              <a:buChar char=""/>
              <a:defRPr/>
            </a:pPr>
            <a:r>
              <a:rPr lang="en-US" sz="3200"/>
              <a:t>Define aerobic </a:t>
            </a:r>
            <a:r>
              <a:rPr lang="en-US" sz="3200" dirty="0"/>
              <a:t>respiration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6EA0B0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Explain the word equation of aerobic respiration 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respiration</a:t>
            </a:r>
          </a:p>
        </p:txBody>
      </p:sp>
    </p:spTree>
    <p:extLst>
      <p:ext uri="{BB962C8B-B14F-4D97-AF65-F5344CB8AC3E}">
        <p14:creationId xmlns:p14="http://schemas.microsoft.com/office/powerpoint/2010/main" val="3061095551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29920" y="1088831"/>
            <a:ext cx="11428604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6">
            <a:extLst>
              <a:ext uri="{FF2B5EF4-FFF2-40B4-BE49-F238E27FC236}">
                <a16:creationId xmlns:a16="http://schemas.microsoft.com/office/drawing/2014/main" id="{665101BC-858A-4221-8518-31B0B9698AA1}"/>
              </a:ext>
            </a:extLst>
          </p:cNvPr>
          <p:cNvSpPr txBox="1">
            <a:spLocks/>
          </p:cNvSpPr>
          <p:nvPr/>
        </p:nvSpPr>
        <p:spPr>
          <a:xfrm>
            <a:off x="5782044" y="45390"/>
            <a:ext cx="627648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الكلية العلمية الإسلامية</a:t>
            </a:r>
            <a:r>
              <a:rPr kumimoji="0" lang="en-US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                </a:t>
            </a:r>
            <a:r>
              <a:rPr kumimoji="0" lang="ar-JO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                            </a:t>
            </a:r>
            <a:r>
              <a:rPr kumimoji="0" lang="ar-JO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      </a:t>
            </a:r>
            <a:r>
              <a:rPr kumimoji="0" lang="en-US" sz="24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Adobe Arabic" panose="02040503050201020203" pitchFamily="18" charset="-78"/>
                <a:ea typeface="+mn-ea"/>
                <a:cs typeface="AGA Aladdin Regular" pitchFamily="2" charset="-78"/>
              </a:rPr>
              <a:t>		        			</a:t>
            </a:r>
            <a:endParaRPr kumimoji="0" lang="ar-JO" sz="2400" b="1" i="0" u="none" strike="noStrike" kern="1200" cap="none" spc="0" normalizeH="0" baseline="0" noProof="0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uLnTx/>
              <a:uFillTx/>
              <a:latin typeface="Adobe Arabic" panose="02040503050201020203" pitchFamily="18" charset="-78"/>
              <a:ea typeface="+mn-ea"/>
              <a:cs typeface="AGA Aladdin Regular" pitchFamily="2" charset="-78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9A47798-8925-2374-ECC1-B356EEC904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F626E248-24B9-BCFE-242B-68D38E9D37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CFF7431-8502-F69B-9E4B-CDBED0AAFE74}"/>
              </a:ext>
            </a:extLst>
          </p:cNvPr>
          <p:cNvSpPr/>
          <p:nvPr/>
        </p:nvSpPr>
        <p:spPr>
          <a:xfrm>
            <a:off x="1135250" y="-14774"/>
            <a:ext cx="38939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Date: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134D365-5348-1643-5161-F87BB4D1F0D8}"/>
              </a:ext>
            </a:extLst>
          </p:cNvPr>
          <p:cNvSpPr txBox="1">
            <a:spLocks/>
          </p:cNvSpPr>
          <p:nvPr/>
        </p:nvSpPr>
        <p:spPr>
          <a:xfrm>
            <a:off x="674285" y="2022485"/>
            <a:ext cx="9809677" cy="457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We get energy from eating _____________. </a:t>
            </a: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a. glucose.                 b. vitamin C       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calcium</a:t>
            </a: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The kind of chemical reaction that happens in our cell to get energy is called-------------.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a. Burning up           b. combustion        c. both of them are correct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 The materials that we need to make the reaction are called _________ 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a. reactants                    b. products              c. none of them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4. All kinds of organisms make the same kind of breathing?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a. yes                          b. No                  c. I don’t know.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5.  Respiration means______   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a . Breathing            b. digesting        c. sensing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4B633503-554C-D45E-07D2-A84CD5F5C226}"/>
              </a:ext>
            </a:extLst>
          </p:cNvPr>
          <p:cNvSpPr/>
          <p:nvPr/>
        </p:nvSpPr>
        <p:spPr>
          <a:xfrm>
            <a:off x="10831366" y="6247752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C259AAC-8297-F7F9-D00A-21C6AE8F603D}"/>
              </a:ext>
            </a:extLst>
          </p:cNvPr>
          <p:cNvGrpSpPr/>
          <p:nvPr/>
        </p:nvGrpSpPr>
        <p:grpSpPr>
          <a:xfrm>
            <a:off x="10125798" y="1204359"/>
            <a:ext cx="2290890" cy="5468840"/>
            <a:chOff x="9694994" y="1230630"/>
            <a:chExt cx="2290890" cy="5468840"/>
          </a:xfrm>
        </p:grpSpPr>
        <p:sp>
          <p:nvSpPr>
            <p:cNvPr id="14" name="Rounded Rectangle 25">
              <a:extLst>
                <a:ext uri="{FF2B5EF4-FFF2-40B4-BE49-F238E27FC236}">
                  <a16:creationId xmlns:a16="http://schemas.microsoft.com/office/drawing/2014/main" id="{33EF8BFB-92D7-B03B-64C2-F5B6E039B659}"/>
                </a:ext>
              </a:extLst>
            </p:cNvPr>
            <p:cNvSpPr/>
            <p:nvPr/>
          </p:nvSpPr>
          <p:spPr>
            <a:xfrm>
              <a:off x="10220960" y="1298870"/>
              <a:ext cx="1764924" cy="5400600"/>
            </a:xfrm>
            <a:prstGeom prst="roundRect">
              <a:avLst>
                <a:gd name="adj" fmla="val 7143"/>
              </a:avLst>
            </a:prstGeom>
          </p:spPr>
          <p:style>
            <a:lnRef idx="0">
              <a:schemeClr val="accent5"/>
            </a:lnRef>
            <a:fillRef idx="1002">
              <a:schemeClr val="dk2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JO"/>
            </a:p>
          </p:txBody>
        </p:sp>
        <p:sp>
          <p:nvSpPr>
            <p:cNvPr id="15" name="Rounded Rectangle 43">
              <a:extLst>
                <a:ext uri="{FF2B5EF4-FFF2-40B4-BE49-F238E27FC236}">
                  <a16:creationId xmlns:a16="http://schemas.microsoft.com/office/drawing/2014/main" id="{B3A0011E-DB25-A966-5E0A-9A2AAEA94FD4}"/>
                </a:ext>
              </a:extLst>
            </p:cNvPr>
            <p:cNvSpPr/>
            <p:nvPr/>
          </p:nvSpPr>
          <p:spPr>
            <a:xfrm>
              <a:off x="9722290" y="1230630"/>
              <a:ext cx="2131514" cy="435768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45 Light" panose="020B0403020202020204" pitchFamily="34" charset="-78"/>
                  <a:cs typeface="HelveticaNeueLT Arabic 45 Light" panose="020B0403020202020204" pitchFamily="34" charset="-78"/>
                </a:rPr>
                <a:t>Outcomes</a:t>
              </a:r>
              <a:r>
                <a:rPr lang="ar-SA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45 Light" panose="020B0403020202020204" pitchFamily="34" charset="-78"/>
                  <a:cs typeface="HelveticaNeueLT Arabic 45 Light" panose="020B0403020202020204" pitchFamily="34" charset="-78"/>
                </a:rPr>
                <a:t> </a:t>
              </a:r>
              <a:endParaRPr lang="ar-J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endParaRPr>
            </a:p>
          </p:txBody>
        </p:sp>
        <p:sp>
          <p:nvSpPr>
            <p:cNvPr id="16" name="Rounded Rectangle 44">
              <a:extLst>
                <a:ext uri="{FF2B5EF4-FFF2-40B4-BE49-F238E27FC236}">
                  <a16:creationId xmlns:a16="http://schemas.microsoft.com/office/drawing/2014/main" id="{DE82188A-51C9-ABB5-6CBB-3FFDE86631D9}"/>
                </a:ext>
              </a:extLst>
            </p:cNvPr>
            <p:cNvSpPr/>
            <p:nvPr/>
          </p:nvSpPr>
          <p:spPr>
            <a:xfrm>
              <a:off x="9722290" y="2383728"/>
              <a:ext cx="215881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Formative evaluation</a:t>
              </a:r>
              <a:endParaRPr lang="ar-JO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17" name="Rounded Rectangle 45">
              <a:extLst>
                <a:ext uri="{FF2B5EF4-FFF2-40B4-BE49-F238E27FC236}">
                  <a16:creationId xmlns:a16="http://schemas.microsoft.com/office/drawing/2014/main" id="{A71D3C61-95AB-3E44-5434-3F84360ADC26}"/>
                </a:ext>
              </a:extLst>
            </p:cNvPr>
            <p:cNvSpPr/>
            <p:nvPr/>
          </p:nvSpPr>
          <p:spPr>
            <a:xfrm>
              <a:off x="9694994" y="2937305"/>
              <a:ext cx="215881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Essential</a:t>
              </a:r>
              <a:r>
                <a:rPr lang="en-US" dirty="0"/>
                <a:t> </a:t>
              </a:r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activity</a:t>
              </a:r>
              <a:r>
                <a:rPr lang="en-US" dirty="0"/>
                <a:t> </a:t>
              </a:r>
            </a:p>
          </p:txBody>
        </p:sp>
        <p:sp>
          <p:nvSpPr>
            <p:cNvPr id="18" name="Rounded Rectangle 46">
              <a:extLst>
                <a:ext uri="{FF2B5EF4-FFF2-40B4-BE49-F238E27FC236}">
                  <a16:creationId xmlns:a16="http://schemas.microsoft.com/office/drawing/2014/main" id="{795D3B7C-81A3-0A24-97D5-17A6A51367DB}"/>
                </a:ext>
              </a:extLst>
            </p:cNvPr>
            <p:cNvSpPr/>
            <p:nvPr/>
          </p:nvSpPr>
          <p:spPr>
            <a:xfrm>
              <a:off x="9694994" y="3950814"/>
              <a:ext cx="215881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Feedback</a:t>
              </a:r>
              <a:endParaRPr lang="ar-JO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19" name="Rounded Rectangle 47">
              <a:extLst>
                <a:ext uri="{FF2B5EF4-FFF2-40B4-BE49-F238E27FC236}">
                  <a16:creationId xmlns:a16="http://schemas.microsoft.com/office/drawing/2014/main" id="{98A6CD6C-C5ED-3D32-301B-BFC38D8BF6D6}"/>
                </a:ext>
              </a:extLst>
            </p:cNvPr>
            <p:cNvSpPr/>
            <p:nvPr/>
          </p:nvSpPr>
          <p:spPr>
            <a:xfrm>
              <a:off x="9694994" y="3415547"/>
              <a:ext cx="215881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Constructive evaluation</a:t>
              </a:r>
            </a:p>
          </p:txBody>
        </p:sp>
        <p:sp>
          <p:nvSpPr>
            <p:cNvPr id="20" name="Rounded Rectangle 48">
              <a:extLst>
                <a:ext uri="{FF2B5EF4-FFF2-40B4-BE49-F238E27FC236}">
                  <a16:creationId xmlns:a16="http://schemas.microsoft.com/office/drawing/2014/main" id="{3C0E1A8B-B6EB-F625-103D-62E3ACC4250E}"/>
                </a:ext>
              </a:extLst>
            </p:cNvPr>
            <p:cNvSpPr/>
            <p:nvPr/>
          </p:nvSpPr>
          <p:spPr>
            <a:xfrm>
              <a:off x="9708642" y="4463450"/>
              <a:ext cx="2145162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Differentiation learning</a:t>
              </a:r>
              <a:endParaRPr lang="ar-JO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21" name="Rounded Rectangle 49">
              <a:extLst>
                <a:ext uri="{FF2B5EF4-FFF2-40B4-BE49-F238E27FC236}">
                  <a16:creationId xmlns:a16="http://schemas.microsoft.com/office/drawing/2014/main" id="{3A102B36-36BB-B508-BF73-DD3C25B91610}"/>
                </a:ext>
              </a:extLst>
            </p:cNvPr>
            <p:cNvSpPr/>
            <p:nvPr/>
          </p:nvSpPr>
          <p:spPr>
            <a:xfrm>
              <a:off x="9722290" y="1801699"/>
              <a:ext cx="2158810" cy="463827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Introduction</a:t>
              </a:r>
              <a:r>
                <a:rPr lang="ar-SA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 </a:t>
              </a:r>
              <a:endParaRPr lang="ar-JO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22" name="Rounded Rectangle 50">
              <a:extLst>
                <a:ext uri="{FF2B5EF4-FFF2-40B4-BE49-F238E27FC236}">
                  <a16:creationId xmlns:a16="http://schemas.microsoft.com/office/drawing/2014/main" id="{A6AC730C-E7A9-E34E-7FD3-7BA6A8C063A9}"/>
                </a:ext>
              </a:extLst>
            </p:cNvPr>
            <p:cNvSpPr/>
            <p:nvPr/>
          </p:nvSpPr>
          <p:spPr>
            <a:xfrm>
              <a:off x="9708642" y="4916096"/>
              <a:ext cx="2145162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Linked to real-life</a:t>
              </a:r>
              <a:endParaRPr lang="ar-J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23" name="Rounded Rectangle 51">
              <a:extLst>
                <a:ext uri="{FF2B5EF4-FFF2-40B4-BE49-F238E27FC236}">
                  <a16:creationId xmlns:a16="http://schemas.microsoft.com/office/drawing/2014/main" id="{7D2589D5-115C-6EF3-7F5D-F4B7E7C6BD65}"/>
                </a:ext>
              </a:extLst>
            </p:cNvPr>
            <p:cNvSpPr/>
            <p:nvPr/>
          </p:nvSpPr>
          <p:spPr>
            <a:xfrm>
              <a:off x="9722290" y="5433728"/>
              <a:ext cx="222705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Critical thinking</a:t>
              </a:r>
              <a:endParaRPr lang="ar-J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  <p:sp>
          <p:nvSpPr>
            <p:cNvPr id="24" name="Rounded Rectangle 52">
              <a:extLst>
                <a:ext uri="{FF2B5EF4-FFF2-40B4-BE49-F238E27FC236}">
                  <a16:creationId xmlns:a16="http://schemas.microsoft.com/office/drawing/2014/main" id="{389D4E3E-1011-7C76-2849-EAF26FED377E}"/>
                </a:ext>
              </a:extLst>
            </p:cNvPr>
            <p:cNvSpPr/>
            <p:nvPr/>
          </p:nvSpPr>
          <p:spPr>
            <a:xfrm>
              <a:off x="9754672" y="5949056"/>
              <a:ext cx="2158810" cy="360040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NeueLT Arabic 55 Roman" panose="020B0604020202020204" pitchFamily="34" charset="-78"/>
                  <a:cs typeface="HelveticaNeueLT Arabic 55 Roman" panose="020B0604020202020204" pitchFamily="34" charset="-78"/>
                </a:rPr>
                <a:t>Summative evaluation</a:t>
              </a:r>
              <a:endParaRPr lang="ar-J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640634" y="1099358"/>
            <a:ext cx="3932487" cy="58477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r>
              <a:rPr lang="en-US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Formative evaluation</a:t>
            </a:r>
          </a:p>
        </p:txBody>
      </p:sp>
      <p:sp>
        <p:nvSpPr>
          <p:cNvPr id="26" name="Double Wave 25">
            <a:extLst>
              <a:ext uri="{FF2B5EF4-FFF2-40B4-BE49-F238E27FC236}">
                <a16:creationId xmlns:a16="http://schemas.microsoft.com/office/drawing/2014/main" id="{1546D119-D213-2856-6DF8-62176C523541}"/>
              </a:ext>
            </a:extLst>
          </p:cNvPr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Subject: Science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7" name="Double Wave 26">
            <a:extLst>
              <a:ext uri="{FF2B5EF4-FFF2-40B4-BE49-F238E27FC236}">
                <a16:creationId xmlns:a16="http://schemas.microsoft.com/office/drawing/2014/main" id="{C79A5552-44AA-2E41-9BFA-33C8F012DACD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Grade 10</a:t>
            </a:r>
            <a:r>
              <a:rPr lang="en-US" sz="1600" b="1" baseline="300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th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8" name="Double Wave 27">
            <a:extLst>
              <a:ext uri="{FF2B5EF4-FFF2-40B4-BE49-F238E27FC236}">
                <a16:creationId xmlns:a16="http://schemas.microsoft.com/office/drawing/2014/main" id="{5783C4FE-D2AE-1B37-1922-073D111002F7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 3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Double Wave 28">
            <a:extLst>
              <a:ext uri="{FF2B5EF4-FFF2-40B4-BE49-F238E27FC236}">
                <a16:creationId xmlns:a16="http://schemas.microsoft.com/office/drawing/2014/main" id="{C0B9CC9F-BF56-1FE4-3A6F-57F868256ACC}"/>
              </a:ext>
            </a:extLst>
          </p:cNvPr>
          <p:cNvSpPr/>
          <p:nvPr/>
        </p:nvSpPr>
        <p:spPr>
          <a:xfrm>
            <a:off x="457201" y="603566"/>
            <a:ext cx="3520198" cy="347070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Aerobic respiration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A318729-DEA9-5EDF-01E4-F6FE5C8C62E1}"/>
              </a:ext>
            </a:extLst>
          </p:cNvPr>
          <p:cNvGrpSpPr/>
          <p:nvPr/>
        </p:nvGrpSpPr>
        <p:grpSpPr>
          <a:xfrm>
            <a:off x="8381120" y="1180779"/>
            <a:ext cx="1573020" cy="730155"/>
            <a:chOff x="7446246" y="205862"/>
            <a:chExt cx="1544854" cy="691058"/>
          </a:xfrm>
        </p:grpSpPr>
        <p:sp>
          <p:nvSpPr>
            <p:cNvPr id="31" name="Rounded Rectangle 10">
              <a:extLst>
                <a:ext uri="{FF2B5EF4-FFF2-40B4-BE49-F238E27FC236}">
                  <a16:creationId xmlns:a16="http://schemas.microsoft.com/office/drawing/2014/main" id="{8BC8347A-9046-C754-95AF-1243434BC520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13">
              <a:extLst>
                <a:ext uri="{FF2B5EF4-FFF2-40B4-BE49-F238E27FC236}">
                  <a16:creationId xmlns:a16="http://schemas.microsoft.com/office/drawing/2014/main" id="{BEED08EB-BD63-A4FD-BF0E-29C640E3176B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sp>
        <p:nvSpPr>
          <p:cNvPr id="33" name="Flowchart: Alternate Process 32">
            <a:extLst>
              <a:ext uri="{FF2B5EF4-FFF2-40B4-BE49-F238E27FC236}">
                <a16:creationId xmlns:a16="http://schemas.microsoft.com/office/drawing/2014/main" id="{4FC5FF74-F323-4EAD-8120-3696ED40EAB4}"/>
              </a:ext>
            </a:extLst>
          </p:cNvPr>
          <p:cNvSpPr/>
          <p:nvPr/>
        </p:nvSpPr>
        <p:spPr>
          <a:xfrm>
            <a:off x="8875427" y="6110802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</p:spTree>
    <p:extLst>
      <p:ext uri="{BB962C8B-B14F-4D97-AF65-F5344CB8AC3E}">
        <p14:creationId xmlns:p14="http://schemas.microsoft.com/office/powerpoint/2010/main" val="513631350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0" name="Rounded Rectangle 29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Outcomes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evaluation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293730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Essential</a:t>
            </a:r>
            <a:r>
              <a:rPr lang="en-US" dirty="0"/>
              <a:t> 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activity</a:t>
            </a:r>
            <a:r>
              <a:rPr lang="en-US" dirty="0"/>
              <a:t> 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Constructive evaluation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 learning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Introduction</a:t>
            </a:r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Linked to real-life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Summative evaluation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" name="Footer Placeholder 6">
            <a:extLst>
              <a:ext uri="{FF2B5EF4-FFF2-40B4-BE49-F238E27FC236}">
                <a16:creationId xmlns:a16="http://schemas.microsoft.com/office/drawing/2014/main" id="{17ACE840-79D9-E542-2CB1-EA4643A89A69}"/>
              </a:ext>
            </a:extLst>
          </p:cNvPr>
          <p:cNvSpPr txBox="1">
            <a:spLocks/>
          </p:cNvSpPr>
          <p:nvPr/>
        </p:nvSpPr>
        <p:spPr>
          <a:xfrm>
            <a:off x="5782044" y="45390"/>
            <a:ext cx="627648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     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                 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        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CD3AA33-463A-3E64-577E-C249DF9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07E8AEDD-9BA1-F9AD-39D3-8BD336B702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57807A8-B6ED-AAE6-9854-D1EFDDA6E7DE}"/>
              </a:ext>
            </a:extLst>
          </p:cNvPr>
          <p:cNvSpPr/>
          <p:nvPr/>
        </p:nvSpPr>
        <p:spPr>
          <a:xfrm>
            <a:off x="1755586" y="6114695"/>
            <a:ext cx="6930441" cy="5847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/>
              <a:t>Task 1 : using rounding robin 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60D9CCE-24B6-40AC-842E-7302BB9CE6E9}"/>
              </a:ext>
            </a:extLst>
          </p:cNvPr>
          <p:cNvSpPr/>
          <p:nvPr/>
        </p:nvSpPr>
        <p:spPr>
          <a:xfrm>
            <a:off x="1135250" y="-14774"/>
            <a:ext cx="38939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Date:</a:t>
            </a:r>
          </a:p>
        </p:txBody>
      </p:sp>
      <p:sp>
        <p:nvSpPr>
          <p:cNvPr id="5" name="Double Wave 4">
            <a:extLst>
              <a:ext uri="{FF2B5EF4-FFF2-40B4-BE49-F238E27FC236}">
                <a16:creationId xmlns:a16="http://schemas.microsoft.com/office/drawing/2014/main" id="{9FA02A5B-39D0-A36F-6F41-2A4ABFEA2F96}"/>
              </a:ext>
            </a:extLst>
          </p:cNvPr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Subject: Science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12" name="Double Wave 11">
            <a:extLst>
              <a:ext uri="{FF2B5EF4-FFF2-40B4-BE49-F238E27FC236}">
                <a16:creationId xmlns:a16="http://schemas.microsoft.com/office/drawing/2014/main" id="{B60BB9DB-E8FB-E69B-B56C-28A3300606EB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Grade 10</a:t>
            </a:r>
            <a:r>
              <a:rPr lang="en-US" sz="1600" b="1" baseline="300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th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14" name="Double Wave 13">
            <a:extLst>
              <a:ext uri="{FF2B5EF4-FFF2-40B4-BE49-F238E27FC236}">
                <a16:creationId xmlns:a16="http://schemas.microsoft.com/office/drawing/2014/main" id="{074FC079-8C06-D689-BB33-41501036ED41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 3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16" name="Double Wave 15">
            <a:extLst>
              <a:ext uri="{FF2B5EF4-FFF2-40B4-BE49-F238E27FC236}">
                <a16:creationId xmlns:a16="http://schemas.microsoft.com/office/drawing/2014/main" id="{E184CA02-B8D1-ECD2-D832-07ADC60AEE83}"/>
              </a:ext>
            </a:extLst>
          </p:cNvPr>
          <p:cNvSpPr/>
          <p:nvPr/>
        </p:nvSpPr>
        <p:spPr>
          <a:xfrm>
            <a:off x="457201" y="603566"/>
            <a:ext cx="3520198" cy="347070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Aerobic respiration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14851F4-67D2-E34A-D3F2-0ABF25BA6337}"/>
              </a:ext>
            </a:extLst>
          </p:cNvPr>
          <p:cNvSpPr/>
          <p:nvPr/>
        </p:nvSpPr>
        <p:spPr>
          <a:xfrm>
            <a:off x="816964" y="1099358"/>
            <a:ext cx="3579826" cy="58477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Essential</a:t>
            </a:r>
            <a:r>
              <a:rPr lang="en-US" sz="3200" dirty="0"/>
              <a:t>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activity</a:t>
            </a:r>
            <a:r>
              <a:rPr lang="en-US" sz="3200" dirty="0"/>
              <a:t>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C9A101C-1276-8FD0-224E-7C346BEBF457}"/>
              </a:ext>
            </a:extLst>
          </p:cNvPr>
          <p:cNvSpPr txBox="1">
            <a:spLocks/>
          </p:cNvSpPr>
          <p:nvPr/>
        </p:nvSpPr>
        <p:spPr>
          <a:xfrm>
            <a:off x="816963" y="1795930"/>
            <a:ext cx="9221925" cy="713915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Task 1: Answer the following questions / notebook / cooperative learning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E3ADDF4-8EF3-FF4A-6141-65418EFC3CF7}"/>
              </a:ext>
            </a:extLst>
          </p:cNvPr>
          <p:cNvSpPr txBox="1">
            <a:spLocks/>
          </p:cNvSpPr>
          <p:nvPr/>
        </p:nvSpPr>
        <p:spPr>
          <a:xfrm>
            <a:off x="851405" y="2596550"/>
            <a:ext cx="8738805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What is the scientific term of breathing? Define it ?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What is this kind of respiration?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Name the reactants of aerobic respiration?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Name the products of an aerobic respiration?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Write the word chemical equations to represent this kind of respiration.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What is the kind of chemical reaction of aerobic respiration?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What is the importance of energy from aerobic respiration?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C1A2C57-CE06-F164-798B-87698C1D73C3}"/>
              </a:ext>
            </a:extLst>
          </p:cNvPr>
          <p:cNvGrpSpPr/>
          <p:nvPr/>
        </p:nvGrpSpPr>
        <p:grpSpPr>
          <a:xfrm>
            <a:off x="8065621" y="1112749"/>
            <a:ext cx="1573020" cy="730155"/>
            <a:chOff x="7446246" y="205862"/>
            <a:chExt cx="1544854" cy="691058"/>
          </a:xfrm>
        </p:grpSpPr>
        <p:sp>
          <p:nvSpPr>
            <p:cNvPr id="15" name="Rounded Rectangle 10">
              <a:extLst>
                <a:ext uri="{FF2B5EF4-FFF2-40B4-BE49-F238E27FC236}">
                  <a16:creationId xmlns:a16="http://schemas.microsoft.com/office/drawing/2014/main" id="{EA8612B5-6C2D-EDC8-4E81-88EA34FEE76F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3">
              <a:extLst>
                <a:ext uri="{FF2B5EF4-FFF2-40B4-BE49-F238E27FC236}">
                  <a16:creationId xmlns:a16="http://schemas.microsoft.com/office/drawing/2014/main" id="{1B6E254E-E4BB-CA8B-C48E-3E62AACFFD1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87321557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05872" y="1192837"/>
            <a:ext cx="3851439" cy="55399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r>
              <a:rPr lang="en-US" sz="3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Differentiated learning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0" name="Rounded Rectangle 29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Outcomes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evaluation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293730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Essential</a:t>
            </a:r>
            <a:r>
              <a:rPr lang="en-US" dirty="0"/>
              <a:t> 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activity</a:t>
            </a:r>
            <a:r>
              <a:rPr lang="en-US" dirty="0"/>
              <a:t> 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Constructive evaluation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 learning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Introduction</a:t>
            </a:r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Linked to real-life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Summative evaluation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7840EE5A-E0EC-0BF7-475D-C5626320C9B7}"/>
              </a:ext>
            </a:extLst>
          </p:cNvPr>
          <p:cNvSpPr txBox="1">
            <a:spLocks/>
          </p:cNvSpPr>
          <p:nvPr/>
        </p:nvSpPr>
        <p:spPr>
          <a:xfrm>
            <a:off x="5782044" y="45390"/>
            <a:ext cx="6276480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     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                     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        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ADD5376-8573-40C5-195A-37CC4C56CD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7F515B6C-7903-3A47-8A01-C4799673D9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5237F4B-89DA-836B-69AA-4EFCFEA61539}"/>
              </a:ext>
            </a:extLst>
          </p:cNvPr>
          <p:cNvSpPr/>
          <p:nvPr/>
        </p:nvSpPr>
        <p:spPr>
          <a:xfrm>
            <a:off x="1135250" y="-14774"/>
            <a:ext cx="38939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Date:</a:t>
            </a:r>
          </a:p>
        </p:txBody>
      </p:sp>
      <p:sp>
        <p:nvSpPr>
          <p:cNvPr id="5" name="Double Wave 4">
            <a:extLst>
              <a:ext uri="{FF2B5EF4-FFF2-40B4-BE49-F238E27FC236}">
                <a16:creationId xmlns:a16="http://schemas.microsoft.com/office/drawing/2014/main" id="{BBD67183-2CA9-FBF7-813C-F10C8420716A}"/>
              </a:ext>
            </a:extLst>
          </p:cNvPr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Subject: Science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13" name="Double Wave 12">
            <a:extLst>
              <a:ext uri="{FF2B5EF4-FFF2-40B4-BE49-F238E27FC236}">
                <a16:creationId xmlns:a16="http://schemas.microsoft.com/office/drawing/2014/main" id="{A273155F-9AF2-51EE-E745-2D6B75001CD0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Grade 10</a:t>
            </a:r>
            <a:r>
              <a:rPr lang="en-US" sz="1600" b="1" baseline="300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th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15" name="Double Wave 14">
            <a:extLst>
              <a:ext uri="{FF2B5EF4-FFF2-40B4-BE49-F238E27FC236}">
                <a16:creationId xmlns:a16="http://schemas.microsoft.com/office/drawing/2014/main" id="{5FF78A8E-1CD1-AB89-E42F-2A5CFA02E667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 3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19" name="Double Wave 18">
            <a:extLst>
              <a:ext uri="{FF2B5EF4-FFF2-40B4-BE49-F238E27FC236}">
                <a16:creationId xmlns:a16="http://schemas.microsoft.com/office/drawing/2014/main" id="{745C5E24-836E-7070-B322-192D92FD9299}"/>
              </a:ext>
            </a:extLst>
          </p:cNvPr>
          <p:cNvSpPr/>
          <p:nvPr/>
        </p:nvSpPr>
        <p:spPr>
          <a:xfrm>
            <a:off x="457201" y="603566"/>
            <a:ext cx="3520198" cy="347070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Aerobic respiration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9EE33A0-D4D9-7C39-33D1-E8B9B3CE6606}"/>
              </a:ext>
            </a:extLst>
          </p:cNvPr>
          <p:cNvGrpSpPr/>
          <p:nvPr/>
        </p:nvGrpSpPr>
        <p:grpSpPr>
          <a:xfrm>
            <a:off x="4463822" y="1666398"/>
            <a:ext cx="2055138" cy="4382095"/>
            <a:chOff x="6287512" y="2493050"/>
            <a:chExt cx="2055138" cy="4382095"/>
          </a:xfrm>
        </p:grpSpPr>
        <p:sp>
          <p:nvSpPr>
            <p:cNvPr id="21" name="Shape 2">
              <a:extLst>
                <a:ext uri="{FF2B5EF4-FFF2-40B4-BE49-F238E27FC236}">
                  <a16:creationId xmlns:a16="http://schemas.microsoft.com/office/drawing/2014/main" id="{CFEF7075-A00D-1AF7-608F-8916B14010C7}"/>
                </a:ext>
              </a:extLst>
            </p:cNvPr>
            <p:cNvSpPr/>
            <p:nvPr/>
          </p:nvSpPr>
          <p:spPr>
            <a:xfrm>
              <a:off x="7292935" y="2493050"/>
              <a:ext cx="44410" cy="4382095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Shape 3">
              <a:extLst>
                <a:ext uri="{FF2B5EF4-FFF2-40B4-BE49-F238E27FC236}">
                  <a16:creationId xmlns:a16="http://schemas.microsoft.com/office/drawing/2014/main" id="{2C8E7DDA-4C54-41C5-5294-91BE82664897}"/>
                </a:ext>
              </a:extLst>
            </p:cNvPr>
            <p:cNvSpPr/>
            <p:nvPr/>
          </p:nvSpPr>
          <p:spPr>
            <a:xfrm>
              <a:off x="7565053" y="2894350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Shape 4">
              <a:extLst>
                <a:ext uri="{FF2B5EF4-FFF2-40B4-BE49-F238E27FC236}">
                  <a16:creationId xmlns:a16="http://schemas.microsoft.com/office/drawing/2014/main" id="{C6F982AB-F61B-96FC-C4C4-D666313C2C38}"/>
                </a:ext>
              </a:extLst>
            </p:cNvPr>
            <p:cNvSpPr/>
            <p:nvPr/>
          </p:nvSpPr>
          <p:spPr>
            <a:xfrm>
              <a:off x="7076816" y="2655884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Text 5">
              <a:extLst>
                <a:ext uri="{FF2B5EF4-FFF2-40B4-BE49-F238E27FC236}">
                  <a16:creationId xmlns:a16="http://schemas.microsoft.com/office/drawing/2014/main" id="{250B5E89-F236-7C6D-A340-51E532F81E24}"/>
                </a:ext>
              </a:extLst>
            </p:cNvPr>
            <p:cNvSpPr/>
            <p:nvPr/>
          </p:nvSpPr>
          <p:spPr>
            <a:xfrm>
              <a:off x="7223105" y="2708315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rtl="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1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Shape 8">
              <a:extLst>
                <a:ext uri="{FF2B5EF4-FFF2-40B4-BE49-F238E27FC236}">
                  <a16:creationId xmlns:a16="http://schemas.microsoft.com/office/drawing/2014/main" id="{5E7C0E7A-14A6-65C8-9A88-C2ABB1D5F192}"/>
                </a:ext>
              </a:extLst>
            </p:cNvPr>
            <p:cNvSpPr/>
            <p:nvPr/>
          </p:nvSpPr>
          <p:spPr>
            <a:xfrm>
              <a:off x="6287512" y="400520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Shape 9">
              <a:extLst>
                <a:ext uri="{FF2B5EF4-FFF2-40B4-BE49-F238E27FC236}">
                  <a16:creationId xmlns:a16="http://schemas.microsoft.com/office/drawing/2014/main" id="{1EDC9D41-5781-A888-AE36-1FFF9CC58E35}"/>
                </a:ext>
              </a:extLst>
            </p:cNvPr>
            <p:cNvSpPr/>
            <p:nvPr/>
          </p:nvSpPr>
          <p:spPr>
            <a:xfrm>
              <a:off x="7065109" y="377749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Text 10">
              <a:extLst>
                <a:ext uri="{FF2B5EF4-FFF2-40B4-BE49-F238E27FC236}">
                  <a16:creationId xmlns:a16="http://schemas.microsoft.com/office/drawing/2014/main" id="{23918713-76E5-BF56-FE33-264741F081A0}"/>
                </a:ext>
              </a:extLst>
            </p:cNvPr>
            <p:cNvSpPr/>
            <p:nvPr/>
          </p:nvSpPr>
          <p:spPr>
            <a:xfrm>
              <a:off x="7223105" y="381916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rtl="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2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Shape 13">
              <a:extLst>
                <a:ext uri="{FF2B5EF4-FFF2-40B4-BE49-F238E27FC236}">
                  <a16:creationId xmlns:a16="http://schemas.microsoft.com/office/drawing/2014/main" id="{B1CA0FF0-6B98-7553-7410-3846E5F0D4D9}"/>
                </a:ext>
              </a:extLst>
            </p:cNvPr>
            <p:cNvSpPr/>
            <p:nvPr/>
          </p:nvSpPr>
          <p:spPr>
            <a:xfrm>
              <a:off x="7565053" y="519642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" name="Shape 14">
              <a:extLst>
                <a:ext uri="{FF2B5EF4-FFF2-40B4-BE49-F238E27FC236}">
                  <a16:creationId xmlns:a16="http://schemas.microsoft.com/office/drawing/2014/main" id="{6D072F80-E7BA-EA0B-7315-DCB9992C886C}"/>
                </a:ext>
              </a:extLst>
            </p:cNvPr>
            <p:cNvSpPr/>
            <p:nvPr/>
          </p:nvSpPr>
          <p:spPr>
            <a:xfrm>
              <a:off x="7065109" y="496871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" name="Text 15">
              <a:extLst>
                <a:ext uri="{FF2B5EF4-FFF2-40B4-BE49-F238E27FC236}">
                  <a16:creationId xmlns:a16="http://schemas.microsoft.com/office/drawing/2014/main" id="{D25ABFCA-21C5-BD2F-B3E5-593E44665F57}"/>
                </a:ext>
              </a:extLst>
            </p:cNvPr>
            <p:cNvSpPr/>
            <p:nvPr/>
          </p:nvSpPr>
          <p:spPr>
            <a:xfrm>
              <a:off x="7223105" y="501038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rtl="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3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Shape 4">
              <a:extLst>
                <a:ext uri="{FF2B5EF4-FFF2-40B4-BE49-F238E27FC236}">
                  <a16:creationId xmlns:a16="http://schemas.microsoft.com/office/drawing/2014/main" id="{227B7DF2-F0E7-3FCE-E496-9308EB6924E6}"/>
                </a:ext>
              </a:extLst>
            </p:cNvPr>
            <p:cNvSpPr/>
            <p:nvPr/>
          </p:nvSpPr>
          <p:spPr>
            <a:xfrm>
              <a:off x="7065108" y="6224863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  <a:endPara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Shape 8">
              <a:extLst>
                <a:ext uri="{FF2B5EF4-FFF2-40B4-BE49-F238E27FC236}">
                  <a16:creationId xmlns:a16="http://schemas.microsoft.com/office/drawing/2014/main" id="{B8C2B759-EB58-FAAD-664A-01D054AE5E8E}"/>
                </a:ext>
              </a:extLst>
            </p:cNvPr>
            <p:cNvSpPr/>
            <p:nvPr/>
          </p:nvSpPr>
          <p:spPr>
            <a:xfrm>
              <a:off x="6304181" y="6452629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39" name="Picture 3">
            <a:extLst>
              <a:ext uri="{FF2B5EF4-FFF2-40B4-BE49-F238E27FC236}">
                <a16:creationId xmlns:a16="http://schemas.microsoft.com/office/drawing/2014/main" id="{A5280F3F-8347-D591-06C7-DB060E268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996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2765DAE0-ECC1-4A10-78F7-09F79EF01BF8}"/>
              </a:ext>
            </a:extLst>
          </p:cNvPr>
          <p:cNvSpPr/>
          <p:nvPr/>
        </p:nvSpPr>
        <p:spPr>
          <a:xfrm>
            <a:off x="1435885" y="5143266"/>
            <a:ext cx="3383790" cy="12645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What is the scientific term of breathing? Define it ?</a:t>
            </a:r>
          </a:p>
          <a:p>
            <a:r>
              <a:rPr lang="en-US" b="1" dirty="0">
                <a:solidFill>
                  <a:schemeClr val="tx1"/>
                </a:solidFill>
              </a:rPr>
              <a:t>identify Respiration?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E76FA96F-41A2-52B0-28B1-B39FA30C4DD4}"/>
              </a:ext>
            </a:extLst>
          </p:cNvPr>
          <p:cNvSpPr/>
          <p:nvPr/>
        </p:nvSpPr>
        <p:spPr>
          <a:xfrm>
            <a:off x="6067815" y="3867795"/>
            <a:ext cx="3383790" cy="121400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What are the kinds of respiration ?</a:t>
            </a:r>
            <a:endParaRPr kumimoji="0" lang="ar-JO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D23CD103-F0D7-6199-868A-F30226144BA5}"/>
              </a:ext>
            </a:extLst>
          </p:cNvPr>
          <p:cNvSpPr/>
          <p:nvPr/>
        </p:nvSpPr>
        <p:spPr>
          <a:xfrm>
            <a:off x="6109333" y="1448514"/>
            <a:ext cx="3383790" cy="167445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lvl="0" indent="-45720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What is the kind of chemical reaction of aerobic respiration?</a:t>
            </a:r>
          </a:p>
          <a:p>
            <a:pPr marL="457200" lvl="0" indent="-45720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en-US" sz="1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What is the importance of energy from aerobic respiration?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C759F6F0-B011-34A6-8FEA-7652DE6FFAD0}"/>
              </a:ext>
            </a:extLst>
          </p:cNvPr>
          <p:cNvSpPr/>
          <p:nvPr/>
        </p:nvSpPr>
        <p:spPr>
          <a:xfrm>
            <a:off x="978859" y="2367196"/>
            <a:ext cx="3578452" cy="142087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reactants , and the products of aerobic respiration, represent them in a chemical equation? combustion?</a:t>
            </a:r>
          </a:p>
        </p:txBody>
      </p:sp>
    </p:spTree>
    <p:extLst>
      <p:ext uri="{BB962C8B-B14F-4D97-AF65-F5344CB8AC3E}">
        <p14:creationId xmlns:p14="http://schemas.microsoft.com/office/powerpoint/2010/main" val="144950709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ooter Placeholder 6"/>
          <p:cNvSpPr txBox="1">
            <a:spLocks/>
          </p:cNvSpPr>
          <p:nvPr/>
        </p:nvSpPr>
        <p:spPr>
          <a:xfrm>
            <a:off x="10071462" y="45390"/>
            <a:ext cx="1987061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711141" y="1192837"/>
            <a:ext cx="5233480" cy="64633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Summative evaluation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0" name="Rounded Rectangle 29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Outcomes</a:t>
            </a:r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evaluation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293730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Essential</a:t>
            </a:r>
            <a:r>
              <a:rPr lang="en-US" dirty="0"/>
              <a:t> 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activity</a:t>
            </a:r>
            <a:r>
              <a:rPr lang="en-US" dirty="0"/>
              <a:t> 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Constructive evaluation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 learning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Introduction</a:t>
            </a:r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Linked to real-life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Summative evaluation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0422" y="127608"/>
            <a:ext cx="423083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Date:                                                 </a:t>
            </a:r>
          </a:p>
        </p:txBody>
      </p:sp>
      <p:sp>
        <p:nvSpPr>
          <p:cNvPr id="27" name="Flowchart: Alternate Process 26"/>
          <p:cNvSpPr/>
          <p:nvPr/>
        </p:nvSpPr>
        <p:spPr>
          <a:xfrm>
            <a:off x="8127206" y="6254434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" name="Double Wave 3">
            <a:extLst>
              <a:ext uri="{FF2B5EF4-FFF2-40B4-BE49-F238E27FC236}">
                <a16:creationId xmlns:a16="http://schemas.microsoft.com/office/drawing/2014/main" id="{2A69F366-D6CF-D536-F7AA-596A46503E03}"/>
              </a:ext>
            </a:extLst>
          </p:cNvPr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Subject: Science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6" name="Double Wave 5">
            <a:extLst>
              <a:ext uri="{FF2B5EF4-FFF2-40B4-BE49-F238E27FC236}">
                <a16:creationId xmlns:a16="http://schemas.microsoft.com/office/drawing/2014/main" id="{FB5C1009-4228-2088-88F2-D7DE429ED1B3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Grade 10</a:t>
            </a:r>
            <a:r>
              <a:rPr lang="en-US" sz="1600" b="1" baseline="300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th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7" name="Double Wave 6">
            <a:extLst>
              <a:ext uri="{FF2B5EF4-FFF2-40B4-BE49-F238E27FC236}">
                <a16:creationId xmlns:a16="http://schemas.microsoft.com/office/drawing/2014/main" id="{41758204-DC2F-10A2-57DC-5D243DE03F08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 3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8" name="Double Wave 7">
            <a:extLst>
              <a:ext uri="{FF2B5EF4-FFF2-40B4-BE49-F238E27FC236}">
                <a16:creationId xmlns:a16="http://schemas.microsoft.com/office/drawing/2014/main" id="{71A21B1A-F7A5-4CD3-661B-E7B52F69E0AB}"/>
              </a:ext>
            </a:extLst>
          </p:cNvPr>
          <p:cNvSpPr/>
          <p:nvPr/>
        </p:nvSpPr>
        <p:spPr>
          <a:xfrm>
            <a:off x="457201" y="603566"/>
            <a:ext cx="3520198" cy="347070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Aerobic respiration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E035C1-BBA8-0978-A37B-52466CD26639}"/>
              </a:ext>
            </a:extLst>
          </p:cNvPr>
          <p:cNvSpPr txBox="1"/>
          <p:nvPr/>
        </p:nvSpPr>
        <p:spPr>
          <a:xfrm>
            <a:off x="1324863" y="2163404"/>
            <a:ext cx="755279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We get energy from eating _____________. </a:t>
            </a: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a. glucose.                 b. vitamin C       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calcium</a:t>
            </a: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The kind of chemical reaction that happens in our cell to get energy is called-------------.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a. Burning up           b. combustion        c. both of them are correct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  Respiration means______   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a . Breathing            b. digesting        c. sensing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742644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EF0D49337305418D559C4FA433F9DF" ma:contentTypeVersion="9" ma:contentTypeDescription="Create a new document." ma:contentTypeScope="" ma:versionID="152dee6241d6eaa51709987c1f3ca914">
  <xsd:schema xmlns:xsd="http://www.w3.org/2001/XMLSchema" xmlns:xs="http://www.w3.org/2001/XMLSchema" xmlns:p="http://schemas.microsoft.com/office/2006/metadata/properties" xmlns:ns2="068ea13a-9c4f-416b-9361-42ed98d354ec" targetNamespace="http://schemas.microsoft.com/office/2006/metadata/properties" ma:root="true" ma:fieldsID="1369f5ea6331d4df69e7a14ad03517ad" ns2:_="">
    <xsd:import namespace="068ea13a-9c4f-416b-9361-42ed98d354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ea13a-9c4f-416b-9361-42ed98d354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B95987-4071-4A6E-ADD3-C0AB4D94E286}">
  <ds:schemaRefs>
    <ds:schemaRef ds:uri="068ea13a-9c4f-416b-9361-42ed98d354ec"/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EB22ABD-FB5F-450F-B960-5D0A3D2EA1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8ea13a-9c4f-416b-9361-42ed98d354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E3AE1A-7913-4AFC-A726-A111D4166A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2050</TotalTime>
  <Words>588</Words>
  <Application>Microsoft Office PowerPoint</Application>
  <PresentationFormat>Widescreen</PresentationFormat>
  <Paragraphs>132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Adobe Arabic</vt:lpstr>
      <vt:lpstr>adonis-web</vt:lpstr>
      <vt:lpstr>AF_Najed</vt:lpstr>
      <vt:lpstr>AGA Aladdin Regular</vt:lpstr>
      <vt:lpstr>AGA Battouta Regular</vt:lpstr>
      <vt:lpstr>Arial</vt:lpstr>
      <vt:lpstr>Calibri</vt:lpstr>
      <vt:lpstr>Calibri Light</vt:lpstr>
      <vt:lpstr>HelveticaNeueLT Arabic 45 Light</vt:lpstr>
      <vt:lpstr>HelveticaNeueLT Arabic 55 Roman</vt:lpstr>
      <vt:lpstr>Times New Roman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5th Boys Class A</dc:creator>
  <cp:lastModifiedBy>GTR6</cp:lastModifiedBy>
  <cp:revision>20</cp:revision>
  <cp:lastPrinted>2025-09-17T07:14:59Z</cp:lastPrinted>
  <dcterms:created xsi:type="dcterms:W3CDTF">2024-05-05T16:34:57Z</dcterms:created>
  <dcterms:modified xsi:type="dcterms:W3CDTF">2025-09-17T07:15:08Z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0x010100B0EF0D49337305418D559C4FA433F9DF</vt:lpwstr>
  </property>
</Properties>
</file>