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23" r:id="rId10"/>
    <p:sldId id="319" r:id="rId11"/>
    <p:sldId id="322" r:id="rId12"/>
    <p:sldId id="320" r:id="rId13"/>
    <p:sldId id="321" r:id="rId14"/>
    <p:sldId id="326" r:id="rId15"/>
    <p:sldId id="324" r:id="rId16"/>
    <p:sldId id="327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A2"/>
    <a:srgbClr val="FF3399"/>
    <a:srgbClr val="D0A6CA"/>
    <a:srgbClr val="980066"/>
    <a:srgbClr val="1A30A8"/>
    <a:srgbClr val="DB97B0"/>
    <a:srgbClr val="87C18D"/>
    <a:srgbClr val="F36D23"/>
    <a:srgbClr val="4B00B2"/>
    <a:srgbClr val="F56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DA07A-0FF9-44C8-81D6-C6F2791CD2D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AFD54-19BD-40CF-8C1C-646E7437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2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3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5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2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8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1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8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3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4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17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0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28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AFD54-19BD-40CF-8C1C-646E7437BF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2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0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8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79F1-08BA-41A6-82F6-5030B5968F9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3482-C5BA-453F-B303-ECD4A96D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7288737/patterns-gam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3787"/>
            <a:ext cx="12192000" cy="332205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3800" b="1" dirty="0" smtClean="0">
                <a:latin typeface="Matura MT Script Capitals" panose="03020802060602070202" pitchFamily="66" charset="0"/>
              </a:rPr>
              <a:t>Patterns</a:t>
            </a:r>
            <a:r>
              <a:rPr lang="en-US" sz="9600" b="1" dirty="0" smtClean="0">
                <a:latin typeface="Matura MT Script Capitals" panose="03020802060602070202" pitchFamily="66" charset="0"/>
              </a:rPr>
              <a:t/>
            </a:r>
            <a:br>
              <a:rPr lang="en-US" sz="9600" b="1" dirty="0" smtClean="0">
                <a:latin typeface="Matura MT Script Capitals" panose="03020802060602070202" pitchFamily="66" charset="0"/>
              </a:rPr>
            </a:br>
            <a:r>
              <a:rPr lang="en-US" sz="9600" b="1" dirty="0" smtClean="0">
                <a:latin typeface="Matura MT Script Capitals" panose="03020802060602070202" pitchFamily="66" charset="0"/>
              </a:rPr>
              <a:t> in the Park</a:t>
            </a:r>
            <a:endParaRPr lang="en-US" sz="9600" b="1" dirty="0">
              <a:latin typeface="Matura MT Script Capitals" panose="0302080206060207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96091"/>
            <a:ext cx="9144000" cy="36728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Comic Sans MS" panose="030F0702030302020204" pitchFamily="66" charset="0"/>
              </a:rPr>
              <a:t>Chapter 1 / Lesson 1</a:t>
            </a:r>
            <a:r>
              <a:rPr lang="ar-JO" sz="1800" b="1" dirty="0" smtClean="0">
                <a:latin typeface="Comic Sans MS" panose="030F0702030302020204" pitchFamily="66" charset="0"/>
              </a:rPr>
              <a:t>2 &amp; </a:t>
            </a:r>
            <a:r>
              <a:rPr lang="en-US" sz="1800" b="1" dirty="0" smtClean="0">
                <a:latin typeface="Comic Sans MS" panose="030F0702030302020204" pitchFamily="66" charset="0"/>
              </a:rPr>
              <a:t> / page 3 &amp; 5 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E4BC3BD2-677C-4B8D-8FCF-1E196EDE1F28}"/>
              </a:ext>
            </a:extLst>
          </p:cNvPr>
          <p:cNvSpPr/>
          <p:nvPr/>
        </p:nvSpPr>
        <p:spPr>
          <a:xfrm>
            <a:off x="5092392" y="183161"/>
            <a:ext cx="1564887" cy="37440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Lesson 1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61" y="-1802"/>
            <a:ext cx="9944100" cy="119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61" y="5667375"/>
            <a:ext cx="9944100" cy="1190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83331"/>
          <a:stretch/>
        </p:blipFill>
        <p:spPr>
          <a:xfrm>
            <a:off x="10284361" y="5669177"/>
            <a:ext cx="1657501" cy="11888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83331"/>
          <a:stretch/>
        </p:blipFill>
        <p:spPr>
          <a:xfrm>
            <a:off x="10157039" y="0"/>
            <a:ext cx="1657501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6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7858" y="0"/>
            <a:ext cx="3044141" cy="53603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Open your book page 5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3462" b="41454"/>
          <a:stretch/>
        </p:blipFill>
        <p:spPr>
          <a:xfrm>
            <a:off x="0" y="0"/>
            <a:ext cx="9147858" cy="6967959"/>
          </a:xfrm>
          <a:prstGeom prst="rect">
            <a:avLst/>
          </a:prstGeom>
        </p:spPr>
      </p:pic>
      <p:pic>
        <p:nvPicPr>
          <p:cNvPr id="4100" name="Picture 4" descr="snowman-clipart - Town of Hamilton, 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90" y="2666775"/>
            <a:ext cx="1187087" cy="155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25,429,356 Tennis bat Vector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860472">
            <a:off x="7430714" y="2649657"/>
            <a:ext cx="1276512" cy="16686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37813" y="4461189"/>
            <a:ext cx="509286" cy="520861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24891" y="4461189"/>
            <a:ext cx="509286" cy="520861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9132" y="4483104"/>
            <a:ext cx="439838" cy="47703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 rot="1184048">
            <a:off x="330779" y="6273480"/>
            <a:ext cx="421230" cy="20834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 rot="388198">
            <a:off x="785212" y="6315407"/>
            <a:ext cx="421230" cy="20834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Terminator 17"/>
          <p:cNvSpPr/>
          <p:nvPr/>
        </p:nvSpPr>
        <p:spPr>
          <a:xfrm>
            <a:off x="1082788" y="6338477"/>
            <a:ext cx="421230" cy="20834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Terminator 18"/>
          <p:cNvSpPr/>
          <p:nvPr/>
        </p:nvSpPr>
        <p:spPr>
          <a:xfrm rot="21400711">
            <a:off x="1509699" y="6315406"/>
            <a:ext cx="421230" cy="20834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Terminator 19"/>
          <p:cNvSpPr/>
          <p:nvPr/>
        </p:nvSpPr>
        <p:spPr>
          <a:xfrm rot="20970478">
            <a:off x="1936611" y="6287195"/>
            <a:ext cx="421230" cy="20834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Terminator 20"/>
          <p:cNvSpPr/>
          <p:nvPr/>
        </p:nvSpPr>
        <p:spPr>
          <a:xfrm rot="21074154">
            <a:off x="2311997" y="6222278"/>
            <a:ext cx="421230" cy="20834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Terminator 21"/>
          <p:cNvSpPr/>
          <p:nvPr/>
        </p:nvSpPr>
        <p:spPr>
          <a:xfrm rot="20970478">
            <a:off x="2671934" y="6146412"/>
            <a:ext cx="421230" cy="20834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Terminator 22"/>
          <p:cNvSpPr/>
          <p:nvPr/>
        </p:nvSpPr>
        <p:spPr>
          <a:xfrm rot="21074154">
            <a:off x="3080778" y="6075126"/>
            <a:ext cx="421230" cy="20834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Terminator 23"/>
          <p:cNvSpPr/>
          <p:nvPr/>
        </p:nvSpPr>
        <p:spPr>
          <a:xfrm rot="392856">
            <a:off x="3470884" y="6075126"/>
            <a:ext cx="421230" cy="20834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Terminator 24"/>
          <p:cNvSpPr/>
          <p:nvPr/>
        </p:nvSpPr>
        <p:spPr>
          <a:xfrm rot="459427">
            <a:off x="3860991" y="6099259"/>
            <a:ext cx="421230" cy="20834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Terminator 25"/>
          <p:cNvSpPr/>
          <p:nvPr/>
        </p:nvSpPr>
        <p:spPr>
          <a:xfrm rot="392856">
            <a:off x="4238231" y="6159687"/>
            <a:ext cx="421230" cy="20834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 rot="459427">
            <a:off x="4582735" y="6233950"/>
            <a:ext cx="421230" cy="20834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 rot="392856">
            <a:off x="4960760" y="6358075"/>
            <a:ext cx="421230" cy="20834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Terminator 28"/>
          <p:cNvSpPr/>
          <p:nvPr/>
        </p:nvSpPr>
        <p:spPr>
          <a:xfrm rot="459427">
            <a:off x="5335608" y="6442649"/>
            <a:ext cx="421230" cy="20834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Terminator 29"/>
          <p:cNvSpPr/>
          <p:nvPr/>
        </p:nvSpPr>
        <p:spPr>
          <a:xfrm rot="392856">
            <a:off x="5689963" y="6555488"/>
            <a:ext cx="421230" cy="20834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Terminator 31"/>
          <p:cNvSpPr/>
          <p:nvPr/>
        </p:nvSpPr>
        <p:spPr>
          <a:xfrm rot="459427">
            <a:off x="6081664" y="6573955"/>
            <a:ext cx="421230" cy="20834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6498362" y="6555489"/>
            <a:ext cx="421230" cy="20834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6857678" y="6495777"/>
            <a:ext cx="421230" cy="20834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 rot="21081952">
            <a:off x="7214247" y="6420877"/>
            <a:ext cx="421230" cy="20834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7597863" y="6323807"/>
            <a:ext cx="421230" cy="208344"/>
          </a:xfrm>
          <a:prstGeom prst="flowChartTermina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 rot="234397">
            <a:off x="7991617" y="6331839"/>
            <a:ext cx="421230" cy="208344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0200341" y="6470643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9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53603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Open your book page 5 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AutoShape 6" descr="25,429,356 Tennis bat Vector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0200341" y="6470643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9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61224" r="10151" b="16240"/>
          <a:stretch/>
        </p:blipFill>
        <p:spPr>
          <a:xfrm>
            <a:off x="633407" y="1145893"/>
            <a:ext cx="10764916" cy="3761772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891251" y="3060938"/>
            <a:ext cx="2639027" cy="13490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2267673" y="6454878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791" t="22114" r="3495" b="10703"/>
          <a:stretch/>
        </p:blipFill>
        <p:spPr>
          <a:xfrm>
            <a:off x="6057418" y="0"/>
            <a:ext cx="6134582" cy="6858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6057417" cy="536037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Look at the picture.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" y="536037"/>
            <a:ext cx="6057417" cy="53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Comic Sans MS" panose="030F0702030302020204" pitchFamily="66" charset="0"/>
              </a:rPr>
              <a:t>What patterns can you see?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CE5F33A-721E-474A-A984-D359D94CF2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8003" b="6797"/>
          <a:stretch/>
        </p:blipFill>
        <p:spPr>
          <a:xfrm>
            <a:off x="5906947" y="1"/>
            <a:ext cx="6285053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4791" t="22114" r="3495" b="10703"/>
          <a:stretch/>
        </p:blipFill>
        <p:spPr>
          <a:xfrm>
            <a:off x="8572" y="1"/>
            <a:ext cx="5898375" cy="6858000"/>
          </a:xfrm>
          <a:prstGeom prst="rect">
            <a:avLst/>
          </a:prstGeom>
        </p:spPr>
      </p:pic>
      <p:sp>
        <p:nvSpPr>
          <p:cNvPr id="8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5307956" y="6452981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266" name="Picture 2" descr="Boy And Girl Drawing Vector Art, Icons, and Graphics for Free Downloa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3" y="604016"/>
            <a:ext cx="1654900" cy="1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oy And Girl Drawing Vector Art, Icons, and Graphics for Free Downloa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61">
            <a:off x="7521111" y="558015"/>
            <a:ext cx="1654900" cy="1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oy And Girl Drawing Vector Art, Icons, and Graphics for Free Downloa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35" y="536037"/>
            <a:ext cx="1654900" cy="1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oy And Girl Drawing Vector Art, Icons, and Graphics for Free Downloa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725" y="468057"/>
            <a:ext cx="1654900" cy="1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art 14">
            <a:extLst>
              <a:ext uri="{FF2B5EF4-FFF2-40B4-BE49-F238E27FC236}">
                <a16:creationId xmlns:a16="http://schemas.microsoft.com/office/drawing/2014/main" id="{DD1125D8-4983-464A-9417-0C322249F713}"/>
              </a:ext>
            </a:extLst>
          </p:cNvPr>
          <p:cNvSpPr/>
          <p:nvPr/>
        </p:nvSpPr>
        <p:spPr>
          <a:xfrm>
            <a:off x="6505938" y="3044142"/>
            <a:ext cx="740780" cy="691588"/>
          </a:xfrm>
          <a:prstGeom prst="hear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231CFE9C-BA90-4797-A76F-11E2E444A098}"/>
              </a:ext>
            </a:extLst>
          </p:cNvPr>
          <p:cNvSpPr/>
          <p:nvPr/>
        </p:nvSpPr>
        <p:spPr>
          <a:xfrm>
            <a:off x="7361499" y="3047036"/>
            <a:ext cx="740780" cy="76392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DD1125D8-4983-464A-9417-0C322249F713}"/>
              </a:ext>
            </a:extLst>
          </p:cNvPr>
          <p:cNvSpPr/>
          <p:nvPr/>
        </p:nvSpPr>
        <p:spPr>
          <a:xfrm>
            <a:off x="8217060" y="3083206"/>
            <a:ext cx="740780" cy="691588"/>
          </a:xfrm>
          <a:prstGeom prst="hear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231CFE9C-BA90-4797-A76F-11E2E444A098}"/>
              </a:ext>
            </a:extLst>
          </p:cNvPr>
          <p:cNvSpPr/>
          <p:nvPr/>
        </p:nvSpPr>
        <p:spPr>
          <a:xfrm>
            <a:off x="9072621" y="3065846"/>
            <a:ext cx="740780" cy="76392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DD1125D8-4983-464A-9417-0C322249F713}"/>
              </a:ext>
            </a:extLst>
          </p:cNvPr>
          <p:cNvSpPr/>
          <p:nvPr/>
        </p:nvSpPr>
        <p:spPr>
          <a:xfrm>
            <a:off x="9928182" y="3083206"/>
            <a:ext cx="740780" cy="691588"/>
          </a:xfrm>
          <a:prstGeom prst="hear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231CFE9C-BA90-4797-A76F-11E2E444A098}"/>
              </a:ext>
            </a:extLst>
          </p:cNvPr>
          <p:cNvSpPr/>
          <p:nvPr/>
        </p:nvSpPr>
        <p:spPr>
          <a:xfrm>
            <a:off x="10790175" y="3065846"/>
            <a:ext cx="740780" cy="76392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DD1125D8-4983-464A-9417-0C322249F713}"/>
              </a:ext>
            </a:extLst>
          </p:cNvPr>
          <p:cNvSpPr/>
          <p:nvPr/>
        </p:nvSpPr>
        <p:spPr>
          <a:xfrm>
            <a:off x="6291943" y="5326284"/>
            <a:ext cx="740780" cy="691588"/>
          </a:xfrm>
          <a:prstGeom prst="hear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962" y="5326284"/>
            <a:ext cx="749873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5497009" y="6431729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Buzz In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" y="211874"/>
            <a:ext cx="12191999" cy="536037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latin typeface="Comic Sans MS" panose="030F0702030302020204" pitchFamily="66" charset="0"/>
              </a:rPr>
              <a:t>Critical </a:t>
            </a:r>
            <a:r>
              <a:rPr lang="en-US" sz="1400" b="1" dirty="0" smtClean="0">
                <a:latin typeface="Comic Sans MS" panose="030F0702030302020204" pitchFamily="66" charset="0"/>
              </a:rPr>
              <a:t>Thinking / Relate to Real Life </a:t>
            </a:r>
            <a:endParaRPr lang="en-US" sz="1000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1289173" y="122287"/>
            <a:ext cx="821803" cy="498625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1:00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8896" y="2202791"/>
            <a:ext cx="11852476" cy="172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atin typeface="Comic Sans MS" panose="030F0702030302020204" pitchFamily="66" charset="0"/>
              </a:rPr>
              <a:t>What patterns can you see inside the classroom?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3" y="3923818"/>
            <a:ext cx="2496274" cy="24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808543" y="6443304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-3" y="629789"/>
            <a:ext cx="4815067" cy="536037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Group work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3" y="1061784"/>
            <a:ext cx="4907665" cy="53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omic Sans MS" panose="030F0702030302020204" pitchFamily="66" charset="0"/>
              </a:rPr>
              <a:t>Open your Math Booklet page 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996630" y="99914"/>
            <a:ext cx="821803" cy="498625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3:00</a:t>
            </a:r>
          </a:p>
          <a:p>
            <a:pPr algn="ct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Teamwork Celebrating Sticker by The Michael McDougall Tea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30" y="230387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5497009" y="6431729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Rally Coach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9" cy="536037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Comic Sans MS" panose="030F0702030302020204" pitchFamily="66" charset="0"/>
              </a:rPr>
              <a:t>Summative Assessment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1289173" y="122287"/>
            <a:ext cx="821803" cy="498625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539BBA-603D-4B4E-8D2C-A90E127831E8}"/>
              </a:ext>
            </a:extLst>
          </p:cNvPr>
          <p:cNvSpPr txBox="1">
            <a:spLocks/>
          </p:cNvSpPr>
          <p:nvPr/>
        </p:nvSpPr>
        <p:spPr>
          <a:xfrm>
            <a:off x="1448764" y="2969894"/>
            <a:ext cx="9294471" cy="299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pairs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Student A draws a pattern.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Student B draws a circle around the pattern core.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4" descr="601 clipart students working together | Public domain vectors">
            <a:extLst>
              <a:ext uri="{FF2B5EF4-FFF2-40B4-BE49-F238E27FC236}">
                <a16:creationId xmlns:a16="http://schemas.microsoft.com/office/drawing/2014/main" id="{F524EFD7-4E38-4887-85A2-6F97BF0D6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10" y="721077"/>
            <a:ext cx="2941980" cy="2063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5497009" y="6431729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" y="89363"/>
            <a:ext cx="12191999" cy="53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omic Sans MS" panose="030F0702030302020204" pitchFamily="66" charset="0"/>
              </a:rPr>
              <a:t>Let’s Play!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4119" y="3159232"/>
            <a:ext cx="5713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wordwall.net/resource/27288737/patterns-game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42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1439"/>
            <a:ext cx="12192000" cy="53603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Outcomes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61" y="5667375"/>
            <a:ext cx="9944100" cy="1190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83331"/>
          <a:stretch/>
        </p:blipFill>
        <p:spPr>
          <a:xfrm>
            <a:off x="10284361" y="5669177"/>
            <a:ext cx="1657501" cy="118882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59237" y="1319514"/>
            <a:ext cx="11851739" cy="245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en-US" sz="3200" b="1" dirty="0" smtClean="0">
                <a:latin typeface="Comic Sans MS" panose="030F0702030302020204" pitchFamily="66" charset="0"/>
              </a:rPr>
              <a:t>Identify repeating patterns. </a:t>
            </a:r>
          </a:p>
          <a:p>
            <a:pPr marL="342900" indent="-342900" algn="l">
              <a:buAutoNum type="arabicPeriod"/>
            </a:pPr>
            <a:r>
              <a:rPr lang="en-US" sz="3200" b="1" dirty="0" smtClean="0">
                <a:latin typeface="Comic Sans MS" panose="030F0702030302020204" pitchFamily="66" charset="0"/>
              </a:rPr>
              <a:t>Create repeating patterns.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1289173" y="72126"/>
            <a:ext cx="821803" cy="498625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1:00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273"/>
            <a:ext cx="12192000" cy="46563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Warm Up</a:t>
            </a:r>
            <a:endParaRPr lang="en-US" sz="12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61" y="5667375"/>
            <a:ext cx="9944100" cy="1190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83331"/>
          <a:stretch/>
        </p:blipFill>
        <p:spPr>
          <a:xfrm>
            <a:off x="10284361" y="5669177"/>
            <a:ext cx="1657501" cy="1188823"/>
          </a:xfrm>
          <a:prstGeom prst="rect">
            <a:avLst/>
          </a:prstGeom>
        </p:spPr>
      </p:pic>
      <p:sp>
        <p:nvSpPr>
          <p:cNvPr id="6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1289173" y="122287"/>
            <a:ext cx="821803" cy="498625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5768" y="512660"/>
            <a:ext cx="10020464" cy="5154715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5250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6212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2287"/>
            <a:ext cx="12192000" cy="53603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Pre-Assessment </a:t>
            </a:r>
            <a:endParaRPr lang="en-US" sz="12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1289173" y="122287"/>
            <a:ext cx="821803" cy="498625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1,000+ Kids Clapping Stock Illustrations, Royalty-Free Vector Graphics &amp; Clip  Art - iStock | Kids clapping hands, Kids clapping clas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325" y="1541684"/>
            <a:ext cx="3211513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te little kid girl show happy and celebrate pose expression 7942588  Vector Art at Vecteez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73" y="1541684"/>
            <a:ext cx="3212658" cy="32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,000+ Kids Clapping Stock Illustrations, Royalty-Free Vector Graphics &amp; Clip  Art - iStock | Kids clapping hands, Kids clapping clas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16" y="1541684"/>
            <a:ext cx="3211513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ute little kid girl show happy and celebrate pose expression 7942588  Vector Art at Vecteez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62" y="1547993"/>
            <a:ext cx="3212658" cy="32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1,000+ Kids Clapping Stock Illustrations, Royalty-Free Vector Graphics &amp; Clip  Art - iStock | Kids clapping hands, Kids clapping clas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61" y="1555971"/>
            <a:ext cx="3211513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ute little kid girl show happy and celebrate pose expression 7942588  Vector Art at Vecteez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01" y="1540539"/>
            <a:ext cx="3212658" cy="321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1,000+ Kids Clapping Stock Illustrations, Royalty-Free Vector Graphics &amp; Clip  Art - iStock | Kids clapping hands, Kids clapping clas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950" y="1526252"/>
            <a:ext cx="3211513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1074227"/>
            <a:ext cx="12192000" cy="53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Comic Sans MS" panose="030F0702030302020204" pitchFamily="66" charset="0"/>
              </a:rPr>
              <a:t>What comes next?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5497009" y="6408579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2287"/>
            <a:ext cx="12192000" cy="53603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Pre-Assessment </a:t>
            </a:r>
            <a:endParaRPr lang="en-US" sz="12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1289173" y="122287"/>
            <a:ext cx="821803" cy="498625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1140376"/>
            <a:ext cx="12192000" cy="53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Comic Sans MS" panose="030F0702030302020204" pitchFamily="66" charset="0"/>
              </a:rPr>
              <a:t>What comes next?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5497009" y="6408579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522" y="2327648"/>
            <a:ext cx="7110955" cy="1969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498" r="49783"/>
          <a:stretch/>
        </p:blipFill>
        <p:spPr>
          <a:xfrm>
            <a:off x="7822676" y="2327648"/>
            <a:ext cx="1828801" cy="19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2287"/>
            <a:ext cx="12192000" cy="53603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Pre-Assessment </a:t>
            </a:r>
            <a:endParaRPr lang="en-US" sz="12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1289173" y="122287"/>
            <a:ext cx="821803" cy="498625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1140376"/>
            <a:ext cx="12192000" cy="53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Comic Sans MS" panose="030F0702030302020204" pitchFamily="66" charset="0"/>
              </a:rPr>
              <a:t>What comes next?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5497009" y="6408579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111" y="2158465"/>
            <a:ext cx="6945289" cy="1962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058" r="49778"/>
          <a:stretch/>
        </p:blipFill>
        <p:spPr>
          <a:xfrm>
            <a:off x="7664726" y="2178285"/>
            <a:ext cx="1886674" cy="19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2287"/>
            <a:ext cx="12192000" cy="536037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Pre-Assessment </a:t>
            </a:r>
            <a:endParaRPr lang="en-US" sz="12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11289173" y="122287"/>
            <a:ext cx="821803" cy="498625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2:00</a:t>
            </a:r>
          </a:p>
          <a:p>
            <a:pPr algn="ct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1140376"/>
            <a:ext cx="12192000" cy="536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Comic Sans MS" panose="030F0702030302020204" pitchFamily="66" charset="0"/>
              </a:rPr>
              <a:t>What comes next?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5497009" y="6408579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297" y="2158465"/>
            <a:ext cx="6901406" cy="2007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731" r="50951"/>
          <a:stretch/>
        </p:blipFill>
        <p:spPr>
          <a:xfrm>
            <a:off x="7616142" y="2158465"/>
            <a:ext cx="1678329" cy="20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1439"/>
            <a:ext cx="12192000" cy="53603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What is a Pattern?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1729742"/>
            <a:ext cx="12110976" cy="104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Comic Sans MS" panose="030F0702030302020204" pitchFamily="66" charset="0"/>
              </a:rPr>
              <a:t>A pattern shows something that happens over and over again.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75" y="3058188"/>
            <a:ext cx="8758027" cy="1374916"/>
          </a:xfrm>
          <a:prstGeom prst="rect">
            <a:avLst/>
          </a:prstGeom>
        </p:spPr>
      </p:pic>
      <p:sp>
        <p:nvSpPr>
          <p:cNvPr id="8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5497009" y="6408579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1439"/>
            <a:ext cx="12192000" cy="53603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omic Sans MS" panose="030F0702030302020204" pitchFamily="66" charset="0"/>
              </a:rPr>
              <a:t>What is a Pattern Core?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1729742"/>
            <a:ext cx="12110976" cy="104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Comic Sans MS" panose="030F0702030302020204" pitchFamily="66" charset="0"/>
              </a:rPr>
              <a:t>The Pattern Core is the part of a pattern that keeps repeating.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75" y="3058188"/>
            <a:ext cx="8758027" cy="1374916"/>
          </a:xfrm>
          <a:prstGeom prst="rect">
            <a:avLst/>
          </a:prstGeom>
        </p:spPr>
      </p:pic>
      <p:sp>
        <p:nvSpPr>
          <p:cNvPr id="8" name="Rectangle: Diagonal Corners Rounded 3">
            <a:extLst>
              <a:ext uri="{FF2B5EF4-FFF2-40B4-BE49-F238E27FC236}">
                <a16:creationId xmlns:a16="http://schemas.microsoft.com/office/drawing/2014/main" id="{1A3C29F1-38EC-4461-B95C-A2321B4817AF}"/>
              </a:ext>
            </a:extLst>
          </p:cNvPr>
          <p:cNvSpPr/>
          <p:nvPr/>
        </p:nvSpPr>
        <p:spPr>
          <a:xfrm>
            <a:off x="5497009" y="6408579"/>
            <a:ext cx="1197982" cy="270014"/>
          </a:xfrm>
          <a:prstGeom prst="round2DiagRect">
            <a:avLst/>
          </a:prstGeom>
          <a:solidFill>
            <a:srgbClr val="F56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 Pick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76475" y="3058188"/>
            <a:ext cx="2224193" cy="13490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213</Words>
  <Application>Microsoft Office PowerPoint</Application>
  <PresentationFormat>Widescreen</PresentationFormat>
  <Paragraphs>82</Paragraphs>
  <Slides>17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Matura MT Script Capitals</vt:lpstr>
      <vt:lpstr>Office Theme</vt:lpstr>
      <vt:lpstr>Patterns  in the Park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Welcoming Students</dc:title>
  <dc:creator>Windows User</dc:creator>
  <cp:lastModifiedBy>MixTR</cp:lastModifiedBy>
  <cp:revision>76</cp:revision>
  <dcterms:created xsi:type="dcterms:W3CDTF">2022-08-24T11:46:44Z</dcterms:created>
  <dcterms:modified xsi:type="dcterms:W3CDTF">2025-09-03T06:45:23Z</dcterms:modified>
</cp:coreProperties>
</file>