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3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7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5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7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4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4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2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1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A82F1-1AF8-4691-8EF4-099CF8BCA5B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4005-9015-4F58-AA68-CE6D42F11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8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0" Type="http://schemas.openxmlformats.org/officeDocument/2006/relationships/image" Target="../media/image2.jpe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/en/science/193807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baamboozle.com/game/190984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3724" y="1"/>
            <a:ext cx="8408276" cy="4225158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What sounds might you hear?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628068"/>
            <a:ext cx="8050924" cy="448430"/>
          </a:xfrm>
        </p:spPr>
        <p:txBody>
          <a:bodyPr/>
          <a:lstStyle/>
          <a:p>
            <a:r>
              <a:rPr lang="en-US" b="1" dirty="0" smtClean="0">
                <a:latin typeface="Book Antiqua" panose="02040602050305030304" pitchFamily="18" charset="0"/>
              </a:rPr>
              <a:t>Unit 3 / Chapter 2 /  </a:t>
            </a:r>
            <a:r>
              <a:rPr lang="en-US" b="1" dirty="0" smtClean="0">
                <a:latin typeface="Book Antiqua" panose="02040602050305030304" pitchFamily="18" charset="0"/>
              </a:rPr>
              <a:t>Lesson </a:t>
            </a:r>
            <a:r>
              <a:rPr lang="en-US" b="1" dirty="0" smtClean="0">
                <a:latin typeface="Book Antiqua" panose="02040602050305030304" pitchFamily="18" charset="0"/>
              </a:rPr>
              <a:t>1  /  pages 18 &amp; 19 </a:t>
            </a:r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2+ Thousand Clipart Ears Listening Royalty-Free Images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52" y="255765"/>
            <a:ext cx="5997030" cy="660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8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5074543" y="186860"/>
            <a:ext cx="2482394" cy="6059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>
                <a:latin typeface="Book Antiqua" panose="02040602050305030304" pitchFamily="18" charset="0"/>
              </a:rPr>
              <a:t>Outcomes</a:t>
            </a:r>
            <a:endParaRPr lang="en-US" sz="1600" b="1" dirty="0"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100355" y="5179332"/>
            <a:ext cx="3836126" cy="917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MS Reference Sans Serif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59" y="1564461"/>
            <a:ext cx="87361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Book Antiqua" panose="02040602050305030304" pitchFamily="18" charset="0"/>
              </a:rPr>
              <a:t>1. Identify sounds we hear every day.</a:t>
            </a:r>
          </a:p>
          <a:p>
            <a:endParaRPr lang="en-US" sz="2800" b="1" dirty="0" smtClean="0">
              <a:latin typeface="Book Antiqua" panose="02040602050305030304" pitchFamily="18" charset="0"/>
            </a:endParaRPr>
          </a:p>
          <a:p>
            <a:r>
              <a:rPr lang="en-US" sz="2800" b="1" dirty="0" smtClean="0">
                <a:latin typeface="Book Antiqua" panose="02040602050305030304" pitchFamily="18" charset="0"/>
              </a:rPr>
              <a:t>2. Classify sounds as loud and soft.</a:t>
            </a:r>
          </a:p>
          <a:p>
            <a:endParaRPr lang="en-US" sz="2800" b="1" dirty="0" smtClean="0">
              <a:latin typeface="Book Antiqua" panose="02040602050305030304" pitchFamily="18" charset="0"/>
            </a:endParaRPr>
          </a:p>
          <a:p>
            <a:r>
              <a:rPr lang="en-US" sz="2800" b="1" dirty="0" smtClean="0">
                <a:latin typeface="Book Antiqua" panose="02040602050305030304" pitchFamily="18" charset="0"/>
              </a:rPr>
              <a:t>3. Perceive the importance of respecting others; avoid making noise.</a:t>
            </a:r>
            <a:endParaRPr lang="en-US" sz="2800" b="1" dirty="0">
              <a:latin typeface="Book Antiqua" panose="02040602050305030304" pitchFamily="18" charset="0"/>
            </a:endParaRPr>
          </a:p>
        </p:txBody>
      </p:sp>
      <p:pic>
        <p:nvPicPr>
          <p:cNvPr id="2052" name="Picture 4" descr="2+ Thousand Clipart Ears Listening Royalty-Free Imag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1143000"/>
            <a:ext cx="3514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1417535" y="186860"/>
            <a:ext cx="658850" cy="5278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>
                <a:latin typeface="Book Antiqua" panose="02040602050305030304" pitchFamily="18" charset="0"/>
              </a:rPr>
              <a:t>1:00</a:t>
            </a:r>
          </a:p>
          <a:p>
            <a:pPr marL="0" indent="0" algn="ctr">
              <a:buNone/>
            </a:pPr>
            <a:r>
              <a:rPr lang="en-US" sz="1200" b="1" dirty="0" smtClean="0">
                <a:latin typeface="Book Antiqua" panose="02040602050305030304" pitchFamily="18" charset="0"/>
              </a:rPr>
              <a:t>min</a:t>
            </a:r>
            <a:endParaRPr lang="en-US" sz="1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5088546" y="0"/>
            <a:ext cx="2023618" cy="451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latin typeface="Book Antiqua" panose="02040602050305030304" pitchFamily="18" charset="0"/>
              </a:rPr>
              <a:t>Warm up</a:t>
            </a:r>
            <a:endParaRPr lang="en-US" sz="1200" b="1" dirty="0"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100355" y="5179332"/>
            <a:ext cx="3836126" cy="917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MS Reference Sans Serif" panose="020B0604030504040204" pitchFamily="34" charset="0"/>
            </a:endParaRPr>
          </a:p>
        </p:txBody>
      </p:sp>
      <p:pic>
        <p:nvPicPr>
          <p:cNvPr id="5" name="694323_Complaining Noise Neighbors Drummer_By_Frame_Stock_Footage_Artlist_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424" y="535577"/>
            <a:ext cx="11239862" cy="6322423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1390861" y="92267"/>
            <a:ext cx="658850" cy="5278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>
                <a:latin typeface="Book Antiqua" panose="02040602050305030304" pitchFamily="18" charset="0"/>
              </a:rPr>
              <a:t>2:00</a:t>
            </a:r>
          </a:p>
          <a:p>
            <a:pPr marL="0" indent="0" algn="ctr">
              <a:buNone/>
            </a:pPr>
            <a:r>
              <a:rPr lang="en-US" sz="1200" b="1" dirty="0" err="1" smtClean="0">
                <a:latin typeface="Book Antiqua" panose="02040602050305030304" pitchFamily="18" charset="0"/>
              </a:rPr>
              <a:t>mins</a:t>
            </a:r>
            <a:endParaRPr lang="en-US" sz="1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3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4714152" y="92267"/>
            <a:ext cx="2159613" cy="3806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latin typeface="Book Antiqua" panose="02040602050305030304" pitchFamily="18" charset="0"/>
              </a:rPr>
              <a:t>Pre-assessment</a:t>
            </a:r>
            <a:endParaRPr lang="en-US" sz="1000" b="1" dirty="0"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100355" y="5179332"/>
            <a:ext cx="3836126" cy="917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MS Reference Sans Serif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5621" y="2409818"/>
            <a:ext cx="8693069" cy="1672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atin typeface="Book Antiqua" panose="02040602050305030304" pitchFamily="18" charset="0"/>
              </a:rPr>
              <a:t>Which part of your body do you use to hear sounds?</a:t>
            </a:r>
            <a:endParaRPr lang="en-US" sz="5400" b="1" dirty="0">
              <a:latin typeface="Book Antiqua" panose="02040602050305030304" pitchFamily="18" charset="0"/>
            </a:endParaRPr>
          </a:p>
        </p:txBody>
      </p:sp>
      <p:pic>
        <p:nvPicPr>
          <p:cNvPr id="7" name="Picture 4" descr="2+ Thousand Clipart Ears Listening Royalty-Free Imag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1143000"/>
            <a:ext cx="3514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+ Thousand Clipart Ears Listening Royalty-Free Images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82" y="4396748"/>
            <a:ext cx="1729346" cy="19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1390861" y="92267"/>
            <a:ext cx="658850" cy="5278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>
                <a:latin typeface="Book Antiqua" panose="02040602050305030304" pitchFamily="18" charset="0"/>
              </a:rPr>
              <a:t>2:00</a:t>
            </a:r>
          </a:p>
          <a:p>
            <a:pPr marL="0" indent="0" algn="ctr">
              <a:buNone/>
            </a:pPr>
            <a:r>
              <a:rPr lang="en-US" sz="1200" b="1" dirty="0" err="1" smtClean="0">
                <a:latin typeface="Book Antiqua" panose="02040602050305030304" pitchFamily="18" charset="0"/>
              </a:rPr>
              <a:t>mins</a:t>
            </a:r>
            <a:endParaRPr lang="en-US" sz="1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34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0" y="235638"/>
            <a:ext cx="12192000" cy="3916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Book Antiqua" panose="02040602050305030304" pitchFamily="18" charset="0"/>
              </a:rPr>
              <a:t>Listen and tell whether the sound you hear is loud or soft</a:t>
            </a:r>
            <a:endParaRPr lang="en-US" sz="1100" b="1" dirty="0"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100355" y="5179332"/>
            <a:ext cx="3836126" cy="917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MS Reference Sans Serif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60" y="1564461"/>
            <a:ext cx="8530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MS Reference Sans Serif" panose="020B0604030504040204" pitchFamily="34" charset="0"/>
              </a:rPr>
              <a:t> </a:t>
            </a:r>
            <a:endParaRPr lang="en-US" sz="4000" b="1" dirty="0">
              <a:latin typeface="MS Reference Sans Serif" panose="020B0604030504040204" pitchFamily="34" charset="0"/>
            </a:endParaRPr>
          </a:p>
        </p:txBody>
      </p:sp>
      <p:pic>
        <p:nvPicPr>
          <p:cNvPr id="2052" name="Picture 4" descr="2+ Thousand Clipart Ears Listening Royalty-Free Images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1143000"/>
            <a:ext cx="3514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og-barking-707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8100" y="1259661"/>
            <a:ext cx="609600" cy="609600"/>
          </a:xfrm>
          <a:prstGeom prst="rect">
            <a:avLst/>
          </a:prstGeom>
        </p:spPr>
      </p:pic>
      <p:pic>
        <p:nvPicPr>
          <p:cNvPr id="6" name="birds-chirping-04-677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8024" y="2501676"/>
            <a:ext cx="609600" cy="6096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12780" y="1300096"/>
            <a:ext cx="605245" cy="5204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MS Reference Sans Serif" panose="020B0604030504040204" pitchFamily="34" charset="0"/>
              </a:rPr>
              <a:t>1)</a:t>
            </a:r>
            <a:endParaRPr lang="en-US" b="1" dirty="0">
              <a:latin typeface="MS Reference Sans Serif" panose="020B060403050404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7946" y="2577147"/>
            <a:ext cx="605245" cy="5204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MS Reference Sans Serif" panose="020B0604030504040204" pitchFamily="34" charset="0"/>
              </a:rPr>
              <a:t>2)</a:t>
            </a:r>
            <a:endParaRPr lang="en-US" b="1" dirty="0">
              <a:latin typeface="MS Reference Sans Serif" panose="020B0604030504040204" pitchFamily="34" charset="0"/>
            </a:endParaRPr>
          </a:p>
        </p:txBody>
      </p:sp>
      <p:pic>
        <p:nvPicPr>
          <p:cNvPr id="7" name="murmullos-713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8100" y="3805057"/>
            <a:ext cx="609600" cy="609600"/>
          </a:xfrm>
          <a:prstGeom prst="rect">
            <a:avLst/>
          </a:prstGeom>
        </p:spPr>
      </p:pic>
      <p:pic>
        <p:nvPicPr>
          <p:cNvPr id="10" name="distant-ambulance-siren-610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3673" y="5085011"/>
            <a:ext cx="609600" cy="6096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993595" y="3805057"/>
            <a:ext cx="605245" cy="5204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MS Reference Sans Serif" panose="020B0604030504040204" pitchFamily="34" charset="0"/>
              </a:rPr>
              <a:t>3)</a:t>
            </a:r>
            <a:endParaRPr lang="en-US" b="1" dirty="0">
              <a:latin typeface="MS Reference Sans Serif" panose="020B060403050404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993594" y="5117759"/>
            <a:ext cx="605245" cy="5204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MS Reference Sans Serif" panose="020B0604030504040204" pitchFamily="34" charset="0"/>
              </a:rPr>
              <a:t>4)</a:t>
            </a:r>
            <a:endParaRPr lang="en-US" b="1" dirty="0">
              <a:latin typeface="MS Reference Sans Serif" panose="020B0604030504040204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41356" y="1274586"/>
            <a:ext cx="1280161" cy="5355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latin typeface="Book Antiqua" panose="02040602050305030304" pitchFamily="18" charset="0"/>
              </a:rPr>
              <a:t>Loud</a:t>
            </a:r>
            <a:endParaRPr lang="en-US" sz="1400" b="1" dirty="0">
              <a:latin typeface="Book Antiqua" panose="02040602050305030304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241356" y="2577147"/>
            <a:ext cx="1280161" cy="5355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latin typeface="Book Antiqua" panose="02040602050305030304" pitchFamily="18" charset="0"/>
              </a:rPr>
              <a:t>Soft</a:t>
            </a:r>
            <a:endParaRPr lang="en-US" sz="1400" b="1" dirty="0">
              <a:latin typeface="Book Antiqua" panose="020406020503050303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41356" y="3789908"/>
            <a:ext cx="1256621" cy="5355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latin typeface="Book Antiqua" panose="02040602050305030304" pitchFamily="18" charset="0"/>
              </a:rPr>
              <a:t>Soft</a:t>
            </a:r>
            <a:endParaRPr lang="en-US" sz="1400" b="1" dirty="0">
              <a:latin typeface="Book Antiqua" panose="02040602050305030304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241356" y="5102610"/>
            <a:ext cx="1280161" cy="5355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latin typeface="Book Antiqua" panose="02040602050305030304" pitchFamily="18" charset="0"/>
              </a:rPr>
              <a:t>Loud</a:t>
            </a:r>
            <a:endParaRPr lang="en-US" sz="1400" b="1" dirty="0">
              <a:latin typeface="Book Antiqua" panose="02040602050305030304" pitchFamily="18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336759" y="6463862"/>
            <a:ext cx="1518482" cy="28857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Book Antiqua" panose="02040602050305030304" pitchFamily="18" charset="0"/>
              </a:rPr>
              <a:t>Random Pick</a:t>
            </a:r>
            <a:endParaRPr lang="en-US" sz="7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7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0" y="235638"/>
            <a:ext cx="12192000" cy="3916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Book Antiqua" panose="02040602050305030304" pitchFamily="18" charset="0"/>
              </a:rPr>
              <a:t>How would be the sounds in these places?</a:t>
            </a:r>
            <a:endParaRPr lang="en-US" sz="1100" b="1" dirty="0">
              <a:latin typeface="Book Antiqua" panose="02040602050305030304" pitchFamily="18" charset="0"/>
            </a:endParaRPr>
          </a:p>
        </p:txBody>
      </p:sp>
      <p:pic>
        <p:nvPicPr>
          <p:cNvPr id="3074" name="Picture 2" descr="6,531 School Library Clipart Images, Stock Photos, 3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3"/>
          <a:stretch/>
        </p:blipFill>
        <p:spPr bwMode="auto">
          <a:xfrm>
            <a:off x="205468" y="1855560"/>
            <a:ext cx="5890532" cy="33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ayground Clipart Images – Browse 10,926 Stock Photo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37" y="1855560"/>
            <a:ext cx="5396139" cy="33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6759" y="6433991"/>
            <a:ext cx="1518482" cy="28857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Book Antiqua" panose="02040602050305030304" pitchFamily="18" charset="0"/>
              </a:rPr>
              <a:t>Random Pick</a:t>
            </a:r>
            <a:endParaRPr lang="en-US" sz="7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4951743" y="157581"/>
            <a:ext cx="2538157" cy="3153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Book Antiqua" panose="02040602050305030304" pitchFamily="18" charset="0"/>
              </a:rPr>
              <a:t>Formative Assessment</a:t>
            </a:r>
            <a:endParaRPr lang="en-US" sz="1000" b="1" dirty="0"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100355" y="5179332"/>
            <a:ext cx="3836126" cy="917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MS Reference Sans Serif" panose="020B0604030504040204" pitchFamily="34" charset="0"/>
            </a:endParaRPr>
          </a:p>
        </p:txBody>
      </p:sp>
      <p:pic>
        <p:nvPicPr>
          <p:cNvPr id="7" name="Picture 4" descr="2+ Thousand Clipart Ears Listening Royalty-Free Imag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514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60463" y="2956951"/>
            <a:ext cx="8731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hlinkClick r:id="rId3"/>
              </a:rPr>
              <a:t>https://www.liveworksheets.com/w/en/science/1938070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1390861" y="92267"/>
            <a:ext cx="658850" cy="5278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>
                <a:latin typeface="Book Antiqua" panose="02040602050305030304" pitchFamily="18" charset="0"/>
              </a:rPr>
              <a:t>3:00</a:t>
            </a:r>
          </a:p>
          <a:p>
            <a:pPr marL="0" indent="0" algn="ctr">
              <a:buNone/>
            </a:pPr>
            <a:r>
              <a:rPr lang="en-US" sz="1200" b="1" dirty="0" err="1" smtClean="0">
                <a:latin typeface="Book Antiqua" panose="02040602050305030304" pitchFamily="18" charset="0"/>
              </a:rPr>
              <a:t>mins</a:t>
            </a:r>
            <a:endParaRPr lang="en-US" sz="1200" b="1" dirty="0">
              <a:latin typeface="Book Antiqua" panose="020406020503050303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575639" y="6484883"/>
            <a:ext cx="1518482" cy="28857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Book Antiqua" panose="02040602050305030304" pitchFamily="18" charset="0"/>
              </a:rPr>
              <a:t>Random Pick</a:t>
            </a:r>
            <a:endParaRPr lang="en-US" sz="7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61" y="0"/>
            <a:ext cx="5928740" cy="6858000"/>
          </a:xfrm>
          <a:prstGeom prst="rect">
            <a:avLst/>
          </a:prstGeom>
        </p:spPr>
      </p:pic>
      <p:sp>
        <p:nvSpPr>
          <p:cNvPr id="2" name="Subtitle 2"/>
          <p:cNvSpPr txBox="1">
            <a:spLocks/>
          </p:cNvSpPr>
          <p:nvPr/>
        </p:nvSpPr>
        <p:spPr>
          <a:xfrm>
            <a:off x="1712530" y="216513"/>
            <a:ext cx="2411718" cy="3258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latin typeface="Book Antiqua" panose="02040602050305030304" pitchFamily="18" charset="0"/>
              </a:rPr>
              <a:t>Summative Assessment</a:t>
            </a:r>
            <a:endParaRPr lang="en-US" sz="900" b="1" dirty="0"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100355" y="5179332"/>
            <a:ext cx="3836126" cy="917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MS Reference Sans Serif" panose="020B0604030504040204" pitchFamily="34" charset="0"/>
            </a:endParaRPr>
          </a:p>
        </p:txBody>
      </p:sp>
      <p:pic>
        <p:nvPicPr>
          <p:cNvPr id="7" name="Picture 4" descr="2+ Thousand Clipart Ears Listening Royalty-Free Image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514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8757369" y="1587063"/>
            <a:ext cx="638880" cy="50674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57369" y="2575785"/>
            <a:ext cx="565307" cy="398643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634107" y="3155920"/>
            <a:ext cx="729193" cy="39882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757369" y="4468659"/>
            <a:ext cx="638880" cy="39763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0432" y="115540"/>
            <a:ext cx="658850" cy="5278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>
                <a:latin typeface="Book Antiqua" panose="02040602050305030304" pitchFamily="18" charset="0"/>
              </a:rPr>
              <a:t>2:00</a:t>
            </a:r>
          </a:p>
          <a:p>
            <a:pPr marL="0" indent="0" algn="ctr">
              <a:buNone/>
            </a:pPr>
            <a:r>
              <a:rPr lang="en-US" sz="1200" b="1" dirty="0" err="1" smtClean="0">
                <a:latin typeface="Book Antiqua" panose="02040602050305030304" pitchFamily="18" charset="0"/>
              </a:rPr>
              <a:t>mins</a:t>
            </a:r>
            <a:endParaRPr lang="en-US" sz="1200" b="1" dirty="0">
              <a:latin typeface="Book Antiqua" panose="020406020503050303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59148" y="6395250"/>
            <a:ext cx="1518482" cy="28857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Book Antiqua" panose="02040602050305030304" pitchFamily="18" charset="0"/>
              </a:rPr>
              <a:t>Rally Coach</a:t>
            </a:r>
            <a:endParaRPr lang="en-US" sz="700" b="1" dirty="0">
              <a:latin typeface="Book Antiqua" panose="0204060205030503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679263" y="5150467"/>
            <a:ext cx="638880" cy="39763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043369" y="1454193"/>
            <a:ext cx="638880" cy="39763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001328" y="2178154"/>
            <a:ext cx="638880" cy="39763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001328" y="3551198"/>
            <a:ext cx="638880" cy="39763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954185" y="4071028"/>
            <a:ext cx="638880" cy="39763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001328" y="5015212"/>
            <a:ext cx="638880" cy="39763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810703" y="6272848"/>
            <a:ext cx="798787" cy="2744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Comic Sans MS" panose="030F0702030302020204" pitchFamily="66" charset="0"/>
              </a:rPr>
              <a:t>Puffing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5554341" y="119217"/>
            <a:ext cx="1386841" cy="3327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Book Antiqua" panose="02040602050305030304" pitchFamily="18" charset="0"/>
              </a:rPr>
              <a:t>Wrap up</a:t>
            </a:r>
            <a:endParaRPr lang="en-US" sz="1000" b="1" dirty="0"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100355" y="5179332"/>
            <a:ext cx="3836126" cy="917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MS Reference Sans Serif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4725" y="2991480"/>
            <a:ext cx="7089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hlinkClick r:id="rId2"/>
              </a:rPr>
              <a:t>https://www.baamboozle.com/game/190984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pic>
        <p:nvPicPr>
          <p:cNvPr id="6" name="Picture 4" descr="2+ Thousand Clipart Ears Listening Royalty-Free Image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514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1429563" y="119217"/>
            <a:ext cx="658850" cy="5278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>
                <a:latin typeface="Book Antiqua" panose="02040602050305030304" pitchFamily="18" charset="0"/>
              </a:rPr>
              <a:t>2:00</a:t>
            </a:r>
          </a:p>
          <a:p>
            <a:pPr marL="0" indent="0" algn="ctr">
              <a:buNone/>
            </a:pPr>
            <a:r>
              <a:rPr lang="en-US" sz="1200" b="1" dirty="0" err="1" smtClean="0">
                <a:latin typeface="Book Antiqua" panose="02040602050305030304" pitchFamily="18" charset="0"/>
              </a:rPr>
              <a:t>mins</a:t>
            </a:r>
            <a:endParaRPr lang="en-US" sz="1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133</Words>
  <Application>Microsoft Office PowerPoint</Application>
  <PresentationFormat>Widescreen</PresentationFormat>
  <Paragraphs>44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Book Antiqua</vt:lpstr>
      <vt:lpstr>Calibri</vt:lpstr>
      <vt:lpstr>Calibri Light</vt:lpstr>
      <vt:lpstr>Comic Sans MS</vt:lpstr>
      <vt:lpstr>MS Reference Sans Serif</vt:lpstr>
      <vt:lpstr>Office Theme</vt:lpstr>
      <vt:lpstr>What sounds might you hear?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sounds might you hear?</dc:title>
  <dc:creator>user</dc:creator>
  <cp:lastModifiedBy>User</cp:lastModifiedBy>
  <cp:revision>11</cp:revision>
  <dcterms:created xsi:type="dcterms:W3CDTF">2024-02-03T18:37:28Z</dcterms:created>
  <dcterms:modified xsi:type="dcterms:W3CDTF">2024-10-28T07:32:07Z</dcterms:modified>
</cp:coreProperties>
</file>