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2" r:id="rId5"/>
    <p:sldId id="273" r:id="rId6"/>
    <p:sldId id="274" r:id="rId7"/>
    <p:sldId id="275" r:id="rId8"/>
    <p:sldId id="277" r:id="rId9"/>
    <p:sldId id="283" r:id="rId10"/>
    <p:sldId id="276" r:id="rId11"/>
    <p:sldId id="279" r:id="rId12"/>
    <p:sldId id="280" r:id="rId13"/>
    <p:sldId id="281" r:id="rId14"/>
    <p:sldId id="278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7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3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4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7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9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8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7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5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6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/en/math/13359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/en/math/25314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tlediary.com/game/heavy-and-light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0357"/>
          <a:stretch/>
        </p:blipFill>
        <p:spPr>
          <a:xfrm>
            <a:off x="1830977" y="1777776"/>
            <a:ext cx="8530045" cy="4369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799D5D-05CA-77D2-36A6-7A6583850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12184"/>
            <a:ext cx="10820400" cy="2183956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Arial Black" panose="020B0A04020102020204" pitchFamily="34" charset="0"/>
              </a:rPr>
              <a:t>What is light and what is heavy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799D5D-05CA-77D2-36A6-7A65838508E6}"/>
              </a:ext>
            </a:extLst>
          </p:cNvPr>
          <p:cNvSpPr txBox="1">
            <a:spLocks/>
          </p:cNvSpPr>
          <p:nvPr/>
        </p:nvSpPr>
        <p:spPr>
          <a:xfrm>
            <a:off x="842554" y="5749925"/>
            <a:ext cx="10820400" cy="434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 Black" panose="020B0A04020102020204" pitchFamily="34" charset="0"/>
              </a:rPr>
              <a:t>Unit </a:t>
            </a:r>
            <a:r>
              <a:rPr lang="en-US" sz="2000" dirty="0" smtClean="0">
                <a:latin typeface="Arial Black" panose="020B0A04020102020204" pitchFamily="34" charset="0"/>
              </a:rPr>
              <a:t>3/ </a:t>
            </a:r>
            <a:r>
              <a:rPr lang="en-US" sz="2000" dirty="0" smtClean="0">
                <a:latin typeface="Arial Black" panose="020B0A04020102020204" pitchFamily="34" charset="0"/>
              </a:rPr>
              <a:t>chapter </a:t>
            </a:r>
            <a:r>
              <a:rPr lang="en-US" sz="2000" dirty="0" smtClean="0">
                <a:latin typeface="Arial Black" panose="020B0A04020102020204" pitchFamily="34" charset="0"/>
              </a:rPr>
              <a:t>1/  </a:t>
            </a:r>
            <a:r>
              <a:rPr lang="en-US" sz="2000" dirty="0" smtClean="0">
                <a:latin typeface="Arial Black" panose="020B0A04020102020204" pitchFamily="34" charset="0"/>
              </a:rPr>
              <a:t>Lesson </a:t>
            </a:r>
            <a:r>
              <a:rPr lang="en-US" sz="2000" dirty="0" smtClean="0">
                <a:latin typeface="Arial Black" panose="020B0A04020102020204" pitchFamily="34" charset="0"/>
              </a:rPr>
              <a:t>2/ pages </a:t>
            </a:r>
            <a:r>
              <a:rPr lang="en-US" sz="2000" dirty="0" smtClean="0">
                <a:latin typeface="Arial Black" panose="020B0A04020102020204" pitchFamily="34" charset="0"/>
              </a:rPr>
              <a:t>10 &amp; 11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799D5D-05CA-77D2-36A6-7A65838508E6}"/>
              </a:ext>
            </a:extLst>
          </p:cNvPr>
          <p:cNvSpPr txBox="1">
            <a:spLocks/>
          </p:cNvSpPr>
          <p:nvPr/>
        </p:nvSpPr>
        <p:spPr>
          <a:xfrm>
            <a:off x="0" y="246909"/>
            <a:ext cx="12192000" cy="434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Using a balance p. 8 &amp; 9</a:t>
            </a:r>
            <a:endParaRPr lang="en-US" sz="20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23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FA35-40DF-0734-F5AB-6A8A448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" y="261256"/>
            <a:ext cx="12192000" cy="32732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1600" dirty="0" smtClean="0">
                <a:latin typeface="Arial Black" panose="020B0A04020102020204" pitchFamily="34" charset="0"/>
              </a:rPr>
              <a:t>PRESENTATION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70BC-8C7C-45FF-65AF-FE353467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8" y="998435"/>
            <a:ext cx="12172952" cy="691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Both objects have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different weights</a:t>
            </a:r>
            <a:r>
              <a:rPr lang="en-US" sz="3600" dirty="0" smtClean="0">
                <a:latin typeface="Arial Black" panose="020B0A04020102020204" pitchFamily="34" charset="0"/>
              </a:rPr>
              <a:t>. </a:t>
            </a:r>
          </a:p>
          <a:p>
            <a:pPr marL="0" indent="0" algn="ctr">
              <a:buNone/>
            </a:pP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0921452" y="6232634"/>
            <a:ext cx="1158978" cy="4282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RANDDOM PICK</a:t>
            </a:r>
            <a:endParaRPr lang="en-US" sz="11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986" y="3213463"/>
            <a:ext cx="5578123" cy="344742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E970BC-8C7C-45FF-65AF-FE353467040B}"/>
              </a:ext>
            </a:extLst>
          </p:cNvPr>
          <p:cNvSpPr txBox="1">
            <a:spLocks/>
          </p:cNvSpPr>
          <p:nvPr/>
        </p:nvSpPr>
        <p:spPr>
          <a:xfrm>
            <a:off x="19048" y="1690033"/>
            <a:ext cx="12061382" cy="1332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When you compare objects based on their weights, you get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heavy</a:t>
            </a:r>
            <a:r>
              <a:rPr lang="en-US" sz="3600" dirty="0" smtClean="0">
                <a:latin typeface="Arial Black" panose="020B0A04020102020204" pitchFamily="34" charset="0"/>
              </a:rPr>
              <a:t> and 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light</a:t>
            </a:r>
            <a:r>
              <a:rPr lang="en-US" sz="3600" dirty="0" smtClean="0">
                <a:latin typeface="Arial Black" panose="020B0A04020102020204" pitchFamily="34" charset="0"/>
              </a:rPr>
              <a:t> objects.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6465"/>
          <a:stretch/>
        </p:blipFill>
        <p:spPr>
          <a:xfrm>
            <a:off x="1408528" y="3102654"/>
            <a:ext cx="9413040" cy="3451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9FA35-40DF-0734-F5AB-6A8A448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" y="261257"/>
            <a:ext cx="12192000" cy="3693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1600" dirty="0" smtClean="0">
                <a:latin typeface="Arial Black" panose="020B0A04020102020204" pitchFamily="34" charset="0"/>
              </a:rPr>
              <a:t>Group work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154775" y="81954"/>
            <a:ext cx="925655" cy="727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3:00 </a:t>
            </a:r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 err="1" smtClean="0">
                <a:latin typeface="Arial Black" panose="020B0A04020102020204" pitchFamily="34" charset="0"/>
              </a:rPr>
              <a:t>mins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5613727" y="6379779"/>
            <a:ext cx="1158978" cy="3862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RANDDOM PICK</a:t>
            </a:r>
            <a:endParaRPr lang="en-US" sz="1100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655" y="1499565"/>
            <a:ext cx="8876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hlinkClick r:id="rId3"/>
              </a:rPr>
              <a:t>https://</a:t>
            </a:r>
            <a:r>
              <a:rPr lang="en-US" sz="2400" dirty="0" smtClean="0">
                <a:latin typeface="Arial Black" panose="020B0A04020102020204" pitchFamily="34" charset="0"/>
                <a:hlinkClick r:id="rId3"/>
              </a:rPr>
              <a:t>www.liveworksheets.com/w/en/math/133598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FA35-40DF-0734-F5AB-6A8A448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" y="261257"/>
            <a:ext cx="12192000" cy="35885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1800" dirty="0" smtClean="0">
                <a:latin typeface="Arial Black" panose="020B0A04020102020204" pitchFamily="34" charset="0"/>
              </a:rPr>
              <a:t>Relate to real life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154775" y="76698"/>
            <a:ext cx="925655" cy="727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2:00 </a:t>
            </a:r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 err="1" smtClean="0">
                <a:latin typeface="Arial Black" panose="020B0A04020102020204" pitchFamily="34" charset="0"/>
              </a:rPr>
              <a:t>mins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5742934" y="6302032"/>
            <a:ext cx="1158978" cy="4884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RANDDOM PICK</a:t>
            </a:r>
            <a:endParaRPr lang="en-US" sz="1100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E970BC-8C7C-45FF-65AF-FE353467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75" y="1090585"/>
            <a:ext cx="5434148" cy="50881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Arial Black" panose="020B0A04020102020204" pitchFamily="34" charset="0"/>
              </a:rPr>
              <a:t>Think of something that is </a:t>
            </a:r>
            <a:r>
              <a:rPr lang="en-US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heavier</a:t>
            </a:r>
            <a:r>
              <a:rPr lang="en-US" sz="5400" dirty="0" smtClean="0">
                <a:latin typeface="Arial Black" panose="020B0A04020102020204" pitchFamily="34" charset="0"/>
              </a:rPr>
              <a:t> than your lunchbox? 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341" y="1239995"/>
            <a:ext cx="4454434" cy="444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772" y="1090585"/>
            <a:ext cx="5916658" cy="5578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9FA35-40DF-0734-F5AB-6A8A448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" y="261257"/>
            <a:ext cx="12192000" cy="3903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1800" dirty="0" smtClean="0">
                <a:latin typeface="Arial Black" panose="020B0A04020102020204" pitchFamily="34" charset="0"/>
              </a:rPr>
              <a:t>Critical thinking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154775" y="92464"/>
            <a:ext cx="925655" cy="727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1:00 </a:t>
            </a:r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 err="1" smtClean="0">
                <a:latin typeface="Arial Black" panose="020B0A04020102020204" pitchFamily="34" charset="0"/>
              </a:rPr>
              <a:t>mins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5584283" y="6549615"/>
            <a:ext cx="1158978" cy="239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BUZZ IN</a:t>
            </a:r>
            <a:endParaRPr lang="en-US" sz="1100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E970BC-8C7C-45FF-65AF-FE353467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9407"/>
            <a:ext cx="6322423" cy="50881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latin typeface="Arial Black" panose="020B0A04020102020204" pitchFamily="34" charset="0"/>
              </a:rPr>
              <a:t>Imagine you are carrying a heavy bag of groceries. What could you do to make it feel </a:t>
            </a:r>
            <a:r>
              <a:rPr lang="en-US" sz="4800" dirty="0">
                <a:solidFill>
                  <a:srgbClr val="FF0000"/>
                </a:solidFill>
                <a:latin typeface="Arial Black" panose="020B0A04020102020204" pitchFamily="34" charset="0"/>
              </a:rPr>
              <a:t>lighter</a:t>
            </a:r>
            <a:r>
              <a:rPr lang="en-US" sz="4800" dirty="0"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03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FA35-40DF-0734-F5AB-6A8A448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453" y="259418"/>
            <a:ext cx="7706547" cy="3001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1600" dirty="0" smtClean="0">
                <a:latin typeface="Arial Black" panose="020B0A04020102020204" pitchFamily="34" charset="0"/>
              </a:rPr>
              <a:t>Summative Assessment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064495" y="45505"/>
            <a:ext cx="925655" cy="727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2:00 </a:t>
            </a:r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 err="1" smtClean="0">
                <a:latin typeface="Arial Black" panose="020B0A04020102020204" pitchFamily="34" charset="0"/>
              </a:rPr>
              <a:t>mins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8" name="Picture 2" descr="Rally Coach -- Kagan Strategy - Teaching Website">
            <a:extLst>
              <a:ext uri="{FF2B5EF4-FFF2-40B4-BE49-F238E27FC236}">
                <a16:creationId xmlns:a16="http://schemas.microsoft.com/office/drawing/2014/main" id="{854FCF2B-1C49-2AA3-768C-E072ADD2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50" y="5873173"/>
            <a:ext cx="1216551" cy="98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20194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5D106D-DD06-C460-4FC3-5CB32E4B7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715356"/>
            <a:ext cx="1436914" cy="5038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light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5D106D-DD06-C460-4FC3-5CB32E4B749A}"/>
              </a:ext>
            </a:extLst>
          </p:cNvPr>
          <p:cNvSpPr txBox="1">
            <a:spLocks/>
          </p:cNvSpPr>
          <p:nvPr/>
        </p:nvSpPr>
        <p:spPr>
          <a:xfrm>
            <a:off x="156755" y="3492000"/>
            <a:ext cx="1436914" cy="503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heavy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5D106D-DD06-C460-4FC3-5CB32E4B749A}"/>
              </a:ext>
            </a:extLst>
          </p:cNvPr>
          <p:cNvSpPr txBox="1">
            <a:spLocks/>
          </p:cNvSpPr>
          <p:nvPr/>
        </p:nvSpPr>
        <p:spPr>
          <a:xfrm>
            <a:off x="2364377" y="1941610"/>
            <a:ext cx="1436914" cy="503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heavy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5D106D-DD06-C460-4FC3-5CB32E4B749A}"/>
              </a:ext>
            </a:extLst>
          </p:cNvPr>
          <p:cNvSpPr txBox="1">
            <a:spLocks/>
          </p:cNvSpPr>
          <p:nvPr/>
        </p:nvSpPr>
        <p:spPr>
          <a:xfrm>
            <a:off x="3383280" y="3355045"/>
            <a:ext cx="1436914" cy="503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light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5D106D-DD06-C460-4FC3-5CB32E4B749A}"/>
              </a:ext>
            </a:extLst>
          </p:cNvPr>
          <p:cNvSpPr txBox="1">
            <a:spLocks/>
          </p:cNvSpPr>
          <p:nvPr/>
        </p:nvSpPr>
        <p:spPr>
          <a:xfrm>
            <a:off x="156755" y="4221458"/>
            <a:ext cx="1436914" cy="503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heavy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5D106D-DD06-C460-4FC3-5CB32E4B749A}"/>
              </a:ext>
            </a:extLst>
          </p:cNvPr>
          <p:cNvSpPr txBox="1">
            <a:spLocks/>
          </p:cNvSpPr>
          <p:nvPr/>
        </p:nvSpPr>
        <p:spPr>
          <a:xfrm>
            <a:off x="849086" y="5876034"/>
            <a:ext cx="1436914" cy="503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light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15D106D-DD06-C460-4FC3-5CB32E4B749A}"/>
              </a:ext>
            </a:extLst>
          </p:cNvPr>
          <p:cNvSpPr txBox="1">
            <a:spLocks/>
          </p:cNvSpPr>
          <p:nvPr/>
        </p:nvSpPr>
        <p:spPr>
          <a:xfrm>
            <a:off x="3383280" y="4286678"/>
            <a:ext cx="1436914" cy="503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light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15D106D-DD06-C460-4FC3-5CB32E4B749A}"/>
              </a:ext>
            </a:extLst>
          </p:cNvPr>
          <p:cNvSpPr txBox="1">
            <a:spLocks/>
          </p:cNvSpPr>
          <p:nvPr/>
        </p:nvSpPr>
        <p:spPr>
          <a:xfrm>
            <a:off x="2664823" y="5218311"/>
            <a:ext cx="1436914" cy="503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heavy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6465"/>
          <a:stretch/>
        </p:blipFill>
        <p:spPr>
          <a:xfrm>
            <a:off x="1508412" y="2997550"/>
            <a:ext cx="9413040" cy="3451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9FA35-40DF-0734-F5AB-6A8A448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257"/>
            <a:ext cx="12211048" cy="6531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Let’s play!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5750362" y="6316717"/>
            <a:ext cx="1158978" cy="428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RANDDOM PICK</a:t>
            </a:r>
            <a:endParaRPr lang="en-US" sz="11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9304" y="2081740"/>
            <a:ext cx="8876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hlinkClick r:id="rId3"/>
              </a:rPr>
              <a:t>https://</a:t>
            </a:r>
            <a:r>
              <a:rPr lang="en-US" sz="2400" dirty="0" smtClean="0">
                <a:latin typeface="Arial Black" panose="020B0A04020102020204" pitchFamily="34" charset="0"/>
                <a:hlinkClick r:id="rId3"/>
              </a:rPr>
              <a:t>www.liveworksheets.com/w/en/math/253149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203"/>
          <a:stretch/>
        </p:blipFill>
        <p:spPr>
          <a:xfrm>
            <a:off x="1407249" y="2161900"/>
            <a:ext cx="9415597" cy="4696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9FA35-40DF-0734-F5AB-6A8A448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" y="261256"/>
            <a:ext cx="12192000" cy="6216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Outcomes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70BC-8C7C-45FF-65AF-FE353467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9" y="1697853"/>
            <a:ext cx="11558820" cy="1907495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US" sz="3200" dirty="0" smtClean="0">
                <a:latin typeface="Arial Black" panose="020B0A04020102020204" pitchFamily="34" charset="0"/>
              </a:rPr>
              <a:t>Define the concept of light and heavy.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Arial Black" panose="020B0A04020102020204" pitchFamily="34" charset="0"/>
              </a:rPr>
              <a:t>Identify objects that are light and heavy.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142617" y="198408"/>
            <a:ext cx="821152" cy="727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1:00 </a:t>
            </a: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min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FA35-40DF-0734-F5AB-6A8A448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" y="261256"/>
            <a:ext cx="12192000" cy="6111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Warm up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198322" y="202822"/>
            <a:ext cx="912592" cy="727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2:00 </a:t>
            </a:r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 err="1" smtClean="0">
                <a:latin typeface="Arial Black" panose="020B0A04020102020204" pitchFamily="34" charset="0"/>
              </a:rPr>
              <a:t>mins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6" name="Y2Mate.is - Party Freeze Dance Song - The Kiboomers Preschool Songs - Circle Time Game-2UcZWXvgMZE-720p-1660088175094">
            <a:hlinkClick r:id="" action="ppaction://media"/>
            <a:extLst>
              <a:ext uri="{FF2B5EF4-FFF2-40B4-BE49-F238E27FC236}">
                <a16:creationId xmlns:a16="http://schemas.microsoft.com/office/drawing/2014/main" id="{6E40E5BB-B62D-4901-B722-0775B4D1E8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082" y="1180696"/>
            <a:ext cx="9933932" cy="55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FA35-40DF-0734-F5AB-6A8A448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" y="261256"/>
            <a:ext cx="12192000" cy="35885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1800" dirty="0" smtClean="0">
                <a:latin typeface="Arial Black" panose="020B0A04020102020204" pitchFamily="34" charset="0"/>
              </a:rPr>
              <a:t>Pre Assessment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70BC-8C7C-45FF-65AF-FE353467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8" y="989226"/>
            <a:ext cx="11944721" cy="19074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Which one is heavy?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075494" y="84286"/>
            <a:ext cx="925655" cy="7279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2:00 </a:t>
            </a:r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 err="1" smtClean="0">
                <a:latin typeface="Arial Black" panose="020B0A04020102020204" pitchFamily="34" charset="0"/>
              </a:rPr>
              <a:t>mins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496" y="1723564"/>
            <a:ext cx="7893824" cy="4925746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075494" y="883585"/>
            <a:ext cx="925655" cy="7279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IRS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FA35-40DF-0734-F5AB-6A8A448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" y="261256"/>
            <a:ext cx="12192000" cy="37987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1800" dirty="0" smtClean="0">
                <a:latin typeface="Arial Black" panose="020B0A04020102020204" pitchFamily="34" charset="0"/>
              </a:rPr>
              <a:t>Pre assessment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70BC-8C7C-45FF-65AF-FE353467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5177"/>
            <a:ext cx="11963769" cy="19074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Which one is heavy?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075494" y="87208"/>
            <a:ext cx="925655" cy="7279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2:00 </a:t>
            </a:r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 err="1" smtClean="0">
                <a:latin typeface="Arial Black" panose="020B0A04020102020204" pitchFamily="34" charset="0"/>
              </a:rPr>
              <a:t>mins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400" y="1616181"/>
            <a:ext cx="7592968" cy="5080426"/>
          </a:xfrm>
          <a:prstGeom prst="rect">
            <a:avLst/>
          </a:prstGeom>
        </p:spPr>
      </p:pic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075493" y="888212"/>
            <a:ext cx="925655" cy="7279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IRS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FA35-40DF-0734-F5AB-6A8A448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" y="261257"/>
            <a:ext cx="12192000" cy="3483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1800" dirty="0" smtClean="0">
                <a:latin typeface="Arial Black" panose="020B0A04020102020204" pitchFamily="34" charset="0"/>
              </a:rPr>
              <a:t>Pre assessment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70BC-8C7C-45FF-65AF-FE353467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3310"/>
            <a:ext cx="12192000" cy="19074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Which one is light?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038114" y="117082"/>
            <a:ext cx="925655" cy="727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2:00 </a:t>
            </a:r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 err="1" smtClean="0">
                <a:latin typeface="Arial Black" panose="020B0A04020102020204" pitchFamily="34" charset="0"/>
              </a:rPr>
              <a:t>mins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47" y="1608893"/>
            <a:ext cx="7676402" cy="5080942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038114" y="972702"/>
            <a:ext cx="925655" cy="7279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IRS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FA35-40DF-0734-F5AB-6A8A448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" y="261256"/>
            <a:ext cx="12192000" cy="3798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1800" dirty="0" smtClean="0">
                <a:latin typeface="Arial Black" panose="020B0A04020102020204" pitchFamily="34" charset="0"/>
              </a:rPr>
              <a:t>Pre assessment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70BC-8C7C-45FF-65AF-FE353467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8" y="879761"/>
            <a:ext cx="11944721" cy="19074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rial Black" panose="020B0A04020102020204" pitchFamily="34" charset="0"/>
              </a:rPr>
              <a:t>Which one is light?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038114" y="151792"/>
            <a:ext cx="925655" cy="7279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2:00 </a:t>
            </a:r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 err="1" smtClean="0">
                <a:latin typeface="Arial Black" panose="020B0A04020102020204" pitchFamily="34" charset="0"/>
              </a:rPr>
              <a:t>mins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17" y="1800919"/>
            <a:ext cx="7445744" cy="5057081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038114" y="989225"/>
            <a:ext cx="925655" cy="7279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IRS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7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6465"/>
          <a:stretch/>
        </p:blipFill>
        <p:spPr>
          <a:xfrm>
            <a:off x="1171901" y="2928762"/>
            <a:ext cx="9413040" cy="3451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9FA35-40DF-0734-F5AB-6A8A448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257"/>
            <a:ext cx="12211048" cy="6531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What is heavy and what is light?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5535558" y="6305036"/>
            <a:ext cx="1158978" cy="4387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RANDDOM PICK</a:t>
            </a:r>
            <a:endParaRPr lang="en-US" sz="11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597" y="2049472"/>
            <a:ext cx="9486901" cy="515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  <a:hlinkClick r:id="rId3"/>
              </a:rPr>
              <a:t>https://</a:t>
            </a:r>
            <a:r>
              <a:rPr lang="en-US" dirty="0" smtClean="0">
                <a:latin typeface="Arial Black" panose="020B0A04020102020204" pitchFamily="34" charset="0"/>
                <a:hlinkClick r:id="rId3"/>
              </a:rPr>
              <a:t>www.turtlediary.com/game/heavy-and-light.html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FA35-40DF-0734-F5AB-6A8A4484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" y="261256"/>
            <a:ext cx="12192000" cy="32732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1600" dirty="0" smtClean="0">
                <a:latin typeface="Arial Black" panose="020B0A04020102020204" pitchFamily="34" charset="0"/>
              </a:rPr>
              <a:t>PRESENTATION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1154775" y="60932"/>
            <a:ext cx="925655" cy="727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5:00 </a:t>
            </a:r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 err="1" smtClean="0">
                <a:latin typeface="Arial Black" panose="020B0A04020102020204" pitchFamily="34" charset="0"/>
              </a:rPr>
              <a:t>mins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F2344ED-AADC-3271-C511-0073B2842615}"/>
              </a:ext>
            </a:extLst>
          </p:cNvPr>
          <p:cNvSpPr/>
          <p:nvPr/>
        </p:nvSpPr>
        <p:spPr>
          <a:xfrm>
            <a:off x="10921452" y="6264166"/>
            <a:ext cx="1158978" cy="3967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RANDDOM PICK</a:t>
            </a:r>
            <a:endParaRPr lang="en-US" sz="1100" dirty="0">
              <a:latin typeface="Arial Black" panose="020B0A040201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90" t="17022" r="12071" b="57240"/>
          <a:stretch/>
        </p:blipFill>
        <p:spPr>
          <a:xfrm>
            <a:off x="1771648" y="998687"/>
            <a:ext cx="8686800" cy="50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icFrameVTI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207</Words>
  <Application>Microsoft Office PowerPoint</Application>
  <PresentationFormat>Widescreen</PresentationFormat>
  <Paragraphs>71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Gill Sans MT</vt:lpstr>
      <vt:lpstr>Goudy Old Style</vt:lpstr>
      <vt:lpstr>ClassicFrameVTI</vt:lpstr>
      <vt:lpstr>What is light and what is heavy</vt:lpstr>
      <vt:lpstr>Outcomes</vt:lpstr>
      <vt:lpstr>Warm up</vt:lpstr>
      <vt:lpstr>Pre Assessment</vt:lpstr>
      <vt:lpstr>Pre assessment</vt:lpstr>
      <vt:lpstr>Pre assessment</vt:lpstr>
      <vt:lpstr>Pre assessment</vt:lpstr>
      <vt:lpstr>What is heavy and what is light?</vt:lpstr>
      <vt:lpstr>PRESENTATION </vt:lpstr>
      <vt:lpstr>PRESENTATION </vt:lpstr>
      <vt:lpstr>Group work</vt:lpstr>
      <vt:lpstr>Relate to real life</vt:lpstr>
      <vt:lpstr>Critical thinking</vt:lpstr>
      <vt:lpstr>Summative Assessment</vt:lpstr>
      <vt:lpstr>Let’s play!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group objects?</dc:title>
  <dc:creator>RUBA GHENIM</dc:creator>
  <cp:lastModifiedBy>User</cp:lastModifiedBy>
  <cp:revision>19</cp:revision>
  <dcterms:created xsi:type="dcterms:W3CDTF">2024-03-13T18:50:59Z</dcterms:created>
  <dcterms:modified xsi:type="dcterms:W3CDTF">2024-10-28T07:16:23Z</dcterms:modified>
</cp:coreProperties>
</file>