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7" r:id="rId6"/>
    <p:sldId id="278" r:id="rId7"/>
    <p:sldId id="261" r:id="rId8"/>
    <p:sldId id="279" r:id="rId9"/>
    <p:sldId id="280" r:id="rId10"/>
    <p:sldId id="281" r:id="rId11"/>
    <p:sldId id="270" r:id="rId12"/>
    <p:sldId id="286" r:id="rId13"/>
    <p:sldId id="284" r:id="rId14"/>
    <p:sldId id="285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E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E871-1436-4AC8-A8D2-A7FB127EB74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EFC5-0548-4272-ADF0-C29D7F522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8922883/whats-the-category" TargetMode="External"/><Relationship Id="rId2" Type="http://schemas.openxmlformats.org/officeDocument/2006/relationships/hyperlink" Target="https://www.liveworksheets.com/node/649197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bcya.com/games/counting_sorting_comp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574"/>
          <a:stretch/>
        </p:blipFill>
        <p:spPr>
          <a:xfrm>
            <a:off x="0" y="0"/>
            <a:ext cx="12192000" cy="7001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32"/>
            <a:ext cx="12192000" cy="1302817"/>
          </a:xfrm>
        </p:spPr>
        <p:txBody>
          <a:bodyPr>
            <a:no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How do you group objects?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28" y="1466509"/>
            <a:ext cx="12192528" cy="3726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Unit 3 Chapter </a:t>
            </a:r>
            <a:r>
              <a:rPr lang="en-US" b="1" dirty="0">
                <a:latin typeface="Comic Sans MS" panose="030F0702030302020204" pitchFamily="66" charset="0"/>
              </a:rPr>
              <a:t>1 Lesson 1 p. </a:t>
            </a:r>
            <a:r>
              <a:rPr lang="en-US" b="1" dirty="0" smtClean="0">
                <a:latin typeface="Comic Sans MS" panose="030F0702030302020204" pitchFamily="66" charset="0"/>
              </a:rPr>
              <a:t>6 &amp; 7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6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llow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28" y="940212"/>
            <a:ext cx="2629773" cy="26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lipart Cat Images – Browse 190,905 Stock Photos, Vectors, and Video | 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39" y="3050313"/>
            <a:ext cx="2046744" cy="20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152" y="694063"/>
            <a:ext cx="1195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How can you group the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objects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atin typeface="Comic Sans MS" panose="030F0702030302020204" pitchFamily="66" charset="0"/>
              </a:rPr>
              <a:t>in the picture?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6089" y="5097058"/>
            <a:ext cx="965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Hardness 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Presentation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Random Pick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8198" name="Picture 6" descr="Cotton ba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4" y="3149053"/>
            <a:ext cx="1907973" cy="16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ock Clipart Images – Browse 72,109 Stock Photos, Vectors, and ... - Clip 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91" y="1426026"/>
            <a:ext cx="2402937" cy="16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ree Hammer Clipart Transparent, Download Free Hammer Clipart Transparent  png images, Free ClipArts on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33" y="2944669"/>
            <a:ext cx="2185372" cy="22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067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Open your book page 6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3784" r="6151" b="7786"/>
          <a:stretch/>
        </p:blipFill>
        <p:spPr>
          <a:xfrm rot="16200000">
            <a:off x="3419119" y="-493821"/>
            <a:ext cx="5649881" cy="82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904" y="2592082"/>
            <a:ext cx="12177096" cy="12882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latin typeface="Comic Sans MS" panose="030F0702030302020204" pitchFamily="66" charset="0"/>
              </a:rPr>
              <a:t>Let’s </a:t>
            </a:r>
            <a:r>
              <a:rPr lang="en-US" sz="7200" b="1" dirty="0" smtClean="0">
                <a:latin typeface="Comic Sans MS" panose="030F0702030302020204" pitchFamily="66" charset="0"/>
              </a:rPr>
              <a:t>Play </a:t>
            </a:r>
            <a:r>
              <a:rPr lang="en-US" sz="7200" b="1" dirty="0" smtClean="0">
                <a:latin typeface="Comic Sans MS" panose="030F0702030302020204" pitchFamily="66" charset="0"/>
              </a:rPr>
              <a:t>!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Random Pick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7355" y="4185702"/>
            <a:ext cx="496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/>
              </a:rPr>
              <a:t>https://www.liveworksheets.com/node/6491970</a:t>
            </a:r>
            <a:r>
              <a:rPr lang="en-US" b="1" dirty="0"/>
              <a:t>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Formative Assessment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207931" y="104503"/>
            <a:ext cx="863935" cy="692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3:00 </a:t>
            </a:r>
            <a:r>
              <a:rPr lang="en-US" b="1" dirty="0" err="1" smtClean="0">
                <a:latin typeface="Comic Sans MS" panose="030F0702030302020204" pitchFamily="66" charset="0"/>
              </a:rPr>
              <a:t>mins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4920" y="4773771"/>
            <a:ext cx="612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wordwall.net/resource/58922883/whats-the-category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3319" y="5263767"/>
            <a:ext cx="612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www.abcya.com/games/counting_sorting_comparing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78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Relate to Real Life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Random Pick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207931" y="104503"/>
            <a:ext cx="863935" cy="692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1:00 min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433069-2DC1-D00A-A084-4DF19B17ADF3}"/>
              </a:ext>
            </a:extLst>
          </p:cNvPr>
          <p:cNvSpPr txBox="1">
            <a:spLocks/>
          </p:cNvSpPr>
          <p:nvPr/>
        </p:nvSpPr>
        <p:spPr>
          <a:xfrm>
            <a:off x="239151" y="1601428"/>
            <a:ext cx="6832208" cy="33418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 smtClean="0">
                <a:latin typeface="Comic Sans MS" panose="030F0702030302020204" pitchFamily="66" charset="0"/>
              </a:rPr>
              <a:t>How do you sort your things in your closet?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 smtClean="0">
                <a:latin typeface="Comic Sans MS" panose="030F0702030302020204" pitchFamily="66" charset="0"/>
              </a:rPr>
              <a:t> by </a:t>
            </a:r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color</a:t>
            </a:r>
            <a:r>
              <a:rPr lang="en-US" sz="5400" b="1" dirty="0" smtClean="0">
                <a:latin typeface="Comic Sans MS" panose="030F0702030302020204" pitchFamily="66" charset="0"/>
              </a:rPr>
              <a:t> or </a:t>
            </a:r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size</a:t>
            </a:r>
            <a:r>
              <a:rPr lang="en-US" sz="5400" b="1" dirty="0" smtClean="0">
                <a:latin typeface="Comic Sans MS" panose="030F0702030302020204" pitchFamily="66" charset="0"/>
              </a:rPr>
              <a:t>?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Clothes Full Closet GIF - Clothes Full Closet Colorful ...">
            <a:extLst>
              <a:ext uri="{FF2B5EF4-FFF2-40B4-BE49-F238E27FC236}">
                <a16:creationId xmlns:a16="http://schemas.microsoft.com/office/drawing/2014/main" id="{BFF96646-E80D-F0BA-4D95-0FF44EC0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761598"/>
            <a:ext cx="4294272" cy="31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Group Geometry Stock Illustrations – 17,028 Group Geometry Stock  Illustrations, Vectors &amp; Clipart - Dreamstime - Page 2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6" b="15721"/>
          <a:stretch/>
        </p:blipFill>
        <p:spPr bwMode="auto">
          <a:xfrm>
            <a:off x="9728334" y="518767"/>
            <a:ext cx="2200039" cy="13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Critical Thinking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Buzz In 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207931" y="104503"/>
            <a:ext cx="863935" cy="692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1:00 min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433069-2DC1-D00A-A084-4DF19B17ADF3}"/>
              </a:ext>
            </a:extLst>
          </p:cNvPr>
          <p:cNvSpPr txBox="1">
            <a:spLocks/>
          </p:cNvSpPr>
          <p:nvPr/>
        </p:nvSpPr>
        <p:spPr>
          <a:xfrm>
            <a:off x="451941" y="2052192"/>
            <a:ext cx="6702496" cy="31062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 smtClean="0">
                <a:latin typeface="Comic Sans MS" panose="030F0702030302020204" pitchFamily="66" charset="0"/>
              </a:rPr>
              <a:t>Why is it important to group objects?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Grocery Store Aisle Cliparts, Stock Vector and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37" y="1989637"/>
            <a:ext cx="4572733" cy="32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roups Fruits Stock Illustrations – 779 Groups Fruits Stock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14" y="140677"/>
            <a:ext cx="1544003" cy="16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rtoon Illustration of Colorful Parrots Birds Animal ...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"/>
          <a:stretch/>
        </p:blipFill>
        <p:spPr bwMode="auto">
          <a:xfrm>
            <a:off x="7795777" y="5253645"/>
            <a:ext cx="1743624" cy="13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chool supplies stock vector. Illustration of group, college ..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49731" r="55347"/>
          <a:stretch/>
        </p:blipFill>
        <p:spPr bwMode="auto">
          <a:xfrm rot="19728183">
            <a:off x="9775725" y="5391707"/>
            <a:ext cx="848235" cy="12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chool supplies stock vector. Illustration of group, college ..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6" b="54376"/>
          <a:stretch/>
        </p:blipFill>
        <p:spPr bwMode="auto">
          <a:xfrm rot="20729637">
            <a:off x="7117424" y="499764"/>
            <a:ext cx="1356706" cy="15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5" y="97247"/>
            <a:ext cx="11784589" cy="666350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985323" y="264376"/>
            <a:ext cx="7206677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Summative Assessment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03959" y="6289573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Rally Coach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207931" y="104503"/>
            <a:ext cx="863935" cy="692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2:00 </a:t>
            </a:r>
            <a:r>
              <a:rPr lang="en-US" b="1" dirty="0" err="1" smtClean="0">
                <a:latin typeface="Comic Sans MS" panose="030F0702030302020204" pitchFamily="66" charset="0"/>
              </a:rPr>
              <a:t>mins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8311" cy="685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216942" y="2085739"/>
            <a:ext cx="3663353" cy="657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shape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16942" y="2983727"/>
            <a:ext cx="3663353" cy="657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size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16942" y="4197084"/>
            <a:ext cx="3663353" cy="657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color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16942" y="5410441"/>
            <a:ext cx="3663353" cy="657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hardness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board and other school objects background 1337957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8985" r="5071" b="58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0" y="1568758"/>
            <a:ext cx="12192000" cy="521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129" y="2090172"/>
            <a:ext cx="8722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Identify different attributes of objects (color, shape, size, and hardness).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Group set of objects based on shared attributes. 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175966" y="876312"/>
            <a:ext cx="849086" cy="6924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1:00 min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Warm up </a:t>
            </a:r>
          </a:p>
        </p:txBody>
      </p:sp>
      <p:pic>
        <p:nvPicPr>
          <p:cNvPr id="4" name="Y2Mate.is - Party Freeze Dance Song - The Kiboomers Preschool Songs - Circle Time Game-2UcZWXvgMZE-720p-1660088175094">
            <a:hlinkClick r:id="" action="ppaction://media"/>
            <a:extLst>
              <a:ext uri="{FF2B5EF4-FFF2-40B4-BE49-F238E27FC236}">
                <a16:creationId xmlns:a16="http://schemas.microsoft.com/office/drawing/2014/main" id="{6E40E5BB-B62D-4901-B722-0775B4D1E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9194" y="584775"/>
            <a:ext cx="10933611" cy="61501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07931" y="104503"/>
            <a:ext cx="863935" cy="692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2:00 </a:t>
            </a:r>
            <a:r>
              <a:rPr lang="en-US" b="1" dirty="0" err="1" smtClean="0">
                <a:latin typeface="Comic Sans MS" panose="030F0702030302020204" pitchFamily="66" charset="0"/>
              </a:rPr>
              <a:t>mins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-50074" y="125700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omic Sans MS" panose="030F0702030302020204" pitchFamily="66" charset="0"/>
              </a:rPr>
              <a:t>Pre – assessment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74" y="54793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Name the </a:t>
            </a:r>
            <a:r>
              <a:rPr lang="en-US" sz="3600" b="1" u="sng" dirty="0">
                <a:latin typeface="Comic Sans MS" panose="030F0702030302020204" pitchFamily="66" charset="0"/>
              </a:rPr>
              <a:t>group</a:t>
            </a:r>
            <a:r>
              <a:rPr lang="en-US" sz="3600" b="1" dirty="0">
                <a:latin typeface="Comic Sans MS" panose="030F0702030302020204" pitchFamily="66" charset="0"/>
              </a:rPr>
              <a:t> you see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207931" y="104503"/>
            <a:ext cx="863935" cy="692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2:00 </a:t>
            </a:r>
            <a:r>
              <a:rPr lang="en-US" b="1" dirty="0" err="1" smtClean="0">
                <a:latin typeface="Comic Sans MS" panose="030F0702030302020204" pitchFamily="66" charset="0"/>
              </a:rPr>
              <a:t>mins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egetabl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51" y="1009597"/>
            <a:ext cx="5642897" cy="477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74" y="578721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Vegetables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49243" y="6288258"/>
            <a:ext cx="1722623" cy="4222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Random Pick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" y="25562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Name the </a:t>
            </a:r>
            <a:r>
              <a:rPr lang="en-US" sz="3600" b="1" u="sng" dirty="0">
                <a:latin typeface="Comic Sans MS" panose="030F0702030302020204" pitchFamily="66" charset="0"/>
              </a:rPr>
              <a:t>group</a:t>
            </a:r>
            <a:r>
              <a:rPr lang="en-US" sz="3600" b="1" dirty="0">
                <a:latin typeface="Comic Sans MS" panose="030F0702030302020204" pitchFamily="66" charset="0"/>
              </a:rPr>
              <a:t> you see 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74" y="578721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Fruits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Fruit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20" y="1285401"/>
            <a:ext cx="7005707" cy="41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349243" y="6288258"/>
            <a:ext cx="1722623" cy="4222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Random Pick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" y="25562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Name the </a:t>
            </a:r>
            <a:r>
              <a:rPr lang="en-US" sz="3600" b="1" u="sng" dirty="0">
                <a:latin typeface="Comic Sans MS" panose="030F0702030302020204" pitchFamily="66" charset="0"/>
              </a:rPr>
              <a:t>group</a:t>
            </a:r>
            <a:r>
              <a:rPr lang="en-US" sz="3600" b="1" dirty="0">
                <a:latin typeface="Comic Sans MS" panose="030F0702030302020204" pitchFamily="66" charset="0"/>
              </a:rPr>
              <a:t> you see 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74" y="578721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Clothes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lothing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20" y="901959"/>
            <a:ext cx="5007269" cy="50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349243" y="6288258"/>
            <a:ext cx="1722623" cy="4222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Random Pick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2" y="694063"/>
            <a:ext cx="1195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How can you group the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apples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atin typeface="Comic Sans MS" panose="030F0702030302020204" pitchFamily="66" charset="0"/>
              </a:rPr>
              <a:t>in the picture?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pple Color Sorting Worksheet - Twisty Nood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50918" r="16705" b="26379"/>
          <a:stretch/>
        </p:blipFill>
        <p:spPr bwMode="auto">
          <a:xfrm>
            <a:off x="3064412" y="1867925"/>
            <a:ext cx="6302327" cy="27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6090" y="4710737"/>
            <a:ext cx="965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Color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Presentation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Random Pick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2" y="694063"/>
            <a:ext cx="1195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How can you group the </a:t>
            </a:r>
            <a:r>
              <a:rPr lang="en-US" sz="3200" b="1" u="sng" dirty="0" smtClean="0">
                <a:latin typeface="Comic Sans MS" panose="030F0702030302020204" pitchFamily="66" charset="0"/>
              </a:rPr>
              <a:t>strawberries</a:t>
            </a:r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atin typeface="Comic Sans MS" panose="030F0702030302020204" pitchFamily="66" charset="0"/>
              </a:rPr>
              <a:t>in the picture?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6090" y="4710737"/>
            <a:ext cx="965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Size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Presentation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Random Pick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45" y="1523942"/>
            <a:ext cx="1402464" cy="14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82" y="2520075"/>
            <a:ext cx="1426841" cy="14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9" y="1627579"/>
            <a:ext cx="908208" cy="9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79" y="2614231"/>
            <a:ext cx="768161" cy="7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68" y="2550737"/>
            <a:ext cx="900856" cy="9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28" y="3168790"/>
            <a:ext cx="1155006" cy="11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Strawberry Clipart (Royalty-free) | Pearly 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85" y="3946916"/>
            <a:ext cx="1058145" cy="10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2" y="694063"/>
            <a:ext cx="1195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How can you group the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objects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atin typeface="Comic Sans MS" panose="030F0702030302020204" pitchFamily="66" charset="0"/>
              </a:rPr>
              <a:t>in the picture?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9151" y="140677"/>
            <a:ext cx="11704320" cy="658367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6089" y="5097058"/>
            <a:ext cx="9650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Shape </a:t>
            </a:r>
            <a:endParaRPr lang="en-US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54765" y="259156"/>
            <a:ext cx="12292148" cy="372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Presentation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54263" y="6331776"/>
            <a:ext cx="1722623" cy="2789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Random Pick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Basketball Clipart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8" y="1482636"/>
            <a:ext cx="1316835" cy="13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otball Clipart Vector Art, Icons, and Graphics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86" y="1613562"/>
            <a:ext cx="1313718" cy="13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each Ball Clip Art, Summer, Digital Clip Art, Pool, Water, Holiday,  Va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82" y="2927280"/>
            <a:ext cx="1646852" cy="16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70" y="2830857"/>
            <a:ext cx="1059736" cy="18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ctangle Real Life Objects 2D Shapes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5" t="55176" r="29875" b="3048"/>
          <a:stretch/>
        </p:blipFill>
        <p:spPr bwMode="auto">
          <a:xfrm>
            <a:off x="5648179" y="1468203"/>
            <a:ext cx="993653" cy="14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hocolate Bar Clipart Images | Free Download | PNG Transparent Background -  Pngtr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50" y="2958684"/>
            <a:ext cx="1799835" cy="20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207</Words>
  <Application>Microsoft Office PowerPoint</Application>
  <PresentationFormat>Widescreen</PresentationFormat>
  <Paragraphs>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How do you group objects?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hot and what is cold?</dc:title>
  <dc:creator>user</dc:creator>
  <cp:lastModifiedBy>MixTR</cp:lastModifiedBy>
  <cp:revision>38</cp:revision>
  <dcterms:created xsi:type="dcterms:W3CDTF">2024-02-09T19:38:11Z</dcterms:created>
  <dcterms:modified xsi:type="dcterms:W3CDTF">2025-09-11T08:46:02Z</dcterms:modified>
</cp:coreProperties>
</file>