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6"/>
  </p:notesMasterIdLst>
  <p:handoutMasterIdLst>
    <p:handoutMasterId r:id="rId37"/>
  </p:handoutMasterIdLst>
  <p:sldIdLst>
    <p:sldId id="268" r:id="rId3"/>
    <p:sldId id="264" r:id="rId4"/>
    <p:sldId id="328" r:id="rId5"/>
    <p:sldId id="270" r:id="rId6"/>
    <p:sldId id="303" r:id="rId7"/>
    <p:sldId id="304" r:id="rId8"/>
    <p:sldId id="306" r:id="rId9"/>
    <p:sldId id="309" r:id="rId10"/>
    <p:sldId id="312" r:id="rId11"/>
    <p:sldId id="329" r:id="rId12"/>
    <p:sldId id="315" r:id="rId13"/>
    <p:sldId id="316" r:id="rId14"/>
    <p:sldId id="317" r:id="rId15"/>
    <p:sldId id="318" r:id="rId16"/>
    <p:sldId id="331" r:id="rId17"/>
    <p:sldId id="334" r:id="rId18"/>
    <p:sldId id="332" r:id="rId19"/>
    <p:sldId id="333" r:id="rId20"/>
    <p:sldId id="330" r:id="rId21"/>
    <p:sldId id="319" r:id="rId22"/>
    <p:sldId id="325" r:id="rId23"/>
    <p:sldId id="326" r:id="rId24"/>
    <p:sldId id="320" r:id="rId25"/>
    <p:sldId id="321" r:id="rId26"/>
    <p:sldId id="322" r:id="rId27"/>
    <p:sldId id="323" r:id="rId28"/>
    <p:sldId id="324" r:id="rId29"/>
    <p:sldId id="335" r:id="rId30"/>
    <p:sldId id="336" r:id="rId31"/>
    <p:sldId id="337" r:id="rId32"/>
    <p:sldId id="338" r:id="rId33"/>
    <p:sldId id="339" r:id="rId34"/>
    <p:sldId id="340" r:id="rId35"/>
  </p:sldIdLst>
  <p:sldSz cx="9144000" cy="6858000" type="screen4x3"/>
  <p:notesSz cx="6858000" cy="9144000"/>
  <p:embeddedFontLst>
    <p:embeddedFont>
      <p:font typeface="DM Sans" panose="020B0604020202020204" charset="0"/>
      <p:regular r:id="rId38"/>
    </p:embeddedFont>
    <p:embeddedFont>
      <p:font typeface="Merriweather" panose="020B0604020202020204" charset="0"/>
      <p:bold r:id="rId39"/>
    </p:embeddedFont>
    <p:embeddedFont>
      <p:font typeface="Philosopher" panose="020B0604020202020204" charset="0"/>
      <p:regular r:id="rId40"/>
    </p:embeddedFont>
    <p:embeddedFont>
      <p:font typeface="Twinkl" panose="020B0604020202020204" charset="0"/>
      <p:regular r:id="rId41"/>
      <p:bold r:id="rId42"/>
    </p:embeddedFont>
    <p:embeddedFont>
      <p:font typeface="Calibri" panose="020F0502020204030204" pitchFamily="34" charset="0"/>
      <p:regular r:id="rId43"/>
      <p:bold r:id="rId44"/>
      <p:italic r:id="rId45"/>
      <p:boldItalic r:id="rId46"/>
    </p:embeddedFont>
    <p:embeddedFont>
      <p:font typeface="Roboto" panose="020B060402020202020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215"/>
    <a:srgbClr val="E94E13"/>
    <a:srgbClr val="F8BD95"/>
    <a:srgbClr val="009386"/>
    <a:srgbClr val="25B7BC"/>
    <a:srgbClr val="00463F"/>
    <a:srgbClr val="006057"/>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0" autoAdjust="0"/>
    <p:restoredTop sz="94660"/>
  </p:normalViewPr>
  <p:slideViewPr>
    <p:cSldViewPr snapToGrid="0" showGuides="1">
      <p:cViewPr varScale="1">
        <p:scale>
          <a:sx n="73" d="100"/>
          <a:sy n="73" d="100"/>
        </p:scale>
        <p:origin x="1278" y="5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8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83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074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0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707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869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310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97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79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869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13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69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4dda1946d_4_2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20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85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25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78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94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42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62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174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6"/>
        <p:cNvGrpSpPr/>
        <p:nvPr/>
      </p:nvGrpSpPr>
      <p:grpSpPr>
        <a:xfrm>
          <a:off x="0" y="0"/>
          <a:ext cx="0" cy="0"/>
          <a:chOff x="0" y="0"/>
          <a:chExt cx="0" cy="0"/>
        </a:xfrm>
      </p:grpSpPr>
      <p:pic>
        <p:nvPicPr>
          <p:cNvPr id="167" name="Google Shape;167;p21"/>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168" name="Google Shape;168;p21"/>
          <p:cNvPicPr preferRelativeResize="0"/>
          <p:nvPr/>
        </p:nvPicPr>
        <p:blipFill>
          <a:blip r:embed="rId3"/>
          <a:stretch>
            <a:fillRect/>
          </a:stretch>
        </p:blipFill>
        <p:spPr>
          <a:xfrm rot="10800000">
            <a:off x="-1757562" y="5025330"/>
            <a:ext cx="4801501" cy="5656453"/>
          </a:xfrm>
          <a:prstGeom prst="rect">
            <a:avLst/>
          </a:prstGeom>
          <a:noFill/>
          <a:ln>
            <a:noFill/>
          </a:ln>
        </p:spPr>
      </p:pic>
      <p:sp>
        <p:nvSpPr>
          <p:cNvPr id="169" name="Google Shape;169;p21"/>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1"/>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1"/>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1"/>
          <p:cNvSpPr txBox="1">
            <a:spLocks noGrp="1"/>
          </p:cNvSpPr>
          <p:nvPr>
            <p:ph type="subTitle" idx="1"/>
          </p:nvPr>
        </p:nvSpPr>
        <p:spPr>
          <a:xfrm>
            <a:off x="4892661" y="1979667"/>
            <a:ext cx="31935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1"/>
          <p:cNvSpPr txBox="1">
            <a:spLocks noGrp="1"/>
          </p:cNvSpPr>
          <p:nvPr>
            <p:ph type="subTitle" idx="2"/>
          </p:nvPr>
        </p:nvSpPr>
        <p:spPr>
          <a:xfrm>
            <a:off x="1188750" y="1979667"/>
            <a:ext cx="31935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8570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E9C9"/>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2"/>
          <a:stretch>
            <a:fillRect/>
          </a:stretch>
        </p:blipFill>
        <p:spPr>
          <a:xfrm>
            <a:off x="-45386" y="-34041"/>
            <a:ext cx="9234773" cy="6926084"/>
          </a:xfrm>
          <a:prstGeom prst="rect">
            <a:avLst/>
          </a:prstGeom>
          <a:noFill/>
          <a:ln>
            <a:noFill/>
          </a:ln>
        </p:spPr>
      </p:pic>
    </p:spTree>
    <p:extLst>
      <p:ext uri="{BB962C8B-B14F-4D97-AF65-F5344CB8AC3E}">
        <p14:creationId xmlns:p14="http://schemas.microsoft.com/office/powerpoint/2010/main" val="3523328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4237568"/>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4237568"/>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4237568"/>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89790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pic>
        <p:nvPicPr>
          <p:cNvPr id="64" name="Google Shape;64;p7"/>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sp>
        <p:nvSpPr>
          <p:cNvPr id="65" name="Google Shape;65;p7"/>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7"/>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7"/>
          <p:cNvSpPr txBox="1">
            <a:spLocks noGrp="1"/>
          </p:cNvSpPr>
          <p:nvPr>
            <p:ph type="title"/>
          </p:nvPr>
        </p:nvSpPr>
        <p:spPr>
          <a:xfrm>
            <a:off x="713225" y="956700"/>
            <a:ext cx="4240200" cy="1783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7"/>
          <p:cNvSpPr txBox="1">
            <a:spLocks noGrp="1"/>
          </p:cNvSpPr>
          <p:nvPr>
            <p:ph type="subTitle" idx="1"/>
          </p:nvPr>
        </p:nvSpPr>
        <p:spPr>
          <a:xfrm>
            <a:off x="713225" y="2740000"/>
            <a:ext cx="42402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649006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sp>
        <p:nvSpPr>
          <p:cNvPr id="127" name="Google Shape;127;p16"/>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16"/>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6"/>
          <p:cNvSpPr txBox="1">
            <a:spLocks noGrp="1"/>
          </p:cNvSpPr>
          <p:nvPr>
            <p:ph type="title"/>
          </p:nvPr>
        </p:nvSpPr>
        <p:spPr>
          <a:xfrm>
            <a:off x="2697674" y="4225167"/>
            <a:ext cx="57330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0" name="Google Shape;130;p16"/>
          <p:cNvSpPr txBox="1">
            <a:spLocks noGrp="1"/>
          </p:cNvSpPr>
          <p:nvPr>
            <p:ph type="subTitle" idx="1"/>
          </p:nvPr>
        </p:nvSpPr>
        <p:spPr>
          <a:xfrm>
            <a:off x="2286175" y="1593333"/>
            <a:ext cx="6144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122988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9"/>
        <p:cNvGrpSpPr/>
        <p:nvPr/>
      </p:nvGrpSpPr>
      <p:grpSpPr>
        <a:xfrm>
          <a:off x="0" y="0"/>
          <a:ext cx="0" cy="0"/>
          <a:chOff x="0" y="0"/>
          <a:chExt cx="0" cy="0"/>
        </a:xfrm>
      </p:grpSpPr>
      <p:pic>
        <p:nvPicPr>
          <p:cNvPr id="150" name="Google Shape;150;p19"/>
          <p:cNvPicPr preferRelativeResize="0"/>
          <p:nvPr/>
        </p:nvPicPr>
        <p:blipFill>
          <a:blip r:embed="rId2"/>
          <a:stretch>
            <a:fillRect/>
          </a:stretch>
        </p:blipFill>
        <p:spPr>
          <a:xfrm>
            <a:off x="6137481" y="4054223"/>
            <a:ext cx="3896392" cy="4117309"/>
          </a:xfrm>
          <a:prstGeom prst="rect">
            <a:avLst/>
          </a:prstGeom>
          <a:noFill/>
          <a:ln>
            <a:noFill/>
          </a:ln>
        </p:spPr>
      </p:pic>
      <p:pic>
        <p:nvPicPr>
          <p:cNvPr id="151" name="Google Shape;151;p19"/>
          <p:cNvPicPr preferRelativeResize="0"/>
          <p:nvPr/>
        </p:nvPicPr>
        <p:blipFill rotWithShape="1">
          <a:blip r:embed="rId3">
            <a:alphaModFix amt="91000"/>
          </a:blip>
          <a:srcRect l="9309" t="5557" r="6741" b="10493"/>
          <a:stretch>
            <a:fillRect/>
          </a:stretch>
        </p:blipFill>
        <p:spPr>
          <a:xfrm>
            <a:off x="1" y="1"/>
            <a:ext cx="9143997" cy="6858001"/>
          </a:xfrm>
          <a:prstGeom prst="rect">
            <a:avLst/>
          </a:prstGeom>
          <a:noFill/>
          <a:ln>
            <a:noFill/>
          </a:ln>
        </p:spPr>
      </p:pic>
      <p:sp>
        <p:nvSpPr>
          <p:cNvPr id="152" name="Google Shape;152;p19"/>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9"/>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19"/>
          <p:cNvSpPr txBox="1">
            <a:spLocks noGrp="1"/>
          </p:cNvSpPr>
          <p:nvPr>
            <p:ph type="title"/>
          </p:nvPr>
        </p:nvSpPr>
        <p:spPr>
          <a:xfrm>
            <a:off x="4837375" y="2183267"/>
            <a:ext cx="35934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19"/>
          <p:cNvSpPr txBox="1">
            <a:spLocks noGrp="1"/>
          </p:cNvSpPr>
          <p:nvPr>
            <p:ph type="subTitle" idx="1"/>
          </p:nvPr>
        </p:nvSpPr>
        <p:spPr>
          <a:xfrm>
            <a:off x="4837371" y="3416000"/>
            <a:ext cx="3593400" cy="144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1143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imation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F08215"/>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94E13"/>
                </a:solidFill>
                <a:latin typeface="Roboto" panose="02000000000000000000" pitchFamily="2" charset="0"/>
                <a:ea typeface="Roboto" panose="02000000000000000000" pitchFamily="2" charset="0"/>
              </a:rPr>
              <a:t>Disclaimers</a:t>
            </a:r>
            <a:endParaRPr lang="en-GB" sz="2800" b="1" dirty="0">
              <a:solidFill>
                <a:srgbClr val="E94E13"/>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pic>
        <p:nvPicPr>
          <p:cNvPr id="54" name="Google Shape;54;p6"/>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55" name="Google Shape;55;p6"/>
          <p:cNvPicPr preferRelativeResize="0"/>
          <p:nvPr/>
        </p:nvPicPr>
        <p:blipFill rotWithShape="1">
          <a:blip r:embed="rId3"/>
          <a:srcRect l="-3570" t="-8080" r="3569" b="8080"/>
          <a:stretch>
            <a:fillRect/>
          </a:stretch>
        </p:blipFill>
        <p:spPr>
          <a:xfrm rot="10800000">
            <a:off x="-2076137" y="4866396"/>
            <a:ext cx="4801501" cy="5656453"/>
          </a:xfrm>
          <a:prstGeom prst="rect">
            <a:avLst/>
          </a:prstGeom>
          <a:noFill/>
          <a:ln>
            <a:noFill/>
          </a:ln>
        </p:spPr>
      </p:pic>
      <p:sp>
        <p:nvSpPr>
          <p:cNvPr id="56" name="Google Shape;56;p6"/>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59" name="Google Shape;59;p6"/>
          <p:cNvPicPr preferRelativeResize="0"/>
          <p:nvPr/>
        </p:nvPicPr>
        <p:blipFill>
          <a:blip r:embed="rId4"/>
          <a:stretch>
            <a:fillRect/>
          </a:stretch>
        </p:blipFill>
        <p:spPr>
          <a:xfrm>
            <a:off x="-274528" y="5760031"/>
            <a:ext cx="1047450" cy="1252733"/>
          </a:xfrm>
          <a:prstGeom prst="rect">
            <a:avLst/>
          </a:prstGeom>
          <a:noFill/>
          <a:ln>
            <a:noFill/>
          </a:ln>
        </p:spPr>
      </p:pic>
      <p:pic>
        <p:nvPicPr>
          <p:cNvPr id="60" name="Google Shape;60;p6"/>
          <p:cNvPicPr preferRelativeResize="0"/>
          <p:nvPr/>
        </p:nvPicPr>
        <p:blipFill>
          <a:blip r:embed="rId5"/>
          <a:stretch>
            <a:fillRect/>
          </a:stretch>
        </p:blipFill>
        <p:spPr>
          <a:xfrm>
            <a:off x="70566" y="5324871"/>
            <a:ext cx="186660" cy="217925"/>
          </a:xfrm>
          <a:prstGeom prst="rect">
            <a:avLst/>
          </a:prstGeom>
          <a:noFill/>
          <a:ln>
            <a:noFill/>
          </a:ln>
        </p:spPr>
      </p:pic>
      <p:pic>
        <p:nvPicPr>
          <p:cNvPr id="61" name="Google Shape;61;p6"/>
          <p:cNvPicPr preferRelativeResize="0"/>
          <p:nvPr/>
        </p:nvPicPr>
        <p:blipFill>
          <a:blip r:embed="rId6"/>
          <a:stretch>
            <a:fillRect/>
          </a:stretch>
        </p:blipFill>
        <p:spPr>
          <a:xfrm rot="9388600">
            <a:off x="557776" y="6513499"/>
            <a:ext cx="889715" cy="480989"/>
          </a:xfrm>
          <a:prstGeom prst="rect">
            <a:avLst/>
          </a:prstGeom>
          <a:noFill/>
          <a:ln>
            <a:noFill/>
          </a:ln>
        </p:spPr>
      </p:pic>
      <p:pic>
        <p:nvPicPr>
          <p:cNvPr id="62" name="Google Shape;62;p6"/>
          <p:cNvPicPr preferRelativeResize="0"/>
          <p:nvPr/>
        </p:nvPicPr>
        <p:blipFill>
          <a:blip r:embed="rId7"/>
          <a:stretch>
            <a:fillRect/>
          </a:stretch>
        </p:blipFill>
        <p:spPr>
          <a:xfrm>
            <a:off x="96584" y="4627847"/>
            <a:ext cx="456075" cy="479796"/>
          </a:xfrm>
          <a:prstGeom prst="rect">
            <a:avLst/>
          </a:prstGeom>
          <a:noFill/>
          <a:ln>
            <a:noFill/>
          </a:ln>
        </p:spPr>
      </p:pic>
    </p:spTree>
    <p:extLst>
      <p:ext uri="{BB962C8B-B14F-4D97-AF65-F5344CB8AC3E}">
        <p14:creationId xmlns:p14="http://schemas.microsoft.com/office/powerpoint/2010/main" val="315969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pic>
        <p:nvPicPr>
          <p:cNvPr id="108" name="Google Shape;108;p14"/>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109" name="Google Shape;109;p14"/>
          <p:cNvPicPr preferRelativeResize="0"/>
          <p:nvPr/>
        </p:nvPicPr>
        <p:blipFill rotWithShape="1">
          <a:blip r:embed="rId3"/>
          <a:srcRect l="-3570" t="-8080" r="3569" b="8080"/>
          <a:stretch>
            <a:fillRect/>
          </a:stretch>
        </p:blipFill>
        <p:spPr>
          <a:xfrm rot="10800000">
            <a:off x="7658227" y="4599363"/>
            <a:ext cx="4801501" cy="5656453"/>
          </a:xfrm>
          <a:prstGeom prst="rect">
            <a:avLst/>
          </a:prstGeom>
          <a:noFill/>
          <a:ln>
            <a:noFill/>
          </a:ln>
        </p:spPr>
      </p:pic>
      <p:sp>
        <p:nvSpPr>
          <p:cNvPr id="110" name="Google Shape;110;p14"/>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4"/>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14"/>
          <p:cNvSpPr txBox="1">
            <a:spLocks noGrp="1"/>
          </p:cNvSpPr>
          <p:nvPr>
            <p:ph type="title"/>
          </p:nvPr>
        </p:nvSpPr>
        <p:spPr>
          <a:xfrm>
            <a:off x="713225" y="593367"/>
            <a:ext cx="77175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pic>
        <p:nvPicPr>
          <p:cNvPr id="113" name="Google Shape;113;p14"/>
          <p:cNvPicPr preferRelativeResize="0"/>
          <p:nvPr/>
        </p:nvPicPr>
        <p:blipFill>
          <a:blip r:embed="rId4"/>
          <a:stretch>
            <a:fillRect/>
          </a:stretch>
        </p:blipFill>
        <p:spPr>
          <a:xfrm rot="-2511790">
            <a:off x="8587150" y="5107288"/>
            <a:ext cx="877880" cy="3685160"/>
          </a:xfrm>
          <a:prstGeom prst="rect">
            <a:avLst/>
          </a:prstGeom>
          <a:noFill/>
          <a:ln>
            <a:noFill/>
          </a:ln>
        </p:spPr>
      </p:pic>
      <p:pic>
        <p:nvPicPr>
          <p:cNvPr id="114" name="Google Shape;114;p14"/>
          <p:cNvPicPr preferRelativeResize="0"/>
          <p:nvPr/>
        </p:nvPicPr>
        <p:blipFill>
          <a:blip r:embed="rId5"/>
          <a:stretch>
            <a:fillRect/>
          </a:stretch>
        </p:blipFill>
        <p:spPr>
          <a:xfrm rot="5922710">
            <a:off x="8672593" y="5286367"/>
            <a:ext cx="900711" cy="685668"/>
          </a:xfrm>
          <a:prstGeom prst="rect">
            <a:avLst/>
          </a:prstGeom>
          <a:noFill/>
          <a:ln>
            <a:noFill/>
          </a:ln>
        </p:spPr>
      </p:pic>
      <p:pic>
        <p:nvPicPr>
          <p:cNvPr id="115" name="Google Shape;115;p14"/>
          <p:cNvPicPr preferRelativeResize="0"/>
          <p:nvPr/>
        </p:nvPicPr>
        <p:blipFill>
          <a:blip r:embed="rId6"/>
          <a:stretch>
            <a:fillRect/>
          </a:stretch>
        </p:blipFill>
        <p:spPr>
          <a:xfrm rot="594637">
            <a:off x="7567972" y="6021714"/>
            <a:ext cx="537760" cy="924855"/>
          </a:xfrm>
          <a:prstGeom prst="rect">
            <a:avLst/>
          </a:prstGeom>
          <a:noFill/>
          <a:ln>
            <a:noFill/>
          </a:ln>
        </p:spPr>
      </p:pic>
      <p:pic>
        <p:nvPicPr>
          <p:cNvPr id="116" name="Google Shape;116;p14"/>
          <p:cNvPicPr preferRelativeResize="0"/>
          <p:nvPr/>
        </p:nvPicPr>
        <p:blipFill>
          <a:blip r:embed="rId7"/>
          <a:stretch>
            <a:fillRect/>
          </a:stretch>
        </p:blipFill>
        <p:spPr>
          <a:xfrm>
            <a:off x="8541798" y="4539867"/>
            <a:ext cx="191105" cy="212611"/>
          </a:xfrm>
          <a:prstGeom prst="rect">
            <a:avLst/>
          </a:prstGeom>
          <a:noFill/>
          <a:ln>
            <a:noFill/>
          </a:ln>
        </p:spPr>
      </p:pic>
      <p:pic>
        <p:nvPicPr>
          <p:cNvPr id="117" name="Google Shape;117;p14"/>
          <p:cNvPicPr preferRelativeResize="0"/>
          <p:nvPr/>
        </p:nvPicPr>
        <p:blipFill>
          <a:blip r:embed="rId8"/>
          <a:stretch>
            <a:fillRect/>
          </a:stretch>
        </p:blipFill>
        <p:spPr>
          <a:xfrm>
            <a:off x="8797758" y="3978065"/>
            <a:ext cx="212303" cy="482783"/>
          </a:xfrm>
          <a:prstGeom prst="rect">
            <a:avLst/>
          </a:prstGeom>
          <a:noFill/>
          <a:ln>
            <a:noFill/>
          </a:ln>
        </p:spPr>
      </p:pic>
    </p:spTree>
    <p:extLst>
      <p:ext uri="{BB962C8B-B14F-4D97-AF65-F5344CB8AC3E}">
        <p14:creationId xmlns:p14="http://schemas.microsoft.com/office/powerpoint/2010/main" val="169097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4"/>
        <p:cNvGrpSpPr/>
        <p:nvPr/>
      </p:nvGrpSpPr>
      <p:grpSpPr>
        <a:xfrm>
          <a:off x="0" y="0"/>
          <a:ext cx="0" cy="0"/>
          <a:chOff x="0" y="0"/>
          <a:chExt cx="0" cy="0"/>
        </a:xfrm>
      </p:grpSpPr>
      <p:pic>
        <p:nvPicPr>
          <p:cNvPr id="175" name="Google Shape;175;p22"/>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176" name="Google Shape;176;p22"/>
          <p:cNvPicPr preferRelativeResize="0"/>
          <p:nvPr/>
        </p:nvPicPr>
        <p:blipFill>
          <a:blip r:embed="rId3"/>
          <a:stretch>
            <a:fillRect/>
          </a:stretch>
        </p:blipFill>
        <p:spPr>
          <a:xfrm>
            <a:off x="-1910269" y="4523556"/>
            <a:ext cx="3896392" cy="4117309"/>
          </a:xfrm>
          <a:prstGeom prst="rect">
            <a:avLst/>
          </a:prstGeom>
          <a:noFill/>
          <a:ln>
            <a:noFill/>
          </a:ln>
        </p:spPr>
      </p:pic>
      <p:sp>
        <p:nvSpPr>
          <p:cNvPr id="177" name="Google Shape;177;p22"/>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2"/>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22"/>
          <p:cNvSpPr txBox="1">
            <a:spLocks noGrp="1"/>
          </p:cNvSpPr>
          <p:nvPr>
            <p:ph type="subTitle" idx="1"/>
          </p:nvPr>
        </p:nvSpPr>
        <p:spPr>
          <a:xfrm>
            <a:off x="937625" y="3139965"/>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2"/>
          <p:cNvSpPr txBox="1">
            <a:spLocks noGrp="1"/>
          </p:cNvSpPr>
          <p:nvPr>
            <p:ph type="subTitle" idx="2"/>
          </p:nvPr>
        </p:nvSpPr>
        <p:spPr>
          <a:xfrm>
            <a:off x="3484347" y="3139965"/>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subTitle" idx="3"/>
          </p:nvPr>
        </p:nvSpPr>
        <p:spPr>
          <a:xfrm>
            <a:off x="6031075" y="3139965"/>
            <a:ext cx="21753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2"/>
          <p:cNvSpPr txBox="1">
            <a:spLocks noGrp="1"/>
          </p:cNvSpPr>
          <p:nvPr>
            <p:ph type="subTitle" idx="4"/>
          </p:nvPr>
        </p:nvSpPr>
        <p:spPr>
          <a:xfrm>
            <a:off x="937625" y="2412353"/>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2"/>
          <p:cNvSpPr txBox="1">
            <a:spLocks noGrp="1"/>
          </p:cNvSpPr>
          <p:nvPr>
            <p:ph type="subTitle" idx="5"/>
          </p:nvPr>
        </p:nvSpPr>
        <p:spPr>
          <a:xfrm>
            <a:off x="3484350" y="2412353"/>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5" name="Google Shape;185;p22"/>
          <p:cNvSpPr txBox="1">
            <a:spLocks noGrp="1"/>
          </p:cNvSpPr>
          <p:nvPr>
            <p:ph type="subTitle" idx="6"/>
          </p:nvPr>
        </p:nvSpPr>
        <p:spPr>
          <a:xfrm>
            <a:off x="6031075" y="2412353"/>
            <a:ext cx="2175300" cy="8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25811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35" name="Google Shape;35;p5"/>
          <p:cNvPicPr preferRelativeResize="0"/>
          <p:nvPr/>
        </p:nvPicPr>
        <p:blipFill>
          <a:blip r:embed="rId3"/>
          <a:stretch>
            <a:fillRect/>
          </a:stretch>
        </p:blipFill>
        <p:spPr>
          <a:xfrm rot="10800000" flipH="1">
            <a:off x="6189997" y="5119330"/>
            <a:ext cx="4801501" cy="5656453"/>
          </a:xfrm>
          <a:prstGeom prst="rect">
            <a:avLst/>
          </a:prstGeom>
          <a:noFill/>
          <a:ln>
            <a:noFill/>
          </a:ln>
        </p:spPr>
      </p:pic>
      <p:pic>
        <p:nvPicPr>
          <p:cNvPr id="36" name="Google Shape;36;p5"/>
          <p:cNvPicPr preferRelativeResize="0"/>
          <p:nvPr/>
        </p:nvPicPr>
        <p:blipFill>
          <a:blip r:embed="rId3"/>
          <a:stretch>
            <a:fillRect/>
          </a:stretch>
        </p:blipFill>
        <p:spPr>
          <a:xfrm>
            <a:off x="-1910269" y="4523556"/>
            <a:ext cx="3896392" cy="4117309"/>
          </a:xfrm>
          <a:prstGeom prst="rect">
            <a:avLst/>
          </a:prstGeom>
          <a:noFill/>
          <a:ln>
            <a:noFill/>
          </a:ln>
        </p:spPr>
      </p:pic>
      <p:sp>
        <p:nvSpPr>
          <p:cNvPr id="37" name="Google Shape;37;p5"/>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5"/>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9" name="Google Shape;39;p5"/>
          <p:cNvPicPr preferRelativeResize="0"/>
          <p:nvPr/>
        </p:nvPicPr>
        <p:blipFill>
          <a:blip r:embed="rId4"/>
          <a:stretch>
            <a:fillRect/>
          </a:stretch>
        </p:blipFill>
        <p:spPr>
          <a:xfrm rot="-10672552">
            <a:off x="-217970" y="5318615"/>
            <a:ext cx="1393503" cy="2870240"/>
          </a:xfrm>
          <a:prstGeom prst="rect">
            <a:avLst/>
          </a:prstGeom>
          <a:noFill/>
          <a:ln>
            <a:noFill/>
          </a:ln>
        </p:spPr>
      </p:pic>
      <p:sp>
        <p:nvSpPr>
          <p:cNvPr id="40" name="Google Shape;40;p5"/>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5"/>
          <p:cNvSpPr txBox="1">
            <a:spLocks noGrp="1"/>
          </p:cNvSpPr>
          <p:nvPr>
            <p:ph type="subTitle" idx="1"/>
          </p:nvPr>
        </p:nvSpPr>
        <p:spPr>
          <a:xfrm>
            <a:off x="5055184" y="4719632"/>
            <a:ext cx="250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5"/>
          <p:cNvSpPr txBox="1">
            <a:spLocks noGrp="1"/>
          </p:cNvSpPr>
          <p:nvPr>
            <p:ph type="subTitle" idx="2"/>
          </p:nvPr>
        </p:nvSpPr>
        <p:spPr>
          <a:xfrm>
            <a:off x="1583200" y="4719632"/>
            <a:ext cx="250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 name="Google Shape;43;p5"/>
          <p:cNvSpPr txBox="1">
            <a:spLocks noGrp="1"/>
          </p:cNvSpPr>
          <p:nvPr>
            <p:ph type="subTitle" idx="3"/>
          </p:nvPr>
        </p:nvSpPr>
        <p:spPr>
          <a:xfrm>
            <a:off x="5055275" y="4163367"/>
            <a:ext cx="2505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4" name="Google Shape;44;p5"/>
          <p:cNvSpPr txBox="1">
            <a:spLocks noGrp="1"/>
          </p:cNvSpPr>
          <p:nvPr>
            <p:ph type="subTitle" idx="4"/>
          </p:nvPr>
        </p:nvSpPr>
        <p:spPr>
          <a:xfrm>
            <a:off x="1583075" y="4163367"/>
            <a:ext cx="2505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45" name="Google Shape;45;p5"/>
          <p:cNvPicPr preferRelativeResize="0"/>
          <p:nvPr/>
        </p:nvPicPr>
        <p:blipFill>
          <a:blip r:embed="rId5"/>
          <a:stretch>
            <a:fillRect/>
          </a:stretch>
        </p:blipFill>
        <p:spPr>
          <a:xfrm flipH="1">
            <a:off x="8527254" y="4163373"/>
            <a:ext cx="844650" cy="1010177"/>
          </a:xfrm>
          <a:prstGeom prst="rect">
            <a:avLst/>
          </a:prstGeom>
          <a:noFill/>
          <a:ln>
            <a:noFill/>
          </a:ln>
        </p:spPr>
      </p:pic>
      <p:pic>
        <p:nvPicPr>
          <p:cNvPr id="46" name="Google Shape;46;p5"/>
          <p:cNvPicPr preferRelativeResize="0"/>
          <p:nvPr/>
        </p:nvPicPr>
        <p:blipFill>
          <a:blip r:embed="rId6"/>
          <a:stretch>
            <a:fillRect/>
          </a:stretch>
        </p:blipFill>
        <p:spPr>
          <a:xfrm flipH="1">
            <a:off x="8208549" y="5633717"/>
            <a:ext cx="764419" cy="1009899"/>
          </a:xfrm>
          <a:prstGeom prst="rect">
            <a:avLst/>
          </a:prstGeom>
          <a:noFill/>
          <a:ln>
            <a:noFill/>
          </a:ln>
        </p:spPr>
      </p:pic>
      <p:pic>
        <p:nvPicPr>
          <p:cNvPr id="47" name="Google Shape;47;p5"/>
          <p:cNvPicPr preferRelativeResize="0"/>
          <p:nvPr/>
        </p:nvPicPr>
        <p:blipFill>
          <a:blip r:embed="rId7"/>
          <a:stretch>
            <a:fillRect/>
          </a:stretch>
        </p:blipFill>
        <p:spPr>
          <a:xfrm flipH="1">
            <a:off x="7173216" y="6138681"/>
            <a:ext cx="456075" cy="479796"/>
          </a:xfrm>
          <a:prstGeom prst="rect">
            <a:avLst/>
          </a:prstGeom>
          <a:noFill/>
          <a:ln>
            <a:noFill/>
          </a:ln>
        </p:spPr>
      </p:pic>
      <p:pic>
        <p:nvPicPr>
          <p:cNvPr id="48" name="Google Shape;48;p5"/>
          <p:cNvPicPr preferRelativeResize="0"/>
          <p:nvPr/>
        </p:nvPicPr>
        <p:blipFill>
          <a:blip r:embed="rId8"/>
          <a:stretch>
            <a:fillRect/>
          </a:stretch>
        </p:blipFill>
        <p:spPr>
          <a:xfrm rot="-2119054" flipH="1">
            <a:off x="6655136" y="5855475"/>
            <a:ext cx="290646" cy="1244931"/>
          </a:xfrm>
          <a:prstGeom prst="rect">
            <a:avLst/>
          </a:prstGeom>
          <a:noFill/>
          <a:ln>
            <a:noFill/>
          </a:ln>
        </p:spPr>
      </p:pic>
      <p:pic>
        <p:nvPicPr>
          <p:cNvPr id="49" name="Google Shape;49;p5"/>
          <p:cNvPicPr preferRelativeResize="0"/>
          <p:nvPr/>
        </p:nvPicPr>
        <p:blipFill>
          <a:blip r:embed="rId9"/>
          <a:stretch>
            <a:fillRect/>
          </a:stretch>
        </p:blipFill>
        <p:spPr>
          <a:xfrm rot="-10672551">
            <a:off x="1298122" y="6155037"/>
            <a:ext cx="675533" cy="914224"/>
          </a:xfrm>
          <a:prstGeom prst="rect">
            <a:avLst/>
          </a:prstGeom>
          <a:noFill/>
          <a:ln>
            <a:noFill/>
          </a:ln>
        </p:spPr>
      </p:pic>
      <p:pic>
        <p:nvPicPr>
          <p:cNvPr id="50" name="Google Shape;50;p5"/>
          <p:cNvPicPr preferRelativeResize="0"/>
          <p:nvPr/>
        </p:nvPicPr>
        <p:blipFill>
          <a:blip r:embed="rId10"/>
          <a:stretch>
            <a:fillRect/>
          </a:stretch>
        </p:blipFill>
        <p:spPr>
          <a:xfrm rot="-10536797">
            <a:off x="-659494" y="5318375"/>
            <a:ext cx="1142184" cy="770712"/>
          </a:xfrm>
          <a:prstGeom prst="rect">
            <a:avLst/>
          </a:prstGeom>
          <a:noFill/>
          <a:ln>
            <a:noFill/>
          </a:ln>
        </p:spPr>
      </p:pic>
      <p:pic>
        <p:nvPicPr>
          <p:cNvPr id="51" name="Google Shape;51;p5"/>
          <p:cNvPicPr preferRelativeResize="0"/>
          <p:nvPr/>
        </p:nvPicPr>
        <p:blipFill>
          <a:blip r:embed="rId11"/>
          <a:stretch>
            <a:fillRect/>
          </a:stretch>
        </p:blipFill>
        <p:spPr>
          <a:xfrm rot="-225257">
            <a:off x="1387317" y="5710514"/>
            <a:ext cx="212303" cy="482783"/>
          </a:xfrm>
          <a:prstGeom prst="rect">
            <a:avLst/>
          </a:prstGeom>
          <a:noFill/>
          <a:ln>
            <a:noFill/>
          </a:ln>
        </p:spPr>
      </p:pic>
      <p:pic>
        <p:nvPicPr>
          <p:cNvPr id="52" name="Google Shape;52;p5"/>
          <p:cNvPicPr preferRelativeResize="0"/>
          <p:nvPr/>
        </p:nvPicPr>
        <p:blipFill>
          <a:blip r:embed="rId12"/>
          <a:stretch>
            <a:fillRect/>
          </a:stretch>
        </p:blipFill>
        <p:spPr>
          <a:xfrm rot="-10536797">
            <a:off x="1088723" y="6403181"/>
            <a:ext cx="191105" cy="212611"/>
          </a:xfrm>
          <a:prstGeom prst="rect">
            <a:avLst/>
          </a:prstGeom>
          <a:noFill/>
          <a:ln>
            <a:noFill/>
          </a:ln>
        </p:spPr>
      </p:pic>
    </p:spTree>
    <p:extLst>
      <p:ext uri="{BB962C8B-B14F-4D97-AF65-F5344CB8AC3E}">
        <p14:creationId xmlns:p14="http://schemas.microsoft.com/office/powerpoint/2010/main" val="1570719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6"/>
        <p:cNvGrpSpPr/>
        <p:nvPr/>
      </p:nvGrpSpPr>
      <p:grpSpPr>
        <a:xfrm>
          <a:off x="0" y="0"/>
          <a:ext cx="0" cy="0"/>
          <a:chOff x="0" y="0"/>
          <a:chExt cx="0" cy="0"/>
        </a:xfrm>
      </p:grpSpPr>
      <p:pic>
        <p:nvPicPr>
          <p:cNvPr id="157" name="Google Shape;157;p20"/>
          <p:cNvPicPr preferRelativeResize="0"/>
          <p:nvPr/>
        </p:nvPicPr>
        <p:blipFill rotWithShape="1">
          <a:blip r:embed="rId2">
            <a:alphaModFix amt="91000"/>
          </a:blip>
          <a:srcRect l="9309" t="5557" r="6741" b="10493"/>
          <a:stretch>
            <a:fillRect/>
          </a:stretch>
        </p:blipFill>
        <p:spPr>
          <a:xfrm>
            <a:off x="1" y="1"/>
            <a:ext cx="9143997" cy="6858001"/>
          </a:xfrm>
          <a:prstGeom prst="rect">
            <a:avLst/>
          </a:prstGeom>
          <a:noFill/>
          <a:ln>
            <a:noFill/>
          </a:ln>
        </p:spPr>
      </p:pic>
      <p:pic>
        <p:nvPicPr>
          <p:cNvPr id="158" name="Google Shape;158;p20"/>
          <p:cNvPicPr preferRelativeResize="0"/>
          <p:nvPr/>
        </p:nvPicPr>
        <p:blipFill>
          <a:blip r:embed="rId3"/>
          <a:stretch>
            <a:fillRect/>
          </a:stretch>
        </p:blipFill>
        <p:spPr>
          <a:xfrm>
            <a:off x="6137481" y="4054223"/>
            <a:ext cx="3896392" cy="4117309"/>
          </a:xfrm>
          <a:prstGeom prst="rect">
            <a:avLst/>
          </a:prstGeom>
          <a:noFill/>
          <a:ln>
            <a:noFill/>
          </a:ln>
        </p:spPr>
      </p:pic>
      <p:sp>
        <p:nvSpPr>
          <p:cNvPr id="159" name="Google Shape;159;p20"/>
          <p:cNvSpPr/>
          <p:nvPr/>
        </p:nvSpPr>
        <p:spPr>
          <a:xfrm>
            <a:off x="182700" y="222000"/>
            <a:ext cx="8778600" cy="641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0"/>
          <p:cNvSpPr/>
          <p:nvPr/>
        </p:nvSpPr>
        <p:spPr>
          <a:xfrm>
            <a:off x="257226" y="312464"/>
            <a:ext cx="8635500" cy="6218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20"/>
          <p:cNvSpPr txBox="1">
            <a:spLocks noGrp="1"/>
          </p:cNvSpPr>
          <p:nvPr>
            <p:ph type="subTitle" idx="1"/>
          </p:nvPr>
        </p:nvSpPr>
        <p:spPr>
          <a:xfrm>
            <a:off x="4923088" y="3314033"/>
            <a:ext cx="2640000" cy="15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0"/>
          <p:cNvSpPr txBox="1">
            <a:spLocks noGrp="1"/>
          </p:cNvSpPr>
          <p:nvPr>
            <p:ph type="subTitle" idx="2"/>
          </p:nvPr>
        </p:nvSpPr>
        <p:spPr>
          <a:xfrm>
            <a:off x="1580913" y="3314033"/>
            <a:ext cx="2640000" cy="15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subTitle" idx="3"/>
          </p:nvPr>
        </p:nvSpPr>
        <p:spPr>
          <a:xfrm>
            <a:off x="1580936" y="2721233"/>
            <a:ext cx="264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5" name="Google Shape;165;p20"/>
          <p:cNvSpPr txBox="1">
            <a:spLocks noGrp="1"/>
          </p:cNvSpPr>
          <p:nvPr>
            <p:ph type="subTitle" idx="4"/>
          </p:nvPr>
        </p:nvSpPr>
        <p:spPr>
          <a:xfrm>
            <a:off x="4923089" y="2721233"/>
            <a:ext cx="264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panose="00000500000000000000"/>
                <a:ea typeface="Philosopher" panose="00000500000000000000"/>
                <a:cs typeface="Philosopher" panose="00000500000000000000"/>
                <a:sym typeface="Philosopher" panose="00000500000000000000"/>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140795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73"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early-years-understanding-the-world/places-understanding-the-world-eyfs-early-years/around-the-world-places-understanding-the-world-eyfs-early-year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ducaplay.com/learning-resources/25740968-key_words_sbp.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twinkl.co.uk/resources/early-years-understanding-the-world/places-understanding-the-world-eyfs-early-years/around-the-world-places-understanding-the-world-eyfs-early-yea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png"/><Relationship Id="rId11"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3.png"/><Relationship Id="rId4" Type="http://schemas.openxmlformats.org/officeDocument/2006/relationships/image" Target="../media/image55.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forms.office.com/Pages/DesignPageV2.aspx?origin=NeoPortalPage&amp;subpage=design&amp;id=sP71scJ1uk-unvS8MA9V-LmNFnXseUpHkXwjbJf2hBVUQ1lEMTdBMlRSQ0IzWFJXM1RGUERGUkhGTC4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twinkl.co.uk/resources/early-years-understanding-the-world/places-understanding-the-world-eyfs-early-years/around-the-world-places-understanding-the-world-eyfs-early-years" TargetMode="Externa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A611D4CE-168E-92BA-4093-AE575D60B251}"/>
              </a:ext>
            </a:extLst>
          </p:cNvPr>
          <p:cNvSpPr/>
          <p:nvPr/>
        </p:nvSpPr>
        <p:spPr>
          <a:xfrm>
            <a:off x="8441356" y="6121668"/>
            <a:ext cx="510139" cy="548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83361956-2BF8-5151-82CE-0DE00C706D95}"/>
              </a:ext>
            </a:extLst>
          </p:cNvPr>
          <p:cNvSpPr/>
          <p:nvPr/>
        </p:nvSpPr>
        <p:spPr>
          <a:xfrm>
            <a:off x="77002" y="6035040"/>
            <a:ext cx="1097280" cy="635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3702" y="287383"/>
            <a:ext cx="8852985" cy="6165667"/>
          </a:xfrm>
          <a:prstGeom prst="rect">
            <a:avLst/>
          </a:prstGeom>
        </p:spPr>
      </p:pic>
    </p:spTree>
    <p:extLst>
      <p:ext uri="{BB962C8B-B14F-4D97-AF65-F5344CB8AC3E}">
        <p14:creationId xmlns:p14="http://schemas.microsoft.com/office/powerpoint/2010/main" val="220742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32"/>
          <p:cNvGrpSpPr/>
          <p:nvPr/>
        </p:nvGrpSpPr>
        <p:grpSpPr>
          <a:xfrm>
            <a:off x="724295" y="2836995"/>
            <a:ext cx="2169042" cy="1155863"/>
            <a:chOff x="0" y="0"/>
            <a:chExt cx="812800" cy="812800"/>
          </a:xfrm>
        </p:grpSpPr>
        <p:sp>
          <p:nvSpPr>
            <p:cNvPr id="423" name="Google Shape;423;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45713" tIns="45713" rIns="45713" bIns="45713" anchor="ctr" anchorCtr="0">
              <a:noAutofit/>
            </a:bodyPr>
            <a:lstStyle/>
            <a:p>
              <a:endParaRPr sz="700"/>
            </a:p>
          </p:txBody>
        </p:sp>
        <p:sp>
          <p:nvSpPr>
            <p:cNvPr id="424" name="Google Shape;424;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26" name="Google Shape;426;p32"/>
          <p:cNvSpPr txBox="1"/>
          <p:nvPr/>
        </p:nvSpPr>
        <p:spPr>
          <a:xfrm>
            <a:off x="1171376" y="3156394"/>
            <a:ext cx="1618258" cy="517065"/>
          </a:xfrm>
          <a:prstGeom prst="rect">
            <a:avLst/>
          </a:prstGeom>
          <a:noFill/>
          <a:ln>
            <a:noFill/>
          </a:ln>
        </p:spPr>
        <p:txBody>
          <a:bodyPr spcFirstLastPara="1" wrap="square" lIns="0" tIns="0" rIns="0" bIns="0" anchor="t" anchorCtr="0">
            <a:spAutoFit/>
          </a:bodyPr>
          <a:lstStyle/>
          <a:p>
            <a:pPr>
              <a:lnSpc>
                <a:spcPct val="120000"/>
              </a:lnSpc>
            </a:pPr>
            <a:r>
              <a:rPr lang="en-US" sz="2800" b="1" dirty="0">
                <a:solidFill>
                  <a:srgbClr val="48597A"/>
                </a:solidFill>
                <a:latin typeface="Merriweather" panose="020B0704020202020204"/>
                <a:ea typeface="Merriweather" panose="020B0704020202020204"/>
                <a:cs typeface="Merriweather" panose="020B0704020202020204"/>
                <a:sym typeface="Merriweather" panose="020B0704020202020204"/>
              </a:rPr>
              <a:t>Task 2  </a:t>
            </a:r>
            <a:endParaRPr sz="700" dirty="0"/>
          </a:p>
        </p:txBody>
      </p:sp>
      <p:grpSp>
        <p:nvGrpSpPr>
          <p:cNvPr id="427" name="Google Shape;427;p32"/>
          <p:cNvGrpSpPr/>
          <p:nvPr/>
        </p:nvGrpSpPr>
        <p:grpSpPr>
          <a:xfrm>
            <a:off x="-1644180" y="4799195"/>
            <a:ext cx="12432359" cy="4041347"/>
            <a:chOff x="0" y="0"/>
            <a:chExt cx="6548732" cy="2128775"/>
          </a:xfrm>
        </p:grpSpPr>
        <p:sp>
          <p:nvSpPr>
            <p:cNvPr id="428" name="Google Shape;428;p32"/>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45713" tIns="45713" rIns="45713" bIns="45713" anchor="ctr" anchorCtr="0">
              <a:noAutofit/>
            </a:bodyPr>
            <a:lstStyle/>
            <a:p>
              <a:endParaRPr sz="700"/>
            </a:p>
          </p:txBody>
        </p:sp>
        <p:sp>
          <p:nvSpPr>
            <p:cNvPr id="429" name="Google Shape;429;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30" name="Google Shape;430;p32"/>
          <p:cNvSpPr/>
          <p:nvPr/>
        </p:nvSpPr>
        <p:spPr>
          <a:xfrm rot="-2343249">
            <a:off x="-2391885" y="1323662"/>
            <a:ext cx="4527978" cy="41148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stretch>
              <a:fillRect/>
            </a:stretch>
          </a:blipFill>
          <a:ln>
            <a:noFill/>
          </a:ln>
        </p:spPr>
      </p:sp>
      <p:sp>
        <p:nvSpPr>
          <p:cNvPr id="431" name="Google Shape;431;p32"/>
          <p:cNvSpPr/>
          <p:nvPr/>
        </p:nvSpPr>
        <p:spPr>
          <a:xfrm rot="2700000" flipH="1">
            <a:off x="6650039" y="1403171"/>
            <a:ext cx="4527978" cy="41148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stretch>
              <a:fillRect/>
            </a:stretch>
          </a:blipFill>
          <a:ln>
            <a:noFill/>
          </a:ln>
        </p:spPr>
      </p:sp>
      <p:sp>
        <p:nvSpPr>
          <p:cNvPr id="3" name="Rectangle 2"/>
          <p:cNvSpPr/>
          <p:nvPr/>
        </p:nvSpPr>
        <p:spPr>
          <a:xfrm>
            <a:off x="2893337" y="3098375"/>
            <a:ext cx="5930014" cy="3012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Read the situations and guess which word I am thinking of. Write your answer on the white Board</a:t>
            </a:r>
            <a:r>
              <a:rPr lang="en-US" sz="3600" b="1" dirty="0"/>
              <a:t>. </a:t>
            </a:r>
          </a:p>
        </p:txBody>
      </p:sp>
      <p:pic>
        <p:nvPicPr>
          <p:cNvPr id="4" name="Picture 3"/>
          <p:cNvPicPr>
            <a:picLocks noChangeAspect="1"/>
          </p:cNvPicPr>
          <p:nvPr/>
        </p:nvPicPr>
        <p:blipFill>
          <a:blip r:embed="rId4"/>
          <a:stretch>
            <a:fillRect/>
          </a:stretch>
        </p:blipFill>
        <p:spPr>
          <a:xfrm>
            <a:off x="987509" y="4030442"/>
            <a:ext cx="1258933" cy="1258933"/>
          </a:xfrm>
          <a:prstGeom prst="rect">
            <a:avLst/>
          </a:prstGeom>
        </p:spPr>
      </p:pic>
      <p:sp>
        <p:nvSpPr>
          <p:cNvPr id="5" name="Rectangle 4"/>
          <p:cNvSpPr/>
          <p:nvPr/>
        </p:nvSpPr>
        <p:spPr>
          <a:xfrm>
            <a:off x="980300" y="5402836"/>
            <a:ext cx="1266142" cy="44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 minutes </a:t>
            </a:r>
          </a:p>
        </p:txBody>
      </p:sp>
      <p:sp>
        <p:nvSpPr>
          <p:cNvPr id="7" name="Rectangle 6"/>
          <p:cNvSpPr/>
          <p:nvPr/>
        </p:nvSpPr>
        <p:spPr>
          <a:xfrm>
            <a:off x="3162482" y="1433658"/>
            <a:ext cx="5391725" cy="930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rPr>
              <a:t>Revision </a:t>
            </a:r>
          </a:p>
        </p:txBody>
      </p:sp>
    </p:spTree>
    <p:extLst>
      <p:ext uri="{BB962C8B-B14F-4D97-AF65-F5344CB8AC3E}">
        <p14:creationId xmlns:p14="http://schemas.microsoft.com/office/powerpoint/2010/main" val="134716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52706" y="2535300"/>
            <a:ext cx="8595055" cy="3170099"/>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1 : </a:t>
            </a:r>
            <a:r>
              <a:rPr lang="en-US" sz="4000" dirty="0">
                <a:latin typeface="Times New Roman" panose="02020603050405020304" pitchFamily="18" charset="0"/>
                <a:cs typeface="Times New Roman" panose="02020603050405020304" pitchFamily="18" charset="0"/>
              </a:rPr>
              <a:t>Sarah recently bought a new item that helps her monitor her daily steps. The small, wearable gadget tracks her activity and even syncs with her phone to provide health insights.</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Device </a:t>
            </a:r>
          </a:p>
        </p:txBody>
      </p:sp>
    </p:spTree>
    <p:extLst>
      <p:ext uri="{BB962C8B-B14F-4D97-AF65-F5344CB8AC3E}">
        <p14:creationId xmlns:p14="http://schemas.microsoft.com/office/powerpoint/2010/main" val="18836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78684" y="2627803"/>
            <a:ext cx="8595055" cy="2862322"/>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2</a:t>
            </a:r>
            <a:r>
              <a:rPr lang="en-US" sz="30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 construction team needed to check all the safety items before starting work. Helmets, harnesses, and gloves were essential to ensure that the workers remained safe while operating heavy machinery.</a:t>
            </a:r>
            <a:r>
              <a:rPr lang="en-US" sz="3600" dirty="0"/>
              <a:t>.</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Equipment   </a:t>
            </a:r>
            <a:r>
              <a:rPr lang="en-US" sz="700" dirty="0"/>
              <a:t> </a:t>
            </a:r>
          </a:p>
        </p:txBody>
      </p:sp>
    </p:spTree>
    <p:extLst>
      <p:ext uri="{BB962C8B-B14F-4D97-AF65-F5344CB8AC3E}">
        <p14:creationId xmlns:p14="http://schemas.microsoft.com/office/powerpoint/2010/main" val="208027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42513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05948" y="2490714"/>
            <a:ext cx="8595055" cy="3416320"/>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3</a:t>
            </a:r>
            <a:r>
              <a:rPr lang="en-US" sz="30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The fashion field has been rapidly changing with the rise of eco-friendly materials. Designers and brands are now focusing on sustainability, creating clothes that are both stylish and good for the environment. </a:t>
            </a:r>
          </a:p>
        </p:txBody>
      </p:sp>
      <p:sp>
        <p:nvSpPr>
          <p:cNvPr id="4" name="Rectangle 3"/>
          <p:cNvSpPr/>
          <p:nvPr/>
        </p:nvSpPr>
        <p:spPr>
          <a:xfrm>
            <a:off x="5730547" y="958850"/>
            <a:ext cx="3017215"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Industry </a:t>
            </a:r>
            <a:endParaRPr lang="en-US" sz="700" dirty="0"/>
          </a:p>
        </p:txBody>
      </p:sp>
    </p:spTree>
    <p:extLst>
      <p:ext uri="{BB962C8B-B14F-4D97-AF65-F5344CB8AC3E}">
        <p14:creationId xmlns:p14="http://schemas.microsoft.com/office/powerpoint/2010/main" val="15110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t>Patent  </a:t>
            </a:r>
            <a:endParaRPr lang="en-US" sz="3000" b="1" dirty="0"/>
          </a:p>
        </p:txBody>
      </p:sp>
      <p:sp>
        <p:nvSpPr>
          <p:cNvPr id="5" name="Rectangle 4"/>
          <p:cNvSpPr/>
          <p:nvPr/>
        </p:nvSpPr>
        <p:spPr>
          <a:xfrm>
            <a:off x="180466" y="2636899"/>
            <a:ext cx="8676151" cy="3416320"/>
          </a:xfrm>
          <a:prstGeom prst="rect">
            <a:avLst/>
          </a:prstGeom>
        </p:spPr>
        <p:txBody>
          <a:bodyPr wrap="square">
            <a:spAutoFit/>
          </a:bodyPr>
          <a:lstStyle/>
          <a:p>
            <a:r>
              <a:rPr lang="en-US" sz="3600" b="1" dirty="0"/>
              <a:t>A young engineer invented a new kind of solar-powered backpack that can charge phones and laptops. Before showing it to companies, she applied for a patent so that no one could copy her idea without her permission.</a:t>
            </a:r>
          </a:p>
        </p:txBody>
      </p:sp>
    </p:spTree>
    <p:extLst>
      <p:ext uri="{BB962C8B-B14F-4D97-AF65-F5344CB8AC3E}">
        <p14:creationId xmlns:p14="http://schemas.microsoft.com/office/powerpoint/2010/main" val="122034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t>  tenacity </a:t>
            </a:r>
            <a:endParaRPr lang="en-US" sz="3000" b="1" dirty="0"/>
          </a:p>
        </p:txBody>
      </p:sp>
      <p:sp>
        <p:nvSpPr>
          <p:cNvPr id="5" name="Rectangle 4"/>
          <p:cNvSpPr/>
          <p:nvPr/>
        </p:nvSpPr>
        <p:spPr>
          <a:xfrm>
            <a:off x="378822" y="3087413"/>
            <a:ext cx="8368937" cy="3416320"/>
          </a:xfrm>
          <a:prstGeom prst="rect">
            <a:avLst/>
          </a:prstGeom>
        </p:spPr>
        <p:txBody>
          <a:bodyPr wrap="square">
            <a:spAutoFit/>
          </a:bodyPr>
          <a:lstStyle/>
          <a:p>
            <a:r>
              <a:rPr lang="en-US" sz="3600" b="1" dirty="0"/>
              <a:t>A student wanted to win a national robotics competition. His first robot didn’t work, and the second one broke. Still, he kept trying, improving his design each time. His tenacity helped him finally win first place.</a:t>
            </a:r>
          </a:p>
        </p:txBody>
      </p:sp>
    </p:spTree>
    <p:extLst>
      <p:ext uri="{BB962C8B-B14F-4D97-AF65-F5344CB8AC3E}">
        <p14:creationId xmlns:p14="http://schemas.microsoft.com/office/powerpoint/2010/main" val="34740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t>Investors  </a:t>
            </a:r>
            <a:endParaRPr lang="en-US" sz="3000" b="1" dirty="0"/>
          </a:p>
        </p:txBody>
      </p:sp>
      <p:sp>
        <p:nvSpPr>
          <p:cNvPr id="5" name="Rectangle 4"/>
          <p:cNvSpPr/>
          <p:nvPr/>
        </p:nvSpPr>
        <p:spPr>
          <a:xfrm>
            <a:off x="261257" y="2852282"/>
            <a:ext cx="8686798" cy="3046988"/>
          </a:xfrm>
          <a:prstGeom prst="rect">
            <a:avLst/>
          </a:prstGeom>
        </p:spPr>
        <p:txBody>
          <a:bodyPr wrap="square">
            <a:spAutoFit/>
          </a:bodyPr>
          <a:lstStyle/>
          <a:p>
            <a:r>
              <a:rPr lang="en-US" sz="3200" b="1" dirty="0"/>
              <a:t>A group of university students started a small company that made water bottles from recycled plastic. They needed money to grow their business, so they met with investors who believed in their idea and decided to support them financially.</a:t>
            </a:r>
          </a:p>
        </p:txBody>
      </p:sp>
    </p:spTree>
    <p:extLst>
      <p:ext uri="{BB962C8B-B14F-4D97-AF65-F5344CB8AC3E}">
        <p14:creationId xmlns:p14="http://schemas.microsoft.com/office/powerpoint/2010/main" val="42819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52706" y="2535300"/>
            <a:ext cx="8595055" cy="3170099"/>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1 : </a:t>
            </a:r>
            <a:r>
              <a:rPr lang="en-US" sz="4000" dirty="0">
                <a:latin typeface="Times New Roman" panose="02020603050405020304" pitchFamily="18" charset="0"/>
                <a:cs typeface="Times New Roman" panose="02020603050405020304" pitchFamily="18" charset="0"/>
              </a:rPr>
              <a:t>Sarah recently bought a new item that helps her monitor her daily steps. The small, wearable gadget tracks her activity and even syncs with her phone to provide health insights.</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Device </a:t>
            </a:r>
          </a:p>
        </p:txBody>
      </p:sp>
    </p:spTree>
    <p:extLst>
      <p:ext uri="{BB962C8B-B14F-4D97-AF65-F5344CB8AC3E}">
        <p14:creationId xmlns:p14="http://schemas.microsoft.com/office/powerpoint/2010/main" val="8586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a:t>
            </a:r>
            <a:endParaRPr lang="en-US" dirty="0"/>
          </a:p>
        </p:txBody>
      </p:sp>
      <p:sp>
        <p:nvSpPr>
          <p:cNvPr id="3" name="Rectangle 2">
            <a:hlinkClick r:id="rId2"/>
          </p:cNvPr>
          <p:cNvSpPr/>
          <p:nvPr/>
        </p:nvSpPr>
        <p:spPr>
          <a:xfrm>
            <a:off x="783771" y="5408023"/>
            <a:ext cx="7694023" cy="86214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397044" y="1169398"/>
            <a:ext cx="6467475" cy="3781425"/>
          </a:xfrm>
          <a:prstGeom prst="rect">
            <a:avLst/>
          </a:prstGeom>
        </p:spPr>
      </p:pic>
    </p:spTree>
    <p:extLst>
      <p:ext uri="{BB962C8B-B14F-4D97-AF65-F5344CB8AC3E}">
        <p14:creationId xmlns:p14="http://schemas.microsoft.com/office/powerpoint/2010/main" val="48247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cument 23">
            <a:extLst>
              <a:ext uri="{FF2B5EF4-FFF2-40B4-BE49-F238E27FC236}">
                <a16:creationId xmlns:a16="http://schemas.microsoft.com/office/drawing/2014/main" id="{A08DE0FE-5638-0A4C-A076-AC585E707F44}"/>
              </a:ext>
            </a:extLst>
          </p:cNvPr>
          <p:cNvSpPr/>
          <p:nvPr/>
        </p:nvSpPr>
        <p:spPr>
          <a:xfrm>
            <a:off x="-123014" y="-171135"/>
            <a:ext cx="9307670" cy="1872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14713 w 21600"/>
              <a:gd name="connsiteY1" fmla="*/ 6833 h 21324"/>
              <a:gd name="connsiteX2" fmla="*/ 21600 w 21600"/>
              <a:gd name="connsiteY2" fmla="*/ 0 h 21324"/>
              <a:gd name="connsiteX3" fmla="*/ 21600 w 21600"/>
              <a:gd name="connsiteY3" fmla="*/ 17322 h 21324"/>
              <a:gd name="connsiteX4" fmla="*/ 0 w 21600"/>
              <a:gd name="connsiteY4" fmla="*/ 20172 h 21324"/>
              <a:gd name="connsiteX5" fmla="*/ 0 w 21600"/>
              <a:gd name="connsiteY5" fmla="*/ 0 h 21324"/>
              <a:gd name="connsiteX0" fmla="*/ 0 w 21600"/>
              <a:gd name="connsiteY0" fmla="*/ 0 h 21324"/>
              <a:gd name="connsiteX1" fmla="*/ 14713 w 21600"/>
              <a:gd name="connsiteY1" fmla="*/ 6833 h 21324"/>
              <a:gd name="connsiteX2" fmla="*/ 21600 w 21600"/>
              <a:gd name="connsiteY2" fmla="*/ 12609 h 21324"/>
              <a:gd name="connsiteX3" fmla="*/ 21600 w 21600"/>
              <a:gd name="connsiteY3" fmla="*/ 17322 h 21324"/>
              <a:gd name="connsiteX4" fmla="*/ 0 w 21600"/>
              <a:gd name="connsiteY4" fmla="*/ 20172 h 21324"/>
              <a:gd name="connsiteX5" fmla="*/ 0 w 21600"/>
              <a:gd name="connsiteY5" fmla="*/ 0 h 21324"/>
              <a:gd name="connsiteX0" fmla="*/ 0 w 21600"/>
              <a:gd name="connsiteY0" fmla="*/ 0 h 21324"/>
              <a:gd name="connsiteX1" fmla="*/ 14400 w 21600"/>
              <a:gd name="connsiteY1" fmla="*/ 12701 h 21324"/>
              <a:gd name="connsiteX2" fmla="*/ 21600 w 21600"/>
              <a:gd name="connsiteY2" fmla="*/ 12609 h 21324"/>
              <a:gd name="connsiteX3" fmla="*/ 21600 w 21600"/>
              <a:gd name="connsiteY3" fmla="*/ 17322 h 21324"/>
              <a:gd name="connsiteX4" fmla="*/ 0 w 21600"/>
              <a:gd name="connsiteY4" fmla="*/ 20172 h 21324"/>
              <a:gd name="connsiteX5" fmla="*/ 0 w 21600"/>
              <a:gd name="connsiteY5" fmla="*/ 0 h 21324"/>
              <a:gd name="connsiteX0" fmla="*/ 0 w 21600"/>
              <a:gd name="connsiteY0" fmla="*/ 317 h 8715"/>
              <a:gd name="connsiteX1" fmla="*/ 14400 w 21600"/>
              <a:gd name="connsiteY1" fmla="*/ 92 h 8715"/>
              <a:gd name="connsiteX2" fmla="*/ 21600 w 21600"/>
              <a:gd name="connsiteY2" fmla="*/ 0 h 8715"/>
              <a:gd name="connsiteX3" fmla="*/ 21600 w 21600"/>
              <a:gd name="connsiteY3" fmla="*/ 4713 h 8715"/>
              <a:gd name="connsiteX4" fmla="*/ 0 w 21600"/>
              <a:gd name="connsiteY4" fmla="*/ 7563 h 8715"/>
              <a:gd name="connsiteX5" fmla="*/ 0 w 21600"/>
              <a:gd name="connsiteY5" fmla="*/ 317 h 8715"/>
              <a:gd name="connsiteX0" fmla="*/ 0 w 10000"/>
              <a:gd name="connsiteY0" fmla="*/ 258 h 9894"/>
              <a:gd name="connsiteX1" fmla="*/ 6667 w 10000"/>
              <a:gd name="connsiteY1" fmla="*/ 0 h 9894"/>
              <a:gd name="connsiteX2" fmla="*/ 9976 w 10000"/>
              <a:gd name="connsiteY2" fmla="*/ 3443 h 9894"/>
              <a:gd name="connsiteX3" fmla="*/ 10000 w 10000"/>
              <a:gd name="connsiteY3" fmla="*/ 5302 h 9894"/>
              <a:gd name="connsiteX4" fmla="*/ 0 w 10000"/>
              <a:gd name="connsiteY4" fmla="*/ 8572 h 9894"/>
              <a:gd name="connsiteX5" fmla="*/ 0 w 10000"/>
              <a:gd name="connsiteY5" fmla="*/ 258 h 9894"/>
              <a:gd name="connsiteX0" fmla="*/ 0 w 10000"/>
              <a:gd name="connsiteY0" fmla="*/ 261 h 10000"/>
              <a:gd name="connsiteX1" fmla="*/ 6667 w 10000"/>
              <a:gd name="connsiteY1" fmla="*/ 0 h 10000"/>
              <a:gd name="connsiteX2" fmla="*/ 9556 w 10000"/>
              <a:gd name="connsiteY2" fmla="*/ 4484 h 10000"/>
              <a:gd name="connsiteX3" fmla="*/ 10000 w 10000"/>
              <a:gd name="connsiteY3" fmla="*/ 5359 h 10000"/>
              <a:gd name="connsiteX4" fmla="*/ 0 w 10000"/>
              <a:gd name="connsiteY4" fmla="*/ 8664 h 10000"/>
              <a:gd name="connsiteX5" fmla="*/ 0 w 10000"/>
              <a:gd name="connsiteY5" fmla="*/ 261 h 10000"/>
              <a:gd name="connsiteX0" fmla="*/ 0 w 10035"/>
              <a:gd name="connsiteY0" fmla="*/ 261 h 10000"/>
              <a:gd name="connsiteX1" fmla="*/ 6667 w 10035"/>
              <a:gd name="connsiteY1" fmla="*/ 0 h 10000"/>
              <a:gd name="connsiteX2" fmla="*/ 10035 w 10035"/>
              <a:gd name="connsiteY2" fmla="*/ 3294 h 10000"/>
              <a:gd name="connsiteX3" fmla="*/ 10000 w 10035"/>
              <a:gd name="connsiteY3" fmla="*/ 5359 h 10000"/>
              <a:gd name="connsiteX4" fmla="*/ 0 w 10035"/>
              <a:gd name="connsiteY4" fmla="*/ 8664 h 10000"/>
              <a:gd name="connsiteX5" fmla="*/ 0 w 10035"/>
              <a:gd name="connsiteY5" fmla="*/ 261 h 10000"/>
              <a:gd name="connsiteX0" fmla="*/ 0 w 10035"/>
              <a:gd name="connsiteY0" fmla="*/ 1 h 9740"/>
              <a:gd name="connsiteX1" fmla="*/ 5817 w 10035"/>
              <a:gd name="connsiteY1" fmla="*/ 5209 h 9740"/>
              <a:gd name="connsiteX2" fmla="*/ 10035 w 10035"/>
              <a:gd name="connsiteY2" fmla="*/ 3034 h 9740"/>
              <a:gd name="connsiteX3" fmla="*/ 10000 w 10035"/>
              <a:gd name="connsiteY3" fmla="*/ 5099 h 9740"/>
              <a:gd name="connsiteX4" fmla="*/ 0 w 10035"/>
              <a:gd name="connsiteY4" fmla="*/ 8404 h 9740"/>
              <a:gd name="connsiteX5" fmla="*/ 0 w 10035"/>
              <a:gd name="connsiteY5" fmla="*/ 1 h 9740"/>
              <a:gd name="connsiteX0" fmla="*/ 0 w 10000"/>
              <a:gd name="connsiteY0" fmla="*/ 1 h 10000"/>
              <a:gd name="connsiteX1" fmla="*/ 5778 w 10000"/>
              <a:gd name="connsiteY1" fmla="*/ 3095 h 10000"/>
              <a:gd name="connsiteX2" fmla="*/ 10000 w 10000"/>
              <a:gd name="connsiteY2" fmla="*/ 3115 h 10000"/>
              <a:gd name="connsiteX3" fmla="*/ 9965 w 10000"/>
              <a:gd name="connsiteY3" fmla="*/ 5235 h 10000"/>
              <a:gd name="connsiteX4" fmla="*/ 0 w 10000"/>
              <a:gd name="connsiteY4" fmla="*/ 8628 h 10000"/>
              <a:gd name="connsiteX5" fmla="*/ 0 w 10000"/>
              <a:gd name="connsiteY5" fmla="*/ 1 h 10000"/>
              <a:gd name="connsiteX0" fmla="*/ 1733 w 10000"/>
              <a:gd name="connsiteY0" fmla="*/ 3819 h 6905"/>
              <a:gd name="connsiteX1" fmla="*/ 5778 w 10000"/>
              <a:gd name="connsiteY1" fmla="*/ 0 h 6905"/>
              <a:gd name="connsiteX2" fmla="*/ 10000 w 10000"/>
              <a:gd name="connsiteY2" fmla="*/ 20 h 6905"/>
              <a:gd name="connsiteX3" fmla="*/ 9965 w 10000"/>
              <a:gd name="connsiteY3" fmla="*/ 2140 h 6905"/>
              <a:gd name="connsiteX4" fmla="*/ 0 w 10000"/>
              <a:gd name="connsiteY4" fmla="*/ 5533 h 6905"/>
              <a:gd name="connsiteX5" fmla="*/ 1733 w 10000"/>
              <a:gd name="connsiteY5" fmla="*/ 3819 h 6905"/>
              <a:gd name="connsiteX0" fmla="*/ 1285 w 10000"/>
              <a:gd name="connsiteY0" fmla="*/ 5 h 10116"/>
              <a:gd name="connsiteX1" fmla="*/ 5778 w 10000"/>
              <a:gd name="connsiteY1" fmla="*/ 116 h 10116"/>
              <a:gd name="connsiteX2" fmla="*/ 10000 w 10000"/>
              <a:gd name="connsiteY2" fmla="*/ 145 h 10116"/>
              <a:gd name="connsiteX3" fmla="*/ 9965 w 10000"/>
              <a:gd name="connsiteY3" fmla="*/ 3215 h 10116"/>
              <a:gd name="connsiteX4" fmla="*/ 0 w 10000"/>
              <a:gd name="connsiteY4" fmla="*/ 8129 h 10116"/>
              <a:gd name="connsiteX5" fmla="*/ 1285 w 10000"/>
              <a:gd name="connsiteY5" fmla="*/ 5 h 10116"/>
              <a:gd name="connsiteX0" fmla="*/ 58 w 8773"/>
              <a:gd name="connsiteY0" fmla="*/ 5 h 11093"/>
              <a:gd name="connsiteX1" fmla="*/ 4551 w 8773"/>
              <a:gd name="connsiteY1" fmla="*/ 116 h 11093"/>
              <a:gd name="connsiteX2" fmla="*/ 8773 w 8773"/>
              <a:gd name="connsiteY2" fmla="*/ 145 h 11093"/>
              <a:gd name="connsiteX3" fmla="*/ 8738 w 8773"/>
              <a:gd name="connsiteY3" fmla="*/ 3215 h 11093"/>
              <a:gd name="connsiteX4" fmla="*/ 0 w 8773"/>
              <a:gd name="connsiteY4" fmla="*/ 9235 h 11093"/>
              <a:gd name="connsiteX5" fmla="*/ 58 w 8773"/>
              <a:gd name="connsiteY5" fmla="*/ 5 h 11093"/>
              <a:gd name="connsiteX0" fmla="*/ 66 w 10000"/>
              <a:gd name="connsiteY0" fmla="*/ 5 h 9434"/>
              <a:gd name="connsiteX1" fmla="*/ 5188 w 10000"/>
              <a:gd name="connsiteY1" fmla="*/ 105 h 9434"/>
              <a:gd name="connsiteX2" fmla="*/ 10000 w 10000"/>
              <a:gd name="connsiteY2" fmla="*/ 131 h 9434"/>
              <a:gd name="connsiteX3" fmla="*/ 9960 w 10000"/>
              <a:gd name="connsiteY3" fmla="*/ 2898 h 9434"/>
              <a:gd name="connsiteX4" fmla="*/ 0 w 10000"/>
              <a:gd name="connsiteY4" fmla="*/ 8325 h 9434"/>
              <a:gd name="connsiteX5" fmla="*/ 66 w 10000"/>
              <a:gd name="connsiteY5" fmla="*/ 5 h 9434"/>
              <a:gd name="connsiteX0" fmla="*/ 66 w 10000"/>
              <a:gd name="connsiteY0" fmla="*/ 5 h 9655"/>
              <a:gd name="connsiteX1" fmla="*/ 5188 w 10000"/>
              <a:gd name="connsiteY1" fmla="*/ 111 h 9655"/>
              <a:gd name="connsiteX2" fmla="*/ 10000 w 10000"/>
              <a:gd name="connsiteY2" fmla="*/ 139 h 9655"/>
              <a:gd name="connsiteX3" fmla="*/ 9960 w 10000"/>
              <a:gd name="connsiteY3" fmla="*/ 3072 h 9655"/>
              <a:gd name="connsiteX4" fmla="*/ 0 w 10000"/>
              <a:gd name="connsiteY4" fmla="*/ 8824 h 9655"/>
              <a:gd name="connsiteX5" fmla="*/ 66 w 10000"/>
              <a:gd name="connsiteY5" fmla="*/ 5 h 9655"/>
              <a:gd name="connsiteX0" fmla="*/ 66 w 10015"/>
              <a:gd name="connsiteY0" fmla="*/ 5 h 10051"/>
              <a:gd name="connsiteX1" fmla="*/ 5188 w 10015"/>
              <a:gd name="connsiteY1" fmla="*/ 115 h 10051"/>
              <a:gd name="connsiteX2" fmla="*/ 10000 w 10015"/>
              <a:gd name="connsiteY2" fmla="*/ 144 h 10051"/>
              <a:gd name="connsiteX3" fmla="*/ 10015 w 10015"/>
              <a:gd name="connsiteY3" fmla="*/ 4277 h 10051"/>
              <a:gd name="connsiteX4" fmla="*/ 0 w 10015"/>
              <a:gd name="connsiteY4" fmla="*/ 9139 h 10051"/>
              <a:gd name="connsiteX5" fmla="*/ 66 w 10015"/>
              <a:gd name="connsiteY5" fmla="*/ 5 h 10051"/>
              <a:gd name="connsiteX0" fmla="*/ 66 w 10015"/>
              <a:gd name="connsiteY0" fmla="*/ 5 h 9582"/>
              <a:gd name="connsiteX1" fmla="*/ 5188 w 10015"/>
              <a:gd name="connsiteY1" fmla="*/ 115 h 9582"/>
              <a:gd name="connsiteX2" fmla="*/ 10000 w 10015"/>
              <a:gd name="connsiteY2" fmla="*/ 144 h 9582"/>
              <a:gd name="connsiteX3" fmla="*/ 10015 w 10015"/>
              <a:gd name="connsiteY3" fmla="*/ 4277 h 9582"/>
              <a:gd name="connsiteX4" fmla="*/ 0 w 10015"/>
              <a:gd name="connsiteY4" fmla="*/ 9139 h 9582"/>
              <a:gd name="connsiteX5" fmla="*/ 66 w 10015"/>
              <a:gd name="connsiteY5" fmla="*/ 5 h 9582"/>
              <a:gd name="connsiteX0" fmla="*/ 66 w 10000"/>
              <a:gd name="connsiteY0" fmla="*/ 5 h 9981"/>
              <a:gd name="connsiteX1" fmla="*/ 5180 w 10000"/>
              <a:gd name="connsiteY1" fmla="*/ 120 h 9981"/>
              <a:gd name="connsiteX2" fmla="*/ 9985 w 10000"/>
              <a:gd name="connsiteY2" fmla="*/ 150 h 9981"/>
              <a:gd name="connsiteX3" fmla="*/ 10000 w 10000"/>
              <a:gd name="connsiteY3" fmla="*/ 4464 h 9981"/>
              <a:gd name="connsiteX4" fmla="*/ 0 w 10000"/>
              <a:gd name="connsiteY4" fmla="*/ 9538 h 9981"/>
              <a:gd name="connsiteX5" fmla="*/ 66 w 10000"/>
              <a:gd name="connsiteY5" fmla="*/ 5 h 9981"/>
              <a:gd name="connsiteX0" fmla="*/ 66 w 10039"/>
              <a:gd name="connsiteY0" fmla="*/ 5 h 10051"/>
              <a:gd name="connsiteX1" fmla="*/ 5180 w 10039"/>
              <a:gd name="connsiteY1" fmla="*/ 120 h 10051"/>
              <a:gd name="connsiteX2" fmla="*/ 9985 w 10039"/>
              <a:gd name="connsiteY2" fmla="*/ 150 h 10051"/>
              <a:gd name="connsiteX3" fmla="*/ 10039 w 10039"/>
              <a:gd name="connsiteY3" fmla="*/ 6204 h 10051"/>
              <a:gd name="connsiteX4" fmla="*/ 0 w 10039"/>
              <a:gd name="connsiteY4" fmla="*/ 9556 h 10051"/>
              <a:gd name="connsiteX5" fmla="*/ 66 w 10039"/>
              <a:gd name="connsiteY5" fmla="*/ 5 h 10051"/>
              <a:gd name="connsiteX0" fmla="*/ 66 w 10039"/>
              <a:gd name="connsiteY0" fmla="*/ 5 h 10520"/>
              <a:gd name="connsiteX1" fmla="*/ 5180 w 10039"/>
              <a:gd name="connsiteY1" fmla="*/ 120 h 10520"/>
              <a:gd name="connsiteX2" fmla="*/ 9985 w 10039"/>
              <a:gd name="connsiteY2" fmla="*/ 150 h 10520"/>
              <a:gd name="connsiteX3" fmla="*/ 10039 w 10039"/>
              <a:gd name="connsiteY3" fmla="*/ 6204 h 10520"/>
              <a:gd name="connsiteX4" fmla="*/ 0 w 10039"/>
              <a:gd name="connsiteY4" fmla="*/ 9556 h 10520"/>
              <a:gd name="connsiteX5" fmla="*/ 66 w 10039"/>
              <a:gd name="connsiteY5" fmla="*/ 5 h 10520"/>
              <a:gd name="connsiteX0" fmla="*/ 66 w 10039"/>
              <a:gd name="connsiteY0" fmla="*/ 5 h 10433"/>
              <a:gd name="connsiteX1" fmla="*/ 5180 w 10039"/>
              <a:gd name="connsiteY1" fmla="*/ 120 h 10433"/>
              <a:gd name="connsiteX2" fmla="*/ 9985 w 10039"/>
              <a:gd name="connsiteY2" fmla="*/ 150 h 10433"/>
              <a:gd name="connsiteX3" fmla="*/ 10039 w 10039"/>
              <a:gd name="connsiteY3" fmla="*/ 6204 h 10433"/>
              <a:gd name="connsiteX4" fmla="*/ 0 w 10039"/>
              <a:gd name="connsiteY4" fmla="*/ 9556 h 10433"/>
              <a:gd name="connsiteX5" fmla="*/ 66 w 10039"/>
              <a:gd name="connsiteY5" fmla="*/ 5 h 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9" h="10433">
                <a:moveTo>
                  <a:pt x="66" y="5"/>
                </a:moveTo>
                <a:cubicBezTo>
                  <a:pt x="2651" y="-37"/>
                  <a:pt x="2595" y="159"/>
                  <a:pt x="5180" y="120"/>
                </a:cubicBezTo>
                <a:lnTo>
                  <a:pt x="9985" y="150"/>
                </a:lnTo>
                <a:cubicBezTo>
                  <a:pt x="9994" y="1116"/>
                  <a:pt x="10030" y="5239"/>
                  <a:pt x="10039" y="6204"/>
                </a:cubicBezTo>
                <a:cubicBezTo>
                  <a:pt x="5730" y="-2698"/>
                  <a:pt x="4150" y="14385"/>
                  <a:pt x="0" y="9556"/>
                </a:cubicBezTo>
                <a:cubicBezTo>
                  <a:pt x="22" y="6372"/>
                  <a:pt x="44" y="3189"/>
                  <a:pt x="66" y="5"/>
                </a:cubicBezTo>
                <a:close/>
              </a:path>
            </a:pathLst>
          </a:custGeom>
          <a:solidFill>
            <a:srgbClr val="F08215"/>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dirty="0"/>
          </a:p>
        </p:txBody>
      </p:sp>
      <p:sp>
        <p:nvSpPr>
          <p:cNvPr id="10" name="Title 20">
            <a:extLst>
              <a:ext uri="{FF2B5EF4-FFF2-40B4-BE49-F238E27FC236}">
                <a16:creationId xmlns:a16="http://schemas.microsoft.com/office/drawing/2014/main" id="{9DC184B8-71AF-8960-70DF-EEF3A58D06A7}"/>
              </a:ext>
            </a:extLst>
          </p:cNvPr>
          <p:cNvSpPr>
            <a:spLocks noGrp="1"/>
          </p:cNvSpPr>
          <p:nvPr/>
        </p:nvSpPr>
        <p:spPr>
          <a:xfrm>
            <a:off x="587829" y="1944695"/>
            <a:ext cx="7988280" cy="10336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dirty="0">
                <a:solidFill>
                  <a:schemeClr val="tx1"/>
                </a:solidFill>
              </a:rPr>
              <a:t>Providing LIGHT in the DARKNESS </a:t>
            </a:r>
          </a:p>
        </p:txBody>
      </p:sp>
      <p:sp>
        <p:nvSpPr>
          <p:cNvPr id="14" name="Rectangle 13">
            <a:hlinkClick r:id="rId2"/>
            <a:extLst>
              <a:ext uri="{FF2B5EF4-FFF2-40B4-BE49-F238E27FC236}">
                <a16:creationId xmlns:a16="http://schemas.microsoft.com/office/drawing/2014/main" id="{BAF1A9FF-0148-6DDA-CB7A-921B2D5A18FD}"/>
              </a:ext>
            </a:extLst>
          </p:cNvPr>
          <p:cNvSpPr/>
          <p:nvPr/>
        </p:nvSpPr>
        <p:spPr>
          <a:xfrm>
            <a:off x="8576109" y="6660682"/>
            <a:ext cx="567891" cy="197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1C49B4-6D1E-099B-6B70-E222770F1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512" y="4160850"/>
            <a:ext cx="3472878" cy="2763539"/>
          </a:xfrm>
          <a:prstGeom prst="rect">
            <a:avLst/>
          </a:prstGeom>
        </p:spPr>
      </p:pic>
      <p:sp>
        <p:nvSpPr>
          <p:cNvPr id="11" name="Google Shape;289;p32"/>
          <p:cNvSpPr txBox="1">
            <a:spLocks/>
          </p:cNvSpPr>
          <p:nvPr/>
        </p:nvSpPr>
        <p:spPr>
          <a:xfrm>
            <a:off x="1574352" y="3269375"/>
            <a:ext cx="5333826" cy="91170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4400" b="1" smtClean="0"/>
              <a:t>Unit 2  page 51 </a:t>
            </a:r>
            <a:endParaRPr lang="en-GB" sz="4400" b="1"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36872" y="1175038"/>
            <a:ext cx="8193290" cy="4399684"/>
          </a:xfrm>
          <a:prstGeom prst="rect">
            <a:avLst/>
          </a:prstGeom>
        </p:spPr>
      </p:pic>
    </p:spTree>
    <p:extLst>
      <p:ext uri="{BB962C8B-B14F-4D97-AF65-F5344CB8AC3E}">
        <p14:creationId xmlns:p14="http://schemas.microsoft.com/office/powerpoint/2010/main" val="1705652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32"/>
          <p:cNvGrpSpPr/>
          <p:nvPr/>
        </p:nvGrpSpPr>
        <p:grpSpPr>
          <a:xfrm>
            <a:off x="724295" y="2836995"/>
            <a:ext cx="2169042" cy="1155863"/>
            <a:chOff x="0" y="0"/>
            <a:chExt cx="812800" cy="812800"/>
          </a:xfrm>
        </p:grpSpPr>
        <p:sp>
          <p:nvSpPr>
            <p:cNvPr id="423" name="Google Shape;423;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45713" tIns="45713" rIns="45713" bIns="45713" anchor="ctr" anchorCtr="0">
              <a:noAutofit/>
            </a:bodyPr>
            <a:lstStyle/>
            <a:p>
              <a:endParaRPr sz="700"/>
            </a:p>
          </p:txBody>
        </p:sp>
        <p:sp>
          <p:nvSpPr>
            <p:cNvPr id="424" name="Google Shape;424;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26" name="Google Shape;426;p32"/>
          <p:cNvSpPr txBox="1"/>
          <p:nvPr/>
        </p:nvSpPr>
        <p:spPr>
          <a:xfrm>
            <a:off x="1171376" y="3156394"/>
            <a:ext cx="1618258" cy="517065"/>
          </a:xfrm>
          <a:prstGeom prst="rect">
            <a:avLst/>
          </a:prstGeom>
          <a:noFill/>
          <a:ln>
            <a:noFill/>
          </a:ln>
        </p:spPr>
        <p:txBody>
          <a:bodyPr spcFirstLastPara="1" wrap="square" lIns="0" tIns="0" rIns="0" bIns="0" anchor="t" anchorCtr="0">
            <a:spAutoFit/>
          </a:bodyPr>
          <a:lstStyle/>
          <a:p>
            <a:pPr>
              <a:lnSpc>
                <a:spcPct val="120000"/>
              </a:lnSpc>
            </a:pPr>
            <a:r>
              <a:rPr lang="en-US" sz="2800" b="1" dirty="0">
                <a:solidFill>
                  <a:srgbClr val="48597A"/>
                </a:solidFill>
                <a:latin typeface="Merriweather" panose="020B0704020202020204"/>
                <a:ea typeface="Merriweather" panose="020B0704020202020204"/>
                <a:cs typeface="Merriweather" panose="020B0704020202020204"/>
                <a:sym typeface="Merriweather" panose="020B0704020202020204"/>
              </a:rPr>
              <a:t>Task 2  </a:t>
            </a:r>
            <a:endParaRPr sz="700" dirty="0"/>
          </a:p>
        </p:txBody>
      </p:sp>
      <p:grpSp>
        <p:nvGrpSpPr>
          <p:cNvPr id="427" name="Google Shape;427;p32"/>
          <p:cNvGrpSpPr/>
          <p:nvPr/>
        </p:nvGrpSpPr>
        <p:grpSpPr>
          <a:xfrm>
            <a:off x="-1644180" y="4799195"/>
            <a:ext cx="12432359" cy="4041347"/>
            <a:chOff x="0" y="0"/>
            <a:chExt cx="6548732" cy="2128775"/>
          </a:xfrm>
        </p:grpSpPr>
        <p:sp>
          <p:nvSpPr>
            <p:cNvPr id="428" name="Google Shape;428;p32"/>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45713" tIns="45713" rIns="45713" bIns="45713" anchor="ctr" anchorCtr="0">
              <a:noAutofit/>
            </a:bodyPr>
            <a:lstStyle/>
            <a:p>
              <a:endParaRPr sz="700"/>
            </a:p>
          </p:txBody>
        </p:sp>
        <p:sp>
          <p:nvSpPr>
            <p:cNvPr id="429" name="Google Shape;429;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30" name="Google Shape;430;p32"/>
          <p:cNvSpPr/>
          <p:nvPr/>
        </p:nvSpPr>
        <p:spPr>
          <a:xfrm rot="-2343249">
            <a:off x="-2391885" y="1323662"/>
            <a:ext cx="4527978" cy="41148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stretch>
              <a:fillRect/>
            </a:stretch>
          </a:blipFill>
          <a:ln>
            <a:noFill/>
          </a:ln>
        </p:spPr>
      </p:sp>
      <p:sp>
        <p:nvSpPr>
          <p:cNvPr id="431" name="Google Shape;431;p32"/>
          <p:cNvSpPr/>
          <p:nvPr/>
        </p:nvSpPr>
        <p:spPr>
          <a:xfrm rot="2700000" flipH="1">
            <a:off x="6650039" y="1403171"/>
            <a:ext cx="4527978" cy="41148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stretch>
              <a:fillRect/>
            </a:stretch>
          </a:blipFill>
          <a:ln>
            <a:noFill/>
          </a:ln>
        </p:spPr>
      </p:sp>
      <p:sp>
        <p:nvSpPr>
          <p:cNvPr id="3" name="Rectangle 2"/>
          <p:cNvSpPr/>
          <p:nvPr/>
        </p:nvSpPr>
        <p:spPr>
          <a:xfrm>
            <a:off x="2933723" y="2770153"/>
            <a:ext cx="5930014" cy="30123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Read the segment with your partner. Try to guess the meaning of each </a:t>
            </a:r>
            <a:r>
              <a:rPr lang="en-US" sz="3200" b="1" dirty="0">
                <a:solidFill>
                  <a:schemeClr val="tx1"/>
                </a:solidFill>
              </a:rPr>
              <a:t>bolded word</a:t>
            </a:r>
            <a:r>
              <a:rPr lang="en-US" sz="3200" dirty="0">
                <a:solidFill>
                  <a:schemeClr val="tx1"/>
                </a:solidFill>
              </a:rPr>
              <a:t> using the context. Then, match each word with its correct definition.</a:t>
            </a:r>
            <a:endParaRPr lang="en-US" sz="3200" b="1" dirty="0">
              <a:solidFill>
                <a:schemeClr val="tx1"/>
              </a:solidFill>
            </a:endParaRPr>
          </a:p>
        </p:txBody>
      </p:sp>
      <p:pic>
        <p:nvPicPr>
          <p:cNvPr id="4" name="Picture 3"/>
          <p:cNvPicPr>
            <a:picLocks noChangeAspect="1"/>
          </p:cNvPicPr>
          <p:nvPr/>
        </p:nvPicPr>
        <p:blipFill>
          <a:blip r:embed="rId4"/>
          <a:stretch>
            <a:fillRect/>
          </a:stretch>
        </p:blipFill>
        <p:spPr>
          <a:xfrm>
            <a:off x="987509" y="4030442"/>
            <a:ext cx="1258933" cy="1258933"/>
          </a:xfrm>
          <a:prstGeom prst="rect">
            <a:avLst/>
          </a:prstGeom>
        </p:spPr>
      </p:pic>
      <p:sp>
        <p:nvSpPr>
          <p:cNvPr id="5" name="Rectangle 4"/>
          <p:cNvSpPr/>
          <p:nvPr/>
        </p:nvSpPr>
        <p:spPr>
          <a:xfrm>
            <a:off x="980300" y="5402836"/>
            <a:ext cx="1266142" cy="44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 minutes </a:t>
            </a:r>
          </a:p>
        </p:txBody>
      </p:sp>
      <p:sp>
        <p:nvSpPr>
          <p:cNvPr id="7" name="Rectangle 6"/>
          <p:cNvSpPr/>
          <p:nvPr/>
        </p:nvSpPr>
        <p:spPr>
          <a:xfrm>
            <a:off x="2893337" y="1433658"/>
            <a:ext cx="5660870" cy="9304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rPr>
              <a:t>Guess the Meaning from the context  </a:t>
            </a:r>
          </a:p>
        </p:txBody>
      </p:sp>
    </p:spTree>
    <p:extLst>
      <p:ext uri="{BB962C8B-B14F-4D97-AF65-F5344CB8AC3E}">
        <p14:creationId xmlns:p14="http://schemas.microsoft.com/office/powerpoint/2010/main" val="3821068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349" y="1197700"/>
            <a:ext cx="2983502" cy="3230609"/>
          </a:xfrm>
          <a:prstGeom prst="rect">
            <a:avLst/>
          </a:prstGeom>
          <a:noFill/>
          <a:ln>
            <a:noFill/>
          </a:ln>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555" y="1197698"/>
            <a:ext cx="4271554" cy="3126107"/>
          </a:xfrm>
          <a:prstGeom prst="rect">
            <a:avLst/>
          </a:prstGeom>
          <a:noFill/>
          <a:ln>
            <a:noFill/>
          </a:ln>
        </p:spPr>
      </p:pic>
      <p:cxnSp>
        <p:nvCxnSpPr>
          <p:cNvPr id="6" name="Straight Arrow Connector 5"/>
          <p:cNvCxnSpPr/>
          <p:nvPr/>
        </p:nvCxnSpPr>
        <p:spPr>
          <a:xfrm flipV="1">
            <a:off x="2730137" y="1489166"/>
            <a:ext cx="1397726" cy="13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174274" y="2416629"/>
            <a:ext cx="1097281" cy="783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495006" y="2194560"/>
            <a:ext cx="1776549" cy="1149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534194" y="2821577"/>
            <a:ext cx="1854926" cy="1306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562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32"/>
          <p:cNvGrpSpPr/>
          <p:nvPr/>
        </p:nvGrpSpPr>
        <p:grpSpPr>
          <a:xfrm>
            <a:off x="724295" y="2836995"/>
            <a:ext cx="2169042" cy="1155863"/>
            <a:chOff x="0" y="0"/>
            <a:chExt cx="812800" cy="812800"/>
          </a:xfrm>
        </p:grpSpPr>
        <p:sp>
          <p:nvSpPr>
            <p:cNvPr id="423" name="Google Shape;423;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45713" tIns="45713" rIns="45713" bIns="45713" anchor="ctr" anchorCtr="0">
              <a:noAutofit/>
            </a:bodyPr>
            <a:lstStyle/>
            <a:p>
              <a:endParaRPr sz="700"/>
            </a:p>
          </p:txBody>
        </p:sp>
        <p:sp>
          <p:nvSpPr>
            <p:cNvPr id="424" name="Google Shape;424;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26" name="Google Shape;426;p32"/>
          <p:cNvSpPr txBox="1"/>
          <p:nvPr/>
        </p:nvSpPr>
        <p:spPr>
          <a:xfrm>
            <a:off x="1171376" y="3156394"/>
            <a:ext cx="1618258" cy="517065"/>
          </a:xfrm>
          <a:prstGeom prst="rect">
            <a:avLst/>
          </a:prstGeom>
          <a:noFill/>
          <a:ln>
            <a:noFill/>
          </a:ln>
        </p:spPr>
        <p:txBody>
          <a:bodyPr spcFirstLastPara="1" wrap="square" lIns="0" tIns="0" rIns="0" bIns="0" anchor="t" anchorCtr="0">
            <a:spAutoFit/>
          </a:bodyPr>
          <a:lstStyle/>
          <a:p>
            <a:pPr>
              <a:lnSpc>
                <a:spcPct val="120000"/>
              </a:lnSpc>
            </a:pPr>
            <a:r>
              <a:rPr lang="en-US" sz="2800" b="1" dirty="0">
                <a:solidFill>
                  <a:srgbClr val="48597A"/>
                </a:solidFill>
                <a:latin typeface="Merriweather" panose="020B0704020202020204"/>
                <a:ea typeface="Merriweather" panose="020B0704020202020204"/>
                <a:cs typeface="Merriweather" panose="020B0704020202020204"/>
                <a:sym typeface="Merriweather" panose="020B0704020202020204"/>
              </a:rPr>
              <a:t>Task 2  </a:t>
            </a:r>
            <a:endParaRPr sz="700" dirty="0"/>
          </a:p>
        </p:txBody>
      </p:sp>
      <p:grpSp>
        <p:nvGrpSpPr>
          <p:cNvPr id="427" name="Google Shape;427;p32"/>
          <p:cNvGrpSpPr/>
          <p:nvPr/>
        </p:nvGrpSpPr>
        <p:grpSpPr>
          <a:xfrm>
            <a:off x="-1644180" y="4799195"/>
            <a:ext cx="12432359" cy="4041347"/>
            <a:chOff x="0" y="0"/>
            <a:chExt cx="6548732" cy="2128775"/>
          </a:xfrm>
        </p:grpSpPr>
        <p:sp>
          <p:nvSpPr>
            <p:cNvPr id="428" name="Google Shape;428;p32"/>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45713" tIns="45713" rIns="45713" bIns="45713" anchor="ctr" anchorCtr="0">
              <a:noAutofit/>
            </a:bodyPr>
            <a:lstStyle/>
            <a:p>
              <a:endParaRPr sz="700"/>
            </a:p>
          </p:txBody>
        </p:sp>
        <p:sp>
          <p:nvSpPr>
            <p:cNvPr id="429" name="Google Shape;429;p32"/>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30" name="Google Shape;430;p32"/>
          <p:cNvSpPr/>
          <p:nvPr/>
        </p:nvSpPr>
        <p:spPr>
          <a:xfrm rot="-2343249">
            <a:off x="-2391885" y="1323662"/>
            <a:ext cx="4527978" cy="41148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stretch>
              <a:fillRect/>
            </a:stretch>
          </a:blipFill>
          <a:ln>
            <a:noFill/>
          </a:ln>
        </p:spPr>
      </p:sp>
      <p:sp>
        <p:nvSpPr>
          <p:cNvPr id="431" name="Google Shape;431;p32"/>
          <p:cNvSpPr/>
          <p:nvPr/>
        </p:nvSpPr>
        <p:spPr>
          <a:xfrm rot="2700000" flipH="1">
            <a:off x="6650039" y="1403171"/>
            <a:ext cx="4527978" cy="41148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stretch>
              <a:fillRect/>
            </a:stretch>
          </a:blipFill>
          <a:ln>
            <a:noFill/>
          </a:ln>
        </p:spPr>
      </p:sp>
      <p:sp>
        <p:nvSpPr>
          <p:cNvPr id="3" name="Rectangle 2"/>
          <p:cNvSpPr/>
          <p:nvPr/>
        </p:nvSpPr>
        <p:spPr>
          <a:xfrm>
            <a:off x="2893337" y="3098375"/>
            <a:ext cx="5930014" cy="3012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Read the situations and guess which word I am thinking of. Write your answer on the white Board</a:t>
            </a:r>
            <a:r>
              <a:rPr lang="en-US" sz="3600" b="1" dirty="0"/>
              <a:t>. </a:t>
            </a:r>
          </a:p>
        </p:txBody>
      </p:sp>
      <p:pic>
        <p:nvPicPr>
          <p:cNvPr id="4" name="Picture 3"/>
          <p:cNvPicPr>
            <a:picLocks noChangeAspect="1"/>
          </p:cNvPicPr>
          <p:nvPr/>
        </p:nvPicPr>
        <p:blipFill>
          <a:blip r:embed="rId4"/>
          <a:stretch>
            <a:fillRect/>
          </a:stretch>
        </p:blipFill>
        <p:spPr>
          <a:xfrm>
            <a:off x="987509" y="4030442"/>
            <a:ext cx="1258933" cy="1258933"/>
          </a:xfrm>
          <a:prstGeom prst="rect">
            <a:avLst/>
          </a:prstGeom>
        </p:spPr>
      </p:pic>
      <p:sp>
        <p:nvSpPr>
          <p:cNvPr id="5" name="Rectangle 4"/>
          <p:cNvSpPr/>
          <p:nvPr/>
        </p:nvSpPr>
        <p:spPr>
          <a:xfrm>
            <a:off x="980300" y="5402836"/>
            <a:ext cx="1266142" cy="44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 minutes </a:t>
            </a:r>
          </a:p>
        </p:txBody>
      </p:sp>
      <p:sp>
        <p:nvSpPr>
          <p:cNvPr id="7" name="Rectangle 6"/>
          <p:cNvSpPr/>
          <p:nvPr/>
        </p:nvSpPr>
        <p:spPr>
          <a:xfrm>
            <a:off x="3162482" y="1433658"/>
            <a:ext cx="5391725" cy="930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rPr>
              <a:t>Revision </a:t>
            </a:r>
          </a:p>
        </p:txBody>
      </p:sp>
    </p:spTree>
    <p:extLst>
      <p:ext uri="{BB962C8B-B14F-4D97-AF65-F5344CB8AC3E}">
        <p14:creationId xmlns:p14="http://schemas.microsoft.com/office/powerpoint/2010/main" val="233244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52706" y="2535300"/>
            <a:ext cx="8595055" cy="3170099"/>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1 : </a:t>
            </a:r>
            <a:r>
              <a:rPr lang="en-US" sz="4000" dirty="0">
                <a:latin typeface="Times New Roman" panose="02020603050405020304" pitchFamily="18" charset="0"/>
                <a:cs typeface="Times New Roman" panose="02020603050405020304" pitchFamily="18" charset="0"/>
              </a:rPr>
              <a:t>Sarah recently bought a new item that helps her monitor her daily steps. The small, wearable gadget tracks her activity and even syncs with her phone to provide health insights.</a:t>
            </a: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rejected </a:t>
            </a:r>
          </a:p>
        </p:txBody>
      </p:sp>
    </p:spTree>
    <p:extLst>
      <p:ext uri="{BB962C8B-B14F-4D97-AF65-F5344CB8AC3E}">
        <p14:creationId xmlns:p14="http://schemas.microsoft.com/office/powerpoint/2010/main" val="16128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359094"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78684" y="2627803"/>
            <a:ext cx="8595055" cy="3416320"/>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2</a:t>
            </a:r>
            <a:r>
              <a:rPr lang="en-US" sz="3000" dirty="0">
                <a:latin typeface="Times New Roman" panose="02020603050405020304" pitchFamily="18" charset="0"/>
                <a:cs typeface="Times New Roman" panose="02020603050405020304" pitchFamily="18" charset="0"/>
              </a:rPr>
              <a:t>:</a:t>
            </a:r>
            <a:r>
              <a:rPr lang="en-US" sz="3600" dirty="0"/>
              <a:t>During the class project, everyone worked together. John brought the supplies, Maria wrote the report, and Ahmed created the presentation. Each person helped in their own way to complete the project.</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5943602" y="958850"/>
            <a:ext cx="2963332"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Contribution    </a:t>
            </a:r>
            <a:r>
              <a:rPr lang="en-US" sz="700" dirty="0"/>
              <a:t> </a:t>
            </a:r>
          </a:p>
        </p:txBody>
      </p:sp>
    </p:spTree>
    <p:extLst>
      <p:ext uri="{BB962C8B-B14F-4D97-AF65-F5344CB8AC3E}">
        <p14:creationId xmlns:p14="http://schemas.microsoft.com/office/powerpoint/2010/main" val="5596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42513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05948" y="2490714"/>
            <a:ext cx="8595055" cy="3046988"/>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3</a:t>
            </a:r>
            <a:r>
              <a:rPr lang="en-US" sz="3000" dirty="0">
                <a:latin typeface="Times New Roman" panose="02020603050405020304" pitchFamily="18" charset="0"/>
                <a:cs typeface="Times New Roman" panose="02020603050405020304" pitchFamily="18" charset="0"/>
              </a:rPr>
              <a:t>:</a:t>
            </a:r>
            <a:r>
              <a:rPr lang="en-US" sz="3200" dirty="0"/>
              <a:t>During the soccer game, James fell and twisted his ankle. He had to sit on the bench for the rest of the game, and the coach said he would need to visit the doctor. The doctor told him he might need a week to recover before he can play again.</a:t>
            </a:r>
            <a:r>
              <a:rPr lang="en-US" sz="30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5935134" y="1128184"/>
            <a:ext cx="2624667" cy="719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Injury </a:t>
            </a:r>
          </a:p>
        </p:txBody>
      </p:sp>
    </p:spTree>
    <p:extLst>
      <p:ext uri="{BB962C8B-B14F-4D97-AF65-F5344CB8AC3E}">
        <p14:creationId xmlns:p14="http://schemas.microsoft.com/office/powerpoint/2010/main" val="1673135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27"/>
          <p:cNvGrpSpPr/>
          <p:nvPr/>
        </p:nvGrpSpPr>
        <p:grpSpPr>
          <a:xfrm>
            <a:off x="0" y="766837"/>
            <a:ext cx="9143998" cy="1768462"/>
            <a:chOff x="0" y="-47625"/>
            <a:chExt cx="4816592" cy="931535"/>
          </a:xfrm>
        </p:grpSpPr>
        <p:sp>
          <p:nvSpPr>
            <p:cNvPr id="346" name="Google Shape;346;p27"/>
            <p:cNvSpPr/>
            <p:nvPr/>
          </p:nvSpPr>
          <p:spPr>
            <a:xfrm>
              <a:off x="0" y="0"/>
              <a:ext cx="4816592" cy="883910"/>
            </a:xfrm>
            <a:custGeom>
              <a:avLst/>
              <a:gdLst/>
              <a:ahLst/>
              <a:cxnLst/>
              <a:rect l="l" t="t" r="r" b="b"/>
              <a:pathLst>
                <a:path w="4816592" h="883910" extrusionOk="0">
                  <a:moveTo>
                    <a:pt x="0" y="0"/>
                  </a:moveTo>
                  <a:lnTo>
                    <a:pt x="4816592" y="0"/>
                  </a:lnTo>
                  <a:lnTo>
                    <a:pt x="4816592" y="883910"/>
                  </a:lnTo>
                  <a:lnTo>
                    <a:pt x="0" y="883910"/>
                  </a:lnTo>
                  <a:close/>
                </a:path>
              </a:pathLst>
            </a:custGeom>
            <a:solidFill>
              <a:srgbClr val="FFFFFF"/>
            </a:solidFill>
            <a:ln>
              <a:noFill/>
            </a:ln>
          </p:spPr>
        </p:sp>
        <p:sp>
          <p:nvSpPr>
            <p:cNvPr id="347" name="Google Shape;347;p27"/>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algn="ctr">
                <a:lnSpc>
                  <a:spcPct val="187000"/>
                </a:lnSpc>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Rectangle 1"/>
          <p:cNvSpPr/>
          <p:nvPr/>
        </p:nvSpPr>
        <p:spPr>
          <a:xfrm>
            <a:off x="152707" y="958850"/>
            <a:ext cx="5790895"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3" name="Rectangle 2"/>
          <p:cNvSpPr/>
          <p:nvPr/>
        </p:nvSpPr>
        <p:spPr>
          <a:xfrm>
            <a:off x="178684" y="2627803"/>
            <a:ext cx="8595055" cy="3416320"/>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Situation 2</a:t>
            </a:r>
            <a:r>
              <a:rPr lang="en-US" sz="3000" dirty="0">
                <a:latin typeface="Times New Roman" panose="02020603050405020304" pitchFamily="18" charset="0"/>
                <a:cs typeface="Times New Roman" panose="02020603050405020304" pitchFamily="18" charset="0"/>
              </a:rPr>
              <a:t>:</a:t>
            </a:r>
            <a:r>
              <a:rPr lang="en-US" sz="3600" dirty="0"/>
              <a:t>The teacher told the students that the upcoming exam would be very important. It would count for 50% of their final grade, which means doing well on it would have a big impact on their overall result.</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116320" y="958850"/>
            <a:ext cx="2631440" cy="95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    significant </a:t>
            </a:r>
          </a:p>
        </p:txBody>
      </p:sp>
    </p:spTree>
    <p:extLst>
      <p:ext uri="{BB962C8B-B14F-4D97-AF65-F5344CB8AC3E}">
        <p14:creationId xmlns:p14="http://schemas.microsoft.com/office/powerpoint/2010/main" val="318847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8"/>
          <p:cNvSpPr txBox="1">
            <a:spLocks noGrp="1"/>
          </p:cNvSpPr>
          <p:nvPr>
            <p:ph type="title"/>
          </p:nvPr>
        </p:nvSpPr>
        <p:spPr>
          <a:xfrm>
            <a:off x="537603" y="1252139"/>
            <a:ext cx="7609893" cy="1337400"/>
          </a:xfrm>
          <a:prstGeom prst="rect">
            <a:avLst/>
          </a:prstGeom>
        </p:spPr>
        <p:txBody>
          <a:bodyPr spcFirstLastPara="1" vert="horz" wrap="square" lIns="91425" tIns="91425" rIns="91425" bIns="91425" rtlCol="0" anchor="t" anchorCtr="0">
            <a:noAutofit/>
          </a:bodyPr>
          <a:lstStyle/>
          <a:p>
            <a:pPr lvl="0"/>
            <a:r>
              <a:rPr lang="en-US" dirty="0"/>
              <a:t>Industry : </a:t>
            </a:r>
            <a:r>
              <a:rPr lang="en-US" sz="2000" dirty="0"/>
              <a:t>the companies and activities involved in the process of producing goods for sale, especially in a factory or special area:</a:t>
            </a:r>
            <a:endParaRPr sz="2000" dirty="0"/>
          </a:p>
        </p:txBody>
      </p:sp>
      <p:sp>
        <p:nvSpPr>
          <p:cNvPr id="408" name="Google Shape;408;p38"/>
          <p:cNvSpPr txBox="1">
            <a:spLocks noGrp="1"/>
          </p:cNvSpPr>
          <p:nvPr>
            <p:ph type="subTitle" idx="1"/>
          </p:nvPr>
        </p:nvSpPr>
        <p:spPr>
          <a:xfrm>
            <a:off x="421359" y="2550974"/>
            <a:ext cx="6231868" cy="3203393"/>
          </a:xfrm>
          <a:prstGeom prst="rect">
            <a:avLst/>
          </a:prstGeom>
        </p:spPr>
        <p:txBody>
          <a:bodyPr spcFirstLastPara="1" vert="horz" wrap="square" lIns="91425" tIns="91425" rIns="91425" bIns="91425" rtlCol="0" anchor="t" anchorCtr="0">
            <a:noAutofit/>
          </a:bodyPr>
          <a:lstStyle/>
          <a:p>
            <a:pPr marL="0" indent="0">
              <a:buSzPts val="1100"/>
              <a:buNone/>
            </a:pPr>
            <a:r>
              <a:rPr lang="en-US" b="1" dirty="0"/>
              <a:t>1. </a:t>
            </a:r>
            <a:r>
              <a:rPr lang="en-US" b="1" dirty="0"/>
              <a:t>The </a:t>
            </a:r>
            <a:r>
              <a:rPr lang="en-US" b="1" dirty="0">
                <a:solidFill>
                  <a:schemeClr val="bg2">
                    <a:lumMod val="75000"/>
                  </a:schemeClr>
                </a:solidFill>
              </a:rPr>
              <a:t>fashion industry </a:t>
            </a:r>
            <a:r>
              <a:rPr lang="en-US" b="1" dirty="0"/>
              <a:t>is known for its ever-changing trends and styles.</a:t>
            </a:r>
          </a:p>
          <a:p>
            <a:pPr marL="0" indent="0">
              <a:buSzPts val="1100"/>
              <a:buNone/>
            </a:pPr>
            <a:r>
              <a:rPr lang="en-US" b="1" dirty="0"/>
              <a:t>2. The </a:t>
            </a:r>
            <a:r>
              <a:rPr lang="en-US" b="1" dirty="0">
                <a:solidFill>
                  <a:schemeClr val="bg2">
                    <a:lumMod val="75000"/>
                  </a:schemeClr>
                </a:solidFill>
              </a:rPr>
              <a:t>technology industry </a:t>
            </a:r>
            <a:r>
              <a:rPr lang="en-US" b="1" dirty="0"/>
              <a:t>has seen rapid advancements in recent years.</a:t>
            </a:r>
          </a:p>
          <a:p>
            <a:pPr marL="0" indent="0">
              <a:buSzPts val="1100"/>
              <a:buNone/>
            </a:pPr>
            <a:r>
              <a:rPr lang="en-US" b="1" dirty="0"/>
              <a:t>3. </a:t>
            </a:r>
            <a:r>
              <a:rPr lang="en-US" b="1" dirty="0">
                <a:solidFill>
                  <a:schemeClr val="bg2">
                    <a:lumMod val="75000"/>
                  </a:schemeClr>
                </a:solidFill>
              </a:rPr>
              <a:t>The hospitality industry </a:t>
            </a:r>
            <a:r>
              <a:rPr lang="en-US" b="1" dirty="0"/>
              <a:t>includes hotels, restaurants, and tourism services.</a:t>
            </a:r>
          </a:p>
          <a:p>
            <a:pPr marL="0" indent="0">
              <a:buSzPts val="1100"/>
              <a:buNone/>
            </a:pPr>
            <a:r>
              <a:rPr lang="en-US" b="1" dirty="0"/>
              <a:t>5. The </a:t>
            </a:r>
            <a:r>
              <a:rPr lang="en-US" b="1" dirty="0">
                <a:solidFill>
                  <a:schemeClr val="bg2">
                    <a:lumMod val="75000"/>
                  </a:schemeClr>
                </a:solidFill>
              </a:rPr>
              <a:t>film industry </a:t>
            </a:r>
            <a:r>
              <a:rPr lang="en-US" b="1" dirty="0"/>
              <a:t>in Hollywood is famous worldwide.</a:t>
            </a:r>
          </a:p>
          <a:p>
            <a:pPr marL="0" indent="0">
              <a:buSzPts val="1100"/>
              <a:buNone/>
            </a:pPr>
            <a:r>
              <a:rPr lang="en-US" b="1" dirty="0"/>
              <a:t>The </a:t>
            </a:r>
            <a:r>
              <a:rPr lang="en-US" b="1" dirty="0">
                <a:solidFill>
                  <a:schemeClr val="bg2">
                    <a:lumMod val="75000"/>
                  </a:schemeClr>
                </a:solidFill>
              </a:rPr>
              <a:t>music industry </a:t>
            </a:r>
            <a:r>
              <a:rPr lang="en-US" b="1" dirty="0"/>
              <a:t>is highly competitive, with many aspiring artists trying to make a name for themselves.</a:t>
            </a:r>
            <a:endParaRPr b="1" dirty="0"/>
          </a:p>
        </p:txBody>
      </p:sp>
      <p:pic>
        <p:nvPicPr>
          <p:cNvPr id="409" name="Google Shape;409;p38"/>
          <p:cNvPicPr preferRelativeResize="0"/>
          <p:nvPr/>
        </p:nvPicPr>
        <p:blipFill>
          <a:blip r:embed="rId3"/>
          <a:stretch>
            <a:fillRect/>
          </a:stretch>
        </p:blipFill>
        <p:spPr>
          <a:xfrm>
            <a:off x="6985303" y="2438632"/>
            <a:ext cx="1462995" cy="1714039"/>
          </a:xfrm>
          <a:prstGeom prst="rect">
            <a:avLst/>
          </a:prstGeom>
          <a:noFill/>
          <a:ln>
            <a:noFill/>
          </a:ln>
        </p:spPr>
      </p:pic>
      <p:pic>
        <p:nvPicPr>
          <p:cNvPr id="411" name="Google Shape;411;p38"/>
          <p:cNvPicPr preferRelativeResize="0"/>
          <p:nvPr/>
        </p:nvPicPr>
        <p:blipFill>
          <a:blip r:embed="rId4"/>
          <a:stretch>
            <a:fillRect/>
          </a:stretch>
        </p:blipFill>
        <p:spPr>
          <a:xfrm>
            <a:off x="8147495" y="4830010"/>
            <a:ext cx="1042124" cy="1379699"/>
          </a:xfrm>
          <a:prstGeom prst="rect">
            <a:avLst/>
          </a:prstGeom>
          <a:noFill/>
          <a:ln>
            <a:noFill/>
          </a:ln>
        </p:spPr>
      </p:pic>
      <p:pic>
        <p:nvPicPr>
          <p:cNvPr id="412" name="Google Shape;412;p38"/>
          <p:cNvPicPr preferRelativeResize="0"/>
          <p:nvPr/>
        </p:nvPicPr>
        <p:blipFill>
          <a:blip r:embed="rId5"/>
          <a:stretch>
            <a:fillRect/>
          </a:stretch>
        </p:blipFill>
        <p:spPr>
          <a:xfrm>
            <a:off x="7484415" y="2800351"/>
            <a:ext cx="1218460" cy="1521563"/>
          </a:xfrm>
          <a:prstGeom prst="rect">
            <a:avLst/>
          </a:prstGeom>
          <a:noFill/>
          <a:ln>
            <a:noFill/>
          </a:ln>
        </p:spPr>
      </p:pic>
      <p:pic>
        <p:nvPicPr>
          <p:cNvPr id="413" name="Google Shape;413;p38"/>
          <p:cNvPicPr preferRelativeResize="0"/>
          <p:nvPr/>
        </p:nvPicPr>
        <p:blipFill>
          <a:blip r:embed="rId6"/>
          <a:stretch>
            <a:fillRect/>
          </a:stretch>
        </p:blipFill>
        <p:spPr>
          <a:xfrm>
            <a:off x="6653228" y="3117564"/>
            <a:ext cx="1841725" cy="2467551"/>
          </a:xfrm>
          <a:prstGeom prst="rect">
            <a:avLst/>
          </a:prstGeom>
          <a:noFill/>
          <a:ln>
            <a:noFill/>
          </a:ln>
        </p:spPr>
      </p:pic>
      <p:pic>
        <p:nvPicPr>
          <p:cNvPr id="414" name="Google Shape;414;p38"/>
          <p:cNvPicPr preferRelativeResize="0"/>
          <p:nvPr/>
        </p:nvPicPr>
        <p:blipFill>
          <a:blip r:embed="rId7"/>
          <a:stretch>
            <a:fillRect/>
          </a:stretch>
        </p:blipFill>
        <p:spPr>
          <a:xfrm>
            <a:off x="6653227" y="4245004"/>
            <a:ext cx="695050" cy="883447"/>
          </a:xfrm>
          <a:prstGeom prst="rect">
            <a:avLst/>
          </a:prstGeom>
          <a:noFill/>
          <a:ln>
            <a:noFill/>
          </a:ln>
        </p:spPr>
      </p:pic>
      <p:pic>
        <p:nvPicPr>
          <p:cNvPr id="415" name="Google Shape;415;p38"/>
          <p:cNvPicPr preferRelativeResize="0"/>
          <p:nvPr/>
        </p:nvPicPr>
        <p:blipFill>
          <a:blip r:embed="rId8"/>
          <a:stretch>
            <a:fillRect/>
          </a:stretch>
        </p:blipFill>
        <p:spPr>
          <a:xfrm rot="-264518">
            <a:off x="7535106" y="3387231"/>
            <a:ext cx="273715" cy="1329396"/>
          </a:xfrm>
          <a:prstGeom prst="rect">
            <a:avLst/>
          </a:prstGeom>
          <a:noFill/>
          <a:ln>
            <a:noFill/>
          </a:ln>
        </p:spPr>
      </p:pic>
    </p:spTree>
    <p:extLst>
      <p:ext uri="{BB962C8B-B14F-4D97-AF65-F5344CB8AC3E}">
        <p14:creationId xmlns:p14="http://schemas.microsoft.com/office/powerpoint/2010/main" val="4045616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3" name="Google Shape;503;p44"/>
          <p:cNvPicPr preferRelativeResize="0"/>
          <p:nvPr/>
        </p:nvPicPr>
        <p:blipFill>
          <a:blip r:embed="rId3"/>
          <a:stretch>
            <a:fillRect/>
          </a:stretch>
        </p:blipFill>
        <p:spPr>
          <a:xfrm flipH="1">
            <a:off x="-891949" y="3232476"/>
            <a:ext cx="2930101" cy="2974999"/>
          </a:xfrm>
          <a:prstGeom prst="rect">
            <a:avLst/>
          </a:prstGeom>
          <a:noFill/>
          <a:ln>
            <a:noFill/>
          </a:ln>
        </p:spPr>
      </p:pic>
      <p:pic>
        <p:nvPicPr>
          <p:cNvPr id="504" name="Google Shape;504;p44"/>
          <p:cNvPicPr preferRelativeResize="0"/>
          <p:nvPr/>
        </p:nvPicPr>
        <p:blipFill>
          <a:blip r:embed="rId4"/>
          <a:stretch>
            <a:fillRect/>
          </a:stretch>
        </p:blipFill>
        <p:spPr>
          <a:xfrm>
            <a:off x="1946329" y="3957550"/>
            <a:ext cx="1050126" cy="1785600"/>
          </a:xfrm>
          <a:prstGeom prst="rect">
            <a:avLst/>
          </a:prstGeom>
          <a:noFill/>
          <a:ln>
            <a:noFill/>
          </a:ln>
        </p:spPr>
      </p:pic>
      <p:pic>
        <p:nvPicPr>
          <p:cNvPr id="505" name="Google Shape;505;p44"/>
          <p:cNvPicPr preferRelativeResize="0"/>
          <p:nvPr/>
        </p:nvPicPr>
        <p:blipFill>
          <a:blip r:embed="rId5"/>
          <a:stretch>
            <a:fillRect/>
          </a:stretch>
        </p:blipFill>
        <p:spPr>
          <a:xfrm>
            <a:off x="-34933" y="2820277"/>
            <a:ext cx="482030" cy="580008"/>
          </a:xfrm>
          <a:prstGeom prst="rect">
            <a:avLst/>
          </a:prstGeom>
          <a:noFill/>
          <a:ln>
            <a:noFill/>
          </a:ln>
        </p:spPr>
      </p:pic>
      <p:pic>
        <p:nvPicPr>
          <p:cNvPr id="506" name="Google Shape;506;p44"/>
          <p:cNvPicPr preferRelativeResize="0"/>
          <p:nvPr/>
        </p:nvPicPr>
        <p:blipFill>
          <a:blip r:embed="rId6"/>
          <a:stretch>
            <a:fillRect/>
          </a:stretch>
        </p:blipFill>
        <p:spPr>
          <a:xfrm>
            <a:off x="-281221" y="1755022"/>
            <a:ext cx="653325" cy="586000"/>
          </a:xfrm>
          <a:prstGeom prst="rect">
            <a:avLst/>
          </a:prstGeom>
          <a:noFill/>
          <a:ln>
            <a:noFill/>
          </a:ln>
        </p:spPr>
      </p:pic>
      <p:pic>
        <p:nvPicPr>
          <p:cNvPr id="507" name="Google Shape;507;p44"/>
          <p:cNvPicPr preferRelativeResize="0"/>
          <p:nvPr/>
        </p:nvPicPr>
        <p:blipFill>
          <a:blip r:embed="rId7"/>
          <a:stretch>
            <a:fillRect/>
          </a:stretch>
        </p:blipFill>
        <p:spPr>
          <a:xfrm rot="-3062896">
            <a:off x="273927" y="1111909"/>
            <a:ext cx="225268" cy="723674"/>
          </a:xfrm>
          <a:prstGeom prst="rect">
            <a:avLst/>
          </a:prstGeom>
          <a:noFill/>
          <a:ln>
            <a:noFill/>
          </a:ln>
        </p:spPr>
      </p:pic>
      <p:pic>
        <p:nvPicPr>
          <p:cNvPr id="508" name="Google Shape;508;p44"/>
          <p:cNvPicPr preferRelativeResize="0"/>
          <p:nvPr/>
        </p:nvPicPr>
        <p:blipFill>
          <a:blip r:embed="rId8"/>
          <a:stretch>
            <a:fillRect/>
          </a:stretch>
        </p:blipFill>
        <p:spPr>
          <a:xfrm>
            <a:off x="931856" y="2123592"/>
            <a:ext cx="408850" cy="527354"/>
          </a:xfrm>
          <a:prstGeom prst="rect">
            <a:avLst/>
          </a:prstGeom>
          <a:noFill/>
          <a:ln>
            <a:noFill/>
          </a:ln>
        </p:spPr>
      </p:pic>
      <p:pic>
        <p:nvPicPr>
          <p:cNvPr id="509" name="Google Shape;509;p44"/>
          <p:cNvPicPr preferRelativeResize="0"/>
          <p:nvPr/>
        </p:nvPicPr>
        <p:blipFill>
          <a:blip r:embed="rId9"/>
          <a:stretch>
            <a:fillRect/>
          </a:stretch>
        </p:blipFill>
        <p:spPr>
          <a:xfrm>
            <a:off x="635530" y="1859533"/>
            <a:ext cx="187207" cy="319284"/>
          </a:xfrm>
          <a:prstGeom prst="rect">
            <a:avLst/>
          </a:prstGeom>
          <a:noFill/>
          <a:ln>
            <a:noFill/>
          </a:ln>
        </p:spPr>
      </p:pic>
      <p:pic>
        <p:nvPicPr>
          <p:cNvPr id="510" name="Google Shape;510;p44"/>
          <p:cNvPicPr preferRelativeResize="0"/>
          <p:nvPr/>
        </p:nvPicPr>
        <p:blipFill>
          <a:blip r:embed="rId10"/>
          <a:stretch>
            <a:fillRect/>
          </a:stretch>
        </p:blipFill>
        <p:spPr>
          <a:xfrm>
            <a:off x="1226393" y="3091878"/>
            <a:ext cx="168514" cy="140608"/>
          </a:xfrm>
          <a:prstGeom prst="rect">
            <a:avLst/>
          </a:prstGeom>
          <a:noFill/>
          <a:ln>
            <a:noFill/>
          </a:ln>
        </p:spPr>
      </p:pic>
      <p:pic>
        <p:nvPicPr>
          <p:cNvPr id="511" name="Google Shape;511;p44"/>
          <p:cNvPicPr preferRelativeResize="0"/>
          <p:nvPr/>
        </p:nvPicPr>
        <p:blipFill>
          <a:blip r:embed="rId11"/>
          <a:stretch>
            <a:fillRect/>
          </a:stretch>
        </p:blipFill>
        <p:spPr>
          <a:xfrm>
            <a:off x="125755" y="2510350"/>
            <a:ext cx="160677" cy="140608"/>
          </a:xfrm>
          <a:prstGeom prst="rect">
            <a:avLst/>
          </a:prstGeom>
          <a:noFill/>
          <a:ln>
            <a:noFill/>
          </a:ln>
        </p:spPr>
      </p:pic>
      <p:pic>
        <p:nvPicPr>
          <p:cNvPr id="512" name="Google Shape;512;p44"/>
          <p:cNvPicPr preferRelativeResize="0"/>
          <p:nvPr/>
        </p:nvPicPr>
        <p:blipFill>
          <a:blip r:embed="rId12"/>
          <a:stretch>
            <a:fillRect/>
          </a:stretch>
        </p:blipFill>
        <p:spPr>
          <a:xfrm rot="-3523005">
            <a:off x="347802" y="2737339"/>
            <a:ext cx="1007166" cy="509705"/>
          </a:xfrm>
          <a:prstGeom prst="rect">
            <a:avLst/>
          </a:prstGeom>
          <a:noFill/>
          <a:ln>
            <a:noFill/>
          </a:ln>
        </p:spPr>
      </p:pic>
      <p:sp>
        <p:nvSpPr>
          <p:cNvPr id="4" name="Rectangle 3"/>
          <p:cNvSpPr/>
          <p:nvPr/>
        </p:nvSpPr>
        <p:spPr>
          <a:xfrm>
            <a:off x="2618510" y="2820277"/>
            <a:ext cx="6525491" cy="3970318"/>
          </a:xfrm>
          <a:prstGeom prst="rect">
            <a:avLst/>
          </a:prstGeom>
        </p:spPr>
        <p:txBody>
          <a:bodyPr wrap="square">
            <a:spAutoFit/>
          </a:bodyPr>
          <a:lstStyle/>
          <a:p>
            <a:pPr marL="342900" indent="-342900">
              <a:buFont typeface="+mj-lt"/>
              <a:buAutoNum type="arabicPeriod"/>
            </a:pPr>
            <a:r>
              <a:rPr lang="en-US" b="1" dirty="0"/>
              <a:t>The investors decided to put their money into a promising tech startup.</a:t>
            </a:r>
          </a:p>
          <a:p>
            <a:pPr marL="342900" indent="-342900">
              <a:buFont typeface="+mj-lt"/>
              <a:buAutoNum type="arabicPeriod"/>
            </a:pPr>
            <a:endParaRPr lang="en-US" b="1" dirty="0"/>
          </a:p>
          <a:p>
            <a:pPr marL="342900" indent="-342900">
              <a:buFont typeface="+mj-lt"/>
              <a:buAutoNum type="arabicPeriod"/>
            </a:pPr>
            <a:r>
              <a:rPr lang="en-US" b="1" dirty="0"/>
              <a:t>The company attracted a group of angel investors to fund its expansion.</a:t>
            </a:r>
          </a:p>
          <a:p>
            <a:pPr marL="342900" indent="-342900">
              <a:buFont typeface="+mj-lt"/>
              <a:buAutoNum type="arabicPeriod"/>
            </a:pPr>
            <a:endParaRPr lang="en-US" b="1" dirty="0"/>
          </a:p>
          <a:p>
            <a:pPr marL="342900" indent="-342900">
              <a:buFont typeface="+mj-lt"/>
              <a:buAutoNum type="arabicPeriod"/>
            </a:pPr>
            <a:r>
              <a:rPr lang="en-US" b="1" dirty="0"/>
              <a:t>Many investors were cautious in the face of economic uncertainty.</a:t>
            </a:r>
          </a:p>
          <a:p>
            <a:pPr marL="342900" indent="-342900">
              <a:buFont typeface="+mj-lt"/>
              <a:buAutoNum type="arabicPeriod"/>
            </a:pPr>
            <a:endParaRPr lang="en-US" b="1" dirty="0"/>
          </a:p>
          <a:p>
            <a:pPr marL="342900" indent="-342900">
              <a:buFont typeface="+mj-lt"/>
              <a:buAutoNum type="arabicPeriod"/>
            </a:pPr>
            <a:r>
              <a:rPr lang="en-US" b="1" dirty="0"/>
              <a:t>Real estate investors often look for properties with strong growth potential.</a:t>
            </a:r>
          </a:p>
          <a:p>
            <a:pPr marL="342900" indent="-342900">
              <a:buFont typeface="+mj-lt"/>
              <a:buAutoNum type="arabicPeriod"/>
            </a:pPr>
            <a:endParaRPr lang="en-US" b="1" dirty="0"/>
          </a:p>
          <a:p>
            <a:pPr marL="342900" indent="-342900">
              <a:buFont typeface="+mj-lt"/>
              <a:buAutoNum type="arabicPeriod"/>
            </a:pPr>
            <a:r>
              <a:rPr lang="en-US" b="1" dirty="0"/>
              <a:t>The investors were pleased to see a significant return on their investment.</a:t>
            </a:r>
          </a:p>
        </p:txBody>
      </p:sp>
      <p:sp>
        <p:nvSpPr>
          <p:cNvPr id="5" name="Rectangle 4"/>
          <p:cNvSpPr/>
          <p:nvPr/>
        </p:nvSpPr>
        <p:spPr>
          <a:xfrm>
            <a:off x="2254828" y="1345624"/>
            <a:ext cx="5205846" cy="995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schemeClr>
                </a:solidFill>
              </a:rPr>
              <a:t>Investors :People or organization that put money into financial schemes, property, etc. with the expectation of achieving a profit.</a:t>
            </a:r>
          </a:p>
          <a:p>
            <a:pPr algn="ctr"/>
            <a:r>
              <a:rPr lang="en-US" dirty="0"/>
              <a:t> </a:t>
            </a:r>
          </a:p>
        </p:txBody>
      </p:sp>
    </p:spTree>
    <p:extLst>
      <p:ext uri="{BB962C8B-B14F-4D97-AF65-F5344CB8AC3E}">
        <p14:creationId xmlns:p14="http://schemas.microsoft.com/office/powerpoint/2010/main" val="48627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995" y="714719"/>
            <a:ext cx="7850548" cy="994306"/>
          </a:xfrm>
        </p:spPr>
        <p:txBody>
          <a:bodyPr/>
          <a:lstStyle/>
          <a:p>
            <a:r>
              <a:rPr lang="en-US" sz="1800" dirty="0" smtClean="0">
                <a:hlinkClick r:id="rId2"/>
              </a:rPr>
              <a:t>https://forms.office.com/Pages/DesignPageV2.aspx?origin=NeoPortalPage&amp;subpage=design&amp;id=sP71scJ1uk-unvS8MA9V-LmNFnXseUpHkXwjbJf2hBVUQ1lEMTdBMlRSQ0IzWFJXM1RGUERGUkhGTC4u</a:t>
            </a:r>
            <a:endParaRPr lang="en-US" sz="1800" dirty="0"/>
          </a:p>
        </p:txBody>
      </p:sp>
      <p:pic>
        <p:nvPicPr>
          <p:cNvPr id="3" name="Picture 2"/>
          <p:cNvPicPr>
            <a:picLocks noChangeAspect="1"/>
          </p:cNvPicPr>
          <p:nvPr/>
        </p:nvPicPr>
        <p:blipFill>
          <a:blip r:embed="rId3"/>
          <a:stretch>
            <a:fillRect/>
          </a:stretch>
        </p:blipFill>
        <p:spPr>
          <a:xfrm>
            <a:off x="574995" y="1709025"/>
            <a:ext cx="7984480" cy="4495832"/>
          </a:xfrm>
          <a:prstGeom prst="rect">
            <a:avLst/>
          </a:prstGeom>
        </p:spPr>
      </p:pic>
    </p:spTree>
    <p:extLst>
      <p:ext uri="{BB962C8B-B14F-4D97-AF65-F5344CB8AC3E}">
        <p14:creationId xmlns:p14="http://schemas.microsoft.com/office/powerpoint/2010/main" val="2694569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a:t>
            </a:r>
          </a:p>
        </p:txBody>
      </p:sp>
      <p:pic>
        <p:nvPicPr>
          <p:cNvPr id="3" name="Picture 2"/>
          <p:cNvPicPr>
            <a:picLocks noChangeAspect="1"/>
          </p:cNvPicPr>
          <p:nvPr/>
        </p:nvPicPr>
        <p:blipFill>
          <a:blip r:embed="rId2"/>
          <a:stretch>
            <a:fillRect/>
          </a:stretch>
        </p:blipFill>
        <p:spPr>
          <a:xfrm>
            <a:off x="1117510" y="2302019"/>
            <a:ext cx="3454491" cy="3231140"/>
          </a:xfrm>
          <a:prstGeom prst="rect">
            <a:avLst/>
          </a:prstGeom>
        </p:spPr>
      </p:pic>
    </p:spTree>
    <p:extLst>
      <p:ext uri="{BB962C8B-B14F-4D97-AF65-F5344CB8AC3E}">
        <p14:creationId xmlns:p14="http://schemas.microsoft.com/office/powerpoint/2010/main" val="417065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Tenacity : determination  </a:t>
            </a:r>
          </a:p>
        </p:txBody>
      </p:sp>
      <p:sp>
        <p:nvSpPr>
          <p:cNvPr id="3" name="Rectangle 2"/>
          <p:cNvSpPr/>
          <p:nvPr/>
        </p:nvSpPr>
        <p:spPr>
          <a:xfrm>
            <a:off x="639040" y="2261284"/>
            <a:ext cx="8203624" cy="2677656"/>
          </a:xfrm>
          <a:prstGeom prst="rect">
            <a:avLst/>
          </a:prstGeom>
        </p:spPr>
        <p:txBody>
          <a:bodyPr wrap="square">
            <a:spAutoFit/>
          </a:bodyPr>
          <a:lstStyle/>
          <a:p>
            <a:pPr>
              <a:buFont typeface="+mj-lt"/>
              <a:buAutoNum type="arabicPeriod"/>
            </a:pPr>
            <a:r>
              <a:rPr lang="en-US" sz="2800" b="1" dirty="0">
                <a:solidFill>
                  <a:srgbClr val="374151"/>
                </a:solidFill>
                <a:latin typeface="Söhne"/>
              </a:rPr>
              <a:t>His tenacity in pursuing a cure for the disease inspired many.</a:t>
            </a:r>
          </a:p>
          <a:p>
            <a:pPr>
              <a:buFont typeface="+mj-lt"/>
              <a:buAutoNum type="arabicPeriod"/>
            </a:pPr>
            <a:r>
              <a:rPr lang="en-US" sz="2800" b="1" dirty="0">
                <a:solidFill>
                  <a:srgbClr val="374151"/>
                </a:solidFill>
                <a:latin typeface="Söhne"/>
              </a:rPr>
              <a:t>The athlete's tenacity during training paid off with a gold medal.</a:t>
            </a:r>
          </a:p>
          <a:p>
            <a:pPr>
              <a:buFont typeface="+mj-lt"/>
              <a:buAutoNum type="arabicPeriod"/>
            </a:pPr>
            <a:r>
              <a:rPr lang="en-US" sz="2800" b="1" dirty="0">
                <a:solidFill>
                  <a:srgbClr val="374151"/>
                </a:solidFill>
                <a:latin typeface="Söhne"/>
              </a:rPr>
              <a:t>The project's success was largely due to the team's tenacity in overcoming obstacles</a:t>
            </a:r>
            <a:r>
              <a:rPr lang="en-US" dirty="0">
                <a:solidFill>
                  <a:srgbClr val="374151"/>
                </a:solidFill>
                <a:latin typeface="Söhne"/>
              </a:rPr>
              <a:t>.</a:t>
            </a:r>
          </a:p>
        </p:txBody>
      </p:sp>
    </p:spTree>
    <p:extLst>
      <p:ext uri="{BB962C8B-B14F-4D97-AF65-F5344CB8AC3E}">
        <p14:creationId xmlns:p14="http://schemas.microsoft.com/office/powerpoint/2010/main" val="2621748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36872" y="1175038"/>
            <a:ext cx="8193290" cy="4399684"/>
          </a:xfrm>
          <a:prstGeom prst="rect">
            <a:avLst/>
          </a:prstGeom>
        </p:spPr>
      </p:pic>
    </p:spTree>
    <p:extLst>
      <p:ext uri="{BB962C8B-B14F-4D97-AF65-F5344CB8AC3E}">
        <p14:creationId xmlns:p14="http://schemas.microsoft.com/office/powerpoint/2010/main" val="751291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6" name="Google Shape;626;p51"/>
          <p:cNvSpPr txBox="1">
            <a:spLocks noGrp="1"/>
          </p:cNvSpPr>
          <p:nvPr>
            <p:ph type="title"/>
          </p:nvPr>
        </p:nvSpPr>
        <p:spPr>
          <a:xfrm>
            <a:off x="338111" y="1085850"/>
            <a:ext cx="8621716" cy="5123688"/>
          </a:xfrm>
          <a:prstGeom prst="rect">
            <a:avLst/>
          </a:prstGeom>
        </p:spPr>
        <p:txBody>
          <a:bodyPr spcFirstLastPara="1" vert="horz" wrap="square" lIns="91425" tIns="91425" rIns="91425" bIns="91425" rtlCol="0" anchor="b" anchorCtr="0">
            <a:noAutofit/>
          </a:bodyPr>
          <a:lstStyle/>
          <a:p>
            <a:pPr algn="l"/>
            <a:r>
              <a:rPr lang="en-US" sz="1400" dirty="0"/>
              <a:t>1. </a:t>
            </a:r>
            <a:r>
              <a:rPr lang="en-US" sz="1800" dirty="0"/>
              <a:t> Every little bit helps; even a small ____________________ can make a difference in a charity's mission</a:t>
            </a:r>
            <a:br>
              <a:rPr lang="en-US" sz="1800" dirty="0"/>
            </a:br>
            <a:r>
              <a:rPr lang="en-US" sz="1800" dirty="0"/>
              <a:t>2. She felt disappointed when her job application was _____________by the company.</a:t>
            </a:r>
            <a:br>
              <a:rPr lang="en-US" sz="1800" dirty="0"/>
            </a:br>
            <a:r>
              <a:rPr lang="en-US" sz="1800" dirty="0"/>
              <a:t>3. She made a _______________ impact on her community by organizing charity events.</a:t>
            </a:r>
            <a:br>
              <a:rPr lang="en-US" sz="1800" dirty="0"/>
            </a:br>
            <a:r>
              <a:rPr lang="en-US" sz="1800" dirty="0"/>
              <a:t>4. He suffered a severe ____________  to his leg in a car accident and had to undergo surgery.</a:t>
            </a:r>
            <a:br>
              <a:rPr lang="en-US" sz="1800" dirty="0"/>
            </a:br>
            <a:r>
              <a:rPr lang="en-US" sz="1800" dirty="0"/>
              <a:t>5. Playing contact sports without proper protective gear can lead to serious ____________ .</a:t>
            </a:r>
            <a:br>
              <a:rPr lang="en-US" sz="1800" dirty="0"/>
            </a:br>
            <a:r>
              <a:rPr lang="en-US" sz="1800" dirty="0"/>
              <a:t>6. The storm caused _____________damage to the coastal town, with many homes flooded</a:t>
            </a:r>
            <a:br>
              <a:rPr lang="en-US" sz="1800" dirty="0"/>
            </a:br>
            <a:r>
              <a:rPr lang="en-US" sz="1800" dirty="0"/>
              <a:t>7. The manuscript was ____________by several publishers before finding the right one.</a:t>
            </a:r>
            <a:br>
              <a:rPr lang="en-US" sz="1800" dirty="0"/>
            </a:br>
            <a:r>
              <a:rPr lang="en-US" sz="1800" dirty="0"/>
              <a:t>8. His financial _____________  helped fund the local youth soccer team's new uniforms.</a:t>
            </a:r>
            <a:br>
              <a:rPr lang="en-US" sz="1800" dirty="0"/>
            </a:br>
            <a:r>
              <a:rPr lang="en-US" sz="1800" dirty="0"/>
              <a:t/>
            </a:r>
            <a:br>
              <a:rPr lang="en-US" sz="1800" dirty="0"/>
            </a:br>
            <a:r>
              <a:rPr lang="en-US" sz="1800" dirty="0"/>
              <a:t/>
            </a:r>
            <a:br>
              <a:rPr lang="en-US" sz="1800" dirty="0"/>
            </a:br>
            <a:endParaRPr sz="1800" dirty="0"/>
          </a:p>
        </p:txBody>
      </p:sp>
      <p:pic>
        <p:nvPicPr>
          <p:cNvPr id="628" name="Google Shape;628;p51"/>
          <p:cNvPicPr preferRelativeResize="0"/>
          <p:nvPr/>
        </p:nvPicPr>
        <p:blipFill>
          <a:blip r:embed="rId3"/>
          <a:stretch>
            <a:fillRect/>
          </a:stretch>
        </p:blipFill>
        <p:spPr>
          <a:xfrm>
            <a:off x="8456166" y="5290896"/>
            <a:ext cx="396557" cy="918643"/>
          </a:xfrm>
          <a:prstGeom prst="rect">
            <a:avLst/>
          </a:prstGeom>
          <a:noFill/>
          <a:ln>
            <a:noFill/>
          </a:ln>
        </p:spPr>
      </p:pic>
      <p:pic>
        <p:nvPicPr>
          <p:cNvPr id="629" name="Google Shape;629;p51"/>
          <p:cNvPicPr preferRelativeResize="0"/>
          <p:nvPr/>
        </p:nvPicPr>
        <p:blipFill>
          <a:blip r:embed="rId4"/>
          <a:stretch>
            <a:fillRect/>
          </a:stretch>
        </p:blipFill>
        <p:spPr>
          <a:xfrm>
            <a:off x="5509115" y="5368644"/>
            <a:ext cx="1013300" cy="960733"/>
          </a:xfrm>
          <a:prstGeom prst="rect">
            <a:avLst/>
          </a:prstGeom>
          <a:noFill/>
          <a:ln>
            <a:noFill/>
          </a:ln>
        </p:spPr>
      </p:pic>
      <p:pic>
        <p:nvPicPr>
          <p:cNvPr id="630" name="Google Shape;630;p51"/>
          <p:cNvPicPr preferRelativeResize="0"/>
          <p:nvPr/>
        </p:nvPicPr>
        <p:blipFill>
          <a:blip r:embed="rId5"/>
          <a:stretch>
            <a:fillRect/>
          </a:stretch>
        </p:blipFill>
        <p:spPr>
          <a:xfrm>
            <a:off x="6831672" y="5368643"/>
            <a:ext cx="1466618" cy="1315526"/>
          </a:xfrm>
          <a:prstGeom prst="rect">
            <a:avLst/>
          </a:prstGeom>
          <a:noFill/>
          <a:ln>
            <a:noFill/>
          </a:ln>
        </p:spPr>
      </p:pic>
      <p:sp>
        <p:nvSpPr>
          <p:cNvPr id="2" name="Rectangle 1"/>
          <p:cNvSpPr/>
          <p:nvPr/>
        </p:nvSpPr>
        <p:spPr>
          <a:xfrm>
            <a:off x="4413364" y="1217480"/>
            <a:ext cx="1828800" cy="353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25000"/>
                  </a:schemeClr>
                </a:solidFill>
              </a:rPr>
              <a:t>contribution</a:t>
            </a:r>
            <a:r>
              <a:rPr lang="en-US" dirty="0"/>
              <a:t> </a:t>
            </a:r>
          </a:p>
        </p:txBody>
      </p:sp>
      <p:sp>
        <p:nvSpPr>
          <p:cNvPr id="7" name="Rectangle 6"/>
          <p:cNvSpPr/>
          <p:nvPr/>
        </p:nvSpPr>
        <p:spPr>
          <a:xfrm>
            <a:off x="2156806" y="4768371"/>
            <a:ext cx="1640378"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Contributio</a:t>
            </a:r>
            <a:r>
              <a:rPr lang="en-US" sz="1600" b="1" dirty="0">
                <a:solidFill>
                  <a:schemeClr val="bg1">
                    <a:lumMod val="25000"/>
                  </a:schemeClr>
                </a:solidFill>
              </a:rPr>
              <a:t>n</a:t>
            </a:r>
            <a:r>
              <a:rPr lang="en-US" dirty="0"/>
              <a:t> </a:t>
            </a:r>
          </a:p>
        </p:txBody>
      </p:sp>
      <p:sp>
        <p:nvSpPr>
          <p:cNvPr id="3" name="Rectangle 2"/>
          <p:cNvSpPr/>
          <p:nvPr/>
        </p:nvSpPr>
        <p:spPr>
          <a:xfrm>
            <a:off x="6242163" y="1805338"/>
            <a:ext cx="1179017"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rejected </a:t>
            </a:r>
          </a:p>
        </p:txBody>
      </p:sp>
      <p:sp>
        <p:nvSpPr>
          <p:cNvPr id="4" name="Rectangle 3"/>
          <p:cNvSpPr/>
          <p:nvPr/>
        </p:nvSpPr>
        <p:spPr>
          <a:xfrm>
            <a:off x="2265218" y="2284547"/>
            <a:ext cx="1423555" cy="274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significant</a:t>
            </a:r>
            <a:r>
              <a:rPr lang="en-US" dirty="0"/>
              <a:t> </a:t>
            </a:r>
          </a:p>
        </p:txBody>
      </p:sp>
      <p:sp>
        <p:nvSpPr>
          <p:cNvPr id="5" name="Rectangle 4"/>
          <p:cNvSpPr/>
          <p:nvPr/>
        </p:nvSpPr>
        <p:spPr>
          <a:xfrm>
            <a:off x="2976995" y="2844515"/>
            <a:ext cx="1163781" cy="249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Injury </a:t>
            </a:r>
          </a:p>
        </p:txBody>
      </p:sp>
      <p:sp>
        <p:nvSpPr>
          <p:cNvPr id="6" name="Rectangle 5"/>
          <p:cNvSpPr/>
          <p:nvPr/>
        </p:nvSpPr>
        <p:spPr>
          <a:xfrm>
            <a:off x="564573" y="3647694"/>
            <a:ext cx="1361209" cy="243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Injury</a:t>
            </a:r>
            <a:r>
              <a:rPr lang="en-US" dirty="0"/>
              <a:t> </a:t>
            </a:r>
          </a:p>
        </p:txBody>
      </p:sp>
      <p:sp>
        <p:nvSpPr>
          <p:cNvPr id="13" name="Rectangle 12"/>
          <p:cNvSpPr/>
          <p:nvPr/>
        </p:nvSpPr>
        <p:spPr>
          <a:xfrm>
            <a:off x="2566555" y="3730774"/>
            <a:ext cx="1678874" cy="341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significant</a:t>
            </a:r>
            <a:r>
              <a:rPr lang="en-US" dirty="0"/>
              <a:t> </a:t>
            </a:r>
          </a:p>
        </p:txBody>
      </p:sp>
      <p:sp>
        <p:nvSpPr>
          <p:cNvPr id="14" name="Rectangle 13"/>
          <p:cNvSpPr/>
          <p:nvPr/>
        </p:nvSpPr>
        <p:spPr>
          <a:xfrm>
            <a:off x="2918609" y="4237983"/>
            <a:ext cx="1014846"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25000"/>
                  </a:schemeClr>
                </a:solidFill>
              </a:rPr>
              <a:t>rejected </a:t>
            </a:r>
          </a:p>
        </p:txBody>
      </p:sp>
    </p:spTree>
    <p:extLst>
      <p:ext uri="{BB962C8B-B14F-4D97-AF65-F5344CB8AC3E}">
        <p14:creationId xmlns:p14="http://schemas.microsoft.com/office/powerpoint/2010/main" val="162259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4" grpId="0" animBg="1"/>
      <p:bldP spid="5" grpId="0" animBg="1"/>
      <p:bldP spid="6"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06AD7CF7-5FCF-A919-6C38-3DFDF4856084}"/>
              </a:ext>
            </a:extLst>
          </p:cNvPr>
          <p:cNvSpPr/>
          <p:nvPr/>
        </p:nvSpPr>
        <p:spPr>
          <a:xfrm>
            <a:off x="8441356" y="6121668"/>
            <a:ext cx="510139" cy="548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3B08CA00-5755-6427-C6A2-C6C8470544B8}"/>
              </a:ext>
            </a:extLst>
          </p:cNvPr>
          <p:cNvSpPr/>
          <p:nvPr/>
        </p:nvSpPr>
        <p:spPr>
          <a:xfrm>
            <a:off x="77002" y="6035040"/>
            <a:ext cx="1097280" cy="635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09451" y="104503"/>
            <a:ext cx="8347166" cy="24688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627493" y="552162"/>
            <a:ext cx="3068932" cy="1573561"/>
          </a:xfrm>
          <a:prstGeom prst="rect">
            <a:avLst/>
          </a:prstGeom>
        </p:spPr>
      </p:pic>
      <p:sp>
        <p:nvSpPr>
          <p:cNvPr id="6" name="AutoShape 2" descr="Difference between Device and Equipm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612865" y="436493"/>
            <a:ext cx="4729844" cy="1689230"/>
          </a:xfrm>
          <a:prstGeom prst="rect">
            <a:avLst/>
          </a:prstGeom>
        </p:spPr>
      </p:pic>
    </p:spTree>
    <p:extLst>
      <p:ext uri="{BB962C8B-B14F-4D97-AF65-F5344CB8AC3E}">
        <p14:creationId xmlns:p14="http://schemas.microsoft.com/office/powerpoint/2010/main" val="236889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51" y="496390"/>
            <a:ext cx="8177349" cy="2862322"/>
          </a:xfrm>
          <a:prstGeom prst="rect">
            <a:avLst/>
          </a:prstGeom>
        </p:spPr>
        <p:txBody>
          <a:bodyPr wrap="square">
            <a:spAutoFit/>
          </a:bodyPr>
          <a:lstStyle/>
          <a:p>
            <a:r>
              <a:rPr lang="en-US" sz="2000" b="1" dirty="0"/>
              <a:t>🔹 Device</a:t>
            </a:r>
          </a:p>
          <a:p>
            <a:pPr>
              <a:buFont typeface="Arial" panose="020B0604020202020204" pitchFamily="34" charset="0"/>
              <a:buChar char="•"/>
            </a:pPr>
            <a:r>
              <a:rPr lang="en-US" sz="2000" dirty="0"/>
              <a:t>A </a:t>
            </a:r>
            <a:r>
              <a:rPr lang="en-US" sz="2000" b="1" dirty="0"/>
              <a:t>device</a:t>
            </a:r>
            <a:r>
              <a:rPr lang="en-US" sz="2000" dirty="0"/>
              <a:t> is usually </a:t>
            </a:r>
            <a:r>
              <a:rPr lang="en-US" sz="2000" b="1" dirty="0"/>
              <a:t>a single tool or machine</a:t>
            </a:r>
            <a:r>
              <a:rPr lang="en-US" sz="2000" dirty="0"/>
              <a:t> made for a special purpose.</a:t>
            </a:r>
          </a:p>
          <a:p>
            <a:pPr>
              <a:buFont typeface="Arial" panose="020B0604020202020204" pitchFamily="34" charset="0"/>
              <a:buChar char="•"/>
            </a:pPr>
            <a:r>
              <a:rPr lang="en-US" sz="2000" dirty="0"/>
              <a:t>It’s often </a:t>
            </a:r>
            <a:r>
              <a:rPr lang="en-US" sz="2000" b="1" dirty="0"/>
              <a:t>small</a:t>
            </a:r>
            <a:r>
              <a:rPr lang="en-US" sz="2000" dirty="0"/>
              <a:t>, </a:t>
            </a:r>
            <a:r>
              <a:rPr lang="en-US" sz="2000" b="1" dirty="0"/>
              <a:t>electronic</a:t>
            </a:r>
            <a:r>
              <a:rPr lang="en-US" sz="2000" dirty="0"/>
              <a:t>, or </a:t>
            </a:r>
            <a:r>
              <a:rPr lang="en-US" sz="2000" b="1" dirty="0"/>
              <a:t>mechanical</a:t>
            </a:r>
            <a:r>
              <a:rPr lang="en-US" sz="2000" dirty="0"/>
              <a:t>.</a:t>
            </a:r>
          </a:p>
          <a:p>
            <a:pPr>
              <a:buFont typeface="Arial" panose="020B0604020202020204" pitchFamily="34" charset="0"/>
              <a:buChar char="•"/>
            </a:pPr>
            <a:r>
              <a:rPr lang="en-US" sz="2000" dirty="0"/>
              <a:t>You can </a:t>
            </a:r>
            <a:r>
              <a:rPr lang="en-US" sz="2000" b="1" dirty="0"/>
              <a:t>carry</a:t>
            </a:r>
            <a:r>
              <a:rPr lang="en-US" sz="2000" dirty="0"/>
              <a:t> it or use it individually.</a:t>
            </a:r>
          </a:p>
          <a:p>
            <a:r>
              <a:rPr lang="en-US" sz="2000" b="1" dirty="0"/>
              <a:t>Examples:</a:t>
            </a:r>
            <a:endParaRPr lang="en-US" sz="2000" dirty="0"/>
          </a:p>
          <a:p>
            <a:pPr>
              <a:buFont typeface="Arial" panose="020B0604020202020204" pitchFamily="34" charset="0"/>
              <a:buChar char="•"/>
            </a:pPr>
            <a:r>
              <a:rPr lang="en-US" sz="2000" dirty="0"/>
              <a:t>A phone is a </a:t>
            </a:r>
            <a:r>
              <a:rPr lang="en-US" sz="2000" b="1" dirty="0"/>
              <a:t>device</a:t>
            </a:r>
            <a:r>
              <a:rPr lang="en-US" sz="2000" dirty="0"/>
              <a:t> for communication.</a:t>
            </a:r>
          </a:p>
          <a:p>
            <a:pPr>
              <a:buFont typeface="Arial" panose="020B0604020202020204" pitchFamily="34" charset="0"/>
              <a:buChar char="•"/>
            </a:pPr>
            <a:r>
              <a:rPr lang="en-US" sz="2000" dirty="0"/>
              <a:t>A thermometer is a </a:t>
            </a:r>
            <a:r>
              <a:rPr lang="en-US" sz="2000" b="1" dirty="0"/>
              <a:t>device</a:t>
            </a:r>
            <a:r>
              <a:rPr lang="en-US" sz="2000" dirty="0"/>
              <a:t> for measuring temperature.</a:t>
            </a:r>
          </a:p>
          <a:p>
            <a:pPr>
              <a:buFont typeface="Arial" panose="020B0604020202020204" pitchFamily="34" charset="0"/>
              <a:buChar char="•"/>
            </a:pPr>
            <a:r>
              <a:rPr lang="en-US" sz="2000" dirty="0"/>
              <a:t>A USB stick is a </a:t>
            </a:r>
            <a:r>
              <a:rPr lang="en-US" sz="2000" b="1" dirty="0"/>
              <a:t>device</a:t>
            </a:r>
            <a:r>
              <a:rPr lang="en-US" sz="2000" dirty="0"/>
              <a:t> for storing data.</a:t>
            </a:r>
          </a:p>
        </p:txBody>
      </p:sp>
      <p:sp>
        <p:nvSpPr>
          <p:cNvPr id="8" name="Rectangle 7"/>
          <p:cNvSpPr/>
          <p:nvPr/>
        </p:nvSpPr>
        <p:spPr>
          <a:xfrm>
            <a:off x="509451" y="3659158"/>
            <a:ext cx="7876903" cy="2554545"/>
          </a:xfrm>
          <a:prstGeom prst="rect">
            <a:avLst/>
          </a:prstGeom>
        </p:spPr>
        <p:txBody>
          <a:bodyPr wrap="square">
            <a:spAutoFit/>
          </a:bodyPr>
          <a:lstStyle/>
          <a:p>
            <a:r>
              <a:rPr lang="en-US" sz="2000" b="1" dirty="0"/>
              <a:t>🔹 Equipment</a:t>
            </a:r>
          </a:p>
          <a:p>
            <a:pPr>
              <a:buFont typeface="Arial" panose="020B0604020202020204" pitchFamily="34" charset="0"/>
              <a:buChar char="•"/>
            </a:pPr>
            <a:r>
              <a:rPr lang="en-US" sz="2000" b="1" dirty="0"/>
              <a:t>Equipment</a:t>
            </a:r>
            <a:r>
              <a:rPr lang="en-US" sz="2000" dirty="0"/>
              <a:t> means </a:t>
            </a:r>
            <a:r>
              <a:rPr lang="en-US" sz="2000" b="1" dirty="0"/>
              <a:t>all the tools, </a:t>
            </a:r>
            <a:r>
              <a:rPr lang="en-US" sz="2000" b="1" dirty="0" smtClean="0"/>
              <a:t>or </a:t>
            </a:r>
            <a:r>
              <a:rPr lang="en-US" sz="2000" b="1" dirty="0"/>
              <a:t>materials</a:t>
            </a:r>
            <a:r>
              <a:rPr lang="en-US" sz="2000" dirty="0"/>
              <a:t> you need for a certain job or activity.</a:t>
            </a:r>
          </a:p>
          <a:p>
            <a:pPr>
              <a:buFont typeface="Arial" panose="020B0604020202020204" pitchFamily="34" charset="0"/>
              <a:buChar char="•"/>
            </a:pPr>
            <a:r>
              <a:rPr lang="en-US" sz="2000" dirty="0" smtClean="0"/>
              <a:t>You </a:t>
            </a:r>
            <a:r>
              <a:rPr lang="en-US" sz="2000" b="1" dirty="0"/>
              <a:t>can’t count it</a:t>
            </a:r>
            <a:r>
              <a:rPr lang="en-US" sz="2000" dirty="0"/>
              <a:t> (it’s uncountable).</a:t>
            </a:r>
          </a:p>
          <a:p>
            <a:r>
              <a:rPr lang="en-US" sz="2000" b="1" dirty="0"/>
              <a:t>Examples:</a:t>
            </a:r>
            <a:endParaRPr lang="en-US" sz="2000" dirty="0"/>
          </a:p>
          <a:p>
            <a:pPr>
              <a:buFont typeface="Arial" panose="020B0604020202020204" pitchFamily="34" charset="0"/>
              <a:buChar char="•"/>
            </a:pPr>
            <a:r>
              <a:rPr lang="en-US" sz="2000" dirty="0"/>
              <a:t>A photographer’s </a:t>
            </a:r>
            <a:r>
              <a:rPr lang="en-US" sz="2000" b="1" dirty="0"/>
              <a:t>equipment</a:t>
            </a:r>
            <a:r>
              <a:rPr lang="en-US" sz="2000" dirty="0"/>
              <a:t> includes a camera, tripod, and lights.</a:t>
            </a:r>
          </a:p>
          <a:p>
            <a:pPr>
              <a:buFont typeface="Arial" panose="020B0604020202020204" pitchFamily="34" charset="0"/>
              <a:buChar char="•"/>
            </a:pPr>
            <a:r>
              <a:rPr lang="en-US" sz="2000" dirty="0"/>
              <a:t>The hospital bought new </a:t>
            </a:r>
            <a:r>
              <a:rPr lang="en-US" sz="2000" b="1" dirty="0"/>
              <a:t>equipment</a:t>
            </a:r>
            <a:r>
              <a:rPr lang="en-US" sz="2000" dirty="0"/>
              <a:t> for the surgery room.</a:t>
            </a:r>
          </a:p>
          <a:p>
            <a:pPr>
              <a:buFont typeface="Arial" panose="020B0604020202020204" pitchFamily="34" charset="0"/>
              <a:buChar char="•"/>
            </a:pPr>
            <a:r>
              <a:rPr lang="en-US" sz="2000" dirty="0"/>
              <a:t>The lab has modern </a:t>
            </a:r>
            <a:r>
              <a:rPr lang="en-US" sz="2000" b="1" dirty="0"/>
              <a:t>equipment</a:t>
            </a:r>
            <a:r>
              <a:rPr lang="en-US" sz="2000" dirty="0"/>
              <a:t> for experiments.</a:t>
            </a:r>
          </a:p>
        </p:txBody>
      </p:sp>
    </p:spTree>
    <p:extLst>
      <p:ext uri="{BB962C8B-B14F-4D97-AF65-F5344CB8AC3E}">
        <p14:creationId xmlns:p14="http://schemas.microsoft.com/office/powerpoint/2010/main" val="1665386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0"/>
          <p:cNvSpPr txBox="1">
            <a:spLocks noGrp="1"/>
          </p:cNvSpPr>
          <p:nvPr>
            <p:ph type="title"/>
          </p:nvPr>
        </p:nvSpPr>
        <p:spPr>
          <a:xfrm>
            <a:off x="720000" y="1302275"/>
            <a:ext cx="7704000" cy="572700"/>
          </a:xfrm>
          <a:prstGeom prst="rect">
            <a:avLst/>
          </a:prstGeom>
        </p:spPr>
        <p:txBody>
          <a:bodyPr spcFirstLastPara="1" vert="horz" wrap="square" lIns="91425" tIns="91425" rIns="91425" bIns="91425" rtlCol="0" anchor="t" anchorCtr="0">
            <a:noAutofit/>
          </a:bodyPr>
          <a:lstStyle/>
          <a:p>
            <a:r>
              <a:rPr lang="en-GB" dirty="0"/>
              <a:t>Here are examples of equipment</a:t>
            </a:r>
            <a:endParaRPr dirty="0"/>
          </a:p>
        </p:txBody>
      </p:sp>
      <p:sp>
        <p:nvSpPr>
          <p:cNvPr id="437" name="Google Shape;437;p40"/>
          <p:cNvSpPr txBox="1">
            <a:spLocks noGrp="1"/>
          </p:cNvSpPr>
          <p:nvPr>
            <p:ph type="subTitle" idx="4"/>
          </p:nvPr>
        </p:nvSpPr>
        <p:spPr>
          <a:xfrm>
            <a:off x="937625" y="2666515"/>
            <a:ext cx="2175300" cy="660000"/>
          </a:xfrm>
          <a:prstGeom prst="rect">
            <a:avLst/>
          </a:prstGeom>
        </p:spPr>
        <p:txBody>
          <a:bodyPr spcFirstLastPara="1" vert="horz" wrap="square" lIns="91425" tIns="91425" rIns="91425" bIns="91425" rtlCol="0" anchor="b" anchorCtr="0">
            <a:noAutofit/>
          </a:bodyPr>
          <a:lstStyle/>
          <a:p>
            <a:pPr marL="0" indent="0"/>
            <a:r>
              <a:rPr lang="en-GB" dirty="0"/>
              <a:t>Kitchen </a:t>
            </a:r>
            <a:endParaRPr dirty="0"/>
          </a:p>
        </p:txBody>
      </p:sp>
      <p:sp>
        <p:nvSpPr>
          <p:cNvPr id="438" name="Google Shape;438;p40"/>
          <p:cNvSpPr txBox="1">
            <a:spLocks noGrp="1"/>
          </p:cNvSpPr>
          <p:nvPr>
            <p:ph type="subTitle" idx="5"/>
          </p:nvPr>
        </p:nvSpPr>
        <p:spPr>
          <a:xfrm>
            <a:off x="3484350" y="2666515"/>
            <a:ext cx="2175300" cy="660000"/>
          </a:xfrm>
          <a:prstGeom prst="rect">
            <a:avLst/>
          </a:prstGeom>
        </p:spPr>
        <p:txBody>
          <a:bodyPr spcFirstLastPara="1" vert="horz" wrap="square" lIns="91425" tIns="91425" rIns="91425" bIns="91425" rtlCol="0" anchor="b" anchorCtr="0">
            <a:noAutofit/>
          </a:bodyPr>
          <a:lstStyle/>
          <a:p>
            <a:pPr marL="0" indent="0"/>
            <a:r>
              <a:rPr lang="en-GB" dirty="0"/>
              <a:t>Gym </a:t>
            </a:r>
            <a:endParaRPr dirty="0"/>
          </a:p>
        </p:txBody>
      </p:sp>
      <p:sp>
        <p:nvSpPr>
          <p:cNvPr id="439" name="Google Shape;439;p40"/>
          <p:cNvSpPr txBox="1">
            <a:spLocks noGrp="1"/>
          </p:cNvSpPr>
          <p:nvPr>
            <p:ph type="subTitle" idx="6"/>
          </p:nvPr>
        </p:nvSpPr>
        <p:spPr>
          <a:xfrm>
            <a:off x="6031075" y="2666515"/>
            <a:ext cx="2175300" cy="660000"/>
          </a:xfrm>
          <a:prstGeom prst="rect">
            <a:avLst/>
          </a:prstGeom>
        </p:spPr>
        <p:txBody>
          <a:bodyPr spcFirstLastPara="1" vert="horz" wrap="square" lIns="91425" tIns="91425" rIns="91425" bIns="91425" rtlCol="0" anchor="b" anchorCtr="0">
            <a:noAutofit/>
          </a:bodyPr>
          <a:lstStyle/>
          <a:p>
            <a:pPr marL="0" indent="0"/>
            <a:r>
              <a:rPr lang="en-GB" dirty="0"/>
              <a:t>Constructions </a:t>
            </a:r>
            <a:endParaRPr dirty="0"/>
          </a:p>
        </p:txBody>
      </p:sp>
      <p:grpSp>
        <p:nvGrpSpPr>
          <p:cNvPr id="440" name="Google Shape;440;p40"/>
          <p:cNvGrpSpPr/>
          <p:nvPr/>
        </p:nvGrpSpPr>
        <p:grpSpPr>
          <a:xfrm>
            <a:off x="-679927" y="4499487"/>
            <a:ext cx="2666057" cy="2524491"/>
            <a:chOff x="-679927" y="3642236"/>
            <a:chExt cx="2666057" cy="2524491"/>
          </a:xfrm>
        </p:grpSpPr>
        <p:pic>
          <p:nvPicPr>
            <p:cNvPr id="441" name="Google Shape;441;p40"/>
            <p:cNvPicPr preferRelativeResize="0"/>
            <p:nvPr/>
          </p:nvPicPr>
          <p:blipFill>
            <a:blip r:embed="rId3"/>
            <a:stretch>
              <a:fillRect/>
            </a:stretch>
          </p:blipFill>
          <p:spPr>
            <a:xfrm rot="-10672552">
              <a:off x="-217970" y="3988961"/>
              <a:ext cx="1393503" cy="2152680"/>
            </a:xfrm>
            <a:prstGeom prst="rect">
              <a:avLst/>
            </a:prstGeom>
            <a:noFill/>
            <a:ln>
              <a:noFill/>
            </a:ln>
          </p:spPr>
        </p:pic>
        <p:pic>
          <p:nvPicPr>
            <p:cNvPr id="442" name="Google Shape;442;p40"/>
            <p:cNvPicPr preferRelativeResize="0"/>
            <p:nvPr/>
          </p:nvPicPr>
          <p:blipFill>
            <a:blip r:embed="rId4"/>
            <a:stretch>
              <a:fillRect/>
            </a:stretch>
          </p:blipFill>
          <p:spPr>
            <a:xfrm rot="-10672551">
              <a:off x="1298121" y="4616278"/>
              <a:ext cx="675533" cy="685668"/>
            </a:xfrm>
            <a:prstGeom prst="rect">
              <a:avLst/>
            </a:prstGeom>
            <a:noFill/>
            <a:ln>
              <a:noFill/>
            </a:ln>
          </p:spPr>
        </p:pic>
        <p:pic>
          <p:nvPicPr>
            <p:cNvPr id="443" name="Google Shape;443;p40"/>
            <p:cNvPicPr preferRelativeResize="0"/>
            <p:nvPr/>
          </p:nvPicPr>
          <p:blipFill>
            <a:blip r:embed="rId5"/>
            <a:stretch>
              <a:fillRect/>
            </a:stretch>
          </p:blipFill>
          <p:spPr>
            <a:xfrm rot="-10536797">
              <a:off x="617672" y="3649311"/>
              <a:ext cx="191105" cy="159458"/>
            </a:xfrm>
            <a:prstGeom prst="rect">
              <a:avLst/>
            </a:prstGeom>
            <a:noFill/>
            <a:ln>
              <a:noFill/>
            </a:ln>
          </p:spPr>
        </p:pic>
        <p:pic>
          <p:nvPicPr>
            <p:cNvPr id="444" name="Google Shape;444;p40"/>
            <p:cNvPicPr preferRelativeResize="0"/>
            <p:nvPr/>
          </p:nvPicPr>
          <p:blipFill>
            <a:blip r:embed="rId6"/>
            <a:stretch>
              <a:fillRect/>
            </a:stretch>
          </p:blipFill>
          <p:spPr>
            <a:xfrm rot="-10536797">
              <a:off x="-659494" y="3988781"/>
              <a:ext cx="1142184" cy="578034"/>
            </a:xfrm>
            <a:prstGeom prst="rect">
              <a:avLst/>
            </a:prstGeom>
            <a:noFill/>
            <a:ln>
              <a:noFill/>
            </a:ln>
          </p:spPr>
        </p:pic>
        <p:pic>
          <p:nvPicPr>
            <p:cNvPr id="445" name="Google Shape;445;p40"/>
            <p:cNvPicPr preferRelativeResize="0"/>
            <p:nvPr/>
          </p:nvPicPr>
          <p:blipFill>
            <a:blip r:embed="rId7"/>
            <a:stretch>
              <a:fillRect/>
            </a:stretch>
          </p:blipFill>
          <p:spPr>
            <a:xfrm rot="-225257">
              <a:off x="1387316" y="4282885"/>
              <a:ext cx="212303" cy="362087"/>
            </a:xfrm>
            <a:prstGeom prst="rect">
              <a:avLst/>
            </a:prstGeom>
            <a:noFill/>
            <a:ln>
              <a:noFill/>
            </a:ln>
          </p:spPr>
        </p:pic>
        <p:pic>
          <p:nvPicPr>
            <p:cNvPr id="446" name="Google Shape;446;p40"/>
            <p:cNvPicPr preferRelativeResize="0"/>
            <p:nvPr/>
          </p:nvPicPr>
          <p:blipFill>
            <a:blip r:embed="rId5"/>
            <a:stretch>
              <a:fillRect/>
            </a:stretch>
          </p:blipFill>
          <p:spPr>
            <a:xfrm rot="-10536797">
              <a:off x="1088722" y="4802386"/>
              <a:ext cx="191105" cy="159458"/>
            </a:xfrm>
            <a:prstGeom prst="rect">
              <a:avLst/>
            </a:prstGeom>
            <a:noFill/>
            <a:ln>
              <a:noFill/>
            </a:ln>
          </p:spPr>
        </p:pic>
      </p:grpSp>
      <p:pic>
        <p:nvPicPr>
          <p:cNvPr id="3" name="Picture 2"/>
          <p:cNvPicPr>
            <a:picLocks noChangeAspect="1"/>
          </p:cNvPicPr>
          <p:nvPr/>
        </p:nvPicPr>
        <p:blipFill>
          <a:blip r:embed="rId8"/>
          <a:stretch>
            <a:fillRect/>
          </a:stretch>
        </p:blipFill>
        <p:spPr>
          <a:xfrm>
            <a:off x="611851" y="3369586"/>
            <a:ext cx="2632521" cy="2282975"/>
          </a:xfrm>
          <a:prstGeom prst="rect">
            <a:avLst/>
          </a:prstGeom>
        </p:spPr>
      </p:pic>
      <p:pic>
        <p:nvPicPr>
          <p:cNvPr id="5" name="Picture 4"/>
          <p:cNvPicPr>
            <a:picLocks noChangeAspect="1"/>
          </p:cNvPicPr>
          <p:nvPr/>
        </p:nvPicPr>
        <p:blipFill>
          <a:blip r:embed="rId9"/>
          <a:stretch>
            <a:fillRect/>
          </a:stretch>
        </p:blipFill>
        <p:spPr>
          <a:xfrm>
            <a:off x="3469597" y="3369586"/>
            <a:ext cx="2393321" cy="2279197"/>
          </a:xfrm>
          <a:prstGeom prst="rect">
            <a:avLst/>
          </a:prstGeom>
        </p:spPr>
      </p:pic>
      <p:pic>
        <p:nvPicPr>
          <p:cNvPr id="7" name="Picture 6"/>
          <p:cNvPicPr>
            <a:picLocks noChangeAspect="1"/>
          </p:cNvPicPr>
          <p:nvPr/>
        </p:nvPicPr>
        <p:blipFill>
          <a:blip r:embed="rId10"/>
          <a:stretch>
            <a:fillRect/>
          </a:stretch>
        </p:blipFill>
        <p:spPr>
          <a:xfrm>
            <a:off x="6148976" y="3272446"/>
            <a:ext cx="2275025" cy="2454078"/>
          </a:xfrm>
          <a:prstGeom prst="rect">
            <a:avLst/>
          </a:prstGeom>
        </p:spPr>
      </p:pic>
    </p:spTree>
    <p:extLst>
      <p:ext uri="{BB962C8B-B14F-4D97-AF65-F5344CB8AC3E}">
        <p14:creationId xmlns:p14="http://schemas.microsoft.com/office/powerpoint/2010/main" val="106689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6" name="Google Shape;796;p58"/>
          <p:cNvSpPr txBox="1">
            <a:spLocks noGrp="1"/>
          </p:cNvSpPr>
          <p:nvPr>
            <p:ph type="title"/>
          </p:nvPr>
        </p:nvSpPr>
        <p:spPr>
          <a:xfrm>
            <a:off x="720000" y="1302275"/>
            <a:ext cx="7704000" cy="572700"/>
          </a:xfrm>
          <a:prstGeom prst="rect">
            <a:avLst/>
          </a:prstGeom>
        </p:spPr>
        <p:txBody>
          <a:bodyPr spcFirstLastPara="1" vert="horz" wrap="square" lIns="91425" tIns="91425" rIns="91425" bIns="91425" rtlCol="0" anchor="t" anchorCtr="0">
            <a:noAutofit/>
          </a:bodyPr>
          <a:lstStyle/>
          <a:p>
            <a:pPr algn="ctr"/>
            <a:r>
              <a:rPr lang="en-GB"/>
              <a:t>Our poetry experts</a:t>
            </a:r>
          </a:p>
        </p:txBody>
      </p:sp>
      <p:sp>
        <p:nvSpPr>
          <p:cNvPr id="797" name="Google Shape;797;p58"/>
          <p:cNvSpPr txBox="1">
            <a:spLocks noGrp="1"/>
          </p:cNvSpPr>
          <p:nvPr>
            <p:ph type="subTitle" idx="1"/>
          </p:nvPr>
        </p:nvSpPr>
        <p:spPr>
          <a:xfrm>
            <a:off x="5055184" y="4396974"/>
            <a:ext cx="2505600" cy="572700"/>
          </a:xfrm>
          <a:prstGeom prst="rect">
            <a:avLst/>
          </a:prstGeom>
        </p:spPr>
        <p:txBody>
          <a:bodyPr spcFirstLastPara="1" vert="horz" wrap="square" lIns="91425" tIns="91425" rIns="91425" bIns="91425" rtlCol="0" anchor="t" anchorCtr="0">
            <a:noAutofit/>
          </a:bodyPr>
          <a:lstStyle/>
          <a:p>
            <a:pPr marL="0" indent="0"/>
            <a:r>
              <a:rPr lang="en-GB" dirty="0"/>
              <a:t>You can speak a bit about this person here</a:t>
            </a:r>
            <a:endParaRPr dirty="0"/>
          </a:p>
        </p:txBody>
      </p:sp>
      <p:pic>
        <p:nvPicPr>
          <p:cNvPr id="799" name="Google Shape;799;p58"/>
          <p:cNvPicPr preferRelativeResize="0"/>
          <p:nvPr/>
        </p:nvPicPr>
        <p:blipFill>
          <a:blip r:embed="rId3"/>
          <a:stretch>
            <a:fillRect/>
          </a:stretch>
        </p:blipFill>
        <p:spPr>
          <a:xfrm flipH="1">
            <a:off x="7729664" y="4969687"/>
            <a:ext cx="212303" cy="362087"/>
          </a:xfrm>
          <a:prstGeom prst="rect">
            <a:avLst/>
          </a:prstGeom>
          <a:noFill/>
          <a:ln>
            <a:noFill/>
          </a:ln>
        </p:spPr>
      </p:pic>
      <p:pic>
        <p:nvPicPr>
          <p:cNvPr id="3" name="Picture 2"/>
          <p:cNvPicPr>
            <a:picLocks noChangeAspect="1"/>
          </p:cNvPicPr>
          <p:nvPr/>
        </p:nvPicPr>
        <p:blipFill>
          <a:blip r:embed="rId4"/>
          <a:stretch>
            <a:fillRect/>
          </a:stretch>
        </p:blipFill>
        <p:spPr>
          <a:xfrm>
            <a:off x="496869" y="2069502"/>
            <a:ext cx="2857500" cy="1600200"/>
          </a:xfrm>
          <a:prstGeom prst="rect">
            <a:avLst/>
          </a:prstGeom>
        </p:spPr>
      </p:pic>
      <p:pic>
        <p:nvPicPr>
          <p:cNvPr id="5" name="Picture 4"/>
          <p:cNvPicPr>
            <a:picLocks noChangeAspect="1"/>
          </p:cNvPicPr>
          <p:nvPr/>
        </p:nvPicPr>
        <p:blipFill>
          <a:blip r:embed="rId5"/>
          <a:stretch>
            <a:fillRect/>
          </a:stretch>
        </p:blipFill>
        <p:spPr>
          <a:xfrm>
            <a:off x="3550025" y="2069502"/>
            <a:ext cx="5255288" cy="3262271"/>
          </a:xfrm>
          <a:prstGeom prst="rect">
            <a:avLst/>
          </a:prstGeom>
        </p:spPr>
      </p:pic>
    </p:spTree>
    <p:extLst>
      <p:ext uri="{BB962C8B-B14F-4D97-AF65-F5344CB8AC3E}">
        <p14:creationId xmlns:p14="http://schemas.microsoft.com/office/powerpoint/2010/main" val="206074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7" name="Rectangle 6"/>
          <p:cNvSpPr/>
          <p:nvPr/>
        </p:nvSpPr>
        <p:spPr>
          <a:xfrm>
            <a:off x="405245" y="1338591"/>
            <a:ext cx="7025985" cy="3693319"/>
          </a:xfrm>
          <a:prstGeom prst="rect">
            <a:avLst/>
          </a:prstGeom>
        </p:spPr>
        <p:txBody>
          <a:bodyPr wrap="square">
            <a:spAutoFit/>
          </a:bodyPr>
          <a:lstStyle/>
          <a:p>
            <a:pPr fontAlgn="base"/>
            <a:r>
              <a:rPr lang="en-US" dirty="0">
                <a:solidFill>
                  <a:srgbClr val="1E1E1E"/>
                </a:solidFill>
                <a:latin typeface="Times New Roman" panose="02020603050405020304" pitchFamily="18" charset="0"/>
                <a:cs typeface="Times New Roman" panose="02020603050405020304" pitchFamily="18" charset="0"/>
              </a:rPr>
              <a:t>1- The laboratory has specialized________________ for conducting experiments and analyzing data.</a:t>
            </a:r>
          </a:p>
          <a:p>
            <a:pPr fontAlgn="base"/>
            <a:endParaRPr lang="en-US" dirty="0">
              <a:solidFill>
                <a:srgbClr val="1E1E1E"/>
              </a:solidFill>
              <a:latin typeface="Times New Roman" panose="02020603050405020304" pitchFamily="18" charset="0"/>
              <a:cs typeface="Times New Roman" panose="02020603050405020304" pitchFamily="18" charset="0"/>
            </a:endParaRPr>
          </a:p>
          <a:p>
            <a:pPr fontAlgn="base"/>
            <a:r>
              <a:rPr lang="en-US" dirty="0">
                <a:solidFill>
                  <a:srgbClr val="1E1E1E"/>
                </a:solidFill>
                <a:latin typeface="Times New Roman" panose="02020603050405020304" pitchFamily="18" charset="0"/>
                <a:cs typeface="Times New Roman" panose="02020603050405020304" pitchFamily="18" charset="0"/>
              </a:rPr>
              <a:t>2- The company developed a new security ________ to protect their data .</a:t>
            </a:r>
          </a:p>
          <a:p>
            <a:pPr fontAlgn="base"/>
            <a:endParaRPr lang="en-US" dirty="0">
              <a:solidFill>
                <a:srgbClr val="1E1E1E"/>
              </a:solidFill>
              <a:latin typeface="Times New Roman" panose="02020603050405020304" pitchFamily="18" charset="0"/>
              <a:cs typeface="Times New Roman" panose="02020603050405020304" pitchFamily="18" charset="0"/>
            </a:endParaRPr>
          </a:p>
          <a:p>
            <a:pPr fontAlgn="base"/>
            <a:r>
              <a:rPr lang="en-US" dirty="0">
                <a:solidFill>
                  <a:srgbClr val="1E1E1E"/>
                </a:solidFill>
                <a:latin typeface="Times New Roman" panose="02020603050405020304" pitchFamily="18" charset="0"/>
                <a:cs typeface="Times New Roman" panose="02020603050405020304" pitchFamily="18" charset="0"/>
              </a:rPr>
              <a:t>3- The photographer packed his _____________ for the photo shoot.</a:t>
            </a:r>
          </a:p>
          <a:p>
            <a:pPr fontAlgn="base"/>
            <a:endParaRPr lang="en-US" dirty="0">
              <a:solidFill>
                <a:srgbClr val="1E1E1E"/>
              </a:solidFill>
              <a:latin typeface="Times New Roman" panose="02020603050405020304" pitchFamily="18" charset="0"/>
              <a:cs typeface="Times New Roman" panose="02020603050405020304" pitchFamily="18" charset="0"/>
            </a:endParaRPr>
          </a:p>
          <a:p>
            <a:pPr fontAlgn="base"/>
            <a:r>
              <a:rPr lang="en-US" dirty="0">
                <a:solidFill>
                  <a:srgbClr val="1E1E1E"/>
                </a:solidFill>
                <a:latin typeface="Times New Roman" panose="02020603050405020304" pitchFamily="18" charset="0"/>
                <a:cs typeface="Times New Roman" panose="02020603050405020304" pitchFamily="18" charset="0"/>
              </a:rPr>
              <a:t>4- The doctor used a medical _________ to monitor the patient’s heart rate.</a:t>
            </a:r>
          </a:p>
          <a:p>
            <a:pPr fontAlgn="base"/>
            <a:endParaRPr lang="en-US" dirty="0">
              <a:solidFill>
                <a:srgbClr val="1E1E1E"/>
              </a:solidFill>
              <a:latin typeface="Times New Roman" panose="02020603050405020304" pitchFamily="18" charset="0"/>
              <a:cs typeface="Times New Roman" panose="02020603050405020304" pitchFamily="18" charset="0"/>
            </a:endParaRPr>
          </a:p>
          <a:p>
            <a:pPr fontAlgn="base"/>
            <a:r>
              <a:rPr lang="en-US" dirty="0">
                <a:solidFill>
                  <a:srgbClr val="1E1E1E"/>
                </a:solidFill>
                <a:latin typeface="Times New Roman" panose="02020603050405020304" pitchFamily="18" charset="0"/>
                <a:cs typeface="Times New Roman" panose="02020603050405020304" pitchFamily="18" charset="0"/>
              </a:rPr>
              <a:t>5- The hearing aid is a _________ that helps people with hearing loss hear better.</a:t>
            </a:r>
          </a:p>
          <a:p>
            <a:pPr fontAlgn="base">
              <a:buFont typeface="Arial" panose="020B0604020202020204" pitchFamily="34" charset="0"/>
              <a:buChar char="•"/>
            </a:pPr>
            <a:endParaRPr lang="en-US" dirty="0">
              <a:solidFill>
                <a:srgbClr val="1E1E1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502237" y="1157253"/>
            <a:ext cx="1200287" cy="1127856"/>
          </a:xfrm>
          <a:prstGeom prst="rect">
            <a:avLst/>
          </a:prstGeom>
        </p:spPr>
      </p:pic>
      <p:pic>
        <p:nvPicPr>
          <p:cNvPr id="9" name="Picture 8"/>
          <p:cNvPicPr>
            <a:picLocks noChangeAspect="1"/>
          </p:cNvPicPr>
          <p:nvPr/>
        </p:nvPicPr>
        <p:blipFill>
          <a:blip r:embed="rId4"/>
          <a:stretch>
            <a:fillRect/>
          </a:stretch>
        </p:blipFill>
        <p:spPr>
          <a:xfrm>
            <a:off x="7605574" y="2348605"/>
            <a:ext cx="975145" cy="975145"/>
          </a:xfrm>
          <a:prstGeom prst="rect">
            <a:avLst/>
          </a:prstGeom>
        </p:spPr>
      </p:pic>
      <p:pic>
        <p:nvPicPr>
          <p:cNvPr id="10" name="Picture 9"/>
          <p:cNvPicPr>
            <a:picLocks noChangeAspect="1"/>
          </p:cNvPicPr>
          <p:nvPr/>
        </p:nvPicPr>
        <p:blipFill>
          <a:blip r:embed="rId5"/>
          <a:stretch>
            <a:fillRect/>
          </a:stretch>
        </p:blipFill>
        <p:spPr>
          <a:xfrm>
            <a:off x="7605573" y="3489611"/>
            <a:ext cx="1096950" cy="1096950"/>
          </a:xfrm>
          <a:prstGeom prst="rect">
            <a:avLst/>
          </a:prstGeom>
        </p:spPr>
      </p:pic>
      <p:pic>
        <p:nvPicPr>
          <p:cNvPr id="11" name="Picture 10"/>
          <p:cNvPicPr>
            <a:picLocks noChangeAspect="1"/>
          </p:cNvPicPr>
          <p:nvPr/>
        </p:nvPicPr>
        <p:blipFill>
          <a:blip r:embed="rId6"/>
          <a:stretch>
            <a:fillRect/>
          </a:stretch>
        </p:blipFill>
        <p:spPr>
          <a:xfrm>
            <a:off x="5077341" y="4701888"/>
            <a:ext cx="997165" cy="997165"/>
          </a:xfrm>
          <a:prstGeom prst="rect">
            <a:avLst/>
          </a:prstGeom>
        </p:spPr>
      </p:pic>
      <p:pic>
        <p:nvPicPr>
          <p:cNvPr id="12" name="Picture 11"/>
          <p:cNvPicPr>
            <a:picLocks noChangeAspect="1"/>
          </p:cNvPicPr>
          <p:nvPr/>
        </p:nvPicPr>
        <p:blipFill>
          <a:blip r:embed="rId7"/>
          <a:stretch>
            <a:fillRect/>
          </a:stretch>
        </p:blipFill>
        <p:spPr>
          <a:xfrm>
            <a:off x="7431231" y="4701888"/>
            <a:ext cx="1445635" cy="1445635"/>
          </a:xfrm>
          <a:prstGeom prst="rect">
            <a:avLst/>
          </a:prstGeom>
        </p:spPr>
      </p:pic>
      <p:sp>
        <p:nvSpPr>
          <p:cNvPr id="13" name="Rectangle 12"/>
          <p:cNvSpPr/>
          <p:nvPr/>
        </p:nvSpPr>
        <p:spPr>
          <a:xfrm>
            <a:off x="3740086" y="1341948"/>
            <a:ext cx="1381991" cy="331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equipment</a:t>
            </a:r>
            <a:r>
              <a:rPr lang="en-US" dirty="0"/>
              <a:t> </a:t>
            </a:r>
          </a:p>
        </p:txBody>
      </p:sp>
      <p:sp>
        <p:nvSpPr>
          <p:cNvPr id="14" name="Rectangle 13"/>
          <p:cNvSpPr/>
          <p:nvPr/>
        </p:nvSpPr>
        <p:spPr>
          <a:xfrm>
            <a:off x="4416137" y="2135333"/>
            <a:ext cx="945573"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schemeClr>
                </a:solidFill>
              </a:rPr>
              <a:t>device</a:t>
            </a:r>
          </a:p>
        </p:txBody>
      </p:sp>
      <p:sp>
        <p:nvSpPr>
          <p:cNvPr id="24" name="Rectangle 23"/>
          <p:cNvSpPr/>
          <p:nvPr/>
        </p:nvSpPr>
        <p:spPr>
          <a:xfrm>
            <a:off x="3506932" y="2705015"/>
            <a:ext cx="1381991" cy="331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equipment</a:t>
            </a:r>
            <a:r>
              <a:rPr lang="en-US" dirty="0"/>
              <a:t> </a:t>
            </a:r>
          </a:p>
        </p:txBody>
      </p:sp>
      <p:sp>
        <p:nvSpPr>
          <p:cNvPr id="25" name="Rectangle 24"/>
          <p:cNvSpPr/>
          <p:nvPr/>
        </p:nvSpPr>
        <p:spPr>
          <a:xfrm>
            <a:off x="3252354" y="3262821"/>
            <a:ext cx="945573"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schemeClr>
                </a:solidFill>
              </a:rPr>
              <a:t>device</a:t>
            </a:r>
          </a:p>
        </p:txBody>
      </p:sp>
      <p:sp>
        <p:nvSpPr>
          <p:cNvPr id="26" name="Rectangle 25"/>
          <p:cNvSpPr/>
          <p:nvPr/>
        </p:nvSpPr>
        <p:spPr>
          <a:xfrm>
            <a:off x="2705100" y="4059565"/>
            <a:ext cx="945573"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schemeClr>
                </a:solidFill>
              </a:rPr>
              <a:t>device</a:t>
            </a:r>
          </a:p>
        </p:txBody>
      </p:sp>
    </p:spTree>
    <p:extLst>
      <p:ext uri="{BB962C8B-B14F-4D97-AF65-F5344CB8AC3E}">
        <p14:creationId xmlns:p14="http://schemas.microsoft.com/office/powerpoint/2010/main" val="39138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4D9D-1061-4648-B58C-7CCD39313D5B}"/>
              </a:ext>
            </a:extLst>
          </p:cNvPr>
          <p:cNvSpPr>
            <a:spLocks noGrp="1"/>
          </p:cNvSpPr>
          <p:nvPr>
            <p:ph type="title"/>
          </p:nvPr>
        </p:nvSpPr>
        <p:spPr>
          <a:xfrm>
            <a:off x="406733" y="2948517"/>
            <a:ext cx="8384570" cy="2799140"/>
          </a:xfrm>
        </p:spPr>
        <p:txBody>
          <a:bodyPr/>
          <a:lstStyle/>
          <a:p>
            <a:pPr algn="l"/>
            <a:r>
              <a:rPr lang="en-US" b="1" dirty="0"/>
              <a:t>1. I know the difference between equipment and  device. </a:t>
            </a:r>
            <a:br>
              <a:rPr lang="en-US" b="1" dirty="0"/>
            </a:br>
            <a:endParaRPr lang="en-US" b="1" dirty="0"/>
          </a:p>
        </p:txBody>
      </p:sp>
      <p:pic>
        <p:nvPicPr>
          <p:cNvPr id="5" name="Picture 4">
            <a:extLst>
              <a:ext uri="{FF2B5EF4-FFF2-40B4-BE49-F238E27FC236}">
                <a16:creationId xmlns:a16="http://schemas.microsoft.com/office/drawing/2014/main" id="{FE9642E1-2742-4CFF-B8C6-5238C5B9E42D}"/>
              </a:ext>
            </a:extLst>
          </p:cNvPr>
          <p:cNvPicPr>
            <a:picLocks noChangeAspect="1"/>
          </p:cNvPicPr>
          <p:nvPr/>
        </p:nvPicPr>
        <p:blipFill>
          <a:blip r:embed="rId2"/>
          <a:stretch>
            <a:fillRect/>
          </a:stretch>
        </p:blipFill>
        <p:spPr>
          <a:xfrm>
            <a:off x="5238221" y="1067330"/>
            <a:ext cx="3171825" cy="1438275"/>
          </a:xfrm>
          <a:prstGeom prst="rect">
            <a:avLst/>
          </a:prstGeom>
        </p:spPr>
      </p:pic>
      <p:sp>
        <p:nvSpPr>
          <p:cNvPr id="6" name="Rectangle 5">
            <a:extLst>
              <a:ext uri="{FF2B5EF4-FFF2-40B4-BE49-F238E27FC236}">
                <a16:creationId xmlns:a16="http://schemas.microsoft.com/office/drawing/2014/main" id="{5CA5A74C-675A-44A9-99B6-8BD2BE9EA178}"/>
              </a:ext>
            </a:extLst>
          </p:cNvPr>
          <p:cNvSpPr/>
          <p:nvPr/>
        </p:nvSpPr>
        <p:spPr>
          <a:xfrm>
            <a:off x="609601" y="1221318"/>
            <a:ext cx="2734733" cy="1083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Feedback </a:t>
            </a:r>
          </a:p>
        </p:txBody>
      </p:sp>
    </p:spTree>
    <p:extLst>
      <p:ext uri="{BB962C8B-B14F-4D97-AF65-F5344CB8AC3E}">
        <p14:creationId xmlns:p14="http://schemas.microsoft.com/office/powerpoint/2010/main" val="2774317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345</TotalTime>
  <Words>1114</Words>
  <Application>Microsoft Office PowerPoint</Application>
  <PresentationFormat>On-screen Show (4:3)</PresentationFormat>
  <Paragraphs>117</Paragraphs>
  <Slides>33</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DM Sans</vt:lpstr>
      <vt:lpstr>Merriweather</vt:lpstr>
      <vt:lpstr>Philosopher</vt:lpstr>
      <vt:lpstr>Twinkl</vt:lpstr>
      <vt:lpstr>Times New Roman</vt:lpstr>
      <vt:lpstr>Arial</vt:lpstr>
      <vt:lpstr>Nunito Light</vt:lpstr>
      <vt:lpstr>Calibri</vt:lpstr>
      <vt:lpstr>Söhne</vt:lpstr>
      <vt:lpstr>Roboto</vt:lpstr>
      <vt:lpstr>Slide Layouts</vt:lpstr>
      <vt:lpstr>Disclaimers/Guidance</vt:lpstr>
      <vt:lpstr>PowerPoint Presentation</vt:lpstr>
      <vt:lpstr>PowerPoint Presentation</vt:lpstr>
      <vt:lpstr>https://forms.office.com/Pages/DesignPageV2.aspx?origin=NeoPortalPage&amp;subpage=design&amp;id=sP71scJ1uk-unvS8MA9V-LmNFnXseUpHkXwjbJf2hBVUQ1lEMTdBMlRSQ0IzWFJXM1RGUERGUkhGTC4u</vt:lpstr>
      <vt:lpstr>PowerPoint Presentation</vt:lpstr>
      <vt:lpstr>PowerPoint Presentation</vt:lpstr>
      <vt:lpstr>Here are examples of equipment</vt:lpstr>
      <vt:lpstr>Our poetry experts</vt:lpstr>
      <vt:lpstr>PowerPoint Presentation</vt:lpstr>
      <vt:lpstr>1. I know the difference between equipment and  device.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Formative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Industry : the companies and activities involved in the process of producing goods for sale, especially in a factory or special area:</vt:lpstr>
      <vt:lpstr>PowerPoint Presentation</vt:lpstr>
      <vt:lpstr>Patent </vt:lpstr>
      <vt:lpstr>Tenacity : determination  </vt:lpstr>
      <vt:lpstr>PowerPoint Presentation</vt:lpstr>
      <vt:lpstr>1.  Every little bit helps; even a small ____________________ can make a difference in a charity's mission 2. She felt disappointed when her job application was _____________by the company. 3. She made a _______________ impact on her community by organizing charity events. 4. He suffered a severe ____________  to his leg in a car accident and had to undergo surgery. 5. Playing contact sports without proper protective gear can lead to serious ____________ . 6. The storm caused _____________damage to the coastal town, with many homes flooded 7. The manuscript was ____________by several publishers before finding the right one. 8. His financial _____________  helped fund the local youth soccer team's new uniforms.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Maies Awad</cp:lastModifiedBy>
  <cp:revision>39</cp:revision>
  <dcterms:created xsi:type="dcterms:W3CDTF">2022-10-19T11:05:13Z</dcterms:created>
  <dcterms:modified xsi:type="dcterms:W3CDTF">2025-10-14T12:15:50Z</dcterms:modified>
</cp:coreProperties>
</file>