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0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32" r:id="rId14"/>
    <p:sldId id="333" r:id="rId15"/>
    <p:sldId id="335" r:id="rId16"/>
    <p:sldId id="336" r:id="rId17"/>
    <p:sldId id="339" r:id="rId18"/>
    <p:sldId id="340" r:id="rId19"/>
    <p:sldId id="341" r:id="rId20"/>
    <p:sldId id="342" r:id="rId21"/>
    <p:sldId id="344" r:id="rId22"/>
    <p:sldId id="345" r:id="rId23"/>
    <p:sldId id="347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eb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3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: </a:t>
            </a:r>
            <a:r>
              <a:rPr lang="ar-JO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الأولى </a:t>
            </a:r>
            <a:r>
              <a:rPr lang="ar-JO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– أنظمة الحوسبة </a:t>
            </a:r>
            <a:endParaRPr lang="ar-SA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: </a:t>
            </a:r>
            <a:r>
              <a:rPr lang="ar-JO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</a:t>
            </a:r>
            <a:r>
              <a:rPr lang="ar-JO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صلاح الأعطال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Computer Troubleshooting </a:t>
            </a:r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JO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المبحث :  </a:t>
            </a:r>
            <a:r>
              <a:rPr lang="ar-JO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المهارات الرقمية </a:t>
            </a:r>
            <a:endParaRPr lang="ar-SA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:  </a:t>
            </a:r>
            <a:r>
              <a:rPr lang="ar-JO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الثامن  </a:t>
            </a: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صيانة الأعطال المادية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4849" y="1340034"/>
            <a:ext cx="517962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أقسام المكونات المادية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8727" y="2627120"/>
            <a:ext cx="169149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داخلية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9929" y="2672559"/>
            <a:ext cx="184377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خارجية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12" y="3738915"/>
            <a:ext cx="4483847" cy="2878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2758" y="4855064"/>
            <a:ext cx="69285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تتنوع الأعطال وفقاً لمكونات الحاسوب المادية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273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صيانة الأعطال المادية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28" t="2005" r="4649" b="53896"/>
          <a:stretch/>
        </p:blipFill>
        <p:spPr>
          <a:xfrm>
            <a:off x="4394455" y="1069365"/>
            <a:ext cx="5078500" cy="3241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033" t="52026" r="2244"/>
          <a:stretch/>
        </p:blipFill>
        <p:spPr>
          <a:xfrm>
            <a:off x="604520" y="3250669"/>
            <a:ext cx="4621904" cy="31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94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صيانة الأعطال المادية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0101" y="1298870"/>
            <a:ext cx="657904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ar-JO" sz="3200" b="1" dirty="0"/>
              <a:t>مسببات أعطال المكونات المادية لجهاز </a:t>
            </a:r>
            <a:r>
              <a:rPr lang="ar-JO" sz="3200" b="1" dirty="0" smtClean="0"/>
              <a:t>الحاسوب</a:t>
            </a:r>
            <a:endParaRPr lang="ar-JO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b="4967"/>
          <a:stretch/>
        </p:blipFill>
        <p:spPr>
          <a:xfrm>
            <a:off x="2026325" y="2085860"/>
            <a:ext cx="5807360" cy="46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31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اصلاح الأعطال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82944" y="2108576"/>
          <a:ext cx="5998199" cy="42062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99819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dirty="0" smtClean="0"/>
                        <a:t>أي مما يلي يُعتبر من </a:t>
                      </a:r>
                      <a:r>
                        <a:rPr lang="ar-JO" sz="2400" b="1" dirty="0" smtClean="0"/>
                        <a:t>المسببات التصنيعية</a:t>
                      </a:r>
                      <a:r>
                        <a:rPr lang="ar-JO" sz="2400" dirty="0" smtClean="0"/>
                        <a:t> لأعطال الحاسوب؟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أ. الغبار المتراكم داخل الجهاز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ب. خطأ في تصنيع اللوحة الأم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ج. سقوط الجهاز على الأرض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د. انتهاء عمر البطارية</a:t>
                      </a:r>
                      <a:endParaRPr lang="ar-JO" sz="2400" dirty="0" smtClean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 smtClean="0"/>
                        <a:t>ما السبب الأكثر شيوعًا لارتفاع درجة حرارة الحاسوب؟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أ. عيب في نظام التشغيل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ب. انتهاء العمر الافتراضي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ج. ظروف بيئية غير مناسبة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د. عيب تصنيعي</a:t>
                      </a:r>
                      <a:endParaRPr lang="en-US" sz="24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86108" y="1122433"/>
            <a:ext cx="2999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تعلمنا ؟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4339" y="3235527"/>
            <a:ext cx="5271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9895" y="5589016"/>
            <a:ext cx="5271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8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الثامن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اصلاح الأعطال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BD5D74-8B6B-B77B-CAED-CFAC384830F6}"/>
              </a:ext>
            </a:extLst>
          </p:cNvPr>
          <p:cNvGrpSpPr/>
          <p:nvPr/>
        </p:nvGrpSpPr>
        <p:grpSpPr>
          <a:xfrm>
            <a:off x="-80638" y="98571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19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211039"/>
            <a:ext cx="28449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ar-JO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التقويم القبلي :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2782944" y="2108576"/>
          <a:ext cx="5998199" cy="45720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99819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dirty="0" smtClean="0"/>
                        <a:t>إذا ظهرت مشاكل مفاجئة بعد تثبيت تعريف جديد لبطاقة الشاشة، فالسبب المحتمل هو: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أ. انتهاء عمر البطاقة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ب. عطل في نظام التشغيل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ج. تعريف غير متوافق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د. ظروف بيئية غير مناسبة</a:t>
                      </a:r>
                      <a:endParaRPr lang="ar-JO" sz="2400" dirty="0" smtClean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 smtClean="0"/>
                        <a:t>إذا توقفت البطارية عن تخزين الشحن بعد سنوات طويلة من الاستخدام، فإن السبب هو: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أ. عطل في التعريفات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ب. انتهاء العمر الافتراضي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ج. استخدام غير صحيح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د. فيروس في نظام التشغيل</a:t>
                      </a:r>
                      <a:endParaRPr lang="en-US" sz="24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509895" y="3639130"/>
            <a:ext cx="5271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09895" y="5529724"/>
            <a:ext cx="5271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37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صيانة الأعطال المادية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628" t="2005" r="4649" b="53896"/>
          <a:stretch/>
        </p:blipFill>
        <p:spPr>
          <a:xfrm>
            <a:off x="797859" y="1230630"/>
            <a:ext cx="8106579" cy="51742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42212" y="4310854"/>
            <a:ext cx="3218329" cy="2388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675093" y="5209878"/>
            <a:ext cx="1294717" cy="739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87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صيانة الأعطال المادية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1141" y="1211688"/>
            <a:ext cx="555030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3200" b="1" dirty="0"/>
              <a:t>إصلاح أعطال الفأرة - </a:t>
            </a:r>
            <a:r>
              <a:rPr lang="en-US" sz="3200" b="1" dirty="0"/>
              <a:t>Mouse </a:t>
            </a:r>
            <a:r>
              <a:rPr lang="en-US" sz="3200" b="1" dirty="0" smtClean="0"/>
              <a:t>Repair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442495" y="2053342"/>
            <a:ext cx="3705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400" b="1" dirty="0" smtClean="0">
                <a:solidFill>
                  <a:srgbClr val="0F1115"/>
                </a:solidFill>
                <a:latin typeface="quote-cjk-patch"/>
              </a:rPr>
              <a:t>تعريف </a:t>
            </a:r>
            <a:r>
              <a:rPr lang="ar-JO" sz="2400" b="1" dirty="0">
                <a:solidFill>
                  <a:srgbClr val="0F1115"/>
                </a:solidFill>
                <a:latin typeface="quote-cjk-patch"/>
              </a:rPr>
              <a:t>الفأرة:</a:t>
            </a:r>
            <a:endParaRPr lang="ar-JO" sz="2400" dirty="0">
              <a:solidFill>
                <a:srgbClr val="0F1115"/>
              </a:solidFill>
              <a:latin typeface="quote-cjk-patch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JO" sz="2400" dirty="0">
                <a:solidFill>
                  <a:srgbClr val="0F1115"/>
                </a:solidFill>
                <a:latin typeface="quote-cjk-patch"/>
              </a:rPr>
              <a:t>أحد المكونات الخارجية للحاسوب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JO" sz="2400" dirty="0">
                <a:solidFill>
                  <a:srgbClr val="0F1115"/>
                </a:solidFill>
                <a:latin typeface="quote-cjk-patch"/>
              </a:rPr>
              <a:t>مصممة لتناسب قبضة اليد</a:t>
            </a:r>
          </a:p>
          <a:p>
            <a:pPr algn="r" rtl="1"/>
            <a:r>
              <a:rPr lang="ar-JO" sz="2400" b="1" dirty="0" smtClean="0">
                <a:solidFill>
                  <a:srgbClr val="0F1115"/>
                </a:solidFill>
                <a:latin typeface="quote-cjk-patch"/>
              </a:rPr>
              <a:t>التصميم </a:t>
            </a:r>
            <a:r>
              <a:rPr lang="ar-JO" sz="2400" b="1" dirty="0">
                <a:solidFill>
                  <a:srgbClr val="0F1115"/>
                </a:solidFill>
                <a:latin typeface="quote-cjk-patch"/>
              </a:rPr>
              <a:t>والمكونات:</a:t>
            </a:r>
            <a:endParaRPr lang="ar-JO" sz="2400" dirty="0">
              <a:solidFill>
                <a:srgbClr val="0F1115"/>
              </a:solidFill>
              <a:latin typeface="quote-cjk-patch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JO" sz="2400" dirty="0">
                <a:solidFill>
                  <a:srgbClr val="0F1115"/>
                </a:solidFill>
                <a:latin typeface="quote-cjk-patch"/>
              </a:rPr>
              <a:t>تحتوي على زرين أو أكثر في مقدمتها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JO" sz="2400" dirty="0">
                <a:solidFill>
                  <a:srgbClr val="0F1115"/>
                </a:solidFill>
                <a:latin typeface="quote-cjk-patch"/>
              </a:rPr>
              <a:t>متصلة </a:t>
            </a:r>
            <a:r>
              <a:rPr lang="en-US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ar-JO" sz="2400" dirty="0" smtClean="0">
                <a:solidFill>
                  <a:srgbClr val="0F1115"/>
                </a:solidFill>
                <a:latin typeface="quote-cjk-patch"/>
              </a:rPr>
              <a:t>ب كابل </a:t>
            </a:r>
            <a:r>
              <a:rPr lang="ar-JO" sz="2400" dirty="0">
                <a:solidFill>
                  <a:srgbClr val="0F1115"/>
                </a:solidFill>
                <a:latin typeface="quote-cjk-patch"/>
              </a:rPr>
              <a:t>أو لاسلكية</a:t>
            </a:r>
          </a:p>
          <a:p>
            <a:pPr algn="r" rtl="1"/>
            <a:r>
              <a:rPr lang="ar-JO" sz="2400" b="1" dirty="0" smtClean="0">
                <a:solidFill>
                  <a:srgbClr val="0F1115"/>
                </a:solidFill>
                <a:latin typeface="quote-cjk-patch"/>
              </a:rPr>
              <a:t>الوظيفة </a:t>
            </a:r>
            <a:r>
              <a:rPr lang="ar-JO" sz="2400" b="1" dirty="0">
                <a:solidFill>
                  <a:srgbClr val="0F1115"/>
                </a:solidFill>
                <a:latin typeface="quote-cjk-patch"/>
              </a:rPr>
              <a:t>الأساسية:</a:t>
            </a:r>
            <a:endParaRPr lang="ar-JO" sz="2400" dirty="0">
              <a:solidFill>
                <a:srgbClr val="0F1115"/>
              </a:solidFill>
              <a:latin typeface="quote-cjk-patch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JO" sz="2400" dirty="0">
                <a:solidFill>
                  <a:srgbClr val="0F1115"/>
                </a:solidFill>
                <a:latin typeface="quote-cjk-patch"/>
              </a:rPr>
              <a:t>تحويل حركة اليد إلى إشارات </a:t>
            </a:r>
            <a:r>
              <a:rPr lang="ar-JO" sz="2400" dirty="0" smtClean="0">
                <a:solidFill>
                  <a:srgbClr val="0F1115"/>
                </a:solidFill>
                <a:latin typeface="quote-cjk-patch"/>
              </a:rPr>
              <a:t>رقمية يفهمها الحاسوب </a:t>
            </a:r>
            <a:endParaRPr lang="ar-JO" sz="2400" dirty="0">
              <a:solidFill>
                <a:srgbClr val="0F1115"/>
              </a:solidFill>
              <a:latin typeface="quote-cjk-patch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JO" sz="2400" dirty="0" smtClean="0">
                <a:solidFill>
                  <a:srgbClr val="0F1115"/>
                </a:solidFill>
                <a:latin typeface="quote-cjk-patch"/>
              </a:rPr>
              <a:t>كي يحرك المؤشر وفقا لحركتها .</a:t>
            </a:r>
            <a:endParaRPr lang="ar-JO" sz="24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8" y="2591140"/>
            <a:ext cx="2530002" cy="388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46" y="2115059"/>
            <a:ext cx="3392335" cy="19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6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صيانة الأعطال المادية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1141" y="1211688"/>
            <a:ext cx="555030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3200" b="1" dirty="0"/>
              <a:t>إصلاح أعطال الفأرة - </a:t>
            </a:r>
            <a:r>
              <a:rPr lang="en-US" sz="3200" b="1" dirty="0"/>
              <a:t>Mouse </a:t>
            </a:r>
            <a:r>
              <a:rPr lang="en-US" sz="3200" b="1" dirty="0" smtClean="0"/>
              <a:t>Repair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6928"/>
          <a:stretch/>
        </p:blipFill>
        <p:spPr>
          <a:xfrm>
            <a:off x="4633614" y="1883799"/>
            <a:ext cx="3745356" cy="48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7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اصلاح الأعطال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82944" y="2108576"/>
          <a:ext cx="5998199" cy="42062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998199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 smtClean="0"/>
                        <a:t>صعوبة تحريك مؤشر الفأرة عادة تحدث بسبب:</a:t>
                      </a:r>
                    </a:p>
                    <a:p>
                      <a:pPr algn="r" rtl="1"/>
                      <a:r>
                        <a:rPr lang="ar-JO" sz="2400" dirty="0" smtClean="0"/>
                        <a:t>أ. تجمع الغبار والأوساخ أسفل الفأرة</a:t>
                      </a:r>
                    </a:p>
                    <a:p>
                      <a:pPr algn="r" rtl="1"/>
                      <a:r>
                        <a:rPr lang="ar-JO" sz="2400" dirty="0" smtClean="0"/>
                        <a:t>ب. خطأ في إعدادات سرعة المؤشر</a:t>
                      </a:r>
                    </a:p>
                    <a:p>
                      <a:pPr algn="r" rtl="1"/>
                      <a:r>
                        <a:rPr lang="ar-JO" sz="2400" dirty="0" smtClean="0"/>
                        <a:t>ج. عطل في زر الفأرة</a:t>
                      </a:r>
                    </a:p>
                    <a:p>
                      <a:pPr algn="r" rtl="1"/>
                      <a:r>
                        <a:rPr lang="ar-JO" sz="2400" dirty="0" smtClean="0"/>
                        <a:t>د. سطح غير مناسب للفأرة</a:t>
                      </a:r>
                      <a:endParaRPr lang="ar-J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 smtClean="0"/>
                        <a:t>إذا كان سرعة المؤشر بطيئة جدًا أو سريعة جدًا، فما الإجراء الصحيح؟</a:t>
                      </a:r>
                    </a:p>
                    <a:p>
                      <a:pPr algn="r" rtl="1"/>
                      <a:r>
                        <a:rPr lang="ar-JO" sz="2400" dirty="0" smtClean="0"/>
                        <a:t>أ. تنظيف الفأرة</a:t>
                      </a:r>
                    </a:p>
                    <a:p>
                      <a:pPr algn="r" rtl="1"/>
                      <a:r>
                        <a:rPr lang="ar-JO" sz="2400" dirty="0" smtClean="0"/>
                        <a:t>ب. ضبط إعدادات سرعة المؤشر عبر نظام التشغيل</a:t>
                      </a:r>
                    </a:p>
                    <a:p>
                      <a:pPr algn="r" rtl="1"/>
                      <a:r>
                        <a:rPr lang="ar-JO" sz="2400" dirty="0" smtClean="0"/>
                        <a:t>ج. استبدال البطارية</a:t>
                      </a:r>
                    </a:p>
                    <a:p>
                      <a:pPr algn="r" rtl="1"/>
                      <a:r>
                        <a:rPr lang="ar-JO" sz="2400" dirty="0" smtClean="0"/>
                        <a:t>د. تغيير سطح الفأرة</a:t>
                      </a:r>
                      <a:endParaRPr lang="ar-JO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86108" y="1122433"/>
            <a:ext cx="2999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تعلمنا ؟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0484" y="2548725"/>
            <a:ext cx="5271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95616" y="5253708"/>
            <a:ext cx="5271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7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صيانة الأعطال المادية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5935" y="1211688"/>
            <a:ext cx="588956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3200" b="1" dirty="0"/>
              <a:t>إصلاح أعطال لوحة المفاتيح - </a:t>
            </a:r>
            <a:r>
              <a:rPr lang="en-US" sz="3200" b="1" dirty="0" smtClean="0"/>
              <a:t>Keyboard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626659" y="1869651"/>
            <a:ext cx="6708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b="1" dirty="0" smtClean="0"/>
              <a:t>المكونات </a:t>
            </a:r>
            <a:r>
              <a:rPr lang="ar-JO" b="1" dirty="0"/>
              <a:t>الأساسية:</a:t>
            </a:r>
          </a:p>
          <a:p>
            <a:pPr algn="r" rtl="1"/>
            <a:r>
              <a:rPr lang="ar-JO" dirty="0"/>
              <a:t>وحدة إلكترونية تحتوي على مجموعة من الأزرار (مفاتيح)</a:t>
            </a:r>
          </a:p>
          <a:p>
            <a:pPr algn="r" rtl="1"/>
            <a:r>
              <a:rPr lang="ar-JO" dirty="0"/>
              <a:t>تمثل هذه المفاتيح:</a:t>
            </a:r>
          </a:p>
          <a:p>
            <a:pPr lvl="1" algn="r" rtl="1"/>
            <a:r>
              <a:rPr lang="ar-JO" b="1" dirty="0"/>
              <a:t>أحرف</a:t>
            </a:r>
            <a:r>
              <a:rPr lang="ar-JO" dirty="0"/>
              <a:t> (عربية وإنجليزية)</a:t>
            </a:r>
          </a:p>
          <a:p>
            <a:pPr lvl="1" algn="r" rtl="1"/>
            <a:r>
              <a:rPr lang="ar-JO" b="1" dirty="0"/>
              <a:t>أرقام</a:t>
            </a:r>
            <a:r>
              <a:rPr lang="ar-JO" dirty="0"/>
              <a:t> (0-9)</a:t>
            </a:r>
          </a:p>
          <a:p>
            <a:pPr lvl="1" algn="r" rtl="1"/>
            <a:r>
              <a:rPr lang="ar-JO" b="1" dirty="0"/>
              <a:t>أسهم</a:t>
            </a:r>
            <a:r>
              <a:rPr lang="ar-JO" dirty="0"/>
              <a:t> اتجاهية</a:t>
            </a:r>
          </a:p>
          <a:p>
            <a:pPr lvl="1" algn="r" rtl="1"/>
            <a:r>
              <a:rPr lang="ar-JO" b="1" dirty="0"/>
              <a:t>رموز</a:t>
            </a:r>
            <a:r>
              <a:rPr lang="ar-JO" dirty="0"/>
              <a:t> خاصة (@, #, $...)</a:t>
            </a:r>
          </a:p>
          <a:p>
            <a:pPr lvl="1" algn="r" rtl="1"/>
            <a:r>
              <a:rPr lang="ar-JO" b="1" dirty="0"/>
              <a:t>أوامر</a:t>
            </a:r>
            <a:r>
              <a:rPr lang="ar-JO" dirty="0"/>
              <a:t> (</a:t>
            </a:r>
            <a:r>
              <a:rPr lang="en-US" dirty="0"/>
              <a:t>Enter, Shift, Ctrl</a:t>
            </a:r>
            <a:r>
              <a:rPr lang="en-US" dirty="0" smtClean="0"/>
              <a:t>...)</a:t>
            </a:r>
            <a:endParaRPr lang="ar-JO" dirty="0" smtClean="0"/>
          </a:p>
          <a:p>
            <a:pPr lvl="1" algn="r" rtl="1"/>
            <a:endParaRPr lang="en-US" dirty="0" smtClean="0"/>
          </a:p>
          <a:p>
            <a:pPr algn="r" rtl="1"/>
            <a:r>
              <a:rPr lang="ar-JO" b="1" dirty="0" smtClean="0"/>
              <a:t>آلية العمل:</a:t>
            </a:r>
          </a:p>
          <a:p>
            <a:pPr algn="r" rtl="1"/>
            <a:r>
              <a:rPr lang="ar-JO" b="1" dirty="0" smtClean="0"/>
              <a:t>الضغط </a:t>
            </a:r>
            <a:r>
              <a:rPr lang="ar-JO" b="1" dirty="0"/>
              <a:t>على المفتاح</a:t>
            </a:r>
            <a:r>
              <a:rPr lang="ar-JO" dirty="0"/>
              <a:t> ← إرسال إشارة كهربائية</a:t>
            </a:r>
          </a:p>
          <a:p>
            <a:pPr algn="r" rtl="1"/>
            <a:r>
              <a:rPr lang="ar-JO" b="1" dirty="0"/>
              <a:t>استقبال الإشارة</a:t>
            </a:r>
            <a:r>
              <a:rPr lang="ar-JO" dirty="0"/>
              <a:t> من قبل وحدة المعالجة في الحاسوب</a:t>
            </a:r>
          </a:p>
          <a:p>
            <a:pPr algn="r" rtl="1"/>
            <a:r>
              <a:rPr lang="ar-JO" b="1" dirty="0"/>
              <a:t>معالجة الإشارة</a:t>
            </a:r>
            <a:r>
              <a:rPr lang="ar-JO" dirty="0"/>
              <a:t> وفهمها حسب نوع المفتاح</a:t>
            </a:r>
          </a:p>
          <a:p>
            <a:pPr algn="r" rtl="1"/>
            <a:r>
              <a:rPr lang="ar-JO" b="1" dirty="0"/>
              <a:t>الاستجابة المناسبة</a:t>
            </a:r>
            <a:r>
              <a:rPr lang="ar-JO" dirty="0"/>
              <a:t>:</a:t>
            </a:r>
          </a:p>
          <a:p>
            <a:pPr lvl="1" algn="r" rtl="1"/>
            <a:r>
              <a:rPr lang="ar-JO" dirty="0"/>
              <a:t>عرض المحتوى على الشاشة (حروف، أرقام، رموز)</a:t>
            </a:r>
          </a:p>
          <a:p>
            <a:pPr lvl="1" algn="r" rtl="1"/>
            <a:r>
              <a:rPr lang="ar-JO" dirty="0"/>
              <a:t>تنفيذ أوامر معينة (أوامر)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4" y="1991707"/>
            <a:ext cx="4418462" cy="46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0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اصلاح الأعطال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/>
        </p:blipFill>
        <p:spPr>
          <a:xfrm>
            <a:off x="864924" y="1039058"/>
            <a:ext cx="8494002" cy="56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7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صيانة الأعطال المادية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5935" y="1211688"/>
            <a:ext cx="588956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3200" b="1" dirty="0"/>
              <a:t>إصلاح أعطال لوحة المفاتيح - </a:t>
            </a:r>
            <a:r>
              <a:rPr lang="en-US" sz="3200" b="1" dirty="0" smtClean="0"/>
              <a:t>Keyboard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20" y="1788489"/>
            <a:ext cx="4659687" cy="49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3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صيانة الأعطال المادية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5935" y="1211688"/>
            <a:ext cx="588956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JO" sz="3200" b="1" dirty="0"/>
              <a:t>إصلاح أعطال لوحة المفاتيح - </a:t>
            </a:r>
            <a:r>
              <a:rPr lang="en-US" sz="3200" b="1" dirty="0" smtClean="0"/>
              <a:t>Keyboard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46767" y="2033612"/>
          <a:ext cx="873867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336"/>
                <a:gridCol w="4369336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إذا كانت بعض مفاتيح لوحة المفاتيح لا تستجيب عند الضغط عليها، فما الإجراء الصحيح للصيانة؟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أ) إعادة تعريف لوحة المفاتيح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ب) استخدام منفاخ الهواء لتنظيفها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ج) استبدال لوحة المفاتيح فوراً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د) إعادة تشغيل الحاسوب فقط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عند تشغيل الحاسوب تظهر الرسالة "</a:t>
                      </a:r>
                      <a:r>
                        <a:rPr lang="en-US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Keyboard Error or no Keyboard Present"، </a:t>
                      </a:r>
                      <a:r>
                        <a:rPr lang="ar-JO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ما السبب المحتمل لهذا العطل؟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أ) تراكم الغبار تحت المفاتيح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ب) كابل لوحة المفاتيح غير موصول بشكل صحيح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ج) ارتفاع درجة حرارة الجهاز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د) تلف شاشة الحاسوب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إذا ظلت مشكلة لوحة المفاتيح مستمرة بعد إعادة التوصيل والتنظيف، فما الحل المناسب؟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أ) الاستمرار في التنظيف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ب) إعادة تعريف اللوحة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ج) استبدال لوحة المفاتيح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د) تغيير لون لوحة المفاتيح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ما هو السبب الرئيسي لعدم استجابة بعض مفاتيح لوحة المفاتيح؟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أ) انخفاض شدة الإضاءة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ب) تراكم الغبار والأوساخ حول المفاتيح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ج) ارتفاع صوت مروحة الجهاز</a:t>
                      </a:r>
                      <a:r>
                        <a:rPr lang="ar-JO" sz="2000" dirty="0" smtClean="0"/>
                        <a:t/>
                      </a:r>
                      <a:br>
                        <a:rPr lang="ar-JO" sz="2000" dirty="0" smtClean="0"/>
                      </a:br>
                      <a:r>
                        <a:rPr lang="ar-JO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د) ضعف إشارة الإنترنت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840941" y="3299899"/>
            <a:ext cx="434449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8447" y="2939859"/>
            <a:ext cx="288646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74659" y="5252190"/>
            <a:ext cx="35107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01153" y="5189437"/>
            <a:ext cx="23037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71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اصلاح الأعطال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1082" y="957134"/>
            <a:ext cx="6246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JO" sz="2400" b="1" dirty="0"/>
              <a:t>ثالثاً: الصيانة التكيفية </a:t>
            </a:r>
            <a:r>
              <a:rPr lang="en-US" sz="2400" b="1" dirty="0" smtClean="0"/>
              <a:t>Adaptive Maintenance</a:t>
            </a:r>
            <a:r>
              <a:rPr lang="ar-JO" sz="2400" b="1" dirty="0" smtClean="0"/>
              <a:t> :</a:t>
            </a:r>
          </a:p>
          <a:p>
            <a:pPr algn="r" rtl="1">
              <a:lnSpc>
                <a:spcPct val="200000"/>
              </a:lnSpc>
            </a:pPr>
            <a:r>
              <a:rPr lang="ar-JO" sz="2400" dirty="0" smtClean="0"/>
              <a:t>هي </a:t>
            </a:r>
            <a:r>
              <a:rPr lang="ar-JO" sz="2400" dirty="0"/>
              <a:t>إجراءات تُستخدم </a:t>
            </a:r>
            <a:r>
              <a:rPr lang="ar-JO" sz="2400" b="1" dirty="0">
                <a:solidFill>
                  <a:schemeClr val="accent2">
                    <a:lumMod val="50000"/>
                  </a:schemeClr>
                </a:solidFill>
              </a:rPr>
              <a:t>لتكييف</a:t>
            </a:r>
            <a:r>
              <a:rPr lang="ar-JO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JO" sz="2400" dirty="0"/>
              <a:t>مكونات الحاسوب المادية والبرمجية مع أي </a:t>
            </a:r>
            <a:r>
              <a:rPr lang="ar-JO" sz="2400" b="1" dirty="0">
                <a:solidFill>
                  <a:schemeClr val="accent2">
                    <a:lumMod val="50000"/>
                  </a:schemeClr>
                </a:solidFill>
              </a:rPr>
              <a:t>تغييرات</a:t>
            </a:r>
            <a:r>
              <a:rPr lang="ar-JO" sz="2400" dirty="0"/>
              <a:t> يمكن أن تطرأ في البيئة المحيطة </a:t>
            </a:r>
            <a:r>
              <a:rPr lang="ar-JO" sz="2400" dirty="0" smtClean="0"/>
              <a:t>به.</a:t>
            </a:r>
            <a:endParaRPr lang="en-US" sz="2000" b="1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10980"/>
          <a:stretch/>
        </p:blipFill>
        <p:spPr>
          <a:xfrm>
            <a:off x="4993341" y="3166393"/>
            <a:ext cx="4365585" cy="3349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863" y="1179792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06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اصلاح الأعطال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71884"/>
              </p:ext>
            </p:extLst>
          </p:nvPr>
        </p:nvGraphicFramePr>
        <p:xfrm>
          <a:off x="2782944" y="2108576"/>
          <a:ext cx="5998199" cy="38404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99819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dirty="0" smtClean="0"/>
                        <a:t>ما الهدف الأساسي من الصيانة التكيفية؟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أ) إصلاح الأعطال بعد حدوثها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ب) تكييف مكونات الجهاز مع التغيرات الحديثة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ar-JO" sz="2400" dirty="0" smtClean="0"/>
                        <a:t>ج) تنظيف الجهاز من الغبار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د) التنبؤ بالأعطال قبل وقوعها</a:t>
                      </a:r>
                      <a:endParaRPr lang="ar-JO" sz="2400" dirty="0" smtClean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 smtClean="0"/>
                        <a:t>أي مما يلي يُعد مثالاً على الصيانة التكيفية؟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أ) إصلاح القرص الصلب التالف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ب) إضافة أقراص تخزين ذات سعة أكبر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ar-JO" sz="2400" dirty="0" smtClean="0"/>
                        <a:t>ج) تنظيف المراوح</a:t>
                      </a:r>
                      <a:br>
                        <a:rPr lang="ar-JO" sz="2400" dirty="0" smtClean="0"/>
                      </a:br>
                      <a:r>
                        <a:rPr lang="ar-JO" sz="2400" dirty="0" smtClean="0"/>
                        <a:t>د) فحص الفيروسات</a:t>
                      </a:r>
                      <a:endParaRPr lang="en-US" sz="24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86108" y="1122433"/>
            <a:ext cx="2999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تعلمنا ؟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0376" y="2908765"/>
            <a:ext cx="5271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84339" y="4814519"/>
            <a:ext cx="527124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9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0" y="2626659"/>
            <a:ext cx="6561136" cy="432906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اصلاح الأعطال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9148" y="1091759"/>
            <a:ext cx="6246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400" b="1" dirty="0" smtClean="0"/>
              <a:t>الصيانة </a:t>
            </a:r>
            <a:r>
              <a:rPr lang="ar-JO" sz="2400" b="1" dirty="0"/>
              <a:t>العلاجية </a:t>
            </a:r>
            <a:r>
              <a:rPr lang="en-US" sz="2400" b="1" dirty="0" smtClean="0"/>
              <a:t>Therapeutic Maintenance</a:t>
            </a:r>
            <a:endParaRPr lang="ar-JO" sz="2400" b="1" dirty="0"/>
          </a:p>
          <a:p>
            <a:pPr algn="r" rtl="1"/>
            <a:r>
              <a:rPr lang="ar-JO" sz="2400" dirty="0"/>
              <a:t>هي صيانة الأعطال بعد حدوثها </a:t>
            </a:r>
            <a:r>
              <a:rPr lang="ar-JO" sz="2400" dirty="0" smtClean="0"/>
              <a:t>فعليًا. </a:t>
            </a:r>
          </a:p>
          <a:p>
            <a:pPr algn="r" rtl="1"/>
            <a:r>
              <a:rPr lang="ar-JO" sz="2400" b="1" dirty="0" smtClean="0"/>
              <a:t>من </a:t>
            </a:r>
            <a:r>
              <a:rPr lang="ar-JO" sz="2400" b="1" dirty="0"/>
              <a:t>خلال:</a:t>
            </a:r>
          </a:p>
          <a:p>
            <a:pPr algn="r" rtl="1"/>
            <a:r>
              <a:rPr lang="ar-JO" sz="2400" dirty="0"/>
              <a:t>تحديد العطل (نوعه، مكانه، أسبابه).</a:t>
            </a:r>
          </a:p>
          <a:p>
            <a:pPr algn="r" rtl="1"/>
            <a:r>
              <a:rPr lang="ar-JO" sz="2400" dirty="0"/>
              <a:t>إصلاح العطل أو استبدال القطعة التالفة.</a:t>
            </a:r>
          </a:p>
          <a:p>
            <a:pPr algn="r" rtl="1"/>
            <a:r>
              <a:rPr lang="ar-JO" sz="2400" dirty="0"/>
              <a:t>الهدف: استعادة النظام لحالته الطبيعية</a:t>
            </a:r>
            <a:r>
              <a:rPr lang="ar-JO" sz="2400" dirty="0" smtClean="0"/>
              <a:t>.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257987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اصلاح الأعطال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9148" y="1091759"/>
            <a:ext cx="624651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2400" b="1" dirty="0" smtClean="0"/>
              <a:t>الصيانة </a:t>
            </a:r>
            <a:r>
              <a:rPr lang="ar-JO" sz="2400" b="1" dirty="0"/>
              <a:t>العلاجية </a:t>
            </a:r>
            <a:r>
              <a:rPr lang="en-US" sz="2400" b="1" dirty="0" smtClean="0"/>
              <a:t>Therapeutic Maintenance</a:t>
            </a:r>
            <a:endParaRPr lang="ar-JO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82893" y="2592440"/>
            <a:ext cx="368241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إجراءات الصيانة العلاجية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0" y="3547322"/>
            <a:ext cx="95535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61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اصلاح الأعطال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04878"/>
              </p:ext>
            </p:extLst>
          </p:nvPr>
        </p:nvGraphicFramePr>
        <p:xfrm>
          <a:off x="2782944" y="2108576"/>
          <a:ext cx="5998199" cy="42062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998199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ما هو الهدف الرئيسي من الصيانة العلاجية؟</a:t>
                      </a:r>
                    </a:p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أ) منع الأعطال قبل حدوثها</a:t>
                      </a:r>
                    </a:p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ب) استعادة النظام لحالته الطبيعية بعد العطل</a:t>
                      </a:r>
                    </a:p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ج) تكييف الجهاز مع متطلبات جديدة</a:t>
                      </a:r>
                    </a:p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د) تحسين الأداء دون إصلاح الأعطال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كيف تساهم الصيانة العلاجية في تعزيز الأمان؟</a:t>
                      </a:r>
                    </a:p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أ) عن طريق تحديث البرامج بانتظام</a:t>
                      </a:r>
                    </a:p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ب) من خلال إصلاح الأعطال المتعلقة بالبرمجيات أو الثغرات الأمنية</a:t>
                      </a:r>
                    </a:p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ج) عبر تركيب أجهزة جديدة</a:t>
                      </a:r>
                    </a:p>
                    <a:p>
                      <a:pPr algn="r" rtl="1"/>
                      <a:r>
                        <a:rPr lang="ar-JO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د) بترقية نظام التشغيل</a:t>
                      </a:r>
                      <a:endParaRPr lang="ar-JO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86108" y="1122433"/>
            <a:ext cx="2999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تعلمنا ؟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0376" y="2908765"/>
            <a:ext cx="527124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84339" y="4814519"/>
            <a:ext cx="5271248" cy="73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1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المادة: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مهارات رقمية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+mj-cs"/>
              </a:rPr>
              <a:t>الكلية العلمية الإسلامية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الصف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الثامن 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الوحدة: 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الأولى</a:t>
            </a:r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الدرس </a:t>
            </a:r>
            <a:r>
              <a:rPr lang="ar-SA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:</a:t>
            </a:r>
            <a:r>
              <a:rPr lang="ar-JO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اصلاح الأعطال </a:t>
            </a:r>
            <a:endParaRPr lang="ar-JO" sz="2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847" y="103905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+mj-cs"/>
              </a:rPr>
              <a:t>النتاجات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التقويم القبلي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التقديم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التغذية الراجعة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تقويم التكويني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التمايز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التمهيد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الربط بالحياة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التفكير الناقد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+mj-cs"/>
              </a:rPr>
              <a:t>بطاقة خروج 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9148" y="1091759"/>
            <a:ext cx="624651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JO" sz="2400" b="1" dirty="0" smtClean="0"/>
              <a:t>إرشادات الأمان العامة في صيانة الأعطال </a:t>
            </a:r>
            <a:endParaRPr lang="ar-JO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17516" r="5741" b="11111"/>
          <a:stretch/>
        </p:blipFill>
        <p:spPr>
          <a:xfrm>
            <a:off x="788295" y="1661358"/>
            <a:ext cx="8677836" cy="4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2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3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: </a:t>
            </a:r>
            <a:r>
              <a:rPr lang="ar-JO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الأولى </a:t>
            </a:r>
            <a:r>
              <a:rPr lang="ar-JO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– أنظمة الحوسبة </a:t>
            </a:r>
            <a:endParaRPr lang="ar-SA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: </a:t>
            </a:r>
            <a:r>
              <a:rPr lang="ar-JO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 - صيانة </a:t>
            </a:r>
            <a:r>
              <a:rPr lang="ar-JO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الأعطال المادية </a:t>
            </a:r>
            <a:endParaRPr lang="ar-JO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المبحث :  </a:t>
            </a:r>
            <a:r>
              <a:rPr lang="ar-JO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المهارات الرقمية </a:t>
            </a:r>
            <a:endParaRPr lang="ar-SA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:  </a:t>
            </a:r>
            <a:r>
              <a:rPr lang="ar-JO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الثامن  </a:t>
            </a: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ED17147E5EA46873B8FD1940F01D5" ma:contentTypeVersion="7" ma:contentTypeDescription="Create a new document." ma:contentTypeScope="" ma:versionID="eda04f1a0990fbe8757c49fddadadfdd">
  <xsd:schema xmlns:xsd="http://www.w3.org/2001/XMLSchema" xmlns:xs="http://www.w3.org/2001/XMLSchema" xmlns:p="http://schemas.microsoft.com/office/2006/metadata/properties" xmlns:ns2="b649969b-cea6-432c-a01f-749ad0d3f3ce" targetNamespace="http://schemas.microsoft.com/office/2006/metadata/properties" ma:root="true" ma:fieldsID="3262d63b89344fa7ae82f17242d41918" ns2:_="">
    <xsd:import namespace="b649969b-cea6-432c-a01f-749ad0d3f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969b-cea6-432c-a01f-749ad0d3f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CB3FB1-D410-45FF-BC97-B2550B75E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49969b-cea6-432c-a01f-749ad0d3f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B40A8E-9D72-402A-AD6E-9B2CD8EDD2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6F6B48-A563-4A7F-AD04-07776767F512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b649969b-cea6-432c-a01f-749ad0d3f3ce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1129</Words>
  <Application>Microsoft Office PowerPoint</Application>
  <PresentationFormat>Widescreen</PresentationFormat>
  <Paragraphs>375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Arabic</vt:lpstr>
      <vt:lpstr>Arabic Typesetting</vt:lpstr>
      <vt:lpstr>Arial</vt:lpstr>
      <vt:lpstr>Calibri</vt:lpstr>
      <vt:lpstr>Calibri Light</vt:lpstr>
      <vt:lpstr>HelveticaNeueLT Arabic 45 Light</vt:lpstr>
      <vt:lpstr>HelveticaNeueLT Arabic 55 Roman</vt:lpstr>
      <vt:lpstr>quote-cjk-patch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Microsoft account</cp:lastModifiedBy>
  <cp:revision>208</cp:revision>
  <dcterms:created xsi:type="dcterms:W3CDTF">2019-06-13T08:00:41Z</dcterms:created>
  <dcterms:modified xsi:type="dcterms:W3CDTF">2025-10-10T06:12:45Z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0x010100BD9ED17147E5EA46873B8FD1940F01D5</vt:lpwstr>
  </property>
</Properties>
</file>