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74" r:id="rId7"/>
    <p:sldId id="275" r:id="rId8"/>
    <p:sldId id="276" r:id="rId9"/>
    <p:sldId id="257" r:id="rId10"/>
    <p:sldId id="258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94" r:id="rId25"/>
    <p:sldId id="295" r:id="rId26"/>
    <p:sldId id="296" r:id="rId27"/>
    <p:sldId id="277" r:id="rId28"/>
    <p:sldId id="297" r:id="rId29"/>
    <p:sldId id="279" r:id="rId30"/>
    <p:sldId id="280" r:id="rId31"/>
    <p:sldId id="298" r:id="rId32"/>
    <p:sldId id="299" r:id="rId33"/>
    <p:sldId id="303" r:id="rId34"/>
    <p:sldId id="304" r:id="rId35"/>
    <p:sldId id="300" r:id="rId36"/>
    <p:sldId id="301" r:id="rId37"/>
    <p:sldId id="285" r:id="rId38"/>
    <p:sldId id="302" r:id="rId39"/>
    <p:sldId id="287" r:id="rId40"/>
    <p:sldId id="288" r:id="rId41"/>
    <p:sldId id="289" r:id="rId42"/>
    <p:sldId id="278" r:id="rId43"/>
    <p:sldId id="290" r:id="rId44"/>
    <p:sldId id="282" r:id="rId45"/>
    <p:sldId id="292" r:id="rId46"/>
    <p:sldId id="284" r:id="rId47"/>
    <p:sldId id="283" r:id="rId48"/>
    <p:sldId id="28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230"/>
    <a:srgbClr val="FF99CC"/>
    <a:srgbClr val="FFFF00"/>
    <a:srgbClr val="000099"/>
    <a:srgbClr val="FF0000"/>
    <a:srgbClr val="990033"/>
    <a:srgbClr val="FF3300"/>
    <a:srgbClr val="5D4E72"/>
    <a:srgbClr val="99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440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89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201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57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689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2526" y="461900"/>
            <a:ext cx="970534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2993" y="1632941"/>
            <a:ext cx="1015576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037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ordwall.net/resource/14281793/english/simple-compound-and-complex-sentence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2092034"/>
            <a:ext cx="10150764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Unit: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3</a:t>
            </a:r>
            <a:endParaRPr lang="ar-SA" sz="44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Lesson: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Let’s Eat</a:t>
            </a:r>
            <a:endParaRPr lang="ar-JO" sz="44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Subject: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Simple, Compound and Complex Sentences</a:t>
            </a:r>
            <a:endParaRPr lang="ar-SA" sz="32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Grade: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10</a:t>
            </a:r>
            <a:endParaRPr lang="ar-JO" sz="44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526" y="461900"/>
            <a:ext cx="97053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2130"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Simple</a:t>
            </a:r>
            <a:r>
              <a:rPr b="1" spc="-55" dirty="0"/>
              <a:t> </a:t>
            </a:r>
            <a:r>
              <a:rPr b="1" spc="-10" dirty="0"/>
              <a:t>Sentence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4201" y="3352801"/>
            <a:ext cx="6745605" cy="525785"/>
          </a:xfrm>
          <a:prstGeom prst="rect">
            <a:avLst/>
          </a:prstGeom>
          <a:solidFill>
            <a:srgbClr val="D2EDF5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spcBef>
                <a:spcPts val="260"/>
              </a:spcBef>
            </a:pPr>
            <a:r>
              <a:rPr sz="3200" b="1" kern="0" dirty="0">
                <a:solidFill>
                  <a:srgbClr val="CC0000"/>
                </a:solidFill>
                <a:latin typeface="Times New Roman"/>
                <a:cs typeface="Times New Roman"/>
              </a:rPr>
              <a:t>We</a:t>
            </a:r>
            <a:r>
              <a:rPr sz="3200" b="1" kern="0" spc="-4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CC0000"/>
                </a:solidFill>
                <a:latin typeface="Times New Roman"/>
                <a:cs typeface="Times New Roman"/>
              </a:rPr>
              <a:t>went</a:t>
            </a:r>
            <a:r>
              <a:rPr sz="3200" b="1" kern="0" spc="-4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CC0000"/>
                </a:solidFill>
                <a:latin typeface="Times New Roman"/>
                <a:cs typeface="Times New Roman"/>
              </a:rPr>
              <a:t>to</a:t>
            </a:r>
            <a:r>
              <a:rPr sz="3200" b="1" kern="0" spc="-5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CC0000"/>
                </a:solidFill>
                <a:latin typeface="Times New Roman"/>
                <a:cs typeface="Times New Roman"/>
              </a:rPr>
              <a:t>San</a:t>
            </a:r>
            <a:r>
              <a:rPr sz="3200" b="1" kern="0" spc="-7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CC0000"/>
                </a:solidFill>
                <a:latin typeface="Times New Roman"/>
                <a:cs typeface="Times New Roman"/>
              </a:rPr>
              <a:t>Juan</a:t>
            </a:r>
            <a:r>
              <a:rPr sz="3200" b="1" kern="0" spc="-4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3200" b="1" kern="0" spc="-10" dirty="0">
                <a:solidFill>
                  <a:srgbClr val="CC0000"/>
                </a:solidFill>
                <a:latin typeface="Times New Roman"/>
                <a:cs typeface="Times New Roman"/>
              </a:rPr>
              <a:t>yesterday.</a:t>
            </a:r>
            <a:endParaRPr sz="32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8394" y="1926462"/>
            <a:ext cx="7031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kern="0" dirty="0">
                <a:solidFill>
                  <a:srgbClr val="FFFFFF"/>
                </a:solidFill>
                <a:latin typeface="Times New Roman"/>
                <a:cs typeface="Times New Roman"/>
              </a:rPr>
              <a:t>Observe</a:t>
            </a:r>
            <a:r>
              <a:rPr sz="2800" b="1" kern="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sz="2800" b="1" kern="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b="1" kern="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FFFFFF"/>
                </a:solidFill>
                <a:latin typeface="Times New Roman"/>
                <a:cs typeface="Times New Roman"/>
              </a:rPr>
              <a:t>simple</a:t>
            </a:r>
            <a:r>
              <a:rPr sz="2800" b="1" kern="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FFFFFF"/>
                </a:solidFill>
                <a:latin typeface="Times New Roman"/>
                <a:cs typeface="Times New Roman"/>
              </a:rPr>
              <a:t>sentence</a:t>
            </a:r>
            <a:r>
              <a:rPr sz="2800" b="1" kern="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b="1" kern="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kern="0" spc="-10" dirty="0">
                <a:solidFill>
                  <a:srgbClr val="FFFFFF"/>
                </a:solidFill>
                <a:latin typeface="Times New Roman"/>
                <a:cs typeface="Times New Roman"/>
              </a:rPr>
              <a:t>constructed: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526" y="461900"/>
            <a:ext cx="97053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2130"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Simple</a:t>
            </a:r>
            <a:r>
              <a:rPr b="1" spc="-55" dirty="0"/>
              <a:t> </a:t>
            </a:r>
            <a:r>
              <a:rPr b="1" spc="-10" dirty="0"/>
              <a:t>Sentence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90837" y="3500438"/>
            <a:ext cx="5110480" cy="588645"/>
            <a:chOff x="1366837" y="3500437"/>
            <a:chExt cx="5110480" cy="588645"/>
          </a:xfrm>
        </p:grpSpPr>
        <p:sp>
          <p:nvSpPr>
            <p:cNvPr id="4" name="object 4"/>
            <p:cNvSpPr/>
            <p:nvPr/>
          </p:nvSpPr>
          <p:spPr>
            <a:xfrm>
              <a:off x="1371600" y="3505200"/>
              <a:ext cx="5100955" cy="579120"/>
            </a:xfrm>
            <a:custGeom>
              <a:avLst/>
              <a:gdLst/>
              <a:ahLst/>
              <a:cxnLst/>
              <a:rect l="l" t="t" r="r" b="b"/>
              <a:pathLst>
                <a:path w="5100955" h="579120">
                  <a:moveTo>
                    <a:pt x="5100828" y="0"/>
                  </a:moveTo>
                  <a:lnTo>
                    <a:pt x="0" y="0"/>
                  </a:lnTo>
                  <a:lnTo>
                    <a:pt x="0" y="579119"/>
                  </a:lnTo>
                  <a:lnTo>
                    <a:pt x="5100828" y="579119"/>
                  </a:lnTo>
                  <a:lnTo>
                    <a:pt x="5100828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371600" y="3505200"/>
              <a:ext cx="5100955" cy="579120"/>
            </a:xfrm>
            <a:custGeom>
              <a:avLst/>
              <a:gdLst/>
              <a:ahLst/>
              <a:cxnLst/>
              <a:rect l="l" t="t" r="r" b="b"/>
              <a:pathLst>
                <a:path w="5100955" h="579120">
                  <a:moveTo>
                    <a:pt x="0" y="579119"/>
                  </a:moveTo>
                  <a:lnTo>
                    <a:pt x="5100828" y="579119"/>
                  </a:lnTo>
                  <a:lnTo>
                    <a:pt x="5100828" y="0"/>
                  </a:lnTo>
                  <a:lnTo>
                    <a:pt x="0" y="0"/>
                  </a:lnTo>
                  <a:lnTo>
                    <a:pt x="0" y="579119"/>
                  </a:lnTo>
                  <a:close/>
                </a:path>
              </a:pathLst>
            </a:custGeom>
            <a:ln w="9144">
              <a:solidFill>
                <a:srgbClr val="21798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74595" y="3525393"/>
            <a:ext cx="41916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882650" algn="l"/>
                <a:tab pos="1920875" algn="l"/>
              </a:tabLst>
            </a:pPr>
            <a:r>
              <a:rPr sz="3200" b="1" kern="0" spc="-25" dirty="0">
                <a:solidFill>
                  <a:srgbClr val="294AD9"/>
                </a:solidFill>
                <a:latin typeface="Times New Roman"/>
                <a:cs typeface="Times New Roman"/>
              </a:rPr>
              <a:t>We</a:t>
            </a:r>
            <a:r>
              <a:rPr sz="3200" b="1" kern="0" dirty="0">
                <a:solidFill>
                  <a:srgbClr val="294AD9"/>
                </a:solidFill>
                <a:latin typeface="Times New Roman"/>
                <a:cs typeface="Times New Roman"/>
              </a:rPr>
              <a:t>	</a:t>
            </a:r>
            <a:r>
              <a:rPr sz="3200" b="1" kern="0" spc="-20" dirty="0">
                <a:solidFill>
                  <a:srgbClr val="579F34"/>
                </a:solidFill>
                <a:latin typeface="Times New Roman"/>
                <a:cs typeface="Times New Roman"/>
              </a:rPr>
              <a:t>went</a:t>
            </a:r>
            <a:r>
              <a:rPr sz="3200" b="1" kern="0" dirty="0">
                <a:solidFill>
                  <a:srgbClr val="579F34"/>
                </a:solidFill>
                <a:latin typeface="Times New Roman"/>
                <a:cs typeface="Times New Roman"/>
              </a:rPr>
              <a:t>	</a:t>
            </a:r>
            <a:r>
              <a:rPr sz="3200" b="1" kern="0" dirty="0">
                <a:solidFill>
                  <a:srgbClr val="E300A8"/>
                </a:solidFill>
                <a:latin typeface="Times New Roman"/>
                <a:cs typeface="Times New Roman"/>
              </a:rPr>
              <a:t>to</a:t>
            </a:r>
            <a:r>
              <a:rPr sz="3200" b="1" kern="0" spc="-10" dirty="0">
                <a:solidFill>
                  <a:srgbClr val="E300A8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E300A8"/>
                </a:solidFill>
                <a:latin typeface="Times New Roman"/>
                <a:cs typeface="Times New Roman"/>
              </a:rPr>
              <a:t>San</a:t>
            </a:r>
            <a:r>
              <a:rPr sz="3200" b="1" kern="0" spc="-40" dirty="0">
                <a:solidFill>
                  <a:srgbClr val="E300A8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E300A8"/>
                </a:solidFill>
                <a:latin typeface="Times New Roman"/>
                <a:cs typeface="Times New Roman"/>
              </a:rPr>
              <a:t>Juan</a:t>
            </a:r>
            <a:r>
              <a:rPr sz="3200" b="1" kern="0" spc="-5" dirty="0">
                <a:solidFill>
                  <a:srgbClr val="E300A8"/>
                </a:solidFill>
                <a:latin typeface="Times New Roman"/>
                <a:cs typeface="Times New Roman"/>
              </a:rPr>
              <a:t> </a:t>
            </a:r>
            <a:r>
              <a:rPr sz="3200" b="1" kern="0" spc="-50" dirty="0">
                <a:solidFill>
                  <a:srgbClr val="E300A8"/>
                </a:solidFill>
                <a:latin typeface="Times New Roman"/>
                <a:cs typeface="Times New Roman"/>
              </a:rPr>
              <a:t>.</a:t>
            </a:r>
            <a:endParaRPr sz="32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000" y="2286001"/>
            <a:ext cx="1701164" cy="464871"/>
          </a:xfrm>
          <a:prstGeom prst="rect">
            <a:avLst/>
          </a:prstGeom>
          <a:solidFill>
            <a:srgbClr val="D2EDF5"/>
          </a:solidFill>
          <a:ln w="9144">
            <a:solidFill>
              <a:srgbClr val="FFFFFF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spcBef>
                <a:spcPts val="265"/>
              </a:spcBef>
            </a:pPr>
            <a:r>
              <a:rPr sz="2800" b="1" kern="0" spc="-10" dirty="0">
                <a:solidFill>
                  <a:srgbClr val="294AD9"/>
                </a:solidFill>
                <a:latin typeface="Times New Roman"/>
                <a:cs typeface="Times New Roman"/>
              </a:rPr>
              <a:t>Pronoun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5801" y="2362201"/>
            <a:ext cx="1024255" cy="464871"/>
          </a:xfrm>
          <a:prstGeom prst="rect">
            <a:avLst/>
          </a:prstGeom>
          <a:solidFill>
            <a:srgbClr val="D2EDF5"/>
          </a:solidFill>
          <a:ln w="9144">
            <a:solidFill>
              <a:srgbClr val="FFFFFF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spcBef>
                <a:spcPts val="265"/>
              </a:spcBef>
            </a:pPr>
            <a:r>
              <a:rPr sz="2800" b="1" kern="0" spc="-20" dirty="0">
                <a:solidFill>
                  <a:srgbClr val="579F34"/>
                </a:solidFill>
                <a:latin typeface="Times New Roman"/>
                <a:cs typeface="Times New Roman"/>
              </a:rPr>
              <a:t>Verb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6000" y="4876800"/>
            <a:ext cx="2895600" cy="465512"/>
          </a:xfrm>
          <a:prstGeom prst="rect">
            <a:avLst/>
          </a:prstGeom>
          <a:solidFill>
            <a:srgbClr val="000000"/>
          </a:solidFill>
          <a:ln w="9144">
            <a:solidFill>
              <a:srgbClr val="FFFFF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spcBef>
                <a:spcPts val="270"/>
              </a:spcBef>
            </a:pPr>
            <a:r>
              <a:rPr sz="2800" b="1" kern="0" dirty="0">
                <a:solidFill>
                  <a:srgbClr val="FFFFFF"/>
                </a:solidFill>
                <a:latin typeface="Times New Roman"/>
                <a:cs typeface="Times New Roman"/>
              </a:rPr>
              <a:t>Simple</a:t>
            </a:r>
            <a:r>
              <a:rPr sz="2800" b="1" kern="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kern="0" spc="-10" dirty="0">
                <a:solidFill>
                  <a:srgbClr val="FFFFFF"/>
                </a:solidFill>
                <a:latin typeface="Times New Roman"/>
                <a:cs typeface="Times New Roman"/>
              </a:rPr>
              <a:t>subject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7400" y="4876800"/>
            <a:ext cx="3810000" cy="465512"/>
          </a:xfrm>
          <a:prstGeom prst="rect">
            <a:avLst/>
          </a:prstGeom>
          <a:solidFill>
            <a:srgbClr val="000000"/>
          </a:solidFill>
          <a:ln w="9144">
            <a:solidFill>
              <a:srgbClr val="FFFFF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>
              <a:spcBef>
                <a:spcPts val="270"/>
              </a:spcBef>
            </a:pPr>
            <a:r>
              <a:rPr sz="2800" b="1" kern="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2800" b="1" kern="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kern="0" spc="-10" dirty="0">
                <a:solidFill>
                  <a:srgbClr val="FFFFFF"/>
                </a:solidFill>
                <a:latin typeface="Times New Roman"/>
                <a:cs typeface="Times New Roman"/>
              </a:rPr>
              <a:t>predicate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06167" y="2815970"/>
            <a:ext cx="4999355" cy="2065020"/>
            <a:chOff x="1582166" y="2815970"/>
            <a:chExt cx="4999355" cy="2065020"/>
          </a:xfrm>
        </p:grpSpPr>
        <p:sp>
          <p:nvSpPr>
            <p:cNvPr id="12" name="object 12"/>
            <p:cNvSpPr/>
            <p:nvPr/>
          </p:nvSpPr>
          <p:spPr>
            <a:xfrm>
              <a:off x="1582166" y="2815970"/>
              <a:ext cx="2165985" cy="2065020"/>
            </a:xfrm>
            <a:custGeom>
              <a:avLst/>
              <a:gdLst/>
              <a:ahLst/>
              <a:cxnLst/>
              <a:rect l="l" t="t" r="r" b="b"/>
              <a:pathLst>
                <a:path w="2165985" h="2065020">
                  <a:moveTo>
                    <a:pt x="222288" y="525386"/>
                  </a:moveTo>
                  <a:lnTo>
                    <a:pt x="220230" y="518388"/>
                  </a:lnTo>
                  <a:lnTo>
                    <a:pt x="215709" y="512686"/>
                  </a:lnTo>
                  <a:lnTo>
                    <a:pt x="209169" y="509016"/>
                  </a:lnTo>
                  <a:lnTo>
                    <a:pt x="201625" y="508190"/>
                  </a:lnTo>
                  <a:lnTo>
                    <a:pt x="194589" y="510222"/>
                  </a:lnTo>
                  <a:lnTo>
                    <a:pt x="188836" y="514731"/>
                  </a:lnTo>
                  <a:lnTo>
                    <a:pt x="185166" y="521335"/>
                  </a:lnTo>
                  <a:lnTo>
                    <a:pt x="166319" y="580313"/>
                  </a:lnTo>
                  <a:lnTo>
                    <a:pt x="37338" y="0"/>
                  </a:lnTo>
                  <a:lnTo>
                    <a:pt x="254" y="8382"/>
                  </a:lnTo>
                  <a:lnTo>
                    <a:pt x="129070" y="588391"/>
                  </a:lnTo>
                  <a:lnTo>
                    <a:pt x="87122" y="543052"/>
                  </a:lnTo>
                  <a:lnTo>
                    <a:pt x="81000" y="538683"/>
                  </a:lnTo>
                  <a:lnTo>
                    <a:pt x="73888" y="537019"/>
                  </a:lnTo>
                  <a:lnTo>
                    <a:pt x="66662" y="538124"/>
                  </a:lnTo>
                  <a:lnTo>
                    <a:pt x="60198" y="542036"/>
                  </a:lnTo>
                  <a:lnTo>
                    <a:pt x="55753" y="548208"/>
                  </a:lnTo>
                  <a:lnTo>
                    <a:pt x="54063" y="555320"/>
                  </a:lnTo>
                  <a:lnTo>
                    <a:pt x="55194" y="562508"/>
                  </a:lnTo>
                  <a:lnTo>
                    <a:pt x="59182" y="568960"/>
                  </a:lnTo>
                  <a:lnTo>
                    <a:pt x="171196" y="690118"/>
                  </a:lnTo>
                  <a:lnTo>
                    <a:pt x="181673" y="657352"/>
                  </a:lnTo>
                  <a:lnTo>
                    <a:pt x="221488" y="532892"/>
                  </a:lnTo>
                  <a:lnTo>
                    <a:pt x="222288" y="525386"/>
                  </a:lnTo>
                  <a:close/>
                </a:path>
                <a:path w="2165985" h="2065020">
                  <a:moveTo>
                    <a:pt x="228612" y="1385824"/>
                  </a:moveTo>
                  <a:lnTo>
                    <a:pt x="227457" y="1378331"/>
                  </a:lnTo>
                  <a:lnTo>
                    <a:pt x="183451" y="1257046"/>
                  </a:lnTo>
                  <a:lnTo>
                    <a:pt x="171196" y="1223264"/>
                  </a:lnTo>
                  <a:lnTo>
                    <a:pt x="63881" y="1348613"/>
                  </a:lnTo>
                  <a:lnTo>
                    <a:pt x="60248" y="1355242"/>
                  </a:lnTo>
                  <a:lnTo>
                    <a:pt x="59423" y="1362506"/>
                  </a:lnTo>
                  <a:lnTo>
                    <a:pt x="61379" y="1369568"/>
                  </a:lnTo>
                  <a:lnTo>
                    <a:pt x="66040" y="1375537"/>
                  </a:lnTo>
                  <a:lnTo>
                    <a:pt x="72631" y="1379220"/>
                  </a:lnTo>
                  <a:lnTo>
                    <a:pt x="79857" y="1380032"/>
                  </a:lnTo>
                  <a:lnTo>
                    <a:pt x="86880" y="1378064"/>
                  </a:lnTo>
                  <a:lnTo>
                    <a:pt x="92837" y="1373378"/>
                  </a:lnTo>
                  <a:lnTo>
                    <a:pt x="133045" y="1326476"/>
                  </a:lnTo>
                  <a:lnTo>
                    <a:pt x="0" y="2058162"/>
                  </a:lnTo>
                  <a:lnTo>
                    <a:pt x="37592" y="2065020"/>
                  </a:lnTo>
                  <a:lnTo>
                    <a:pt x="170548" y="1333182"/>
                  </a:lnTo>
                  <a:lnTo>
                    <a:pt x="191643" y="1391412"/>
                  </a:lnTo>
                  <a:lnTo>
                    <a:pt x="195630" y="1397889"/>
                  </a:lnTo>
                  <a:lnTo>
                    <a:pt x="201561" y="1402181"/>
                  </a:lnTo>
                  <a:lnTo>
                    <a:pt x="208661" y="1403959"/>
                  </a:lnTo>
                  <a:lnTo>
                    <a:pt x="216154" y="1402842"/>
                  </a:lnTo>
                  <a:lnTo>
                    <a:pt x="222554" y="1398854"/>
                  </a:lnTo>
                  <a:lnTo>
                    <a:pt x="226847" y="1392923"/>
                  </a:lnTo>
                  <a:lnTo>
                    <a:pt x="228612" y="1385824"/>
                  </a:lnTo>
                  <a:close/>
                </a:path>
                <a:path w="2165985" h="2065020">
                  <a:moveTo>
                    <a:pt x="2165858" y="93853"/>
                  </a:moveTo>
                  <a:lnTo>
                    <a:pt x="2138934" y="66929"/>
                  </a:lnTo>
                  <a:lnTo>
                    <a:pt x="1529588" y="676275"/>
                  </a:lnTo>
                  <a:lnTo>
                    <a:pt x="1545336" y="616458"/>
                  </a:lnTo>
                  <a:lnTo>
                    <a:pt x="1524203" y="592670"/>
                  </a:lnTo>
                  <a:lnTo>
                    <a:pt x="1517307" y="595083"/>
                  </a:lnTo>
                  <a:lnTo>
                    <a:pt x="1511833" y="599897"/>
                  </a:lnTo>
                  <a:lnTo>
                    <a:pt x="1508506" y="606679"/>
                  </a:lnTo>
                  <a:lnTo>
                    <a:pt x="1466596" y="766191"/>
                  </a:lnTo>
                  <a:lnTo>
                    <a:pt x="1516862" y="752983"/>
                  </a:lnTo>
                  <a:lnTo>
                    <a:pt x="1626108" y="724281"/>
                  </a:lnTo>
                  <a:lnTo>
                    <a:pt x="1632889" y="720953"/>
                  </a:lnTo>
                  <a:lnTo>
                    <a:pt x="1637703" y="715479"/>
                  </a:lnTo>
                  <a:lnTo>
                    <a:pt x="1640116" y="708583"/>
                  </a:lnTo>
                  <a:lnTo>
                    <a:pt x="1639811" y="703199"/>
                  </a:lnTo>
                  <a:lnTo>
                    <a:pt x="1639697" y="701040"/>
                  </a:lnTo>
                  <a:lnTo>
                    <a:pt x="1636356" y="694258"/>
                  </a:lnTo>
                  <a:lnTo>
                    <a:pt x="1630857" y="689444"/>
                  </a:lnTo>
                  <a:lnTo>
                    <a:pt x="1623936" y="687031"/>
                  </a:lnTo>
                  <a:lnTo>
                    <a:pt x="1616329" y="687451"/>
                  </a:lnTo>
                  <a:lnTo>
                    <a:pt x="1556512" y="703199"/>
                  </a:lnTo>
                  <a:lnTo>
                    <a:pt x="2165858" y="938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518918" y="3940047"/>
              <a:ext cx="4043679" cy="783590"/>
            </a:xfrm>
            <a:custGeom>
              <a:avLst/>
              <a:gdLst/>
              <a:ahLst/>
              <a:cxnLst/>
              <a:rect l="l" t="t" r="r" b="b"/>
              <a:pathLst>
                <a:path w="4043679" h="783589">
                  <a:moveTo>
                    <a:pt x="4043172" y="44831"/>
                  </a:moveTo>
                  <a:lnTo>
                    <a:pt x="4039506" y="96376"/>
                  </a:lnTo>
                  <a:lnTo>
                    <a:pt x="4029986" y="145748"/>
                  </a:lnTo>
                  <a:lnTo>
                    <a:pt x="4015017" y="192498"/>
                  </a:lnTo>
                  <a:lnTo>
                    <a:pt x="3995006" y="236177"/>
                  </a:lnTo>
                  <a:lnTo>
                    <a:pt x="3970357" y="276338"/>
                  </a:lnTo>
                  <a:lnTo>
                    <a:pt x="3941476" y="312531"/>
                  </a:lnTo>
                  <a:lnTo>
                    <a:pt x="3908770" y="344308"/>
                  </a:lnTo>
                  <a:lnTo>
                    <a:pt x="3872643" y="371220"/>
                  </a:lnTo>
                  <a:lnTo>
                    <a:pt x="3833502" y="392820"/>
                  </a:lnTo>
                  <a:lnTo>
                    <a:pt x="3791753" y="408659"/>
                  </a:lnTo>
                  <a:lnTo>
                    <a:pt x="3747800" y="418288"/>
                  </a:lnTo>
                  <a:lnTo>
                    <a:pt x="3702050" y="421258"/>
                  </a:lnTo>
                  <a:lnTo>
                    <a:pt x="2430272" y="407162"/>
                  </a:lnTo>
                  <a:lnTo>
                    <a:pt x="2384519" y="410132"/>
                  </a:lnTo>
                  <a:lnTo>
                    <a:pt x="2340560" y="419761"/>
                  </a:lnTo>
                  <a:lnTo>
                    <a:pt x="2298801" y="435600"/>
                  </a:lnTo>
                  <a:lnTo>
                    <a:pt x="2259649" y="457199"/>
                  </a:lnTo>
                  <a:lnTo>
                    <a:pt x="2223512" y="484112"/>
                  </a:lnTo>
                  <a:lnTo>
                    <a:pt x="2190797" y="515889"/>
                  </a:lnTo>
                  <a:lnTo>
                    <a:pt x="2161910" y="552082"/>
                  </a:lnTo>
                  <a:lnTo>
                    <a:pt x="2137259" y="592243"/>
                  </a:lnTo>
                  <a:lnTo>
                    <a:pt x="2117250" y="635922"/>
                  </a:lnTo>
                  <a:lnTo>
                    <a:pt x="2102291" y="682672"/>
                  </a:lnTo>
                  <a:lnTo>
                    <a:pt x="2092788" y="732044"/>
                  </a:lnTo>
                  <a:lnTo>
                    <a:pt x="2089149" y="783589"/>
                  </a:lnTo>
                  <a:lnTo>
                    <a:pt x="2086636" y="731974"/>
                  </a:lnTo>
                  <a:lnTo>
                    <a:pt x="2078216" y="682399"/>
                  </a:lnTo>
                  <a:lnTo>
                    <a:pt x="2064287" y="635323"/>
                  </a:lnTo>
                  <a:lnTo>
                    <a:pt x="2045245" y="591203"/>
                  </a:lnTo>
                  <a:lnTo>
                    <a:pt x="2021486" y="550499"/>
                  </a:lnTo>
                  <a:lnTo>
                    <a:pt x="1993407" y="513667"/>
                  </a:lnTo>
                  <a:lnTo>
                    <a:pt x="1961405" y="481166"/>
                  </a:lnTo>
                  <a:lnTo>
                    <a:pt x="1925875" y="453455"/>
                  </a:lnTo>
                  <a:lnTo>
                    <a:pt x="1887214" y="430992"/>
                  </a:lnTo>
                  <a:lnTo>
                    <a:pt x="1845818" y="414234"/>
                  </a:lnTo>
                  <a:lnTo>
                    <a:pt x="1802085" y="403640"/>
                  </a:lnTo>
                  <a:lnTo>
                    <a:pt x="1756409" y="399669"/>
                  </a:lnTo>
                  <a:lnTo>
                    <a:pt x="332739" y="383920"/>
                  </a:lnTo>
                  <a:lnTo>
                    <a:pt x="287064" y="379949"/>
                  </a:lnTo>
                  <a:lnTo>
                    <a:pt x="243331" y="369355"/>
                  </a:lnTo>
                  <a:lnTo>
                    <a:pt x="201935" y="352597"/>
                  </a:lnTo>
                  <a:lnTo>
                    <a:pt x="163274" y="330134"/>
                  </a:lnTo>
                  <a:lnTo>
                    <a:pt x="127744" y="302423"/>
                  </a:lnTo>
                  <a:lnTo>
                    <a:pt x="95742" y="269922"/>
                  </a:lnTo>
                  <a:lnTo>
                    <a:pt x="67663" y="233090"/>
                  </a:lnTo>
                  <a:lnTo>
                    <a:pt x="43904" y="192386"/>
                  </a:lnTo>
                  <a:lnTo>
                    <a:pt x="24862" y="148266"/>
                  </a:lnTo>
                  <a:lnTo>
                    <a:pt x="10933" y="101190"/>
                  </a:lnTo>
                  <a:lnTo>
                    <a:pt x="2513" y="51615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658361" y="3048761"/>
              <a:ext cx="2514600" cy="685800"/>
            </a:xfrm>
            <a:custGeom>
              <a:avLst/>
              <a:gdLst/>
              <a:ahLst/>
              <a:cxnLst/>
              <a:rect l="l" t="t" r="r" b="b"/>
              <a:pathLst>
                <a:path w="2514600" h="685800">
                  <a:moveTo>
                    <a:pt x="0" y="685800"/>
                  </a:moveTo>
                  <a:lnTo>
                    <a:pt x="2743" y="630185"/>
                  </a:lnTo>
                  <a:lnTo>
                    <a:pt x="10686" y="577425"/>
                  </a:lnTo>
                  <a:lnTo>
                    <a:pt x="23396" y="528227"/>
                  </a:lnTo>
                  <a:lnTo>
                    <a:pt x="40440" y="483296"/>
                  </a:lnTo>
                  <a:lnTo>
                    <a:pt x="61388" y="443341"/>
                  </a:lnTo>
                  <a:lnTo>
                    <a:pt x="85807" y="409065"/>
                  </a:lnTo>
                  <a:lnTo>
                    <a:pt x="113264" y="381177"/>
                  </a:lnTo>
                  <a:lnTo>
                    <a:pt x="175568" y="347388"/>
                  </a:lnTo>
                  <a:lnTo>
                    <a:pt x="209550" y="342900"/>
                  </a:lnTo>
                  <a:lnTo>
                    <a:pt x="1047750" y="342900"/>
                  </a:lnTo>
                  <a:lnTo>
                    <a:pt x="1081731" y="338411"/>
                  </a:lnTo>
                  <a:lnTo>
                    <a:pt x="1144035" y="304622"/>
                  </a:lnTo>
                  <a:lnTo>
                    <a:pt x="1171492" y="276734"/>
                  </a:lnTo>
                  <a:lnTo>
                    <a:pt x="1195911" y="242458"/>
                  </a:lnTo>
                  <a:lnTo>
                    <a:pt x="1216859" y="202503"/>
                  </a:lnTo>
                  <a:lnTo>
                    <a:pt x="1233903" y="157572"/>
                  </a:lnTo>
                  <a:lnTo>
                    <a:pt x="1246613" y="108374"/>
                  </a:lnTo>
                  <a:lnTo>
                    <a:pt x="1254556" y="55614"/>
                  </a:lnTo>
                  <a:lnTo>
                    <a:pt x="1257300" y="0"/>
                  </a:lnTo>
                  <a:lnTo>
                    <a:pt x="1260043" y="55614"/>
                  </a:lnTo>
                  <a:lnTo>
                    <a:pt x="1267986" y="108374"/>
                  </a:lnTo>
                  <a:lnTo>
                    <a:pt x="1280696" y="157572"/>
                  </a:lnTo>
                  <a:lnTo>
                    <a:pt x="1297740" y="202503"/>
                  </a:lnTo>
                  <a:lnTo>
                    <a:pt x="1318688" y="242458"/>
                  </a:lnTo>
                  <a:lnTo>
                    <a:pt x="1343107" y="276734"/>
                  </a:lnTo>
                  <a:lnTo>
                    <a:pt x="1370564" y="304622"/>
                  </a:lnTo>
                  <a:lnTo>
                    <a:pt x="1432868" y="338411"/>
                  </a:lnTo>
                  <a:lnTo>
                    <a:pt x="1466850" y="342900"/>
                  </a:lnTo>
                  <a:lnTo>
                    <a:pt x="2305050" y="342900"/>
                  </a:lnTo>
                  <a:lnTo>
                    <a:pt x="2339031" y="347388"/>
                  </a:lnTo>
                  <a:lnTo>
                    <a:pt x="2401335" y="381177"/>
                  </a:lnTo>
                  <a:lnTo>
                    <a:pt x="2428792" y="409065"/>
                  </a:lnTo>
                  <a:lnTo>
                    <a:pt x="2453211" y="443341"/>
                  </a:lnTo>
                  <a:lnTo>
                    <a:pt x="2474159" y="483296"/>
                  </a:lnTo>
                  <a:lnTo>
                    <a:pt x="2491203" y="528227"/>
                  </a:lnTo>
                  <a:lnTo>
                    <a:pt x="2503913" y="577425"/>
                  </a:lnTo>
                  <a:lnTo>
                    <a:pt x="2511856" y="630185"/>
                  </a:lnTo>
                  <a:lnTo>
                    <a:pt x="2514600" y="6858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72200" y="2362201"/>
            <a:ext cx="3863340" cy="464871"/>
          </a:xfrm>
          <a:prstGeom prst="rect">
            <a:avLst/>
          </a:prstGeom>
          <a:solidFill>
            <a:srgbClr val="D2EDF5"/>
          </a:solidFill>
          <a:ln w="9144">
            <a:solidFill>
              <a:srgbClr val="FFFFFF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spcBef>
                <a:spcPts val="265"/>
              </a:spcBef>
            </a:pPr>
            <a:r>
              <a:rPr sz="2800" b="1" kern="0" spc="-10" dirty="0">
                <a:solidFill>
                  <a:srgbClr val="E300A8"/>
                </a:solidFill>
                <a:latin typeface="Times New Roman"/>
                <a:cs typeface="Times New Roman"/>
              </a:rPr>
              <a:t>Prepositional</a:t>
            </a:r>
            <a:r>
              <a:rPr sz="2800" b="1" kern="0" spc="-114" dirty="0">
                <a:solidFill>
                  <a:srgbClr val="E300A8"/>
                </a:solidFill>
                <a:latin typeface="Times New Roman"/>
                <a:cs typeface="Times New Roman"/>
              </a:rPr>
              <a:t> </a:t>
            </a:r>
            <a:r>
              <a:rPr sz="2800" b="1" kern="0" spc="-10" dirty="0">
                <a:solidFill>
                  <a:srgbClr val="E300A8"/>
                </a:solidFill>
                <a:latin typeface="Times New Roman"/>
                <a:cs typeface="Times New Roman"/>
              </a:rPr>
              <a:t>phrase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526" y="461900"/>
            <a:ext cx="97053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8325">
              <a:spcBef>
                <a:spcPts val="105"/>
              </a:spcBef>
            </a:pPr>
            <a:r>
              <a:rPr dirty="0"/>
              <a:t>Simple </a:t>
            </a:r>
            <a:r>
              <a:rPr spc="-10" dirty="0"/>
              <a:t>Sentence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43829" y="2129028"/>
            <a:ext cx="3895725" cy="1762125"/>
            <a:chOff x="4719828" y="2129027"/>
            <a:chExt cx="3895725" cy="1762125"/>
          </a:xfrm>
        </p:grpSpPr>
        <p:sp>
          <p:nvSpPr>
            <p:cNvPr id="4" name="object 4"/>
            <p:cNvSpPr/>
            <p:nvPr/>
          </p:nvSpPr>
          <p:spPr>
            <a:xfrm>
              <a:off x="4724400" y="2133599"/>
              <a:ext cx="3886200" cy="219075"/>
            </a:xfrm>
            <a:custGeom>
              <a:avLst/>
              <a:gdLst/>
              <a:ahLst/>
              <a:cxnLst/>
              <a:rect l="l" t="t" r="r" b="b"/>
              <a:pathLst>
                <a:path w="3886200" h="219075">
                  <a:moveTo>
                    <a:pt x="3886200" y="0"/>
                  </a:moveTo>
                  <a:lnTo>
                    <a:pt x="0" y="0"/>
                  </a:lnTo>
                  <a:lnTo>
                    <a:pt x="219075" y="219075"/>
                  </a:lnTo>
                  <a:lnTo>
                    <a:pt x="3667125" y="219075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FF9A4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724400" y="3667125"/>
              <a:ext cx="3886200" cy="219075"/>
            </a:xfrm>
            <a:custGeom>
              <a:avLst/>
              <a:gdLst/>
              <a:ahLst/>
              <a:cxnLst/>
              <a:rect l="l" t="t" r="r" b="b"/>
              <a:pathLst>
                <a:path w="3886200" h="219075">
                  <a:moveTo>
                    <a:pt x="3667125" y="0"/>
                  </a:moveTo>
                  <a:lnTo>
                    <a:pt x="219075" y="0"/>
                  </a:lnTo>
                  <a:lnTo>
                    <a:pt x="0" y="219075"/>
                  </a:lnTo>
                  <a:lnTo>
                    <a:pt x="3886200" y="219075"/>
                  </a:lnTo>
                  <a:lnTo>
                    <a:pt x="3667125" y="0"/>
                  </a:lnTo>
                  <a:close/>
                </a:path>
              </a:pathLst>
            </a:custGeom>
            <a:solidFill>
              <a:srgbClr val="CD681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724400" y="2133599"/>
              <a:ext cx="219075" cy="1752600"/>
            </a:xfrm>
            <a:custGeom>
              <a:avLst/>
              <a:gdLst/>
              <a:ahLst/>
              <a:cxnLst/>
              <a:rect l="l" t="t" r="r" b="b"/>
              <a:pathLst>
                <a:path w="219075" h="1752600">
                  <a:moveTo>
                    <a:pt x="0" y="0"/>
                  </a:moveTo>
                  <a:lnTo>
                    <a:pt x="0" y="1752600"/>
                  </a:lnTo>
                  <a:lnTo>
                    <a:pt x="219075" y="1533525"/>
                  </a:lnTo>
                  <a:lnTo>
                    <a:pt x="219075" y="219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75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391525" y="2133599"/>
              <a:ext cx="219075" cy="1752600"/>
            </a:xfrm>
            <a:custGeom>
              <a:avLst/>
              <a:gdLst/>
              <a:ahLst/>
              <a:cxnLst/>
              <a:rect l="l" t="t" r="r" b="b"/>
              <a:pathLst>
                <a:path w="219075" h="1752600">
                  <a:moveTo>
                    <a:pt x="219075" y="0"/>
                  </a:moveTo>
                  <a:lnTo>
                    <a:pt x="0" y="219075"/>
                  </a:lnTo>
                  <a:lnTo>
                    <a:pt x="0" y="1533525"/>
                  </a:lnTo>
                  <a:lnTo>
                    <a:pt x="219075" y="1752600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994D0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724400" y="2133599"/>
              <a:ext cx="3886200" cy="1752600"/>
            </a:xfrm>
            <a:custGeom>
              <a:avLst/>
              <a:gdLst/>
              <a:ahLst/>
              <a:cxnLst/>
              <a:rect l="l" t="t" r="r" b="b"/>
              <a:pathLst>
                <a:path w="3886200" h="1752600">
                  <a:moveTo>
                    <a:pt x="0" y="0"/>
                  </a:moveTo>
                  <a:lnTo>
                    <a:pt x="3886200" y="0"/>
                  </a:lnTo>
                  <a:lnTo>
                    <a:pt x="3886200" y="1752600"/>
                  </a:lnTo>
                  <a:lnTo>
                    <a:pt x="0" y="1752600"/>
                  </a:lnTo>
                  <a:lnTo>
                    <a:pt x="0" y="0"/>
                  </a:lnTo>
                  <a:close/>
                </a:path>
                <a:path w="3886200" h="1752600">
                  <a:moveTo>
                    <a:pt x="0" y="0"/>
                  </a:moveTo>
                  <a:lnTo>
                    <a:pt x="219075" y="219075"/>
                  </a:lnTo>
                </a:path>
                <a:path w="3886200" h="1752600">
                  <a:moveTo>
                    <a:pt x="0" y="1752600"/>
                  </a:moveTo>
                  <a:lnTo>
                    <a:pt x="219075" y="1533525"/>
                  </a:lnTo>
                </a:path>
                <a:path w="3886200" h="1752600">
                  <a:moveTo>
                    <a:pt x="3886200" y="0"/>
                  </a:moveTo>
                  <a:lnTo>
                    <a:pt x="3667125" y="219075"/>
                  </a:lnTo>
                </a:path>
                <a:path w="3886200" h="1752600">
                  <a:moveTo>
                    <a:pt x="3886200" y="1752600"/>
                  </a:moveTo>
                  <a:lnTo>
                    <a:pt x="3667125" y="153352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67475" y="2352676"/>
            <a:ext cx="3448050" cy="628377"/>
          </a:xfrm>
          <a:prstGeom prst="rect">
            <a:avLst/>
          </a:prstGeom>
          <a:solidFill>
            <a:srgbClr val="FF8118"/>
          </a:solidFill>
          <a:ln w="9144">
            <a:solidFill>
              <a:srgbClr val="FFFFFF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161925">
              <a:spcBef>
                <a:spcPts val="1540"/>
              </a:spcBef>
            </a:pPr>
            <a:r>
              <a:rPr sz="28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play</a:t>
            </a:r>
            <a:r>
              <a:rPr sz="2800" b="1" kern="0" spc="-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tennis</a:t>
            </a:r>
            <a:r>
              <a:rPr sz="2800" b="1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2800" b="1" kern="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8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swim.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52828" y="2129028"/>
            <a:ext cx="3971925" cy="1762125"/>
            <a:chOff x="528827" y="2129027"/>
            <a:chExt cx="3971925" cy="1762125"/>
          </a:xfrm>
        </p:grpSpPr>
        <p:sp>
          <p:nvSpPr>
            <p:cNvPr id="11" name="object 11"/>
            <p:cNvSpPr/>
            <p:nvPr/>
          </p:nvSpPr>
          <p:spPr>
            <a:xfrm>
              <a:off x="533399" y="2133599"/>
              <a:ext cx="3962400" cy="219075"/>
            </a:xfrm>
            <a:custGeom>
              <a:avLst/>
              <a:gdLst/>
              <a:ahLst/>
              <a:cxnLst/>
              <a:rect l="l" t="t" r="r" b="b"/>
              <a:pathLst>
                <a:path w="3962400" h="219075">
                  <a:moveTo>
                    <a:pt x="3962400" y="0"/>
                  </a:moveTo>
                  <a:lnTo>
                    <a:pt x="0" y="0"/>
                  </a:lnTo>
                  <a:lnTo>
                    <a:pt x="219075" y="219075"/>
                  </a:lnTo>
                  <a:lnTo>
                    <a:pt x="3743325" y="219075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31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33399" y="3667125"/>
              <a:ext cx="3962400" cy="219075"/>
            </a:xfrm>
            <a:custGeom>
              <a:avLst/>
              <a:gdLst/>
              <a:ahLst/>
              <a:cxnLst/>
              <a:rect l="l" t="t" r="r" b="b"/>
              <a:pathLst>
                <a:path w="3962400" h="219075">
                  <a:moveTo>
                    <a:pt x="3743325" y="0"/>
                  </a:moveTo>
                  <a:lnTo>
                    <a:pt x="219075" y="0"/>
                  </a:lnTo>
                  <a:lnTo>
                    <a:pt x="0" y="219075"/>
                  </a:lnTo>
                  <a:lnTo>
                    <a:pt x="3962400" y="219075"/>
                  </a:lnTo>
                  <a:lnTo>
                    <a:pt x="3743325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33399" y="2133599"/>
              <a:ext cx="219075" cy="1752600"/>
            </a:xfrm>
            <a:custGeom>
              <a:avLst/>
              <a:gdLst/>
              <a:ahLst/>
              <a:cxnLst/>
              <a:rect l="l" t="t" r="r" b="b"/>
              <a:pathLst>
                <a:path w="219075" h="1752600">
                  <a:moveTo>
                    <a:pt x="0" y="0"/>
                  </a:moveTo>
                  <a:lnTo>
                    <a:pt x="0" y="1752600"/>
                  </a:lnTo>
                  <a:lnTo>
                    <a:pt x="219075" y="1533525"/>
                  </a:lnTo>
                  <a:lnTo>
                    <a:pt x="219075" y="219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276724" y="2133599"/>
              <a:ext cx="219075" cy="1752600"/>
            </a:xfrm>
            <a:custGeom>
              <a:avLst/>
              <a:gdLst/>
              <a:ahLst/>
              <a:cxnLst/>
              <a:rect l="l" t="t" r="r" b="b"/>
              <a:pathLst>
                <a:path w="219075" h="1752600">
                  <a:moveTo>
                    <a:pt x="219075" y="0"/>
                  </a:moveTo>
                  <a:lnTo>
                    <a:pt x="0" y="219075"/>
                  </a:lnTo>
                  <a:lnTo>
                    <a:pt x="0" y="1533525"/>
                  </a:lnTo>
                  <a:lnTo>
                    <a:pt x="219075" y="1752600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3399" y="2133599"/>
              <a:ext cx="3962400" cy="1752600"/>
            </a:xfrm>
            <a:custGeom>
              <a:avLst/>
              <a:gdLst/>
              <a:ahLst/>
              <a:cxnLst/>
              <a:rect l="l" t="t" r="r" b="b"/>
              <a:pathLst>
                <a:path w="3962400" h="1752600">
                  <a:moveTo>
                    <a:pt x="0" y="0"/>
                  </a:moveTo>
                  <a:lnTo>
                    <a:pt x="3962400" y="0"/>
                  </a:lnTo>
                  <a:lnTo>
                    <a:pt x="3962400" y="1752600"/>
                  </a:lnTo>
                  <a:lnTo>
                    <a:pt x="0" y="1752600"/>
                  </a:lnTo>
                  <a:lnTo>
                    <a:pt x="0" y="0"/>
                  </a:lnTo>
                  <a:close/>
                </a:path>
                <a:path w="3962400" h="1752600">
                  <a:moveTo>
                    <a:pt x="0" y="0"/>
                  </a:moveTo>
                  <a:lnTo>
                    <a:pt x="219075" y="219075"/>
                  </a:lnTo>
                </a:path>
                <a:path w="3962400" h="1752600">
                  <a:moveTo>
                    <a:pt x="0" y="1752600"/>
                  </a:moveTo>
                  <a:lnTo>
                    <a:pt x="219075" y="1533525"/>
                  </a:lnTo>
                </a:path>
                <a:path w="3962400" h="1752600">
                  <a:moveTo>
                    <a:pt x="3962400" y="0"/>
                  </a:moveTo>
                  <a:lnTo>
                    <a:pt x="3743325" y="219075"/>
                  </a:lnTo>
                </a:path>
                <a:path w="3962400" h="1752600">
                  <a:moveTo>
                    <a:pt x="3962400" y="1752600"/>
                  </a:moveTo>
                  <a:lnTo>
                    <a:pt x="3743325" y="153352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76475" y="2352676"/>
            <a:ext cx="3524250" cy="877163"/>
          </a:xfrm>
          <a:prstGeom prst="rect">
            <a:avLst/>
          </a:prstGeom>
          <a:solidFill>
            <a:srgbClr val="FFFF00"/>
          </a:solidFill>
          <a:ln w="9144">
            <a:solidFill>
              <a:srgbClr val="FFFFFF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430530"/>
            <a:r>
              <a:rPr sz="2800" b="1" kern="0" spc="-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Tom </a:t>
            </a:r>
            <a:r>
              <a:rPr sz="28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  <a:r>
              <a:rPr sz="2800" b="1" kern="0" spc="-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800" b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Mary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93644" y="4293489"/>
            <a:ext cx="2618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kern="0" dirty="0">
                <a:solidFill>
                  <a:srgbClr val="FFFFFF"/>
                </a:solidFill>
                <a:latin typeface="Arial MT"/>
                <a:cs typeface="Arial MT"/>
              </a:rPr>
              <a:t>Compound</a:t>
            </a:r>
            <a:r>
              <a:rPr sz="2400" kern="0" spc="-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kern="0" spc="-10" dirty="0">
                <a:solidFill>
                  <a:srgbClr val="FFFFFF"/>
                </a:solidFill>
                <a:latin typeface="Arial MT"/>
                <a:cs typeface="Arial MT"/>
              </a:rPr>
              <a:t>Subject</a:t>
            </a:r>
            <a:endParaRPr sz="240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34920" y="4293489"/>
            <a:ext cx="288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kern="0" dirty="0">
                <a:solidFill>
                  <a:srgbClr val="FFFFFF"/>
                </a:solidFill>
                <a:latin typeface="Arial MT"/>
                <a:cs typeface="Arial MT"/>
              </a:rPr>
              <a:t>Compound</a:t>
            </a:r>
            <a:r>
              <a:rPr sz="2400" kern="0" spc="-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kern="0" spc="-10" dirty="0">
                <a:solidFill>
                  <a:srgbClr val="FFFFFF"/>
                </a:solidFill>
                <a:latin typeface="Arial MT"/>
                <a:cs typeface="Arial MT"/>
              </a:rPr>
              <a:t>Predicate</a:t>
            </a:r>
            <a:endParaRPr sz="240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4800600"/>
            <a:ext cx="1193800" cy="10922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0" y="4876800"/>
            <a:ext cx="990600" cy="10033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888994" y="5205221"/>
            <a:ext cx="262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kern="0" spc="-5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62009" y="5129021"/>
            <a:ext cx="262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kern="0" spc="-5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2365" y="2481148"/>
            <a:ext cx="48342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Compound</a:t>
            </a:r>
            <a:r>
              <a:rPr b="1" spc="-30" dirty="0"/>
              <a:t> </a:t>
            </a:r>
            <a:r>
              <a:rPr b="1" spc="-10" dirty="0"/>
              <a:t>Sentence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526" y="461900"/>
            <a:ext cx="97053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3815">
              <a:spcBef>
                <a:spcPts val="105"/>
              </a:spcBef>
            </a:pPr>
            <a:r>
              <a:rPr b="1" dirty="0">
                <a:solidFill>
                  <a:srgbClr val="FFFF00"/>
                </a:solidFill>
                <a:latin typeface="Calibri"/>
                <a:cs typeface="Calibri"/>
              </a:rPr>
              <a:t>Compound</a:t>
            </a:r>
            <a:r>
              <a:rPr b="1" spc="-10" dirty="0">
                <a:solidFill>
                  <a:srgbClr val="FFFF00"/>
                </a:solidFill>
              </a:rPr>
              <a:t> Sentence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82878"/>
            <a:ext cx="7996555" cy="4514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1640" indent="-408940" algn="just">
              <a:spcBef>
                <a:spcPts val="105"/>
              </a:spcBef>
              <a:buSzPct val="75000"/>
              <a:buFont typeface="Arial MT"/>
              <a:buChar char="•"/>
              <a:tabLst>
                <a:tab pos="421640" algn="l"/>
              </a:tabLst>
            </a:pP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kern="0" spc="6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compound</a:t>
            </a:r>
            <a:r>
              <a:rPr sz="3200" b="1" kern="0" spc="6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sentence</a:t>
            </a:r>
            <a:r>
              <a:rPr sz="3200" b="1" kern="0" spc="6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3200" b="1" kern="0" spc="6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3200" b="1" kern="0" spc="6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3200" b="1" kern="0" spc="6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spc="-25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endParaRPr sz="32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5600" marR="5715" algn="just">
              <a:lnSpc>
                <a:spcPct val="160000"/>
              </a:lnSpc>
              <a:spcBef>
                <a:spcPts val="5"/>
              </a:spcBef>
            </a:pP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sz="3200" b="1" kern="0" spc="4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3200" b="1" kern="0" spc="4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3200" b="1" kern="0" spc="41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stand</a:t>
            </a:r>
            <a:r>
              <a:rPr sz="3200" b="1" kern="0" spc="41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alone</a:t>
            </a:r>
            <a:r>
              <a:rPr sz="3200" b="1" kern="0" spc="4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spc="-10" dirty="0">
                <a:solidFill>
                  <a:srgbClr val="FFFFFF"/>
                </a:solidFill>
                <a:latin typeface="Calibri"/>
                <a:cs typeface="Calibri"/>
              </a:rPr>
              <a:t>(independent clauses).</a:t>
            </a:r>
            <a:endParaRPr sz="32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4330" marR="6350" indent="-342265" algn="just">
              <a:lnSpc>
                <a:spcPct val="16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Independent</a:t>
            </a:r>
            <a:r>
              <a:rPr sz="3200" b="1" kern="0" spc="7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clauses</a:t>
            </a:r>
            <a:r>
              <a:rPr sz="3200" b="1" kern="0" spc="75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3200" b="1" kern="0" spc="76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connected</a:t>
            </a:r>
            <a:r>
              <a:rPr sz="3200" b="1" kern="0" spc="7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spc="-25" dirty="0">
                <a:solidFill>
                  <a:srgbClr val="FFFFFF"/>
                </a:solidFill>
                <a:latin typeface="Calibri"/>
                <a:cs typeface="Calibri"/>
              </a:rPr>
              <a:t>by 	</a:t>
            </a:r>
            <a:r>
              <a:rPr sz="3200" b="1" kern="0" dirty="0">
                <a:solidFill>
                  <a:srgbClr val="FFFF00"/>
                </a:solidFill>
                <a:latin typeface="Calibri"/>
                <a:cs typeface="Calibri"/>
              </a:rPr>
              <a:t>coordinating</a:t>
            </a:r>
            <a:r>
              <a:rPr sz="3200" b="1" kern="0" spc="515" dirty="0">
                <a:solidFill>
                  <a:srgbClr val="FFFF00"/>
                </a:solidFill>
                <a:latin typeface="Calibri"/>
                <a:cs typeface="Calibri"/>
              </a:rPr>
              <a:t>    </a:t>
            </a:r>
            <a:r>
              <a:rPr sz="3200" b="1" kern="0" dirty="0">
                <a:solidFill>
                  <a:srgbClr val="FFFF00"/>
                </a:solidFill>
                <a:latin typeface="Calibri"/>
                <a:cs typeface="Calibri"/>
              </a:rPr>
              <a:t>conjunctions</a:t>
            </a:r>
            <a:r>
              <a:rPr sz="3200" b="1" kern="0" dirty="0">
                <a:solidFill>
                  <a:srgbClr val="DEF5F9"/>
                </a:solidFill>
                <a:latin typeface="Calibri"/>
                <a:cs typeface="Calibri"/>
              </a:rPr>
              <a:t>,</a:t>
            </a:r>
            <a:r>
              <a:rPr sz="3200" b="1" kern="0" spc="520" dirty="0">
                <a:solidFill>
                  <a:srgbClr val="DEF5F9"/>
                </a:solidFill>
                <a:latin typeface="Calibri"/>
                <a:cs typeface="Calibri"/>
              </a:rPr>
              <a:t>    </a:t>
            </a:r>
            <a:r>
              <a:rPr sz="3200" b="1" kern="0" spc="-10" dirty="0">
                <a:solidFill>
                  <a:srgbClr val="FFFF00"/>
                </a:solidFill>
                <a:latin typeface="Calibri"/>
                <a:cs typeface="Calibri"/>
              </a:rPr>
              <a:t>conjunctive 	</a:t>
            </a:r>
            <a:r>
              <a:rPr sz="3200" b="1" kern="0" dirty="0">
                <a:solidFill>
                  <a:srgbClr val="FFFF00"/>
                </a:solidFill>
                <a:latin typeface="Calibri"/>
                <a:cs typeface="Calibri"/>
              </a:rPr>
              <a:t>adverbs</a:t>
            </a:r>
            <a:r>
              <a:rPr sz="3200" b="1" kern="0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00"/>
                </a:solidFill>
                <a:latin typeface="Calibri"/>
                <a:cs typeface="Calibri"/>
              </a:rPr>
              <a:t>or</a:t>
            </a:r>
            <a:r>
              <a:rPr sz="3200" b="1" kern="0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3200" b="1" kern="0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kern="0" spc="-10" dirty="0">
                <a:solidFill>
                  <a:srgbClr val="FFFF00"/>
                </a:solidFill>
                <a:latin typeface="Calibri"/>
                <a:cs typeface="Calibri"/>
              </a:rPr>
              <a:t>semi-colon.</a:t>
            </a:r>
            <a:endParaRPr sz="3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526" y="461900"/>
            <a:ext cx="97053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3815"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Compound</a:t>
            </a:r>
            <a:r>
              <a:rPr b="1" spc="-10" dirty="0"/>
              <a:t> Sentence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6200" y="2895601"/>
            <a:ext cx="6423660" cy="571951"/>
          </a:xfrm>
          <a:prstGeom prst="rect">
            <a:avLst/>
          </a:prstGeom>
          <a:solidFill>
            <a:srgbClr val="B5E9F4"/>
          </a:solidFill>
        </p:spPr>
        <p:txBody>
          <a:bodyPr vert="horz" wrap="square" lIns="0" tIns="78740" rIns="0" bIns="0" rtlCol="0">
            <a:spAutoFit/>
          </a:bodyPr>
          <a:lstStyle/>
          <a:p>
            <a:pPr marL="549275">
              <a:spcBef>
                <a:spcPts val="620"/>
              </a:spcBef>
            </a:pPr>
            <a:r>
              <a:rPr sz="32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We</a:t>
            </a:r>
            <a:r>
              <a:rPr sz="3200" b="1" kern="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went</a:t>
            </a:r>
            <a:r>
              <a:rPr sz="3200" b="1" kern="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3200" b="1" kern="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San</a:t>
            </a:r>
            <a:r>
              <a:rPr sz="3200" b="1" kern="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Juan,</a:t>
            </a:r>
            <a:r>
              <a:rPr sz="3200" b="1" kern="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kern="0" spc="-2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endParaRPr sz="32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3401" y="3810001"/>
            <a:ext cx="5678805" cy="525785"/>
          </a:xfrm>
          <a:prstGeom prst="rect">
            <a:avLst/>
          </a:prstGeom>
          <a:solidFill>
            <a:srgbClr val="B5E9F4"/>
          </a:solidFill>
        </p:spPr>
        <p:txBody>
          <a:bodyPr vert="horz" wrap="square" lIns="0" tIns="33020" rIns="0" bIns="0" rtlCol="0">
            <a:spAutoFit/>
          </a:bodyPr>
          <a:lstStyle/>
          <a:p>
            <a:pPr marL="193675">
              <a:spcBef>
                <a:spcPts val="260"/>
              </a:spcBef>
            </a:pPr>
            <a:r>
              <a:rPr sz="32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most</a:t>
            </a:r>
            <a:r>
              <a:rPr sz="3200" b="1" kern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of us </a:t>
            </a:r>
            <a:r>
              <a:rPr lang="en-US" sz="32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played</a:t>
            </a:r>
            <a:r>
              <a:rPr sz="3200" b="1" kern="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all </a:t>
            </a:r>
            <a:r>
              <a:rPr sz="3200" b="1" kern="0" spc="-10" dirty="0">
                <a:solidFill>
                  <a:srgbClr val="FF0000"/>
                </a:solidFill>
                <a:latin typeface="Times New Roman"/>
                <a:cs typeface="Times New Roman"/>
              </a:rPr>
              <a:t>night.</a:t>
            </a:r>
            <a:endParaRPr sz="32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526" y="461900"/>
            <a:ext cx="97053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3815"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Compound</a:t>
            </a:r>
            <a:r>
              <a:rPr b="1" spc="-10" dirty="0"/>
              <a:t> Sentence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90838" y="2662238"/>
            <a:ext cx="6433185" cy="686435"/>
            <a:chOff x="1366837" y="2662237"/>
            <a:chExt cx="6433185" cy="686435"/>
          </a:xfrm>
        </p:grpSpPr>
        <p:sp>
          <p:nvSpPr>
            <p:cNvPr id="4" name="object 4"/>
            <p:cNvSpPr/>
            <p:nvPr/>
          </p:nvSpPr>
          <p:spPr>
            <a:xfrm>
              <a:off x="1371600" y="2667000"/>
              <a:ext cx="6423660" cy="676910"/>
            </a:xfrm>
            <a:custGeom>
              <a:avLst/>
              <a:gdLst/>
              <a:ahLst/>
              <a:cxnLst/>
              <a:rect l="l" t="t" r="r" b="b"/>
              <a:pathLst>
                <a:path w="6423659" h="676910">
                  <a:moveTo>
                    <a:pt x="6423659" y="0"/>
                  </a:moveTo>
                  <a:lnTo>
                    <a:pt x="0" y="0"/>
                  </a:lnTo>
                  <a:lnTo>
                    <a:pt x="0" y="676655"/>
                  </a:lnTo>
                  <a:lnTo>
                    <a:pt x="6423659" y="676655"/>
                  </a:lnTo>
                  <a:lnTo>
                    <a:pt x="6423659" y="0"/>
                  </a:lnTo>
                  <a:close/>
                </a:path>
              </a:pathLst>
            </a:custGeom>
            <a:solidFill>
              <a:srgbClr val="B5E9F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371600" y="2667000"/>
              <a:ext cx="6423660" cy="676910"/>
            </a:xfrm>
            <a:custGeom>
              <a:avLst/>
              <a:gdLst/>
              <a:ahLst/>
              <a:cxnLst/>
              <a:rect l="l" t="t" r="r" b="b"/>
              <a:pathLst>
                <a:path w="6423659" h="676910">
                  <a:moveTo>
                    <a:pt x="0" y="676655"/>
                  </a:moveTo>
                  <a:lnTo>
                    <a:pt x="6423659" y="676655"/>
                  </a:lnTo>
                  <a:lnTo>
                    <a:pt x="6423659" y="0"/>
                  </a:lnTo>
                  <a:lnTo>
                    <a:pt x="0" y="0"/>
                  </a:lnTo>
                  <a:lnTo>
                    <a:pt x="0" y="676655"/>
                  </a:lnTo>
                  <a:close/>
                </a:path>
              </a:pathLst>
            </a:custGeom>
            <a:ln w="9144">
              <a:solidFill>
                <a:srgbClr val="0F5666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31795" y="2732659"/>
            <a:ext cx="3785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kern="0" dirty="0">
                <a:solidFill>
                  <a:srgbClr val="294AD9"/>
                </a:solidFill>
                <a:latin typeface="Times New Roman"/>
                <a:cs typeface="Times New Roman"/>
              </a:rPr>
              <a:t>We</a:t>
            </a:r>
            <a:r>
              <a:rPr sz="3200" b="1" kern="0" spc="-60" dirty="0">
                <a:solidFill>
                  <a:srgbClr val="294AD9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579F34"/>
                </a:solidFill>
                <a:latin typeface="Times New Roman"/>
                <a:cs typeface="Times New Roman"/>
              </a:rPr>
              <a:t>went</a:t>
            </a:r>
            <a:r>
              <a:rPr sz="3200" b="1" kern="0" spc="-50" dirty="0">
                <a:solidFill>
                  <a:srgbClr val="579F34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E300A8"/>
                </a:solidFill>
                <a:latin typeface="Times New Roman"/>
                <a:cs typeface="Times New Roman"/>
              </a:rPr>
              <a:t>to</a:t>
            </a:r>
            <a:r>
              <a:rPr sz="3200" b="1" kern="0" spc="-45" dirty="0">
                <a:solidFill>
                  <a:srgbClr val="E300A8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E300A8"/>
                </a:solidFill>
                <a:latin typeface="Times New Roman"/>
                <a:cs typeface="Times New Roman"/>
              </a:rPr>
              <a:t>San</a:t>
            </a:r>
            <a:r>
              <a:rPr sz="3200" b="1" kern="0" spc="-70" dirty="0">
                <a:solidFill>
                  <a:srgbClr val="E300A8"/>
                </a:solidFill>
                <a:latin typeface="Times New Roman"/>
                <a:cs typeface="Times New Roman"/>
              </a:rPr>
              <a:t> </a:t>
            </a:r>
            <a:r>
              <a:rPr sz="3200" b="1" kern="0" spc="-10" dirty="0">
                <a:solidFill>
                  <a:srgbClr val="E300A8"/>
                </a:solidFill>
                <a:latin typeface="Times New Roman"/>
                <a:cs typeface="Times New Roman"/>
              </a:rPr>
              <a:t>Juan,</a:t>
            </a:r>
            <a:endParaRPr sz="32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24238" y="4643438"/>
            <a:ext cx="5790565" cy="588645"/>
            <a:chOff x="1900237" y="4643437"/>
            <a:chExt cx="5790565" cy="588645"/>
          </a:xfrm>
        </p:grpSpPr>
        <p:sp>
          <p:nvSpPr>
            <p:cNvPr id="8" name="object 8"/>
            <p:cNvSpPr/>
            <p:nvPr/>
          </p:nvSpPr>
          <p:spPr>
            <a:xfrm>
              <a:off x="1905000" y="4648200"/>
              <a:ext cx="5781040" cy="579120"/>
            </a:xfrm>
            <a:custGeom>
              <a:avLst/>
              <a:gdLst/>
              <a:ahLst/>
              <a:cxnLst/>
              <a:rect l="l" t="t" r="r" b="b"/>
              <a:pathLst>
                <a:path w="5781040" h="579120">
                  <a:moveTo>
                    <a:pt x="5780532" y="0"/>
                  </a:moveTo>
                  <a:lnTo>
                    <a:pt x="0" y="0"/>
                  </a:lnTo>
                  <a:lnTo>
                    <a:pt x="0" y="579119"/>
                  </a:lnTo>
                  <a:lnTo>
                    <a:pt x="5780532" y="579119"/>
                  </a:lnTo>
                  <a:lnTo>
                    <a:pt x="5780532" y="0"/>
                  </a:lnTo>
                  <a:close/>
                </a:path>
              </a:pathLst>
            </a:custGeom>
            <a:solidFill>
              <a:srgbClr val="B5E9F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905000" y="4648200"/>
              <a:ext cx="5781040" cy="579120"/>
            </a:xfrm>
            <a:custGeom>
              <a:avLst/>
              <a:gdLst/>
              <a:ahLst/>
              <a:cxnLst/>
              <a:rect l="l" t="t" r="r" b="b"/>
              <a:pathLst>
                <a:path w="5781040" h="579120">
                  <a:moveTo>
                    <a:pt x="0" y="579119"/>
                  </a:moveTo>
                  <a:lnTo>
                    <a:pt x="5780532" y="579119"/>
                  </a:lnTo>
                  <a:lnTo>
                    <a:pt x="5780532" y="0"/>
                  </a:lnTo>
                  <a:lnTo>
                    <a:pt x="0" y="0"/>
                  </a:lnTo>
                  <a:lnTo>
                    <a:pt x="0" y="579119"/>
                  </a:lnTo>
                  <a:close/>
                </a:path>
              </a:pathLst>
            </a:custGeom>
            <a:ln w="9144">
              <a:solidFill>
                <a:srgbClr val="0F5666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33573" y="4668774"/>
            <a:ext cx="5771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spcBef>
                <a:spcPts val="100"/>
              </a:spcBef>
            </a:pPr>
            <a:r>
              <a:rPr sz="3200" b="1" kern="0" dirty="0">
                <a:solidFill>
                  <a:srgbClr val="CC0000"/>
                </a:solidFill>
                <a:latin typeface="Times New Roman"/>
                <a:cs typeface="Times New Roman"/>
              </a:rPr>
              <a:t>and</a:t>
            </a:r>
            <a:r>
              <a:rPr sz="3200" b="1" kern="0" spc="-1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294AD9"/>
                </a:solidFill>
                <a:latin typeface="Times New Roman"/>
                <a:cs typeface="Times New Roman"/>
              </a:rPr>
              <a:t>most</a:t>
            </a:r>
            <a:r>
              <a:rPr sz="3200" b="1" kern="0" spc="-15" dirty="0">
                <a:solidFill>
                  <a:srgbClr val="294AD9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294AD9"/>
                </a:solidFill>
                <a:latin typeface="Times New Roman"/>
                <a:cs typeface="Times New Roman"/>
              </a:rPr>
              <a:t>of us</a:t>
            </a:r>
            <a:r>
              <a:rPr sz="3200" b="1" kern="0" spc="-5" dirty="0">
                <a:solidFill>
                  <a:srgbClr val="294AD9"/>
                </a:solidFill>
                <a:latin typeface="Times New Roman"/>
                <a:cs typeface="Times New Roman"/>
              </a:rPr>
              <a:t> </a:t>
            </a:r>
            <a:r>
              <a:rPr lang="en-US" sz="3200" b="1" kern="0" dirty="0">
                <a:solidFill>
                  <a:srgbClr val="579F34"/>
                </a:solidFill>
                <a:latin typeface="Times New Roman"/>
                <a:cs typeface="Times New Roman"/>
              </a:rPr>
              <a:t>played</a:t>
            </a:r>
            <a:r>
              <a:rPr sz="3200" b="1" kern="0" spc="-20" dirty="0">
                <a:solidFill>
                  <a:srgbClr val="579F34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E300A8"/>
                </a:solidFill>
                <a:latin typeface="Times New Roman"/>
                <a:cs typeface="Times New Roman"/>
              </a:rPr>
              <a:t>all night</a:t>
            </a:r>
            <a:r>
              <a:rPr sz="3200" b="1" kern="0" spc="-15" dirty="0">
                <a:solidFill>
                  <a:srgbClr val="E300A8"/>
                </a:solidFill>
                <a:latin typeface="Times New Roman"/>
                <a:cs typeface="Times New Roman"/>
              </a:rPr>
              <a:t> </a:t>
            </a:r>
            <a:r>
              <a:rPr sz="3200" b="1" kern="0" spc="-50" dirty="0">
                <a:solidFill>
                  <a:srgbClr val="E300A8"/>
                </a:solidFill>
                <a:latin typeface="Times New Roman"/>
                <a:cs typeface="Times New Roman"/>
              </a:rPr>
              <a:t>.</a:t>
            </a:r>
            <a:endParaRPr sz="32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3200" y="1828801"/>
            <a:ext cx="1355090" cy="405239"/>
          </a:xfrm>
          <a:prstGeom prst="rect">
            <a:avLst/>
          </a:prstGeom>
          <a:solidFill>
            <a:srgbClr val="B5E9F4"/>
          </a:solidFill>
          <a:ln w="9144">
            <a:solidFill>
              <a:srgbClr val="FFFFF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>
              <a:spcBef>
                <a:spcPts val="280"/>
              </a:spcBef>
            </a:pPr>
            <a:r>
              <a:rPr sz="2400" b="1" kern="0" spc="-10" dirty="0">
                <a:solidFill>
                  <a:srgbClr val="294AD9"/>
                </a:solidFill>
                <a:latin typeface="Times New Roman"/>
                <a:cs typeface="Times New Roman"/>
              </a:rPr>
              <a:t>Subject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95800" y="1828801"/>
            <a:ext cx="905510" cy="405239"/>
          </a:xfrm>
          <a:prstGeom prst="rect">
            <a:avLst/>
          </a:prstGeom>
          <a:solidFill>
            <a:srgbClr val="B5E9F4"/>
          </a:solidFill>
          <a:ln w="9144">
            <a:solidFill>
              <a:srgbClr val="FFFFF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>
              <a:spcBef>
                <a:spcPts val="280"/>
              </a:spcBef>
            </a:pPr>
            <a:r>
              <a:rPr sz="2400" b="1" kern="0" spc="-20" dirty="0">
                <a:solidFill>
                  <a:srgbClr val="579F34"/>
                </a:solidFill>
                <a:latin typeface="Times New Roman"/>
                <a:cs typeface="Times New Roman"/>
              </a:rPr>
              <a:t>Verb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47837" y="3957637"/>
            <a:ext cx="1904364" cy="842010"/>
            <a:chOff x="223837" y="3957637"/>
            <a:chExt cx="1904364" cy="842010"/>
          </a:xfrm>
        </p:grpSpPr>
        <p:sp>
          <p:nvSpPr>
            <p:cNvPr id="14" name="object 14"/>
            <p:cNvSpPr/>
            <p:nvPr/>
          </p:nvSpPr>
          <p:spPr>
            <a:xfrm>
              <a:off x="228600" y="3962400"/>
              <a:ext cx="1894839" cy="832485"/>
            </a:xfrm>
            <a:custGeom>
              <a:avLst/>
              <a:gdLst/>
              <a:ahLst/>
              <a:cxnLst/>
              <a:rect l="l" t="t" r="r" b="b"/>
              <a:pathLst>
                <a:path w="1894839" h="832485">
                  <a:moveTo>
                    <a:pt x="1894332" y="0"/>
                  </a:moveTo>
                  <a:lnTo>
                    <a:pt x="0" y="0"/>
                  </a:lnTo>
                  <a:lnTo>
                    <a:pt x="0" y="832104"/>
                  </a:lnTo>
                  <a:lnTo>
                    <a:pt x="1894332" y="832104"/>
                  </a:lnTo>
                  <a:lnTo>
                    <a:pt x="1894332" y="0"/>
                  </a:lnTo>
                  <a:close/>
                </a:path>
              </a:pathLst>
            </a:custGeom>
            <a:solidFill>
              <a:srgbClr val="B5E9F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00" y="3962400"/>
              <a:ext cx="1894839" cy="832485"/>
            </a:xfrm>
            <a:custGeom>
              <a:avLst/>
              <a:gdLst/>
              <a:ahLst/>
              <a:cxnLst/>
              <a:rect l="l" t="t" r="r" b="b"/>
              <a:pathLst>
                <a:path w="1894839" h="832485">
                  <a:moveTo>
                    <a:pt x="0" y="832104"/>
                  </a:moveTo>
                  <a:lnTo>
                    <a:pt x="1894332" y="832104"/>
                  </a:lnTo>
                  <a:lnTo>
                    <a:pt x="1894332" y="0"/>
                  </a:lnTo>
                  <a:lnTo>
                    <a:pt x="0" y="0"/>
                  </a:lnTo>
                  <a:lnTo>
                    <a:pt x="0" y="832104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57172" y="3966972"/>
            <a:ext cx="1885314" cy="744435"/>
          </a:xfrm>
          <a:prstGeom prst="rect">
            <a:avLst/>
          </a:prstGeom>
          <a:solidFill>
            <a:srgbClr val="B5E9F4"/>
          </a:solidFill>
        </p:spPr>
        <p:txBody>
          <a:bodyPr vert="horz" wrap="square" lIns="0" tIns="5715" rIns="0" bIns="0" rtlCol="0">
            <a:spAutoFit/>
          </a:bodyPr>
          <a:lstStyle/>
          <a:p>
            <a:pPr marL="86360" marR="179705">
              <a:spcBef>
                <a:spcPts val="45"/>
              </a:spcBef>
            </a:pPr>
            <a:r>
              <a:rPr sz="2400" kern="0" spc="-10" dirty="0">
                <a:solidFill>
                  <a:srgbClr val="CC0000"/>
                </a:solidFill>
                <a:latin typeface="Times New Roman"/>
                <a:cs typeface="Times New Roman"/>
              </a:rPr>
              <a:t>Coordinating Conjunction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19801" y="3810001"/>
            <a:ext cx="1434465" cy="405239"/>
          </a:xfrm>
          <a:prstGeom prst="rect">
            <a:avLst/>
          </a:prstGeom>
          <a:solidFill>
            <a:srgbClr val="000000"/>
          </a:solidFill>
          <a:ln w="9144">
            <a:solidFill>
              <a:srgbClr val="FFFFF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>
              <a:spcBef>
                <a:spcPts val="280"/>
              </a:spcBef>
            </a:pPr>
            <a:r>
              <a:rPr sz="2400" kern="0" spc="-10" dirty="0">
                <a:solidFill>
                  <a:srgbClr val="FFFFFF"/>
                </a:solidFill>
                <a:latin typeface="Times New Roman"/>
                <a:cs typeface="Times New Roman"/>
              </a:rPr>
              <a:t>Predicate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48400" y="5715000"/>
            <a:ext cx="905510" cy="405880"/>
          </a:xfrm>
          <a:prstGeom prst="rect">
            <a:avLst/>
          </a:prstGeom>
          <a:solidFill>
            <a:srgbClr val="B5E9F4"/>
          </a:solidFill>
          <a:ln w="9144">
            <a:solidFill>
              <a:srgbClr val="FFFFFF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2075">
              <a:spcBef>
                <a:spcPts val="285"/>
              </a:spcBef>
            </a:pPr>
            <a:r>
              <a:rPr sz="2400" b="1" kern="0" spc="-20" dirty="0">
                <a:solidFill>
                  <a:srgbClr val="579F34"/>
                </a:solidFill>
                <a:latin typeface="Times New Roman"/>
                <a:cs typeface="Times New Roman"/>
              </a:rPr>
              <a:t>Verb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89452" y="2277365"/>
            <a:ext cx="3772535" cy="1459865"/>
            <a:chOff x="1965451" y="2277364"/>
            <a:chExt cx="3772535" cy="1459865"/>
          </a:xfrm>
        </p:grpSpPr>
        <p:sp>
          <p:nvSpPr>
            <p:cNvPr id="20" name="object 20"/>
            <p:cNvSpPr/>
            <p:nvPr/>
          </p:nvSpPr>
          <p:spPr>
            <a:xfrm>
              <a:off x="1965452" y="2277363"/>
              <a:ext cx="1631314" cy="619125"/>
            </a:xfrm>
            <a:custGeom>
              <a:avLst/>
              <a:gdLst/>
              <a:ahLst/>
              <a:cxnLst/>
              <a:rect l="l" t="t" r="r" b="b"/>
              <a:pathLst>
                <a:path w="1631314" h="619125">
                  <a:moveTo>
                    <a:pt x="322834" y="377952"/>
                  </a:moveTo>
                  <a:lnTo>
                    <a:pt x="321411" y="370509"/>
                  </a:lnTo>
                  <a:lnTo>
                    <a:pt x="317373" y="364401"/>
                  </a:lnTo>
                  <a:lnTo>
                    <a:pt x="311327" y="360235"/>
                  </a:lnTo>
                  <a:lnTo>
                    <a:pt x="303911" y="358648"/>
                  </a:lnTo>
                  <a:lnTo>
                    <a:pt x="296481" y="360070"/>
                  </a:lnTo>
                  <a:lnTo>
                    <a:pt x="284314" y="424967"/>
                  </a:lnTo>
                  <a:lnTo>
                    <a:pt x="284187" y="439483"/>
                  </a:lnTo>
                  <a:lnTo>
                    <a:pt x="33020" y="0"/>
                  </a:lnTo>
                  <a:lnTo>
                    <a:pt x="0" y="18796"/>
                  </a:lnTo>
                  <a:lnTo>
                    <a:pt x="250964" y="458216"/>
                  </a:lnTo>
                  <a:lnTo>
                    <a:pt x="197485" y="427355"/>
                  </a:lnTo>
                  <a:lnTo>
                    <a:pt x="190360" y="424967"/>
                  </a:lnTo>
                  <a:lnTo>
                    <a:pt x="183083" y="425475"/>
                  </a:lnTo>
                  <a:lnTo>
                    <a:pt x="176491" y="428663"/>
                  </a:lnTo>
                  <a:lnTo>
                    <a:pt x="171450" y="434340"/>
                  </a:lnTo>
                  <a:lnTo>
                    <a:pt x="169075" y="441540"/>
                  </a:lnTo>
                  <a:lnTo>
                    <a:pt x="169595" y="448843"/>
                  </a:lnTo>
                  <a:lnTo>
                    <a:pt x="172796" y="455396"/>
                  </a:lnTo>
                  <a:lnTo>
                    <a:pt x="178435" y="460375"/>
                  </a:lnTo>
                  <a:lnTo>
                    <a:pt x="321310" y="542925"/>
                  </a:lnTo>
                  <a:lnTo>
                    <a:pt x="321513" y="519557"/>
                  </a:lnTo>
                  <a:lnTo>
                    <a:pt x="322834" y="377952"/>
                  </a:lnTo>
                  <a:close/>
                </a:path>
                <a:path w="1631314" h="619125">
                  <a:moveTo>
                    <a:pt x="1631188" y="98044"/>
                  </a:moveTo>
                  <a:lnTo>
                    <a:pt x="1602232" y="73152"/>
                  </a:lnTo>
                  <a:lnTo>
                    <a:pt x="1215453" y="524408"/>
                  </a:lnTo>
                  <a:lnTo>
                    <a:pt x="1208760" y="561136"/>
                  </a:lnTo>
                  <a:lnTo>
                    <a:pt x="1208659" y="561670"/>
                  </a:lnTo>
                  <a:lnTo>
                    <a:pt x="1215453" y="524408"/>
                  </a:lnTo>
                  <a:lnTo>
                    <a:pt x="1226566" y="463550"/>
                  </a:lnTo>
                  <a:lnTo>
                    <a:pt x="1226439" y="456819"/>
                  </a:lnTo>
                  <a:lnTo>
                    <a:pt x="1226426" y="456031"/>
                  </a:lnTo>
                  <a:lnTo>
                    <a:pt x="1223492" y="449364"/>
                  </a:lnTo>
                  <a:lnTo>
                    <a:pt x="1218260" y="444271"/>
                  </a:lnTo>
                  <a:lnTo>
                    <a:pt x="1211199" y="441452"/>
                  </a:lnTo>
                  <a:lnTo>
                    <a:pt x="1203667" y="441591"/>
                  </a:lnTo>
                  <a:lnTo>
                    <a:pt x="1197000" y="444525"/>
                  </a:lnTo>
                  <a:lnTo>
                    <a:pt x="1191907" y="449757"/>
                  </a:lnTo>
                  <a:lnTo>
                    <a:pt x="1189101" y="456819"/>
                  </a:lnTo>
                  <a:lnTo>
                    <a:pt x="1159510" y="619125"/>
                  </a:lnTo>
                  <a:lnTo>
                    <a:pt x="1206690" y="602742"/>
                  </a:lnTo>
                  <a:lnTo>
                    <a:pt x="1315326" y="565023"/>
                  </a:lnTo>
                  <a:lnTo>
                    <a:pt x="1321816" y="561136"/>
                  </a:lnTo>
                  <a:lnTo>
                    <a:pt x="1326172" y="555282"/>
                  </a:lnTo>
                  <a:lnTo>
                    <a:pt x="1328026" y="548246"/>
                  </a:lnTo>
                  <a:lnTo>
                    <a:pt x="1327023" y="540766"/>
                  </a:lnTo>
                  <a:lnTo>
                    <a:pt x="1323187" y="534212"/>
                  </a:lnTo>
                  <a:lnTo>
                    <a:pt x="1317371" y="529818"/>
                  </a:lnTo>
                  <a:lnTo>
                    <a:pt x="1310297" y="527951"/>
                  </a:lnTo>
                  <a:lnTo>
                    <a:pt x="1302753" y="528955"/>
                  </a:lnTo>
                  <a:lnTo>
                    <a:pt x="1244346" y="549262"/>
                  </a:lnTo>
                  <a:lnTo>
                    <a:pt x="1631188" y="980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667634" y="3147949"/>
              <a:ext cx="3051175" cy="570230"/>
            </a:xfrm>
            <a:custGeom>
              <a:avLst/>
              <a:gdLst/>
              <a:ahLst/>
              <a:cxnLst/>
              <a:rect l="l" t="t" r="r" b="b"/>
              <a:pathLst>
                <a:path w="3051175" h="570229">
                  <a:moveTo>
                    <a:pt x="3050920" y="41401"/>
                  </a:moveTo>
                  <a:lnTo>
                    <a:pt x="3046164" y="90700"/>
                  </a:lnTo>
                  <a:lnTo>
                    <a:pt x="3033734" y="136994"/>
                  </a:lnTo>
                  <a:lnTo>
                    <a:pt x="3014359" y="179516"/>
                  </a:lnTo>
                  <a:lnTo>
                    <a:pt x="2988765" y="217501"/>
                  </a:lnTo>
                  <a:lnTo>
                    <a:pt x="2957680" y="250182"/>
                  </a:lnTo>
                  <a:lnTo>
                    <a:pt x="2921832" y="276794"/>
                  </a:lnTo>
                  <a:lnTo>
                    <a:pt x="2881948" y="296569"/>
                  </a:lnTo>
                  <a:lnTo>
                    <a:pt x="2838756" y="308742"/>
                  </a:lnTo>
                  <a:lnTo>
                    <a:pt x="2792984" y="312547"/>
                  </a:lnTo>
                  <a:lnTo>
                    <a:pt x="1775967" y="298830"/>
                  </a:lnTo>
                  <a:lnTo>
                    <a:pt x="1730228" y="302635"/>
                  </a:lnTo>
                  <a:lnTo>
                    <a:pt x="1687054" y="314808"/>
                  </a:lnTo>
                  <a:lnTo>
                    <a:pt x="1647175" y="334583"/>
                  </a:lnTo>
                  <a:lnTo>
                    <a:pt x="1611323" y="361195"/>
                  </a:lnTo>
                  <a:lnTo>
                    <a:pt x="1580228" y="393876"/>
                  </a:lnTo>
                  <a:lnTo>
                    <a:pt x="1554621" y="431861"/>
                  </a:lnTo>
                  <a:lnTo>
                    <a:pt x="1535231" y="474383"/>
                  </a:lnTo>
                  <a:lnTo>
                    <a:pt x="1522791" y="520677"/>
                  </a:lnTo>
                  <a:lnTo>
                    <a:pt x="1518030" y="569976"/>
                  </a:lnTo>
                  <a:lnTo>
                    <a:pt x="1514597" y="520563"/>
                  </a:lnTo>
                  <a:lnTo>
                    <a:pt x="1503414" y="473941"/>
                  </a:lnTo>
                  <a:lnTo>
                    <a:pt x="1485189" y="430896"/>
                  </a:lnTo>
                  <a:lnTo>
                    <a:pt x="1460630" y="392217"/>
                  </a:lnTo>
                  <a:lnTo>
                    <a:pt x="1430444" y="358690"/>
                  </a:lnTo>
                  <a:lnTo>
                    <a:pt x="1395339" y="331103"/>
                  </a:lnTo>
                  <a:lnTo>
                    <a:pt x="1356023" y="310241"/>
                  </a:lnTo>
                  <a:lnTo>
                    <a:pt x="1313203" y="296893"/>
                  </a:lnTo>
                  <a:lnTo>
                    <a:pt x="1267587" y="291846"/>
                  </a:lnTo>
                  <a:lnTo>
                    <a:pt x="250570" y="278129"/>
                  </a:lnTo>
                  <a:lnTo>
                    <a:pt x="204917" y="273086"/>
                  </a:lnTo>
                  <a:lnTo>
                    <a:pt x="162067" y="259748"/>
                  </a:lnTo>
                  <a:lnTo>
                    <a:pt x="122729" y="238901"/>
                  </a:lnTo>
                  <a:lnTo>
                    <a:pt x="87608" y="211326"/>
                  </a:lnTo>
                  <a:lnTo>
                    <a:pt x="57411" y="177810"/>
                  </a:lnTo>
                  <a:lnTo>
                    <a:pt x="32845" y="139135"/>
                  </a:lnTo>
                  <a:lnTo>
                    <a:pt x="14617" y="96086"/>
                  </a:lnTo>
                  <a:lnTo>
                    <a:pt x="3433" y="49446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658361" y="2591562"/>
              <a:ext cx="1981200" cy="304800"/>
            </a:xfrm>
            <a:custGeom>
              <a:avLst/>
              <a:gdLst/>
              <a:ahLst/>
              <a:cxnLst/>
              <a:rect l="l" t="t" r="r" b="b"/>
              <a:pathLst>
                <a:path w="1981200" h="304800">
                  <a:moveTo>
                    <a:pt x="0" y="304800"/>
                  </a:moveTo>
                  <a:lnTo>
                    <a:pt x="8416" y="256617"/>
                  </a:lnTo>
                  <a:lnTo>
                    <a:pt x="31853" y="214780"/>
                  </a:lnTo>
                  <a:lnTo>
                    <a:pt x="67592" y="181794"/>
                  </a:lnTo>
                  <a:lnTo>
                    <a:pt x="112914" y="160166"/>
                  </a:lnTo>
                  <a:lnTo>
                    <a:pt x="165100" y="152400"/>
                  </a:lnTo>
                  <a:lnTo>
                    <a:pt x="824611" y="152400"/>
                  </a:lnTo>
                  <a:lnTo>
                    <a:pt x="876796" y="144633"/>
                  </a:lnTo>
                  <a:lnTo>
                    <a:pt x="922118" y="123005"/>
                  </a:lnTo>
                  <a:lnTo>
                    <a:pt x="957857" y="90019"/>
                  </a:lnTo>
                  <a:lnTo>
                    <a:pt x="981294" y="48182"/>
                  </a:lnTo>
                  <a:lnTo>
                    <a:pt x="989711" y="0"/>
                  </a:lnTo>
                  <a:lnTo>
                    <a:pt x="998127" y="48182"/>
                  </a:lnTo>
                  <a:lnTo>
                    <a:pt x="1021564" y="90019"/>
                  </a:lnTo>
                  <a:lnTo>
                    <a:pt x="1057303" y="123005"/>
                  </a:lnTo>
                  <a:lnTo>
                    <a:pt x="1102625" y="144633"/>
                  </a:lnTo>
                  <a:lnTo>
                    <a:pt x="1154811" y="152400"/>
                  </a:lnTo>
                  <a:lnTo>
                    <a:pt x="1816100" y="152400"/>
                  </a:lnTo>
                  <a:lnTo>
                    <a:pt x="1868285" y="160166"/>
                  </a:lnTo>
                  <a:lnTo>
                    <a:pt x="1913607" y="181794"/>
                  </a:lnTo>
                  <a:lnTo>
                    <a:pt x="1949346" y="214780"/>
                  </a:lnTo>
                  <a:lnTo>
                    <a:pt x="1972783" y="256617"/>
                  </a:lnTo>
                  <a:lnTo>
                    <a:pt x="1981200" y="3048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801112" y="4401312"/>
            <a:ext cx="6367145" cy="1243965"/>
            <a:chOff x="1277111" y="4401311"/>
            <a:chExt cx="6367145" cy="1243965"/>
          </a:xfrm>
        </p:grpSpPr>
        <p:sp>
          <p:nvSpPr>
            <p:cNvPr id="24" name="object 24"/>
            <p:cNvSpPr/>
            <p:nvPr/>
          </p:nvSpPr>
          <p:spPr>
            <a:xfrm>
              <a:off x="1296161" y="4801361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296162" y="4944389"/>
              <a:ext cx="3976370" cy="701040"/>
            </a:xfrm>
            <a:custGeom>
              <a:avLst/>
              <a:gdLst/>
              <a:ahLst/>
              <a:cxnLst/>
              <a:rect l="l" t="t" r="r" b="b"/>
              <a:pathLst>
                <a:path w="3976370" h="701039">
                  <a:moveTo>
                    <a:pt x="609727" y="85572"/>
                  </a:moveTo>
                  <a:lnTo>
                    <a:pt x="577088" y="66522"/>
                  </a:lnTo>
                  <a:lnTo>
                    <a:pt x="467233" y="2387"/>
                  </a:lnTo>
                  <a:lnTo>
                    <a:pt x="460032" y="0"/>
                  </a:lnTo>
                  <a:lnTo>
                    <a:pt x="452716" y="482"/>
                  </a:lnTo>
                  <a:lnTo>
                    <a:pt x="446112" y="3644"/>
                  </a:lnTo>
                  <a:lnTo>
                    <a:pt x="441071" y="9245"/>
                  </a:lnTo>
                  <a:lnTo>
                    <a:pt x="438670" y="16446"/>
                  </a:lnTo>
                  <a:lnTo>
                    <a:pt x="439166" y="23761"/>
                  </a:lnTo>
                  <a:lnTo>
                    <a:pt x="442315" y="30365"/>
                  </a:lnTo>
                  <a:lnTo>
                    <a:pt x="447929" y="35407"/>
                  </a:lnTo>
                  <a:lnTo>
                    <a:pt x="501256" y="66522"/>
                  </a:lnTo>
                  <a:lnTo>
                    <a:pt x="0" y="66522"/>
                  </a:lnTo>
                  <a:lnTo>
                    <a:pt x="0" y="104622"/>
                  </a:lnTo>
                  <a:lnTo>
                    <a:pt x="501256" y="104622"/>
                  </a:lnTo>
                  <a:lnTo>
                    <a:pt x="447929" y="135737"/>
                  </a:lnTo>
                  <a:lnTo>
                    <a:pt x="442315" y="140792"/>
                  </a:lnTo>
                  <a:lnTo>
                    <a:pt x="439166" y="147396"/>
                  </a:lnTo>
                  <a:lnTo>
                    <a:pt x="438670" y="154711"/>
                  </a:lnTo>
                  <a:lnTo>
                    <a:pt x="441071" y="161899"/>
                  </a:lnTo>
                  <a:lnTo>
                    <a:pt x="446112" y="167513"/>
                  </a:lnTo>
                  <a:lnTo>
                    <a:pt x="452716" y="170662"/>
                  </a:lnTo>
                  <a:lnTo>
                    <a:pt x="460032" y="171157"/>
                  </a:lnTo>
                  <a:lnTo>
                    <a:pt x="467233" y="168757"/>
                  </a:lnTo>
                  <a:lnTo>
                    <a:pt x="577088" y="104622"/>
                  </a:lnTo>
                  <a:lnTo>
                    <a:pt x="609727" y="85572"/>
                  </a:lnTo>
                  <a:close/>
                </a:path>
                <a:path w="3976370" h="701039">
                  <a:moveTo>
                    <a:pt x="3976027" y="363575"/>
                  </a:moveTo>
                  <a:lnTo>
                    <a:pt x="3975404" y="356298"/>
                  </a:lnTo>
                  <a:lnTo>
                    <a:pt x="3971925" y="349605"/>
                  </a:lnTo>
                  <a:lnTo>
                    <a:pt x="3896233" y="255625"/>
                  </a:lnTo>
                  <a:lnTo>
                    <a:pt x="3868420" y="221081"/>
                  </a:lnTo>
                  <a:lnTo>
                    <a:pt x="3807587" y="374497"/>
                  </a:lnTo>
                  <a:lnTo>
                    <a:pt x="3806215" y="381939"/>
                  </a:lnTo>
                  <a:lnTo>
                    <a:pt x="3807777" y="389077"/>
                  </a:lnTo>
                  <a:lnTo>
                    <a:pt x="3811905" y="395109"/>
                  </a:lnTo>
                  <a:lnTo>
                    <a:pt x="3818255" y="399262"/>
                  </a:lnTo>
                  <a:lnTo>
                    <a:pt x="3825684" y="400570"/>
                  </a:lnTo>
                  <a:lnTo>
                    <a:pt x="3832809" y="398970"/>
                  </a:lnTo>
                  <a:lnTo>
                    <a:pt x="3838803" y="394817"/>
                  </a:lnTo>
                  <a:lnTo>
                    <a:pt x="3842893" y="388467"/>
                  </a:lnTo>
                  <a:lnTo>
                    <a:pt x="3865753" y="330974"/>
                  </a:lnTo>
                  <a:lnTo>
                    <a:pt x="3921760" y="700557"/>
                  </a:lnTo>
                  <a:lnTo>
                    <a:pt x="3959352" y="694855"/>
                  </a:lnTo>
                  <a:lnTo>
                    <a:pt x="3903472" y="325386"/>
                  </a:lnTo>
                  <a:lnTo>
                    <a:pt x="3942207" y="373481"/>
                  </a:lnTo>
                  <a:lnTo>
                    <a:pt x="3948036" y="378358"/>
                  </a:lnTo>
                  <a:lnTo>
                    <a:pt x="3955021" y="380517"/>
                  </a:lnTo>
                  <a:lnTo>
                    <a:pt x="3962311" y="379895"/>
                  </a:lnTo>
                  <a:lnTo>
                    <a:pt x="3969004" y="376402"/>
                  </a:lnTo>
                  <a:lnTo>
                    <a:pt x="3973868" y="370573"/>
                  </a:lnTo>
                  <a:lnTo>
                    <a:pt x="3976027" y="363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572761" y="4420361"/>
              <a:ext cx="2895600" cy="304800"/>
            </a:xfrm>
            <a:custGeom>
              <a:avLst/>
              <a:gdLst/>
              <a:ahLst/>
              <a:cxnLst/>
              <a:rect l="l" t="t" r="r" b="b"/>
              <a:pathLst>
                <a:path w="2895600" h="304800">
                  <a:moveTo>
                    <a:pt x="0" y="304800"/>
                  </a:moveTo>
                  <a:lnTo>
                    <a:pt x="24533" y="237763"/>
                  </a:lnTo>
                  <a:lnTo>
                    <a:pt x="53024" y="209467"/>
                  </a:lnTo>
                  <a:lnTo>
                    <a:pt x="90397" y="185870"/>
                  </a:lnTo>
                  <a:lnTo>
                    <a:pt x="135201" y="167884"/>
                  </a:lnTo>
                  <a:lnTo>
                    <a:pt x="185985" y="156423"/>
                  </a:lnTo>
                  <a:lnTo>
                    <a:pt x="241300" y="152400"/>
                  </a:lnTo>
                  <a:lnTo>
                    <a:pt x="1205229" y="152400"/>
                  </a:lnTo>
                  <a:lnTo>
                    <a:pt x="1260584" y="148376"/>
                  </a:lnTo>
                  <a:lnTo>
                    <a:pt x="1311384" y="136915"/>
                  </a:lnTo>
                  <a:lnTo>
                    <a:pt x="1356185" y="118929"/>
                  </a:lnTo>
                  <a:lnTo>
                    <a:pt x="1393545" y="95332"/>
                  </a:lnTo>
                  <a:lnTo>
                    <a:pt x="1422018" y="67036"/>
                  </a:lnTo>
                  <a:lnTo>
                    <a:pt x="1446529" y="0"/>
                  </a:lnTo>
                  <a:lnTo>
                    <a:pt x="1452905" y="34954"/>
                  </a:lnTo>
                  <a:lnTo>
                    <a:pt x="1499554" y="95332"/>
                  </a:lnTo>
                  <a:lnTo>
                    <a:pt x="1536927" y="118929"/>
                  </a:lnTo>
                  <a:lnTo>
                    <a:pt x="1581731" y="136915"/>
                  </a:lnTo>
                  <a:lnTo>
                    <a:pt x="1632515" y="148376"/>
                  </a:lnTo>
                  <a:lnTo>
                    <a:pt x="1687829" y="152400"/>
                  </a:lnTo>
                  <a:lnTo>
                    <a:pt x="2654299" y="152400"/>
                  </a:lnTo>
                  <a:lnTo>
                    <a:pt x="2709614" y="156423"/>
                  </a:lnTo>
                  <a:lnTo>
                    <a:pt x="2760398" y="167884"/>
                  </a:lnTo>
                  <a:lnTo>
                    <a:pt x="2805202" y="185870"/>
                  </a:lnTo>
                  <a:lnTo>
                    <a:pt x="2842575" y="209467"/>
                  </a:lnTo>
                  <a:lnTo>
                    <a:pt x="2871066" y="237763"/>
                  </a:lnTo>
                  <a:lnTo>
                    <a:pt x="2889224" y="269845"/>
                  </a:lnTo>
                  <a:lnTo>
                    <a:pt x="2895599" y="3048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946775" y="5094096"/>
              <a:ext cx="1678305" cy="476884"/>
            </a:xfrm>
            <a:custGeom>
              <a:avLst/>
              <a:gdLst/>
              <a:ahLst/>
              <a:cxnLst/>
              <a:rect l="l" t="t" r="r" b="b"/>
              <a:pathLst>
                <a:path w="1678304" h="476885">
                  <a:moveTo>
                    <a:pt x="1677924" y="22732"/>
                  </a:moveTo>
                  <a:lnTo>
                    <a:pt x="1672076" y="84469"/>
                  </a:lnTo>
                  <a:lnTo>
                    <a:pt x="1657218" y="139817"/>
                  </a:lnTo>
                  <a:lnTo>
                    <a:pt x="1634712" y="186578"/>
                  </a:lnTo>
                  <a:lnTo>
                    <a:pt x="1605919" y="222555"/>
                  </a:lnTo>
                  <a:lnTo>
                    <a:pt x="1572202" y="245550"/>
                  </a:lnTo>
                  <a:lnTo>
                    <a:pt x="1534922" y="253364"/>
                  </a:lnTo>
                  <a:lnTo>
                    <a:pt x="975614" y="245744"/>
                  </a:lnTo>
                  <a:lnTo>
                    <a:pt x="938333" y="253559"/>
                  </a:lnTo>
                  <a:lnTo>
                    <a:pt x="904616" y="276554"/>
                  </a:lnTo>
                  <a:lnTo>
                    <a:pt x="875823" y="312531"/>
                  </a:lnTo>
                  <a:lnTo>
                    <a:pt x="853317" y="359292"/>
                  </a:lnTo>
                  <a:lnTo>
                    <a:pt x="838459" y="414640"/>
                  </a:lnTo>
                  <a:lnTo>
                    <a:pt x="832611" y="476376"/>
                  </a:lnTo>
                  <a:lnTo>
                    <a:pt x="828469" y="414508"/>
                  </a:lnTo>
                  <a:lnTo>
                    <a:pt x="815133" y="358784"/>
                  </a:lnTo>
                  <a:lnTo>
                    <a:pt x="793908" y="311435"/>
                  </a:lnTo>
                  <a:lnTo>
                    <a:pt x="766101" y="274691"/>
                  </a:lnTo>
                  <a:lnTo>
                    <a:pt x="733016" y="250781"/>
                  </a:lnTo>
                  <a:lnTo>
                    <a:pt x="136778" y="234441"/>
                  </a:lnTo>
                  <a:lnTo>
                    <a:pt x="99721" y="225595"/>
                  </a:lnTo>
                  <a:lnTo>
                    <a:pt x="66632" y="201685"/>
                  </a:lnTo>
                  <a:lnTo>
                    <a:pt x="38814" y="164941"/>
                  </a:lnTo>
                  <a:lnTo>
                    <a:pt x="17568" y="117592"/>
                  </a:lnTo>
                  <a:lnTo>
                    <a:pt x="4196" y="61868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737230" y="5085206"/>
              <a:ext cx="1828800" cy="471170"/>
            </a:xfrm>
            <a:custGeom>
              <a:avLst/>
              <a:gdLst/>
              <a:ahLst/>
              <a:cxnLst/>
              <a:rect l="l" t="t" r="r" b="b"/>
              <a:pathLst>
                <a:path w="1828800" h="471170">
                  <a:moveTo>
                    <a:pt x="1828419" y="0"/>
                  </a:moveTo>
                  <a:lnTo>
                    <a:pt x="1825448" y="51960"/>
                  </a:lnTo>
                  <a:lnTo>
                    <a:pt x="1814951" y="99810"/>
                  </a:lnTo>
                  <a:lnTo>
                    <a:pt x="1797814" y="142178"/>
                  </a:lnTo>
                  <a:lnTo>
                    <a:pt x="1774923" y="177690"/>
                  </a:lnTo>
                  <a:lnTo>
                    <a:pt x="1747164" y="204973"/>
                  </a:lnTo>
                  <a:lnTo>
                    <a:pt x="1680591" y="229362"/>
                  </a:lnTo>
                  <a:lnTo>
                    <a:pt x="1071118" y="241681"/>
                  </a:lnTo>
                  <a:lnTo>
                    <a:pt x="1036330" y="248387"/>
                  </a:lnTo>
                  <a:lnTo>
                    <a:pt x="976888" y="293352"/>
                  </a:lnTo>
                  <a:lnTo>
                    <a:pt x="954011" y="328864"/>
                  </a:lnTo>
                  <a:lnTo>
                    <a:pt x="936881" y="371232"/>
                  </a:lnTo>
                  <a:lnTo>
                    <a:pt x="926386" y="419082"/>
                  </a:lnTo>
                  <a:lnTo>
                    <a:pt x="923417" y="471043"/>
                  </a:lnTo>
                  <a:lnTo>
                    <a:pt x="918334" y="419247"/>
                  </a:lnTo>
                  <a:lnTo>
                    <a:pt x="905893" y="371865"/>
                  </a:lnTo>
                  <a:lnTo>
                    <a:pt x="887040" y="330234"/>
                  </a:lnTo>
                  <a:lnTo>
                    <a:pt x="862723" y="295686"/>
                  </a:lnTo>
                  <a:lnTo>
                    <a:pt x="833887" y="269559"/>
                  </a:lnTo>
                  <a:lnTo>
                    <a:pt x="766444" y="247904"/>
                  </a:lnTo>
                  <a:lnTo>
                    <a:pt x="156971" y="260350"/>
                  </a:lnTo>
                  <a:lnTo>
                    <a:pt x="121897" y="255067"/>
                  </a:lnTo>
                  <a:lnTo>
                    <a:pt x="60640" y="212567"/>
                  </a:lnTo>
                  <a:lnTo>
                    <a:pt x="36336" y="178019"/>
                  </a:lnTo>
                  <a:lnTo>
                    <a:pt x="17501" y="136388"/>
                  </a:lnTo>
                  <a:lnTo>
                    <a:pt x="5076" y="89006"/>
                  </a:lnTo>
                  <a:lnTo>
                    <a:pt x="0" y="3721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943600" y="1828801"/>
            <a:ext cx="3343910" cy="405239"/>
          </a:xfrm>
          <a:prstGeom prst="rect">
            <a:avLst/>
          </a:prstGeom>
          <a:solidFill>
            <a:srgbClr val="B5E9F4"/>
          </a:solidFill>
          <a:ln w="9144">
            <a:solidFill>
              <a:srgbClr val="FFFFF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>
              <a:spcBef>
                <a:spcPts val="280"/>
              </a:spcBef>
            </a:pPr>
            <a:r>
              <a:rPr sz="2400" b="1" kern="0" dirty="0">
                <a:solidFill>
                  <a:srgbClr val="E300A8"/>
                </a:solidFill>
                <a:latin typeface="Times New Roman"/>
                <a:cs typeface="Times New Roman"/>
              </a:rPr>
              <a:t>Prepositional</a:t>
            </a:r>
            <a:r>
              <a:rPr sz="2400" b="1" kern="0" spc="-65" dirty="0">
                <a:solidFill>
                  <a:srgbClr val="E300A8"/>
                </a:solidFill>
                <a:latin typeface="Times New Roman"/>
                <a:cs typeface="Times New Roman"/>
              </a:rPr>
              <a:t> </a:t>
            </a:r>
            <a:r>
              <a:rPr sz="2400" b="1" kern="0" spc="-10" dirty="0">
                <a:solidFill>
                  <a:srgbClr val="E300A8"/>
                </a:solidFill>
                <a:latin typeface="Times New Roman"/>
                <a:cs typeface="Times New Roman"/>
              </a:rPr>
              <a:t>phrase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91400" y="5638800"/>
            <a:ext cx="2839720" cy="405880"/>
          </a:xfrm>
          <a:prstGeom prst="rect">
            <a:avLst/>
          </a:prstGeom>
          <a:solidFill>
            <a:srgbClr val="000000"/>
          </a:solidFill>
          <a:ln w="9144">
            <a:solidFill>
              <a:srgbClr val="FFFFFF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2075">
              <a:spcBef>
                <a:spcPts val="285"/>
              </a:spcBef>
            </a:pPr>
            <a:r>
              <a:rPr sz="2400" b="1" kern="0" dirty="0">
                <a:solidFill>
                  <a:srgbClr val="E300A8"/>
                </a:solidFill>
                <a:latin typeface="Times New Roman"/>
                <a:cs typeface="Times New Roman"/>
              </a:rPr>
              <a:t>Modifying</a:t>
            </a:r>
            <a:r>
              <a:rPr sz="2400" b="1" kern="0" spc="-25" dirty="0">
                <a:solidFill>
                  <a:srgbClr val="E300A8"/>
                </a:solidFill>
                <a:latin typeface="Times New Roman"/>
                <a:cs typeface="Times New Roman"/>
              </a:rPr>
              <a:t> </a:t>
            </a:r>
            <a:r>
              <a:rPr sz="2400" b="1" kern="0" spc="-10" dirty="0">
                <a:solidFill>
                  <a:srgbClr val="E300A8"/>
                </a:solidFill>
                <a:latin typeface="Times New Roman"/>
                <a:cs typeface="Times New Roman"/>
              </a:rPr>
              <a:t>phrase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67200" y="5638800"/>
            <a:ext cx="1355090" cy="405880"/>
          </a:xfrm>
          <a:prstGeom prst="rect">
            <a:avLst/>
          </a:prstGeom>
          <a:solidFill>
            <a:srgbClr val="000000"/>
          </a:solidFill>
          <a:ln w="9144">
            <a:solidFill>
              <a:srgbClr val="FFFFFF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2075">
              <a:spcBef>
                <a:spcPts val="285"/>
              </a:spcBef>
            </a:pPr>
            <a:r>
              <a:rPr sz="2400" b="1" kern="0" spc="-10" dirty="0">
                <a:solidFill>
                  <a:srgbClr val="294AD9"/>
                </a:solidFill>
                <a:latin typeface="Times New Roman"/>
                <a:cs typeface="Times New Roman"/>
              </a:rPr>
              <a:t>Subject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3229" y="4491229"/>
            <a:ext cx="1914525" cy="695325"/>
            <a:chOff x="3729228" y="4491228"/>
            <a:chExt cx="1914525" cy="695325"/>
          </a:xfrm>
        </p:grpSpPr>
        <p:sp>
          <p:nvSpPr>
            <p:cNvPr id="3" name="object 3"/>
            <p:cNvSpPr/>
            <p:nvPr/>
          </p:nvSpPr>
          <p:spPr>
            <a:xfrm>
              <a:off x="3819525" y="4581525"/>
              <a:ext cx="1733550" cy="514350"/>
            </a:xfrm>
            <a:custGeom>
              <a:avLst/>
              <a:gdLst/>
              <a:ahLst/>
              <a:cxnLst/>
              <a:rect l="l" t="t" r="r" b="b"/>
              <a:pathLst>
                <a:path w="1733550" h="514350">
                  <a:moveTo>
                    <a:pt x="1733550" y="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1733550" y="514350"/>
                  </a:lnTo>
                  <a:lnTo>
                    <a:pt x="1733550" y="0"/>
                  </a:lnTo>
                  <a:close/>
                </a:path>
              </a:pathLst>
            </a:custGeom>
            <a:solidFill>
              <a:srgbClr val="868AB8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733800" y="4495800"/>
              <a:ext cx="1905000" cy="85725"/>
            </a:xfrm>
            <a:custGeom>
              <a:avLst/>
              <a:gdLst/>
              <a:ahLst/>
              <a:cxnLst/>
              <a:rect l="l" t="t" r="r" b="b"/>
              <a:pathLst>
                <a:path w="1905000" h="85725">
                  <a:moveTo>
                    <a:pt x="1905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1819275" y="85725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9FA1C5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733800" y="5095875"/>
              <a:ext cx="1905000" cy="85725"/>
            </a:xfrm>
            <a:custGeom>
              <a:avLst/>
              <a:gdLst/>
              <a:ahLst/>
              <a:cxnLst/>
              <a:rect l="l" t="t" r="r" b="b"/>
              <a:pathLst>
                <a:path w="1905000" h="85725">
                  <a:moveTo>
                    <a:pt x="1819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1905000" y="85725"/>
                  </a:lnTo>
                  <a:lnTo>
                    <a:pt x="1819275" y="0"/>
                  </a:lnTo>
                  <a:close/>
                </a:path>
              </a:pathLst>
            </a:custGeom>
            <a:solidFill>
              <a:srgbClr val="6C6F9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733800" y="44958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8D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53075" y="44958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51526D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733800" y="4495800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0"/>
                  </a:moveTo>
                  <a:lnTo>
                    <a:pt x="1905000" y="0"/>
                  </a:lnTo>
                  <a:lnTo>
                    <a:pt x="1905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1905000" h="685800">
                  <a:moveTo>
                    <a:pt x="85725" y="85725"/>
                  </a:moveTo>
                  <a:lnTo>
                    <a:pt x="1819275" y="85725"/>
                  </a:lnTo>
                  <a:lnTo>
                    <a:pt x="1819275" y="600075"/>
                  </a:lnTo>
                  <a:lnTo>
                    <a:pt x="85725" y="600075"/>
                  </a:lnTo>
                  <a:lnTo>
                    <a:pt x="85725" y="85725"/>
                  </a:lnTo>
                  <a:close/>
                </a:path>
                <a:path w="1905000" h="685800">
                  <a:moveTo>
                    <a:pt x="0" y="0"/>
                  </a:moveTo>
                  <a:lnTo>
                    <a:pt x="85725" y="85725"/>
                  </a:lnTo>
                </a:path>
                <a:path w="1905000" h="685800">
                  <a:moveTo>
                    <a:pt x="0" y="685800"/>
                  </a:moveTo>
                  <a:lnTo>
                    <a:pt x="85725" y="600075"/>
                  </a:lnTo>
                </a:path>
                <a:path w="1905000" h="685800">
                  <a:moveTo>
                    <a:pt x="1905000" y="0"/>
                  </a:moveTo>
                  <a:lnTo>
                    <a:pt x="1819275" y="85725"/>
                  </a:lnTo>
                </a:path>
                <a:path w="1905000" h="685800">
                  <a:moveTo>
                    <a:pt x="1905000" y="685800"/>
                  </a:moveTo>
                  <a:lnTo>
                    <a:pt x="1819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8429" y="4720971"/>
              <a:ext cx="559054" cy="24904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66526" y="461900"/>
            <a:ext cx="97053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48740">
              <a:spcBef>
                <a:spcPts val="105"/>
              </a:spcBef>
            </a:pPr>
            <a:r>
              <a:rPr dirty="0"/>
              <a:t>Compound</a:t>
            </a:r>
            <a:r>
              <a:rPr spc="-150" dirty="0"/>
              <a:t> </a:t>
            </a:r>
            <a:r>
              <a:rPr spc="-10" dirty="0"/>
              <a:t>Sentence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81530" y="1810639"/>
            <a:ext cx="76257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kern="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4400" kern="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kern="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400" kern="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kern="0" spc="-10" dirty="0">
                <a:solidFill>
                  <a:srgbClr val="FFFFFF"/>
                </a:solidFill>
                <a:latin typeface="Calibri"/>
                <a:cs typeface="Calibri"/>
              </a:rPr>
              <a:t>Coordinating</a:t>
            </a:r>
            <a:r>
              <a:rPr sz="4400" kern="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kern="0" spc="-10" dirty="0">
                <a:solidFill>
                  <a:srgbClr val="FFFFFF"/>
                </a:solidFill>
                <a:latin typeface="Calibri"/>
                <a:cs typeface="Calibri"/>
              </a:rPr>
              <a:t>Conjunctions</a:t>
            </a:r>
            <a:endParaRPr sz="44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52828" y="3653029"/>
            <a:ext cx="3819525" cy="695325"/>
            <a:chOff x="528827" y="3653028"/>
            <a:chExt cx="3819525" cy="695325"/>
          </a:xfrm>
        </p:grpSpPr>
        <p:sp>
          <p:nvSpPr>
            <p:cNvPr id="13" name="object 13"/>
            <p:cNvSpPr/>
            <p:nvPr/>
          </p:nvSpPr>
          <p:spPr>
            <a:xfrm>
              <a:off x="533399" y="3657600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31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33399" y="42576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3399" y="36576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257674" y="36576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33399" y="36576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548629" y="3653029"/>
            <a:ext cx="3819525" cy="695325"/>
            <a:chOff x="5024628" y="3653028"/>
            <a:chExt cx="3819525" cy="695325"/>
          </a:xfrm>
        </p:grpSpPr>
        <p:sp>
          <p:nvSpPr>
            <p:cNvPr id="19" name="object 19"/>
            <p:cNvSpPr/>
            <p:nvPr/>
          </p:nvSpPr>
          <p:spPr>
            <a:xfrm>
              <a:off x="5029200" y="3657600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9A4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029200" y="42576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681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029200" y="36576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75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753475" y="36576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4D0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029200" y="36576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143125" y="3743326"/>
            <a:ext cx="3638550" cy="455253"/>
          </a:xfrm>
          <a:prstGeom prst="rect">
            <a:avLst/>
          </a:prstGeom>
          <a:solidFill>
            <a:srgbClr val="FFFF00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43610">
              <a:spcBef>
                <a:spcPts val="190"/>
              </a:spcBef>
            </a:pPr>
            <a:r>
              <a:rPr sz="28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SUBJECT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38925" y="3743326"/>
            <a:ext cx="3638550" cy="455253"/>
          </a:xfrm>
          <a:prstGeom prst="rect">
            <a:avLst/>
          </a:prstGeom>
          <a:solidFill>
            <a:srgbClr val="FF8118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712470">
              <a:spcBef>
                <a:spcPts val="190"/>
              </a:spcBef>
            </a:pPr>
            <a:r>
              <a:rPr sz="28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PREDICATE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129028" y="5329429"/>
            <a:ext cx="3819525" cy="695325"/>
            <a:chOff x="605027" y="5329428"/>
            <a:chExt cx="3819525" cy="695325"/>
          </a:xfrm>
        </p:grpSpPr>
        <p:sp>
          <p:nvSpPr>
            <p:cNvPr id="27" name="object 27"/>
            <p:cNvSpPr/>
            <p:nvPr/>
          </p:nvSpPr>
          <p:spPr>
            <a:xfrm>
              <a:off x="609599" y="5334000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31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09599" y="59340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09599" y="53340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333874" y="53340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09599" y="53340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320029" y="5329429"/>
            <a:ext cx="3819525" cy="695325"/>
            <a:chOff x="4796028" y="5329428"/>
            <a:chExt cx="3819525" cy="695325"/>
          </a:xfrm>
        </p:grpSpPr>
        <p:sp>
          <p:nvSpPr>
            <p:cNvPr id="33" name="object 33"/>
            <p:cNvSpPr/>
            <p:nvPr/>
          </p:nvSpPr>
          <p:spPr>
            <a:xfrm>
              <a:off x="4800600" y="5334000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9A4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800600" y="59340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681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800600" y="53340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75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524875" y="53340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4D0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800600" y="53340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219325" y="5419725"/>
            <a:ext cx="3638550" cy="455894"/>
          </a:xfrm>
          <a:prstGeom prst="rect">
            <a:avLst/>
          </a:prstGeom>
          <a:solidFill>
            <a:srgbClr val="FFFF00"/>
          </a:solidFill>
          <a:ln w="9144">
            <a:solidFill>
              <a:srgbClr val="FFFFFF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019810">
              <a:spcBef>
                <a:spcPts val="195"/>
              </a:spcBef>
            </a:pPr>
            <a:r>
              <a:rPr sz="28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SUBJECT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10325" y="5419725"/>
            <a:ext cx="3638550" cy="455894"/>
          </a:xfrm>
          <a:prstGeom prst="rect">
            <a:avLst/>
          </a:prstGeom>
          <a:solidFill>
            <a:srgbClr val="FF8118"/>
          </a:solidFill>
          <a:ln w="9144">
            <a:solidFill>
              <a:srgbClr val="FFFFFF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788670">
              <a:spcBef>
                <a:spcPts val="195"/>
              </a:spcBef>
            </a:pPr>
            <a:r>
              <a:rPr sz="28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PREDICATE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0" y="3581401"/>
            <a:ext cx="1905000" cy="85725"/>
          </a:xfrm>
          <a:custGeom>
            <a:avLst/>
            <a:gdLst/>
            <a:ahLst/>
            <a:cxnLst/>
            <a:rect l="l" t="t" r="r" b="b"/>
            <a:pathLst>
              <a:path w="1905000" h="85725">
                <a:moveTo>
                  <a:pt x="1905000" y="0"/>
                </a:moveTo>
                <a:lnTo>
                  <a:pt x="0" y="0"/>
                </a:lnTo>
                <a:lnTo>
                  <a:pt x="85725" y="85725"/>
                </a:lnTo>
                <a:lnTo>
                  <a:pt x="1819275" y="85725"/>
                </a:lnTo>
                <a:lnTo>
                  <a:pt x="1905000" y="0"/>
                </a:lnTo>
                <a:close/>
              </a:path>
            </a:pathLst>
          </a:custGeom>
          <a:solidFill>
            <a:srgbClr val="9FA1C5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72229" y="3576829"/>
            <a:ext cx="1914525" cy="695325"/>
            <a:chOff x="3348228" y="3576828"/>
            <a:chExt cx="1914525" cy="695325"/>
          </a:xfrm>
        </p:grpSpPr>
        <p:sp>
          <p:nvSpPr>
            <p:cNvPr id="4" name="object 4"/>
            <p:cNvSpPr/>
            <p:nvPr/>
          </p:nvSpPr>
          <p:spPr>
            <a:xfrm>
              <a:off x="3352800" y="4181475"/>
              <a:ext cx="1905000" cy="85725"/>
            </a:xfrm>
            <a:custGeom>
              <a:avLst/>
              <a:gdLst/>
              <a:ahLst/>
              <a:cxnLst/>
              <a:rect l="l" t="t" r="r" b="b"/>
              <a:pathLst>
                <a:path w="1905000" h="85725">
                  <a:moveTo>
                    <a:pt x="1819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1905000" y="85725"/>
                  </a:lnTo>
                  <a:lnTo>
                    <a:pt x="1819275" y="0"/>
                  </a:lnTo>
                  <a:close/>
                </a:path>
              </a:pathLst>
            </a:custGeom>
            <a:solidFill>
              <a:srgbClr val="6C6F9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352800" y="35814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8D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172075" y="35814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51526D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352800" y="3581400"/>
              <a:ext cx="1905000" cy="685800"/>
            </a:xfrm>
            <a:custGeom>
              <a:avLst/>
              <a:gdLst/>
              <a:ahLst/>
              <a:cxnLst/>
              <a:rect l="l" t="t" r="r" b="b"/>
              <a:pathLst>
                <a:path w="1905000" h="685800">
                  <a:moveTo>
                    <a:pt x="0" y="0"/>
                  </a:moveTo>
                  <a:lnTo>
                    <a:pt x="1905000" y="0"/>
                  </a:lnTo>
                  <a:lnTo>
                    <a:pt x="1905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1905000" h="685800">
                  <a:moveTo>
                    <a:pt x="0" y="0"/>
                  </a:moveTo>
                  <a:lnTo>
                    <a:pt x="85725" y="85725"/>
                  </a:lnTo>
                </a:path>
                <a:path w="1905000" h="685800">
                  <a:moveTo>
                    <a:pt x="0" y="685800"/>
                  </a:moveTo>
                  <a:lnTo>
                    <a:pt x="85725" y="600075"/>
                  </a:lnTo>
                </a:path>
                <a:path w="1905000" h="685800">
                  <a:moveTo>
                    <a:pt x="1905000" y="0"/>
                  </a:moveTo>
                  <a:lnTo>
                    <a:pt x="1819275" y="85725"/>
                  </a:lnTo>
                </a:path>
                <a:path w="1905000" h="685800">
                  <a:moveTo>
                    <a:pt x="1905000" y="685800"/>
                  </a:moveTo>
                  <a:lnTo>
                    <a:pt x="1819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17417" y="461900"/>
            <a:ext cx="47586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Compound</a:t>
            </a:r>
            <a:r>
              <a:rPr spc="-70" dirty="0"/>
              <a:t> </a:t>
            </a:r>
            <a:r>
              <a:rPr spc="-10" dirty="0"/>
              <a:t>Sentence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129028" y="1367028"/>
            <a:ext cx="3819525" cy="695325"/>
            <a:chOff x="605027" y="1367027"/>
            <a:chExt cx="3819525" cy="695325"/>
          </a:xfrm>
        </p:grpSpPr>
        <p:sp>
          <p:nvSpPr>
            <p:cNvPr id="10" name="object 10"/>
            <p:cNvSpPr/>
            <p:nvPr/>
          </p:nvSpPr>
          <p:spPr>
            <a:xfrm>
              <a:off x="609599" y="1371599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31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09599" y="19716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09599" y="1371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333874" y="1371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09599" y="1371599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015229" y="1367028"/>
            <a:ext cx="3819525" cy="695325"/>
            <a:chOff x="4491228" y="1367027"/>
            <a:chExt cx="3819525" cy="695325"/>
          </a:xfrm>
        </p:grpSpPr>
        <p:sp>
          <p:nvSpPr>
            <p:cNvPr id="16" name="object 16"/>
            <p:cNvSpPr/>
            <p:nvPr/>
          </p:nvSpPr>
          <p:spPr>
            <a:xfrm>
              <a:off x="4495800" y="1371599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9A4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495800" y="19716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681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495800" y="1371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75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220075" y="1371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4D0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495800" y="1371599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19325" y="1457325"/>
            <a:ext cx="3638550" cy="454612"/>
          </a:xfrm>
          <a:prstGeom prst="rect">
            <a:avLst/>
          </a:prstGeom>
          <a:solidFill>
            <a:srgbClr val="FFFF00"/>
          </a:solidFill>
          <a:ln w="9144">
            <a:solidFill>
              <a:srgbClr val="FFFFFF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R="261620" algn="ctr">
              <a:spcBef>
                <a:spcPts val="185"/>
              </a:spcBef>
            </a:pPr>
            <a:r>
              <a:rPr sz="28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Tom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05525" y="1457325"/>
            <a:ext cx="3638550" cy="454612"/>
          </a:xfrm>
          <a:prstGeom prst="rect">
            <a:avLst/>
          </a:prstGeom>
          <a:solidFill>
            <a:srgbClr val="FF8118"/>
          </a:solidFill>
          <a:ln w="9144">
            <a:solidFill>
              <a:srgbClr val="FFFFFF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611505" algn="ctr">
              <a:spcBef>
                <a:spcPts val="185"/>
              </a:spcBef>
            </a:pPr>
            <a:r>
              <a:rPr sz="28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swims,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29028" y="4567429"/>
            <a:ext cx="3819525" cy="695325"/>
            <a:chOff x="605027" y="4567428"/>
            <a:chExt cx="3819525" cy="695325"/>
          </a:xfrm>
        </p:grpSpPr>
        <p:sp>
          <p:nvSpPr>
            <p:cNvPr id="24" name="object 24"/>
            <p:cNvSpPr/>
            <p:nvPr/>
          </p:nvSpPr>
          <p:spPr>
            <a:xfrm>
              <a:off x="609599" y="4572000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31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09599" y="51720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09599" y="45720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333874" y="45720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09599" y="45720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6015229" y="4567429"/>
            <a:ext cx="3819525" cy="695325"/>
            <a:chOff x="4491228" y="4567428"/>
            <a:chExt cx="3819525" cy="695325"/>
          </a:xfrm>
        </p:grpSpPr>
        <p:sp>
          <p:nvSpPr>
            <p:cNvPr id="30" name="object 30"/>
            <p:cNvSpPr/>
            <p:nvPr/>
          </p:nvSpPr>
          <p:spPr>
            <a:xfrm>
              <a:off x="4495800" y="4572000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9A4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495800" y="51720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681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495800" y="45720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75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220075" y="45720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4D0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495800" y="45720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219325" y="4657726"/>
            <a:ext cx="3638550" cy="455253"/>
          </a:xfrm>
          <a:prstGeom prst="rect">
            <a:avLst/>
          </a:prstGeom>
          <a:solidFill>
            <a:srgbClr val="FFFF00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R="296545" algn="ctr">
              <a:spcBef>
                <a:spcPts val="190"/>
              </a:spcBef>
            </a:pPr>
            <a:r>
              <a:rPr sz="28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Mary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05525" y="4657726"/>
            <a:ext cx="3638550" cy="455253"/>
          </a:xfrm>
          <a:prstGeom prst="rect">
            <a:avLst/>
          </a:prstGeom>
          <a:solidFill>
            <a:srgbClr val="FF8118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30275">
              <a:spcBef>
                <a:spcPts val="190"/>
              </a:spcBef>
            </a:pPr>
            <a:r>
              <a:rPr sz="28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plays</a:t>
            </a:r>
            <a:r>
              <a:rPr sz="2800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tennis.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62525" y="3667126"/>
            <a:ext cx="1733550" cy="455253"/>
          </a:xfrm>
          <a:prstGeom prst="rect">
            <a:avLst/>
          </a:prstGeom>
          <a:solidFill>
            <a:srgbClr val="868AB8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905" algn="ctr">
              <a:spcBef>
                <a:spcPts val="190"/>
              </a:spcBef>
            </a:pPr>
            <a:r>
              <a:rPr sz="2800" b="1" kern="0" spc="-25" dirty="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0" y="2362200"/>
            <a:ext cx="990600" cy="100330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800" y="5410200"/>
            <a:ext cx="11938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3600" y="228601"/>
            <a:ext cx="7620000" cy="1355499"/>
          </a:xfrm>
          <a:prstGeom prst="rect">
            <a:avLst/>
          </a:prstGeom>
          <a:ln w="9144">
            <a:solidFill>
              <a:srgbClr val="800000"/>
            </a:solidFill>
          </a:ln>
        </p:spPr>
        <p:txBody>
          <a:bodyPr vert="horz" wrap="square" lIns="0" tIns="351790" rIns="0" bIns="0" rtlCol="0">
            <a:spAutoFit/>
          </a:bodyPr>
          <a:lstStyle/>
          <a:p>
            <a:pPr marL="3175" algn="ctr">
              <a:spcBef>
                <a:spcPts val="2770"/>
              </a:spcBef>
            </a:pP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COMPOUND</a:t>
            </a:r>
            <a:r>
              <a:rPr sz="3600" kern="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SENTENCE:</a:t>
            </a:r>
            <a:endParaRPr sz="36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>
              <a:spcBef>
                <a:spcPts val="40"/>
              </a:spcBef>
            </a:pPr>
            <a:r>
              <a:rPr sz="2900" b="1" i="1" kern="0" spc="-25" dirty="0">
                <a:solidFill>
                  <a:srgbClr val="FFFFFF"/>
                </a:solidFill>
                <a:latin typeface="Calibri"/>
                <a:cs typeface="Calibri"/>
              </a:rPr>
              <a:t>COORDINATING</a:t>
            </a:r>
            <a:r>
              <a:rPr sz="2900" b="1" i="1" kern="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spc="-10" dirty="0">
                <a:solidFill>
                  <a:srgbClr val="FFFFFF"/>
                </a:solidFill>
                <a:latin typeface="Calibri"/>
                <a:cs typeface="Calibri"/>
              </a:rPr>
              <a:t>CONJUNCTIONS</a:t>
            </a:r>
            <a:endParaRPr sz="2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4776" y="2498450"/>
            <a:ext cx="772795" cy="3869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90"/>
              </a:spcBef>
            </a:pPr>
            <a:r>
              <a:rPr sz="2400" kern="0" spc="-25" dirty="0">
                <a:solidFill>
                  <a:srgbClr val="FFFFFF"/>
                </a:solidFill>
                <a:latin typeface="Arial Black"/>
                <a:cs typeface="Arial Black"/>
              </a:rPr>
              <a:t>FOR AND NOR BUT OR YET SO</a:t>
            </a:r>
            <a:endParaRPr sz="2400" kern="0">
              <a:solidFill>
                <a:sysClr val="windowText" lastClr="000000"/>
              </a:solidFill>
              <a:latin typeface="Arial Black"/>
              <a:cs typeface="Arial Blac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D2619-D930-CD2F-92E9-53FD772F3693}"/>
              </a:ext>
            </a:extLst>
          </p:cNvPr>
          <p:cNvSpPr txBox="1"/>
          <p:nvPr/>
        </p:nvSpPr>
        <p:spPr>
          <a:xfrm>
            <a:off x="1634836" y="2658053"/>
            <a:ext cx="2777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highlight>
                  <a:srgbClr val="FFFF00"/>
                </a:highlight>
              </a:rPr>
              <a:t>FANBOYS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0874" y="1275444"/>
            <a:ext cx="8058799" cy="4862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OBJECTIVES:</a:t>
            </a:r>
          </a:p>
          <a:p>
            <a:pPr marL="457200" indent="-457200" algn="l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00B05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To distinguish between simple, compound and complex sentences </a:t>
            </a:r>
          </a:p>
          <a:p>
            <a:pPr marL="457200" indent="-457200" algn="l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00B05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To complete the different related tasks, practices and activities successfully </a:t>
            </a:r>
            <a:endParaRPr lang="ar-SA" sz="2000" dirty="0">
              <a:solidFill>
                <a:srgbClr val="00B050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/>
            <a:endParaRPr lang="en-US" sz="20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2657" y="3069159"/>
            <a:ext cx="7639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kern="0" spc="-10" dirty="0">
                <a:solidFill>
                  <a:srgbClr val="FFFFFF"/>
                </a:solidFill>
                <a:latin typeface="Arial"/>
                <a:cs typeface="Arial"/>
              </a:rPr>
              <a:t>Tom</a:t>
            </a:r>
            <a:r>
              <a:rPr sz="3600" b="1" kern="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FF"/>
                </a:solidFill>
                <a:latin typeface="Arial"/>
                <a:cs typeface="Arial"/>
              </a:rPr>
              <a:t>swims</a:t>
            </a:r>
            <a:r>
              <a:rPr sz="3600" b="1" kern="0" dirty="0">
                <a:solidFill>
                  <a:srgbClr val="DEF5F9"/>
                </a:solidFill>
                <a:latin typeface="Arial"/>
                <a:cs typeface="Arial"/>
              </a:rPr>
              <a:t>,</a:t>
            </a:r>
            <a:r>
              <a:rPr sz="3600" b="1" kern="0" spc="-55" dirty="0">
                <a:solidFill>
                  <a:srgbClr val="DEF5F9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3600" b="1" kern="0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FF"/>
                </a:solidFill>
                <a:latin typeface="Arial"/>
                <a:cs typeface="Arial"/>
              </a:rPr>
              <a:t>Mary</a:t>
            </a:r>
            <a:r>
              <a:rPr sz="3600" b="1" kern="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FF"/>
                </a:solidFill>
                <a:latin typeface="Arial"/>
                <a:cs typeface="Arial"/>
              </a:rPr>
              <a:t>plays</a:t>
            </a:r>
            <a:r>
              <a:rPr sz="3600" b="1" kern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kern="0" spc="-10" dirty="0">
                <a:solidFill>
                  <a:srgbClr val="FFFFFF"/>
                </a:solidFill>
                <a:latin typeface="Arial"/>
                <a:cs typeface="Arial"/>
              </a:rPr>
              <a:t>tennis.</a:t>
            </a:r>
            <a:endParaRPr sz="36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6297" y="4001415"/>
            <a:ext cx="2004695" cy="1225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0975">
              <a:lnSpc>
                <a:spcPct val="150100"/>
              </a:lnSpc>
              <a:spcBef>
                <a:spcPts val="100"/>
              </a:spcBef>
            </a:pPr>
            <a:r>
              <a:rPr sz="2800" kern="0" dirty="0">
                <a:solidFill>
                  <a:srgbClr val="FFFFFF"/>
                </a:solidFill>
                <a:latin typeface="Arial MT"/>
                <a:cs typeface="Arial MT"/>
              </a:rPr>
              <a:t>Clause</a:t>
            </a:r>
            <a:r>
              <a:rPr sz="2800" kern="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kern="0" spc="-50" dirty="0">
                <a:solidFill>
                  <a:srgbClr val="FFFFFF"/>
                </a:solidFill>
                <a:latin typeface="Arial MT"/>
                <a:cs typeface="Arial MT"/>
              </a:rPr>
              <a:t>1 </a:t>
            </a:r>
            <a:r>
              <a:rPr sz="2800" kern="0" spc="-10" dirty="0">
                <a:solidFill>
                  <a:srgbClr val="FFFFFF"/>
                </a:solidFill>
                <a:latin typeface="Arial MT"/>
                <a:cs typeface="Arial MT"/>
              </a:rPr>
              <a:t>Independent</a:t>
            </a:r>
            <a:endParaRPr sz="280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5086" y="4001415"/>
            <a:ext cx="2004060" cy="1225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4310">
              <a:lnSpc>
                <a:spcPct val="150100"/>
              </a:lnSpc>
              <a:spcBef>
                <a:spcPts val="100"/>
              </a:spcBef>
            </a:pPr>
            <a:r>
              <a:rPr sz="2800" kern="0" dirty="0">
                <a:solidFill>
                  <a:srgbClr val="FFFFFF"/>
                </a:solidFill>
                <a:latin typeface="Arial MT"/>
                <a:cs typeface="Arial MT"/>
              </a:rPr>
              <a:t>Clause</a:t>
            </a:r>
            <a:r>
              <a:rPr sz="2800" kern="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kern="0" spc="-50" dirty="0">
                <a:solidFill>
                  <a:srgbClr val="FFFFFF"/>
                </a:solidFill>
                <a:latin typeface="Arial MT"/>
                <a:cs typeface="Arial MT"/>
              </a:rPr>
              <a:t>2 </a:t>
            </a:r>
            <a:r>
              <a:rPr sz="2800" kern="0" spc="-10" dirty="0">
                <a:solidFill>
                  <a:srgbClr val="FFFFFF"/>
                </a:solidFill>
                <a:latin typeface="Arial MT"/>
                <a:cs typeface="Arial MT"/>
              </a:rPr>
              <a:t>Independent</a:t>
            </a:r>
            <a:endParaRPr sz="280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5752" y="228601"/>
            <a:ext cx="8540750" cy="1470915"/>
          </a:xfrm>
          <a:prstGeom prst="rect">
            <a:avLst/>
          </a:prstGeom>
          <a:ln w="9144">
            <a:solidFill>
              <a:srgbClr val="800000"/>
            </a:solidFill>
          </a:ln>
        </p:spPr>
        <p:txBody>
          <a:bodyPr vert="horz" wrap="square" lIns="0" tIns="466090" rIns="0" bIns="0" rtlCol="0">
            <a:spAutoFit/>
          </a:bodyPr>
          <a:lstStyle/>
          <a:p>
            <a:pPr algn="ctr">
              <a:spcBef>
                <a:spcPts val="3670"/>
              </a:spcBef>
            </a:pP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COMPOUND</a:t>
            </a:r>
            <a:r>
              <a:rPr sz="3600" kern="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SENTENCE:</a:t>
            </a:r>
            <a:endParaRPr sz="36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>
              <a:spcBef>
                <a:spcPts val="40"/>
              </a:spcBef>
            </a:pPr>
            <a:r>
              <a:rPr sz="2900" b="1" i="1" kern="0" spc="-25" dirty="0">
                <a:solidFill>
                  <a:srgbClr val="FFFFFF"/>
                </a:solidFill>
                <a:latin typeface="Calibri"/>
                <a:cs typeface="Calibri"/>
              </a:rPr>
              <a:t>COORDINATING</a:t>
            </a:r>
            <a:r>
              <a:rPr sz="2900" b="1" i="1" kern="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spc="-10" dirty="0">
                <a:solidFill>
                  <a:srgbClr val="FFFFFF"/>
                </a:solidFill>
                <a:latin typeface="Calibri"/>
                <a:cs typeface="Calibri"/>
              </a:rPr>
              <a:t>CONJUNCTIONS</a:t>
            </a:r>
            <a:endParaRPr sz="2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4031" y="4033860"/>
            <a:ext cx="6386830" cy="1990725"/>
            <a:chOff x="300031" y="4033859"/>
            <a:chExt cx="6386830" cy="1990725"/>
          </a:xfrm>
        </p:grpSpPr>
        <p:sp>
          <p:nvSpPr>
            <p:cNvPr id="3" name="object 3"/>
            <p:cNvSpPr/>
            <p:nvPr/>
          </p:nvSpPr>
          <p:spPr>
            <a:xfrm>
              <a:off x="304793" y="4038621"/>
              <a:ext cx="6377305" cy="1981200"/>
            </a:xfrm>
            <a:custGeom>
              <a:avLst/>
              <a:gdLst/>
              <a:ahLst/>
              <a:cxnLst/>
              <a:rect l="l" t="t" r="r" b="b"/>
              <a:pathLst>
                <a:path w="6377305" h="1981200">
                  <a:moveTo>
                    <a:pt x="2934541" y="74"/>
                  </a:moveTo>
                  <a:lnTo>
                    <a:pt x="2880971" y="0"/>
                  </a:lnTo>
                  <a:lnTo>
                    <a:pt x="2827408" y="262"/>
                  </a:lnTo>
                  <a:lnTo>
                    <a:pt x="2773866" y="862"/>
                  </a:lnTo>
                  <a:lnTo>
                    <a:pt x="2720361" y="1798"/>
                  </a:lnTo>
                  <a:lnTo>
                    <a:pt x="2666906" y="3071"/>
                  </a:lnTo>
                  <a:lnTo>
                    <a:pt x="2613518" y="4681"/>
                  </a:lnTo>
                  <a:lnTo>
                    <a:pt x="2560209" y="6627"/>
                  </a:lnTo>
                  <a:lnTo>
                    <a:pt x="2506996" y="8910"/>
                  </a:lnTo>
                  <a:lnTo>
                    <a:pt x="2453893" y="11529"/>
                  </a:lnTo>
                  <a:lnTo>
                    <a:pt x="2400914" y="14484"/>
                  </a:lnTo>
                  <a:lnTo>
                    <a:pt x="2348075" y="17776"/>
                  </a:lnTo>
                  <a:lnTo>
                    <a:pt x="2295390" y="21404"/>
                  </a:lnTo>
                  <a:lnTo>
                    <a:pt x="2242873" y="25368"/>
                  </a:lnTo>
                  <a:lnTo>
                    <a:pt x="2190541" y="29668"/>
                  </a:lnTo>
                  <a:lnTo>
                    <a:pt x="2138407" y="34303"/>
                  </a:lnTo>
                  <a:lnTo>
                    <a:pt x="2086485" y="39275"/>
                  </a:lnTo>
                  <a:lnTo>
                    <a:pt x="2034792" y="44583"/>
                  </a:lnTo>
                  <a:lnTo>
                    <a:pt x="1983341" y="50226"/>
                  </a:lnTo>
                  <a:lnTo>
                    <a:pt x="1932148" y="56205"/>
                  </a:lnTo>
                  <a:lnTo>
                    <a:pt x="1881227" y="62519"/>
                  </a:lnTo>
                  <a:lnTo>
                    <a:pt x="1830592" y="69169"/>
                  </a:lnTo>
                  <a:lnTo>
                    <a:pt x="1780259" y="76155"/>
                  </a:lnTo>
                  <a:lnTo>
                    <a:pt x="1730242" y="83476"/>
                  </a:lnTo>
                  <a:lnTo>
                    <a:pt x="1680557" y="91132"/>
                  </a:lnTo>
                  <a:lnTo>
                    <a:pt x="1631217" y="99123"/>
                  </a:lnTo>
                  <a:lnTo>
                    <a:pt x="1582238" y="107450"/>
                  </a:lnTo>
                  <a:lnTo>
                    <a:pt x="1533633" y="116111"/>
                  </a:lnTo>
                  <a:lnTo>
                    <a:pt x="1485419" y="125108"/>
                  </a:lnTo>
                  <a:lnTo>
                    <a:pt x="1437610" y="134439"/>
                  </a:lnTo>
                  <a:lnTo>
                    <a:pt x="1390220" y="144106"/>
                  </a:lnTo>
                  <a:lnTo>
                    <a:pt x="1343264" y="154107"/>
                  </a:lnTo>
                  <a:lnTo>
                    <a:pt x="1296757" y="164442"/>
                  </a:lnTo>
                  <a:lnTo>
                    <a:pt x="1250714" y="175113"/>
                  </a:lnTo>
                  <a:lnTo>
                    <a:pt x="1205149" y="186118"/>
                  </a:lnTo>
                  <a:lnTo>
                    <a:pt x="1160078" y="197457"/>
                  </a:lnTo>
                  <a:lnTo>
                    <a:pt x="1115514" y="209131"/>
                  </a:lnTo>
                  <a:lnTo>
                    <a:pt x="1071473" y="221139"/>
                  </a:lnTo>
                  <a:lnTo>
                    <a:pt x="1027970" y="233482"/>
                  </a:lnTo>
                  <a:lnTo>
                    <a:pt x="985018" y="246159"/>
                  </a:lnTo>
                  <a:lnTo>
                    <a:pt x="942634" y="259169"/>
                  </a:lnTo>
                  <a:lnTo>
                    <a:pt x="900831" y="272514"/>
                  </a:lnTo>
                  <a:lnTo>
                    <a:pt x="859624" y="286193"/>
                  </a:lnTo>
                  <a:lnTo>
                    <a:pt x="819029" y="300206"/>
                  </a:lnTo>
                  <a:lnTo>
                    <a:pt x="763342" y="320353"/>
                  </a:lnTo>
                  <a:lnTo>
                    <a:pt x="709620" y="340892"/>
                  </a:lnTo>
                  <a:lnTo>
                    <a:pt x="657864" y="361808"/>
                  </a:lnTo>
                  <a:lnTo>
                    <a:pt x="608072" y="383086"/>
                  </a:lnTo>
                  <a:lnTo>
                    <a:pt x="560243" y="404713"/>
                  </a:lnTo>
                  <a:lnTo>
                    <a:pt x="514378" y="426675"/>
                  </a:lnTo>
                  <a:lnTo>
                    <a:pt x="470476" y="448957"/>
                  </a:lnTo>
                  <a:lnTo>
                    <a:pt x="428536" y="471547"/>
                  </a:lnTo>
                  <a:lnTo>
                    <a:pt x="388557" y="494428"/>
                  </a:lnTo>
                  <a:lnTo>
                    <a:pt x="350540" y="517588"/>
                  </a:lnTo>
                  <a:lnTo>
                    <a:pt x="314482" y="541013"/>
                  </a:lnTo>
                  <a:lnTo>
                    <a:pt x="280385" y="564688"/>
                  </a:lnTo>
                  <a:lnTo>
                    <a:pt x="248246" y="588599"/>
                  </a:lnTo>
                  <a:lnTo>
                    <a:pt x="218067" y="612733"/>
                  </a:lnTo>
                  <a:lnTo>
                    <a:pt x="163580" y="661611"/>
                  </a:lnTo>
                  <a:lnTo>
                    <a:pt x="116921" y="711210"/>
                  </a:lnTo>
                  <a:lnTo>
                    <a:pt x="78085" y="761417"/>
                  </a:lnTo>
                  <a:lnTo>
                    <a:pt x="47066" y="812119"/>
                  </a:lnTo>
                  <a:lnTo>
                    <a:pt x="23861" y="863205"/>
                  </a:lnTo>
                  <a:lnTo>
                    <a:pt x="8464" y="914562"/>
                  </a:lnTo>
                  <a:lnTo>
                    <a:pt x="871" y="966078"/>
                  </a:lnTo>
                  <a:lnTo>
                    <a:pt x="0" y="991860"/>
                  </a:lnTo>
                  <a:lnTo>
                    <a:pt x="1077" y="1017639"/>
                  </a:lnTo>
                  <a:lnTo>
                    <a:pt x="9078" y="1069135"/>
                  </a:lnTo>
                  <a:lnTo>
                    <a:pt x="24868" y="1120451"/>
                  </a:lnTo>
                  <a:lnTo>
                    <a:pt x="48443" y="1171477"/>
                  </a:lnTo>
                  <a:lnTo>
                    <a:pt x="79799" y="1222099"/>
                  </a:lnTo>
                  <a:lnTo>
                    <a:pt x="118930" y="1272205"/>
                  </a:lnTo>
                  <a:lnTo>
                    <a:pt x="165832" y="1321683"/>
                  </a:lnTo>
                  <a:lnTo>
                    <a:pt x="220500" y="1370420"/>
                  </a:lnTo>
                  <a:lnTo>
                    <a:pt x="250746" y="1394476"/>
                  </a:lnTo>
                  <a:lnTo>
                    <a:pt x="282930" y="1418304"/>
                  </a:lnTo>
                  <a:lnTo>
                    <a:pt x="317054" y="1441891"/>
                  </a:lnTo>
                  <a:lnTo>
                    <a:pt x="353117" y="1465222"/>
                  </a:lnTo>
                  <a:lnTo>
                    <a:pt x="391118" y="1488284"/>
                  </a:lnTo>
                  <a:lnTo>
                    <a:pt x="431056" y="1511063"/>
                  </a:lnTo>
                  <a:lnTo>
                    <a:pt x="472931" y="1533543"/>
                  </a:lnTo>
                  <a:lnTo>
                    <a:pt x="516743" y="1555713"/>
                  </a:lnTo>
                  <a:lnTo>
                    <a:pt x="562490" y="1577556"/>
                  </a:lnTo>
                  <a:lnTo>
                    <a:pt x="610172" y="1599060"/>
                  </a:lnTo>
                  <a:lnTo>
                    <a:pt x="659788" y="1620210"/>
                  </a:lnTo>
                  <a:lnTo>
                    <a:pt x="711339" y="1640992"/>
                  </a:lnTo>
                  <a:lnTo>
                    <a:pt x="764823" y="1661392"/>
                  </a:lnTo>
                  <a:lnTo>
                    <a:pt x="820240" y="1681396"/>
                  </a:lnTo>
                  <a:lnTo>
                    <a:pt x="877589" y="1700990"/>
                  </a:lnTo>
                  <a:lnTo>
                    <a:pt x="919336" y="1714602"/>
                  </a:lnTo>
                  <a:lnTo>
                    <a:pt x="961666" y="1727873"/>
                  </a:lnTo>
                  <a:lnTo>
                    <a:pt x="1004564" y="1740805"/>
                  </a:lnTo>
                  <a:lnTo>
                    <a:pt x="1048016" y="1753397"/>
                  </a:lnTo>
                  <a:lnTo>
                    <a:pt x="1092007" y="1765649"/>
                  </a:lnTo>
                  <a:lnTo>
                    <a:pt x="1136522" y="1777562"/>
                  </a:lnTo>
                  <a:lnTo>
                    <a:pt x="1181547" y="1789135"/>
                  </a:lnTo>
                  <a:lnTo>
                    <a:pt x="1227066" y="1800370"/>
                  </a:lnTo>
                  <a:lnTo>
                    <a:pt x="1273065" y="1811264"/>
                  </a:lnTo>
                  <a:lnTo>
                    <a:pt x="1319529" y="1821820"/>
                  </a:lnTo>
                  <a:lnTo>
                    <a:pt x="1366444" y="1832036"/>
                  </a:lnTo>
                  <a:lnTo>
                    <a:pt x="1413794" y="1841913"/>
                  </a:lnTo>
                  <a:lnTo>
                    <a:pt x="1461566" y="1851452"/>
                  </a:lnTo>
                  <a:lnTo>
                    <a:pt x="1509743" y="1860651"/>
                  </a:lnTo>
                  <a:lnTo>
                    <a:pt x="1558312" y="1869511"/>
                  </a:lnTo>
                  <a:lnTo>
                    <a:pt x="1607257" y="1878033"/>
                  </a:lnTo>
                  <a:lnTo>
                    <a:pt x="1656565" y="1886216"/>
                  </a:lnTo>
                  <a:lnTo>
                    <a:pt x="1706220" y="1894060"/>
                  </a:lnTo>
                  <a:lnTo>
                    <a:pt x="1756207" y="1901566"/>
                  </a:lnTo>
                  <a:lnTo>
                    <a:pt x="1806512" y="1908733"/>
                  </a:lnTo>
                  <a:lnTo>
                    <a:pt x="1857120" y="1915561"/>
                  </a:lnTo>
                  <a:lnTo>
                    <a:pt x="1908016" y="1922052"/>
                  </a:lnTo>
                  <a:lnTo>
                    <a:pt x="1959185" y="1928204"/>
                  </a:lnTo>
                  <a:lnTo>
                    <a:pt x="2010614" y="1934017"/>
                  </a:lnTo>
                  <a:lnTo>
                    <a:pt x="2062286" y="1939493"/>
                  </a:lnTo>
                  <a:lnTo>
                    <a:pt x="2114188" y="1944630"/>
                  </a:lnTo>
                  <a:lnTo>
                    <a:pt x="2166304" y="1949430"/>
                  </a:lnTo>
                  <a:lnTo>
                    <a:pt x="2218619" y="1953891"/>
                  </a:lnTo>
                  <a:lnTo>
                    <a:pt x="2271120" y="1958015"/>
                  </a:lnTo>
                  <a:lnTo>
                    <a:pt x="2323791" y="1961801"/>
                  </a:lnTo>
                  <a:lnTo>
                    <a:pt x="2376618" y="1965249"/>
                  </a:lnTo>
                  <a:lnTo>
                    <a:pt x="2429585" y="1968360"/>
                  </a:lnTo>
                  <a:lnTo>
                    <a:pt x="2482679" y="1971132"/>
                  </a:lnTo>
                  <a:lnTo>
                    <a:pt x="2535883" y="1973568"/>
                  </a:lnTo>
                  <a:lnTo>
                    <a:pt x="2589185" y="1975666"/>
                  </a:lnTo>
                  <a:lnTo>
                    <a:pt x="2642568" y="1977426"/>
                  </a:lnTo>
                  <a:lnTo>
                    <a:pt x="2696018" y="1978850"/>
                  </a:lnTo>
                  <a:lnTo>
                    <a:pt x="2749520" y="1979936"/>
                  </a:lnTo>
                  <a:lnTo>
                    <a:pt x="2803060" y="1980685"/>
                  </a:lnTo>
                  <a:lnTo>
                    <a:pt x="2856623" y="1981097"/>
                  </a:lnTo>
                  <a:lnTo>
                    <a:pt x="2910194" y="1981171"/>
                  </a:lnTo>
                  <a:lnTo>
                    <a:pt x="2963758" y="1980909"/>
                  </a:lnTo>
                  <a:lnTo>
                    <a:pt x="3017301" y="1980310"/>
                  </a:lnTo>
                  <a:lnTo>
                    <a:pt x="3070807" y="1979375"/>
                  </a:lnTo>
                  <a:lnTo>
                    <a:pt x="3124263" y="1978102"/>
                  </a:lnTo>
                  <a:lnTo>
                    <a:pt x="3177653" y="1976493"/>
                  </a:lnTo>
                  <a:lnTo>
                    <a:pt x="3230963" y="1974547"/>
                  </a:lnTo>
                  <a:lnTo>
                    <a:pt x="3284177" y="1972265"/>
                  </a:lnTo>
                  <a:lnTo>
                    <a:pt x="3337282" y="1969646"/>
                  </a:lnTo>
                  <a:lnTo>
                    <a:pt x="3390262" y="1966691"/>
                  </a:lnTo>
                  <a:lnTo>
                    <a:pt x="3443103" y="1963400"/>
                  </a:lnTo>
                  <a:lnTo>
                    <a:pt x="3495789" y="1959773"/>
                  </a:lnTo>
                  <a:lnTo>
                    <a:pt x="3548307" y="1955809"/>
                  </a:lnTo>
                  <a:lnTo>
                    <a:pt x="3600641" y="1951509"/>
                  </a:lnTo>
                  <a:lnTo>
                    <a:pt x="3652777" y="1946873"/>
                  </a:lnTo>
                  <a:lnTo>
                    <a:pt x="3704699" y="1941902"/>
                  </a:lnTo>
                  <a:lnTo>
                    <a:pt x="3756394" y="1936594"/>
                  </a:lnTo>
                  <a:lnTo>
                    <a:pt x="3807846" y="1930951"/>
                  </a:lnTo>
                  <a:lnTo>
                    <a:pt x="3859041" y="1924972"/>
                  </a:lnTo>
                  <a:lnTo>
                    <a:pt x="3909964" y="1918657"/>
                  </a:lnTo>
                  <a:lnTo>
                    <a:pt x="3960600" y="1912007"/>
                  </a:lnTo>
                  <a:lnTo>
                    <a:pt x="4010934" y="1905022"/>
                  </a:lnTo>
                  <a:lnTo>
                    <a:pt x="4060953" y="1897700"/>
                  </a:lnTo>
                  <a:lnTo>
                    <a:pt x="4110640" y="1890044"/>
                  </a:lnTo>
                  <a:lnTo>
                    <a:pt x="4159981" y="1882052"/>
                  </a:lnTo>
                  <a:lnTo>
                    <a:pt x="4208962" y="1873725"/>
                  </a:lnTo>
                  <a:lnTo>
                    <a:pt x="4257567" y="1865063"/>
                  </a:lnTo>
                  <a:lnTo>
                    <a:pt x="4305782" y="1856066"/>
                  </a:lnTo>
                  <a:lnTo>
                    <a:pt x="4353593" y="1846734"/>
                  </a:lnTo>
                  <a:lnTo>
                    <a:pt x="4400984" y="1837067"/>
                  </a:lnTo>
                  <a:lnTo>
                    <a:pt x="4447941" y="1827065"/>
                  </a:lnTo>
                  <a:lnTo>
                    <a:pt x="4494449" y="1816728"/>
                  </a:lnTo>
                  <a:lnTo>
                    <a:pt x="4540493" y="1806057"/>
                  </a:lnTo>
                  <a:lnTo>
                    <a:pt x="4586058" y="1795051"/>
                  </a:lnTo>
                  <a:lnTo>
                    <a:pt x="4631131" y="1783710"/>
                  </a:lnTo>
                  <a:lnTo>
                    <a:pt x="4675695" y="1772035"/>
                  </a:lnTo>
                  <a:lnTo>
                    <a:pt x="4719737" y="1760025"/>
                  </a:lnTo>
                  <a:lnTo>
                    <a:pt x="4763241" y="1747682"/>
                  </a:lnTo>
                  <a:lnTo>
                    <a:pt x="4806192" y="1735003"/>
                  </a:lnTo>
                  <a:lnTo>
                    <a:pt x="4848577" y="1721991"/>
                  </a:lnTo>
                  <a:lnTo>
                    <a:pt x="4890381" y="1708645"/>
                  </a:lnTo>
                  <a:lnTo>
                    <a:pt x="4931587" y="1694964"/>
                  </a:lnTo>
                  <a:lnTo>
                    <a:pt x="4972183" y="1680950"/>
                  </a:lnTo>
                  <a:lnTo>
                    <a:pt x="6377057" y="1769380"/>
                  </a:lnTo>
                  <a:lnTo>
                    <a:pt x="5576957" y="1364593"/>
                  </a:lnTo>
                  <a:lnTo>
                    <a:pt x="5609842" y="1335717"/>
                  </a:lnTo>
                  <a:lnTo>
                    <a:pt x="5639947" y="1306645"/>
                  </a:lnTo>
                  <a:lnTo>
                    <a:pt x="5667283" y="1277398"/>
                  </a:lnTo>
                  <a:lnTo>
                    <a:pt x="5691864" y="1247994"/>
                  </a:lnTo>
                  <a:lnTo>
                    <a:pt x="5732808" y="1188803"/>
                  </a:lnTo>
                  <a:lnTo>
                    <a:pt x="5762879" y="1129236"/>
                  </a:lnTo>
                  <a:lnTo>
                    <a:pt x="5782178" y="1069457"/>
                  </a:lnTo>
                  <a:lnTo>
                    <a:pt x="5790806" y="1009630"/>
                  </a:lnTo>
                  <a:lnTo>
                    <a:pt x="5791149" y="979750"/>
                  </a:lnTo>
                  <a:lnTo>
                    <a:pt x="5788863" y="949919"/>
                  </a:lnTo>
                  <a:lnTo>
                    <a:pt x="5776449" y="890487"/>
                  </a:lnTo>
                  <a:lnTo>
                    <a:pt x="5753666" y="831499"/>
                  </a:lnTo>
                  <a:lnTo>
                    <a:pt x="5720613" y="773118"/>
                  </a:lnTo>
                  <a:lnTo>
                    <a:pt x="5677391" y="715509"/>
                  </a:lnTo>
                  <a:lnTo>
                    <a:pt x="5651998" y="687045"/>
                  </a:lnTo>
                  <a:lnTo>
                    <a:pt x="5624100" y="658835"/>
                  </a:lnTo>
                  <a:lnTo>
                    <a:pt x="5593711" y="630900"/>
                  </a:lnTo>
                  <a:lnTo>
                    <a:pt x="5560842" y="603261"/>
                  </a:lnTo>
                  <a:lnTo>
                    <a:pt x="5525506" y="575937"/>
                  </a:lnTo>
                  <a:lnTo>
                    <a:pt x="5487716" y="548949"/>
                  </a:lnTo>
                  <a:lnTo>
                    <a:pt x="5447484" y="522318"/>
                  </a:lnTo>
                  <a:lnTo>
                    <a:pt x="5404824" y="496065"/>
                  </a:lnTo>
                  <a:lnTo>
                    <a:pt x="5359746" y="470209"/>
                  </a:lnTo>
                  <a:lnTo>
                    <a:pt x="5312265" y="444771"/>
                  </a:lnTo>
                  <a:lnTo>
                    <a:pt x="5262391" y="419772"/>
                  </a:lnTo>
                  <a:lnTo>
                    <a:pt x="5210140" y="395233"/>
                  </a:lnTo>
                  <a:lnTo>
                    <a:pt x="5155521" y="371173"/>
                  </a:lnTo>
                  <a:lnTo>
                    <a:pt x="5098549" y="347613"/>
                  </a:lnTo>
                  <a:lnTo>
                    <a:pt x="5039236" y="324574"/>
                  </a:lnTo>
                  <a:lnTo>
                    <a:pt x="4977594" y="302076"/>
                  </a:lnTo>
                  <a:lnTo>
                    <a:pt x="4913636" y="280140"/>
                  </a:lnTo>
                  <a:lnTo>
                    <a:pt x="4871884" y="266529"/>
                  </a:lnTo>
                  <a:lnTo>
                    <a:pt x="4829549" y="253259"/>
                  </a:lnTo>
                  <a:lnTo>
                    <a:pt x="4786646" y="240328"/>
                  </a:lnTo>
                  <a:lnTo>
                    <a:pt x="4743190" y="227737"/>
                  </a:lnTo>
                  <a:lnTo>
                    <a:pt x="4699195" y="215486"/>
                  </a:lnTo>
                  <a:lnTo>
                    <a:pt x="4654676" y="203574"/>
                  </a:lnTo>
                  <a:lnTo>
                    <a:pt x="4609648" y="192001"/>
                  </a:lnTo>
                  <a:lnTo>
                    <a:pt x="4564125" y="180768"/>
                  </a:lnTo>
                  <a:lnTo>
                    <a:pt x="4518123" y="169875"/>
                  </a:lnTo>
                  <a:lnTo>
                    <a:pt x="4471655" y="159320"/>
                  </a:lnTo>
                  <a:lnTo>
                    <a:pt x="4424738" y="149105"/>
                  </a:lnTo>
                  <a:lnTo>
                    <a:pt x="4377385" y="139229"/>
                  </a:lnTo>
                  <a:lnTo>
                    <a:pt x="4329611" y="129692"/>
                  </a:lnTo>
                  <a:lnTo>
                    <a:pt x="4281432" y="120493"/>
                  </a:lnTo>
                  <a:lnTo>
                    <a:pt x="4232861" y="111634"/>
                  </a:lnTo>
                  <a:lnTo>
                    <a:pt x="4183913" y="103114"/>
                  </a:lnTo>
                  <a:lnTo>
                    <a:pt x="4134604" y="94932"/>
                  </a:lnTo>
                  <a:lnTo>
                    <a:pt x="4084947" y="87089"/>
                  </a:lnTo>
                  <a:lnTo>
                    <a:pt x="4034959" y="79584"/>
                  </a:lnTo>
                  <a:lnTo>
                    <a:pt x="3984653" y="72418"/>
                  </a:lnTo>
                  <a:lnTo>
                    <a:pt x="3934043" y="65591"/>
                  </a:lnTo>
                  <a:lnTo>
                    <a:pt x="3883146" y="59101"/>
                  </a:lnTo>
                  <a:lnTo>
                    <a:pt x="3831976" y="52951"/>
                  </a:lnTo>
                  <a:lnTo>
                    <a:pt x="3780547" y="47138"/>
                  </a:lnTo>
                  <a:lnTo>
                    <a:pt x="3728874" y="41663"/>
                  </a:lnTo>
                  <a:lnTo>
                    <a:pt x="3676972" y="36527"/>
                  </a:lnTo>
                  <a:lnTo>
                    <a:pt x="3624856" y="31729"/>
                  </a:lnTo>
                  <a:lnTo>
                    <a:pt x="3572540" y="27268"/>
                  </a:lnTo>
                  <a:lnTo>
                    <a:pt x="3520039" y="23145"/>
                  </a:lnTo>
                  <a:lnTo>
                    <a:pt x="3467368" y="19360"/>
                  </a:lnTo>
                  <a:lnTo>
                    <a:pt x="3414541" y="15913"/>
                  </a:lnTo>
                  <a:lnTo>
                    <a:pt x="3361574" y="12804"/>
                  </a:lnTo>
                  <a:lnTo>
                    <a:pt x="3308481" y="10032"/>
                  </a:lnTo>
                  <a:lnTo>
                    <a:pt x="3255277" y="7597"/>
                  </a:lnTo>
                  <a:lnTo>
                    <a:pt x="3201976" y="5500"/>
                  </a:lnTo>
                  <a:lnTo>
                    <a:pt x="3148593" y="3741"/>
                  </a:lnTo>
                  <a:lnTo>
                    <a:pt x="3095144" y="2318"/>
                  </a:lnTo>
                  <a:lnTo>
                    <a:pt x="3041642" y="1233"/>
                  </a:lnTo>
                  <a:lnTo>
                    <a:pt x="2988103" y="485"/>
                  </a:lnTo>
                  <a:lnTo>
                    <a:pt x="2934541" y="74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04793" y="4038621"/>
              <a:ext cx="6377305" cy="1981200"/>
            </a:xfrm>
            <a:custGeom>
              <a:avLst/>
              <a:gdLst/>
              <a:ahLst/>
              <a:cxnLst/>
              <a:rect l="l" t="t" r="r" b="b"/>
              <a:pathLst>
                <a:path w="6377305" h="1981200">
                  <a:moveTo>
                    <a:pt x="6377057" y="1769380"/>
                  </a:moveTo>
                  <a:lnTo>
                    <a:pt x="4972183" y="1680950"/>
                  </a:lnTo>
                  <a:lnTo>
                    <a:pt x="4931587" y="1694964"/>
                  </a:lnTo>
                  <a:lnTo>
                    <a:pt x="4890381" y="1708645"/>
                  </a:lnTo>
                  <a:lnTo>
                    <a:pt x="4848577" y="1721991"/>
                  </a:lnTo>
                  <a:lnTo>
                    <a:pt x="4806192" y="1735003"/>
                  </a:lnTo>
                  <a:lnTo>
                    <a:pt x="4763241" y="1747682"/>
                  </a:lnTo>
                  <a:lnTo>
                    <a:pt x="4719737" y="1760025"/>
                  </a:lnTo>
                  <a:lnTo>
                    <a:pt x="4675695" y="1772035"/>
                  </a:lnTo>
                  <a:lnTo>
                    <a:pt x="4631131" y="1783710"/>
                  </a:lnTo>
                  <a:lnTo>
                    <a:pt x="4586058" y="1795051"/>
                  </a:lnTo>
                  <a:lnTo>
                    <a:pt x="4540493" y="1806057"/>
                  </a:lnTo>
                  <a:lnTo>
                    <a:pt x="4494449" y="1816728"/>
                  </a:lnTo>
                  <a:lnTo>
                    <a:pt x="4447941" y="1827065"/>
                  </a:lnTo>
                  <a:lnTo>
                    <a:pt x="4400984" y="1837067"/>
                  </a:lnTo>
                  <a:lnTo>
                    <a:pt x="4353593" y="1846734"/>
                  </a:lnTo>
                  <a:lnTo>
                    <a:pt x="4305782" y="1856066"/>
                  </a:lnTo>
                  <a:lnTo>
                    <a:pt x="4257567" y="1865063"/>
                  </a:lnTo>
                  <a:lnTo>
                    <a:pt x="4208962" y="1873725"/>
                  </a:lnTo>
                  <a:lnTo>
                    <a:pt x="4159981" y="1882052"/>
                  </a:lnTo>
                  <a:lnTo>
                    <a:pt x="4110640" y="1890044"/>
                  </a:lnTo>
                  <a:lnTo>
                    <a:pt x="4060953" y="1897700"/>
                  </a:lnTo>
                  <a:lnTo>
                    <a:pt x="4010934" y="1905022"/>
                  </a:lnTo>
                  <a:lnTo>
                    <a:pt x="3960600" y="1912007"/>
                  </a:lnTo>
                  <a:lnTo>
                    <a:pt x="3909964" y="1918657"/>
                  </a:lnTo>
                  <a:lnTo>
                    <a:pt x="3859041" y="1924972"/>
                  </a:lnTo>
                  <a:lnTo>
                    <a:pt x="3807846" y="1930951"/>
                  </a:lnTo>
                  <a:lnTo>
                    <a:pt x="3756394" y="1936594"/>
                  </a:lnTo>
                  <a:lnTo>
                    <a:pt x="3704699" y="1941902"/>
                  </a:lnTo>
                  <a:lnTo>
                    <a:pt x="3652777" y="1946873"/>
                  </a:lnTo>
                  <a:lnTo>
                    <a:pt x="3600641" y="1951509"/>
                  </a:lnTo>
                  <a:lnTo>
                    <a:pt x="3548307" y="1955809"/>
                  </a:lnTo>
                  <a:lnTo>
                    <a:pt x="3495789" y="1959773"/>
                  </a:lnTo>
                  <a:lnTo>
                    <a:pt x="3443103" y="1963400"/>
                  </a:lnTo>
                  <a:lnTo>
                    <a:pt x="3390262" y="1966691"/>
                  </a:lnTo>
                  <a:lnTo>
                    <a:pt x="3337282" y="1969646"/>
                  </a:lnTo>
                  <a:lnTo>
                    <a:pt x="3284177" y="1972265"/>
                  </a:lnTo>
                  <a:lnTo>
                    <a:pt x="3230963" y="1974547"/>
                  </a:lnTo>
                  <a:lnTo>
                    <a:pt x="3177653" y="1976493"/>
                  </a:lnTo>
                  <a:lnTo>
                    <a:pt x="3124263" y="1978102"/>
                  </a:lnTo>
                  <a:lnTo>
                    <a:pt x="3070807" y="1979375"/>
                  </a:lnTo>
                  <a:lnTo>
                    <a:pt x="3017301" y="1980310"/>
                  </a:lnTo>
                  <a:lnTo>
                    <a:pt x="2963758" y="1980909"/>
                  </a:lnTo>
                  <a:lnTo>
                    <a:pt x="2910194" y="1981171"/>
                  </a:lnTo>
                  <a:lnTo>
                    <a:pt x="2856623" y="1981097"/>
                  </a:lnTo>
                  <a:lnTo>
                    <a:pt x="2803060" y="1980685"/>
                  </a:lnTo>
                  <a:lnTo>
                    <a:pt x="2749520" y="1979936"/>
                  </a:lnTo>
                  <a:lnTo>
                    <a:pt x="2696018" y="1978850"/>
                  </a:lnTo>
                  <a:lnTo>
                    <a:pt x="2642568" y="1977426"/>
                  </a:lnTo>
                  <a:lnTo>
                    <a:pt x="2589185" y="1975666"/>
                  </a:lnTo>
                  <a:lnTo>
                    <a:pt x="2535883" y="1973568"/>
                  </a:lnTo>
                  <a:lnTo>
                    <a:pt x="2482679" y="1971132"/>
                  </a:lnTo>
                  <a:lnTo>
                    <a:pt x="2429585" y="1968360"/>
                  </a:lnTo>
                  <a:lnTo>
                    <a:pt x="2376618" y="1965249"/>
                  </a:lnTo>
                  <a:lnTo>
                    <a:pt x="2323791" y="1961801"/>
                  </a:lnTo>
                  <a:lnTo>
                    <a:pt x="2271120" y="1958015"/>
                  </a:lnTo>
                  <a:lnTo>
                    <a:pt x="2218619" y="1953891"/>
                  </a:lnTo>
                  <a:lnTo>
                    <a:pt x="2166304" y="1949430"/>
                  </a:lnTo>
                  <a:lnTo>
                    <a:pt x="2114188" y="1944630"/>
                  </a:lnTo>
                  <a:lnTo>
                    <a:pt x="2062286" y="1939493"/>
                  </a:lnTo>
                  <a:lnTo>
                    <a:pt x="2010614" y="1934017"/>
                  </a:lnTo>
                  <a:lnTo>
                    <a:pt x="1959185" y="1928204"/>
                  </a:lnTo>
                  <a:lnTo>
                    <a:pt x="1908016" y="1922052"/>
                  </a:lnTo>
                  <a:lnTo>
                    <a:pt x="1857120" y="1915561"/>
                  </a:lnTo>
                  <a:lnTo>
                    <a:pt x="1806512" y="1908733"/>
                  </a:lnTo>
                  <a:lnTo>
                    <a:pt x="1756207" y="1901566"/>
                  </a:lnTo>
                  <a:lnTo>
                    <a:pt x="1706220" y="1894060"/>
                  </a:lnTo>
                  <a:lnTo>
                    <a:pt x="1656565" y="1886216"/>
                  </a:lnTo>
                  <a:lnTo>
                    <a:pt x="1607257" y="1878033"/>
                  </a:lnTo>
                  <a:lnTo>
                    <a:pt x="1558312" y="1869511"/>
                  </a:lnTo>
                  <a:lnTo>
                    <a:pt x="1509743" y="1860651"/>
                  </a:lnTo>
                  <a:lnTo>
                    <a:pt x="1461566" y="1851452"/>
                  </a:lnTo>
                  <a:lnTo>
                    <a:pt x="1413794" y="1841913"/>
                  </a:lnTo>
                  <a:lnTo>
                    <a:pt x="1366444" y="1832036"/>
                  </a:lnTo>
                  <a:lnTo>
                    <a:pt x="1319529" y="1821820"/>
                  </a:lnTo>
                  <a:lnTo>
                    <a:pt x="1273065" y="1811264"/>
                  </a:lnTo>
                  <a:lnTo>
                    <a:pt x="1227066" y="1800370"/>
                  </a:lnTo>
                  <a:lnTo>
                    <a:pt x="1181547" y="1789135"/>
                  </a:lnTo>
                  <a:lnTo>
                    <a:pt x="1136522" y="1777562"/>
                  </a:lnTo>
                  <a:lnTo>
                    <a:pt x="1092007" y="1765649"/>
                  </a:lnTo>
                  <a:lnTo>
                    <a:pt x="1048016" y="1753397"/>
                  </a:lnTo>
                  <a:lnTo>
                    <a:pt x="1004564" y="1740805"/>
                  </a:lnTo>
                  <a:lnTo>
                    <a:pt x="961666" y="1727873"/>
                  </a:lnTo>
                  <a:lnTo>
                    <a:pt x="919336" y="1714602"/>
                  </a:lnTo>
                  <a:lnTo>
                    <a:pt x="877589" y="1700990"/>
                  </a:lnTo>
                  <a:lnTo>
                    <a:pt x="820240" y="1681396"/>
                  </a:lnTo>
                  <a:lnTo>
                    <a:pt x="764823" y="1661392"/>
                  </a:lnTo>
                  <a:lnTo>
                    <a:pt x="711339" y="1640992"/>
                  </a:lnTo>
                  <a:lnTo>
                    <a:pt x="659788" y="1620210"/>
                  </a:lnTo>
                  <a:lnTo>
                    <a:pt x="610172" y="1599060"/>
                  </a:lnTo>
                  <a:lnTo>
                    <a:pt x="562490" y="1577556"/>
                  </a:lnTo>
                  <a:lnTo>
                    <a:pt x="516743" y="1555713"/>
                  </a:lnTo>
                  <a:lnTo>
                    <a:pt x="472931" y="1533543"/>
                  </a:lnTo>
                  <a:lnTo>
                    <a:pt x="431056" y="1511063"/>
                  </a:lnTo>
                  <a:lnTo>
                    <a:pt x="391118" y="1488284"/>
                  </a:lnTo>
                  <a:lnTo>
                    <a:pt x="353117" y="1465222"/>
                  </a:lnTo>
                  <a:lnTo>
                    <a:pt x="317054" y="1441891"/>
                  </a:lnTo>
                  <a:lnTo>
                    <a:pt x="282930" y="1418304"/>
                  </a:lnTo>
                  <a:lnTo>
                    <a:pt x="250746" y="1394476"/>
                  </a:lnTo>
                  <a:lnTo>
                    <a:pt x="220500" y="1370420"/>
                  </a:lnTo>
                  <a:lnTo>
                    <a:pt x="165832" y="1321683"/>
                  </a:lnTo>
                  <a:lnTo>
                    <a:pt x="118930" y="1272205"/>
                  </a:lnTo>
                  <a:lnTo>
                    <a:pt x="79799" y="1222099"/>
                  </a:lnTo>
                  <a:lnTo>
                    <a:pt x="48443" y="1171477"/>
                  </a:lnTo>
                  <a:lnTo>
                    <a:pt x="24868" y="1120451"/>
                  </a:lnTo>
                  <a:lnTo>
                    <a:pt x="9078" y="1069135"/>
                  </a:lnTo>
                  <a:lnTo>
                    <a:pt x="1077" y="1017639"/>
                  </a:lnTo>
                  <a:lnTo>
                    <a:pt x="0" y="991860"/>
                  </a:lnTo>
                  <a:lnTo>
                    <a:pt x="871" y="966078"/>
                  </a:lnTo>
                  <a:lnTo>
                    <a:pt x="8464" y="914562"/>
                  </a:lnTo>
                  <a:lnTo>
                    <a:pt x="23861" y="863205"/>
                  </a:lnTo>
                  <a:lnTo>
                    <a:pt x="47066" y="812119"/>
                  </a:lnTo>
                  <a:lnTo>
                    <a:pt x="78085" y="761417"/>
                  </a:lnTo>
                  <a:lnTo>
                    <a:pt x="116921" y="711210"/>
                  </a:lnTo>
                  <a:lnTo>
                    <a:pt x="163580" y="661611"/>
                  </a:lnTo>
                  <a:lnTo>
                    <a:pt x="218067" y="612733"/>
                  </a:lnTo>
                  <a:lnTo>
                    <a:pt x="248246" y="588599"/>
                  </a:lnTo>
                  <a:lnTo>
                    <a:pt x="280385" y="564688"/>
                  </a:lnTo>
                  <a:lnTo>
                    <a:pt x="314482" y="541013"/>
                  </a:lnTo>
                  <a:lnTo>
                    <a:pt x="350540" y="517588"/>
                  </a:lnTo>
                  <a:lnTo>
                    <a:pt x="388557" y="494428"/>
                  </a:lnTo>
                  <a:lnTo>
                    <a:pt x="428536" y="471547"/>
                  </a:lnTo>
                  <a:lnTo>
                    <a:pt x="470476" y="448957"/>
                  </a:lnTo>
                  <a:lnTo>
                    <a:pt x="514378" y="426675"/>
                  </a:lnTo>
                  <a:lnTo>
                    <a:pt x="560243" y="404713"/>
                  </a:lnTo>
                  <a:lnTo>
                    <a:pt x="608072" y="383086"/>
                  </a:lnTo>
                  <a:lnTo>
                    <a:pt x="657864" y="361808"/>
                  </a:lnTo>
                  <a:lnTo>
                    <a:pt x="709620" y="340892"/>
                  </a:lnTo>
                  <a:lnTo>
                    <a:pt x="763342" y="320353"/>
                  </a:lnTo>
                  <a:lnTo>
                    <a:pt x="819029" y="300206"/>
                  </a:lnTo>
                  <a:lnTo>
                    <a:pt x="859624" y="286193"/>
                  </a:lnTo>
                  <a:lnTo>
                    <a:pt x="900831" y="272514"/>
                  </a:lnTo>
                  <a:lnTo>
                    <a:pt x="942634" y="259169"/>
                  </a:lnTo>
                  <a:lnTo>
                    <a:pt x="985018" y="246159"/>
                  </a:lnTo>
                  <a:lnTo>
                    <a:pt x="1027970" y="233482"/>
                  </a:lnTo>
                  <a:lnTo>
                    <a:pt x="1071473" y="221139"/>
                  </a:lnTo>
                  <a:lnTo>
                    <a:pt x="1115514" y="209131"/>
                  </a:lnTo>
                  <a:lnTo>
                    <a:pt x="1160078" y="197457"/>
                  </a:lnTo>
                  <a:lnTo>
                    <a:pt x="1205149" y="186118"/>
                  </a:lnTo>
                  <a:lnTo>
                    <a:pt x="1250714" y="175113"/>
                  </a:lnTo>
                  <a:lnTo>
                    <a:pt x="1296757" y="164442"/>
                  </a:lnTo>
                  <a:lnTo>
                    <a:pt x="1343264" y="154107"/>
                  </a:lnTo>
                  <a:lnTo>
                    <a:pt x="1390220" y="144106"/>
                  </a:lnTo>
                  <a:lnTo>
                    <a:pt x="1437610" y="134439"/>
                  </a:lnTo>
                  <a:lnTo>
                    <a:pt x="1485419" y="125108"/>
                  </a:lnTo>
                  <a:lnTo>
                    <a:pt x="1533633" y="116111"/>
                  </a:lnTo>
                  <a:lnTo>
                    <a:pt x="1582238" y="107450"/>
                  </a:lnTo>
                  <a:lnTo>
                    <a:pt x="1631217" y="99123"/>
                  </a:lnTo>
                  <a:lnTo>
                    <a:pt x="1680557" y="91132"/>
                  </a:lnTo>
                  <a:lnTo>
                    <a:pt x="1730242" y="83476"/>
                  </a:lnTo>
                  <a:lnTo>
                    <a:pt x="1780259" y="76155"/>
                  </a:lnTo>
                  <a:lnTo>
                    <a:pt x="1830592" y="69169"/>
                  </a:lnTo>
                  <a:lnTo>
                    <a:pt x="1881227" y="62519"/>
                  </a:lnTo>
                  <a:lnTo>
                    <a:pt x="1932148" y="56205"/>
                  </a:lnTo>
                  <a:lnTo>
                    <a:pt x="1983341" y="50226"/>
                  </a:lnTo>
                  <a:lnTo>
                    <a:pt x="2034792" y="44583"/>
                  </a:lnTo>
                  <a:lnTo>
                    <a:pt x="2086485" y="39275"/>
                  </a:lnTo>
                  <a:lnTo>
                    <a:pt x="2138407" y="34303"/>
                  </a:lnTo>
                  <a:lnTo>
                    <a:pt x="2190541" y="29668"/>
                  </a:lnTo>
                  <a:lnTo>
                    <a:pt x="2242873" y="25368"/>
                  </a:lnTo>
                  <a:lnTo>
                    <a:pt x="2295390" y="21404"/>
                  </a:lnTo>
                  <a:lnTo>
                    <a:pt x="2348075" y="17776"/>
                  </a:lnTo>
                  <a:lnTo>
                    <a:pt x="2400914" y="14484"/>
                  </a:lnTo>
                  <a:lnTo>
                    <a:pt x="2453893" y="11529"/>
                  </a:lnTo>
                  <a:lnTo>
                    <a:pt x="2506996" y="8910"/>
                  </a:lnTo>
                  <a:lnTo>
                    <a:pt x="2560209" y="6627"/>
                  </a:lnTo>
                  <a:lnTo>
                    <a:pt x="2613518" y="4681"/>
                  </a:lnTo>
                  <a:lnTo>
                    <a:pt x="2666906" y="3071"/>
                  </a:lnTo>
                  <a:lnTo>
                    <a:pt x="2720361" y="1798"/>
                  </a:lnTo>
                  <a:lnTo>
                    <a:pt x="2773866" y="862"/>
                  </a:lnTo>
                  <a:lnTo>
                    <a:pt x="2827408" y="262"/>
                  </a:lnTo>
                  <a:lnTo>
                    <a:pt x="2880971" y="0"/>
                  </a:lnTo>
                  <a:lnTo>
                    <a:pt x="2934541" y="74"/>
                  </a:lnTo>
                  <a:lnTo>
                    <a:pt x="2988103" y="485"/>
                  </a:lnTo>
                  <a:lnTo>
                    <a:pt x="3041642" y="1233"/>
                  </a:lnTo>
                  <a:lnTo>
                    <a:pt x="3095144" y="2318"/>
                  </a:lnTo>
                  <a:lnTo>
                    <a:pt x="3148593" y="3741"/>
                  </a:lnTo>
                  <a:lnTo>
                    <a:pt x="3201976" y="5500"/>
                  </a:lnTo>
                  <a:lnTo>
                    <a:pt x="3255277" y="7597"/>
                  </a:lnTo>
                  <a:lnTo>
                    <a:pt x="3308481" y="10032"/>
                  </a:lnTo>
                  <a:lnTo>
                    <a:pt x="3361574" y="12804"/>
                  </a:lnTo>
                  <a:lnTo>
                    <a:pt x="3414541" y="15913"/>
                  </a:lnTo>
                  <a:lnTo>
                    <a:pt x="3467368" y="19360"/>
                  </a:lnTo>
                  <a:lnTo>
                    <a:pt x="3520039" y="23145"/>
                  </a:lnTo>
                  <a:lnTo>
                    <a:pt x="3572540" y="27268"/>
                  </a:lnTo>
                  <a:lnTo>
                    <a:pt x="3624856" y="31729"/>
                  </a:lnTo>
                  <a:lnTo>
                    <a:pt x="3676972" y="36527"/>
                  </a:lnTo>
                  <a:lnTo>
                    <a:pt x="3728874" y="41663"/>
                  </a:lnTo>
                  <a:lnTo>
                    <a:pt x="3780547" y="47138"/>
                  </a:lnTo>
                  <a:lnTo>
                    <a:pt x="3831976" y="52951"/>
                  </a:lnTo>
                  <a:lnTo>
                    <a:pt x="3883146" y="59101"/>
                  </a:lnTo>
                  <a:lnTo>
                    <a:pt x="3934043" y="65591"/>
                  </a:lnTo>
                  <a:lnTo>
                    <a:pt x="3984653" y="72418"/>
                  </a:lnTo>
                  <a:lnTo>
                    <a:pt x="4034959" y="79584"/>
                  </a:lnTo>
                  <a:lnTo>
                    <a:pt x="4084947" y="87089"/>
                  </a:lnTo>
                  <a:lnTo>
                    <a:pt x="4134604" y="94932"/>
                  </a:lnTo>
                  <a:lnTo>
                    <a:pt x="4183913" y="103114"/>
                  </a:lnTo>
                  <a:lnTo>
                    <a:pt x="4232861" y="111634"/>
                  </a:lnTo>
                  <a:lnTo>
                    <a:pt x="4281432" y="120493"/>
                  </a:lnTo>
                  <a:lnTo>
                    <a:pt x="4329611" y="129692"/>
                  </a:lnTo>
                  <a:lnTo>
                    <a:pt x="4377385" y="139229"/>
                  </a:lnTo>
                  <a:lnTo>
                    <a:pt x="4424738" y="149105"/>
                  </a:lnTo>
                  <a:lnTo>
                    <a:pt x="4471655" y="159320"/>
                  </a:lnTo>
                  <a:lnTo>
                    <a:pt x="4518123" y="169875"/>
                  </a:lnTo>
                  <a:lnTo>
                    <a:pt x="4564125" y="180768"/>
                  </a:lnTo>
                  <a:lnTo>
                    <a:pt x="4609648" y="192001"/>
                  </a:lnTo>
                  <a:lnTo>
                    <a:pt x="4654676" y="203574"/>
                  </a:lnTo>
                  <a:lnTo>
                    <a:pt x="4699195" y="215486"/>
                  </a:lnTo>
                  <a:lnTo>
                    <a:pt x="4743190" y="227737"/>
                  </a:lnTo>
                  <a:lnTo>
                    <a:pt x="4786646" y="240328"/>
                  </a:lnTo>
                  <a:lnTo>
                    <a:pt x="4829549" y="253259"/>
                  </a:lnTo>
                  <a:lnTo>
                    <a:pt x="4871884" y="266529"/>
                  </a:lnTo>
                  <a:lnTo>
                    <a:pt x="4913636" y="280140"/>
                  </a:lnTo>
                  <a:lnTo>
                    <a:pt x="4977594" y="302076"/>
                  </a:lnTo>
                  <a:lnTo>
                    <a:pt x="5039236" y="324574"/>
                  </a:lnTo>
                  <a:lnTo>
                    <a:pt x="5098549" y="347613"/>
                  </a:lnTo>
                  <a:lnTo>
                    <a:pt x="5155521" y="371173"/>
                  </a:lnTo>
                  <a:lnTo>
                    <a:pt x="5210140" y="395233"/>
                  </a:lnTo>
                  <a:lnTo>
                    <a:pt x="5262391" y="419772"/>
                  </a:lnTo>
                  <a:lnTo>
                    <a:pt x="5312265" y="444771"/>
                  </a:lnTo>
                  <a:lnTo>
                    <a:pt x="5359746" y="470209"/>
                  </a:lnTo>
                  <a:lnTo>
                    <a:pt x="5404824" y="496065"/>
                  </a:lnTo>
                  <a:lnTo>
                    <a:pt x="5447484" y="522318"/>
                  </a:lnTo>
                  <a:lnTo>
                    <a:pt x="5487716" y="548949"/>
                  </a:lnTo>
                  <a:lnTo>
                    <a:pt x="5525506" y="575937"/>
                  </a:lnTo>
                  <a:lnTo>
                    <a:pt x="5560842" y="603261"/>
                  </a:lnTo>
                  <a:lnTo>
                    <a:pt x="5593711" y="630900"/>
                  </a:lnTo>
                  <a:lnTo>
                    <a:pt x="5624100" y="658835"/>
                  </a:lnTo>
                  <a:lnTo>
                    <a:pt x="5651998" y="687045"/>
                  </a:lnTo>
                  <a:lnTo>
                    <a:pt x="5677391" y="715509"/>
                  </a:lnTo>
                  <a:lnTo>
                    <a:pt x="5720613" y="773118"/>
                  </a:lnTo>
                  <a:lnTo>
                    <a:pt x="5753666" y="831499"/>
                  </a:lnTo>
                  <a:lnTo>
                    <a:pt x="5776449" y="890487"/>
                  </a:lnTo>
                  <a:lnTo>
                    <a:pt x="5788863" y="949919"/>
                  </a:lnTo>
                  <a:lnTo>
                    <a:pt x="5791149" y="979750"/>
                  </a:lnTo>
                  <a:lnTo>
                    <a:pt x="5790806" y="1009630"/>
                  </a:lnTo>
                  <a:lnTo>
                    <a:pt x="5782178" y="1069457"/>
                  </a:lnTo>
                  <a:lnTo>
                    <a:pt x="5762879" y="1129236"/>
                  </a:lnTo>
                  <a:lnTo>
                    <a:pt x="5732808" y="1188803"/>
                  </a:lnTo>
                  <a:lnTo>
                    <a:pt x="5691864" y="1247994"/>
                  </a:lnTo>
                  <a:lnTo>
                    <a:pt x="5667283" y="1277398"/>
                  </a:lnTo>
                  <a:lnTo>
                    <a:pt x="5639947" y="1306645"/>
                  </a:lnTo>
                  <a:lnTo>
                    <a:pt x="5609842" y="1335717"/>
                  </a:lnTo>
                  <a:lnTo>
                    <a:pt x="5576957" y="1364593"/>
                  </a:lnTo>
                  <a:lnTo>
                    <a:pt x="6377057" y="176938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39163" y="2992958"/>
            <a:ext cx="7638415" cy="28033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kern="0" spc="-20" dirty="0">
                <a:solidFill>
                  <a:srgbClr val="FFFFFF"/>
                </a:solidFill>
                <a:latin typeface="Arial"/>
                <a:cs typeface="Arial"/>
              </a:rPr>
              <a:t>Tom</a:t>
            </a:r>
            <a:r>
              <a:rPr sz="3600" b="1" kern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FF"/>
                </a:solidFill>
                <a:latin typeface="Arial"/>
                <a:cs typeface="Arial"/>
              </a:rPr>
              <a:t>swims</a:t>
            </a:r>
            <a:r>
              <a:rPr sz="3600" b="1" kern="0" dirty="0">
                <a:solidFill>
                  <a:srgbClr val="DEF5F9"/>
                </a:solidFill>
                <a:latin typeface="Arial"/>
                <a:cs typeface="Arial"/>
              </a:rPr>
              <a:t>,</a:t>
            </a:r>
            <a:r>
              <a:rPr sz="3600" b="1" kern="0" spc="-50" dirty="0">
                <a:solidFill>
                  <a:srgbClr val="DEF5F9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3600" b="1" kern="0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FF"/>
                </a:solidFill>
                <a:latin typeface="Arial"/>
                <a:cs typeface="Arial"/>
              </a:rPr>
              <a:t>Mary</a:t>
            </a:r>
            <a:r>
              <a:rPr sz="3600" b="1" kern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FF"/>
                </a:solidFill>
                <a:latin typeface="Arial"/>
                <a:cs typeface="Arial"/>
              </a:rPr>
              <a:t>plays</a:t>
            </a:r>
            <a:r>
              <a:rPr sz="3600" b="1" kern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kern="0" spc="-10" dirty="0">
                <a:solidFill>
                  <a:srgbClr val="FFFFFF"/>
                </a:solidFill>
                <a:latin typeface="Arial"/>
                <a:cs typeface="Arial"/>
              </a:rPr>
              <a:t>tennis.</a:t>
            </a:r>
            <a:endParaRPr sz="36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>
              <a:spcBef>
                <a:spcPts val="1614"/>
              </a:spcBef>
            </a:pPr>
            <a:endParaRPr sz="36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000125"/>
            <a:r>
              <a:rPr sz="3200" kern="0" dirty="0">
                <a:solidFill>
                  <a:srgbClr val="FFFFFF"/>
                </a:solidFill>
                <a:latin typeface="Times New Roman"/>
                <a:cs typeface="Times New Roman"/>
              </a:rPr>
              <a:t>Comma</a:t>
            </a:r>
            <a:r>
              <a:rPr sz="3200" kern="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kern="0" dirty="0">
                <a:solidFill>
                  <a:srgbClr val="FFFFFF"/>
                </a:solidFill>
                <a:latin typeface="Times New Roman"/>
                <a:cs typeface="Times New Roman"/>
              </a:rPr>
              <a:t>before</a:t>
            </a:r>
            <a:r>
              <a:rPr sz="3200" kern="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kern="0" spc="-10" dirty="0">
                <a:solidFill>
                  <a:srgbClr val="FFFFFF"/>
                </a:solidFill>
                <a:latin typeface="Times New Roman"/>
                <a:cs typeface="Times New Roman"/>
              </a:rPr>
              <a:t>“and”</a:t>
            </a:r>
            <a:endParaRPr sz="32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635760" marR="4121785" indent="-268605">
              <a:spcBef>
                <a:spcPts val="5"/>
              </a:spcBef>
            </a:pPr>
            <a:r>
              <a:rPr sz="3200" kern="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200" kern="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compound sentences!</a:t>
            </a:r>
            <a:endParaRPr sz="32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4114800"/>
            <a:ext cx="2159000" cy="22606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825752" y="228601"/>
            <a:ext cx="8540750" cy="1278555"/>
          </a:xfrm>
          <a:prstGeom prst="rect">
            <a:avLst/>
          </a:prstGeom>
          <a:ln w="9144">
            <a:solidFill>
              <a:srgbClr val="800000"/>
            </a:solidFill>
          </a:ln>
        </p:spPr>
        <p:txBody>
          <a:bodyPr vert="horz" wrap="square" lIns="0" tIns="275590" rIns="0" bIns="0" rtlCol="0">
            <a:spAutoFit/>
          </a:bodyPr>
          <a:lstStyle/>
          <a:p>
            <a:pPr algn="ctr">
              <a:spcBef>
                <a:spcPts val="2170"/>
              </a:spcBef>
            </a:pP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COMPOUND</a:t>
            </a:r>
            <a:r>
              <a:rPr sz="3600" kern="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SENTENCE:</a:t>
            </a:r>
            <a:endParaRPr sz="36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>
              <a:spcBef>
                <a:spcPts val="40"/>
              </a:spcBef>
            </a:pPr>
            <a:r>
              <a:rPr sz="2900" b="1" i="1" kern="0" spc="-25" dirty="0">
                <a:solidFill>
                  <a:srgbClr val="FFFFFF"/>
                </a:solidFill>
                <a:latin typeface="Calibri"/>
                <a:cs typeface="Calibri"/>
              </a:rPr>
              <a:t>COORDINATING</a:t>
            </a:r>
            <a:r>
              <a:rPr sz="2900" b="1" i="1" kern="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spc="-10" dirty="0">
                <a:solidFill>
                  <a:srgbClr val="FFFFFF"/>
                </a:solidFill>
                <a:latin typeface="Calibri"/>
                <a:cs typeface="Calibri"/>
              </a:rPr>
              <a:t>CONJUNCTIONS</a:t>
            </a:r>
            <a:endParaRPr sz="2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0" y="2514600"/>
            <a:ext cx="3657600" cy="457200"/>
          </a:xfrm>
          <a:custGeom>
            <a:avLst/>
            <a:gdLst/>
            <a:ahLst/>
            <a:cxnLst/>
            <a:rect l="l" t="t" r="r" b="b"/>
            <a:pathLst>
              <a:path w="3657600" h="457200">
                <a:moveTo>
                  <a:pt x="3657600" y="0"/>
                </a:moveTo>
                <a:lnTo>
                  <a:pt x="0" y="0"/>
                </a:lnTo>
                <a:lnTo>
                  <a:pt x="457200" y="457200"/>
                </a:lnTo>
                <a:lnTo>
                  <a:pt x="3200400" y="457200"/>
                </a:lnTo>
                <a:lnTo>
                  <a:pt x="3657600" y="0"/>
                </a:lnTo>
                <a:close/>
              </a:path>
            </a:pathLst>
          </a:custGeom>
          <a:solidFill>
            <a:srgbClr val="FFFF31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62628" y="2510028"/>
            <a:ext cx="3667125" cy="4048125"/>
            <a:chOff x="2738627" y="2510027"/>
            <a:chExt cx="3667125" cy="4048125"/>
          </a:xfrm>
        </p:grpSpPr>
        <p:sp>
          <p:nvSpPr>
            <p:cNvPr id="4" name="object 4"/>
            <p:cNvSpPr/>
            <p:nvPr/>
          </p:nvSpPr>
          <p:spPr>
            <a:xfrm>
              <a:off x="2743199" y="6095999"/>
              <a:ext cx="3657600" cy="457200"/>
            </a:xfrm>
            <a:custGeom>
              <a:avLst/>
              <a:gdLst/>
              <a:ahLst/>
              <a:cxnLst/>
              <a:rect l="l" t="t" r="r" b="b"/>
              <a:pathLst>
                <a:path w="3657600" h="457200">
                  <a:moveTo>
                    <a:pt x="3200400" y="0"/>
                  </a:moveTo>
                  <a:lnTo>
                    <a:pt x="457200" y="0"/>
                  </a:lnTo>
                  <a:lnTo>
                    <a:pt x="0" y="457200"/>
                  </a:lnTo>
                  <a:lnTo>
                    <a:pt x="3657600" y="457200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743199" y="2514599"/>
              <a:ext cx="457200" cy="4038600"/>
            </a:xfrm>
            <a:custGeom>
              <a:avLst/>
              <a:gdLst/>
              <a:ahLst/>
              <a:cxnLst/>
              <a:rect l="l" t="t" r="r" b="b"/>
              <a:pathLst>
                <a:path w="457200" h="4038600">
                  <a:moveTo>
                    <a:pt x="0" y="0"/>
                  </a:moveTo>
                  <a:lnTo>
                    <a:pt x="0" y="4038600"/>
                  </a:lnTo>
                  <a:lnTo>
                    <a:pt x="457200" y="3581400"/>
                  </a:lnTo>
                  <a:lnTo>
                    <a:pt x="45720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943600" y="2514599"/>
              <a:ext cx="457200" cy="4038600"/>
            </a:xfrm>
            <a:custGeom>
              <a:avLst/>
              <a:gdLst/>
              <a:ahLst/>
              <a:cxnLst/>
              <a:rect l="l" t="t" r="r" b="b"/>
              <a:pathLst>
                <a:path w="457200" h="4038600">
                  <a:moveTo>
                    <a:pt x="457200" y="0"/>
                  </a:moveTo>
                  <a:lnTo>
                    <a:pt x="0" y="457200"/>
                  </a:lnTo>
                  <a:lnTo>
                    <a:pt x="0" y="3581400"/>
                  </a:lnTo>
                  <a:lnTo>
                    <a:pt x="457200" y="4038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743199" y="2514599"/>
              <a:ext cx="3657600" cy="4038600"/>
            </a:xfrm>
            <a:custGeom>
              <a:avLst/>
              <a:gdLst/>
              <a:ahLst/>
              <a:cxnLst/>
              <a:rect l="l" t="t" r="r" b="b"/>
              <a:pathLst>
                <a:path w="3657600" h="4038600">
                  <a:moveTo>
                    <a:pt x="0" y="0"/>
                  </a:moveTo>
                  <a:lnTo>
                    <a:pt x="3657600" y="0"/>
                  </a:lnTo>
                  <a:lnTo>
                    <a:pt x="3657600" y="4038600"/>
                  </a:lnTo>
                  <a:lnTo>
                    <a:pt x="0" y="4038600"/>
                  </a:lnTo>
                  <a:lnTo>
                    <a:pt x="0" y="0"/>
                  </a:lnTo>
                  <a:close/>
                </a:path>
                <a:path w="3657600" h="4038600">
                  <a:moveTo>
                    <a:pt x="0" y="0"/>
                  </a:moveTo>
                  <a:lnTo>
                    <a:pt x="457200" y="457200"/>
                  </a:lnTo>
                </a:path>
                <a:path w="3657600" h="4038600">
                  <a:moveTo>
                    <a:pt x="0" y="4038600"/>
                  </a:moveTo>
                  <a:lnTo>
                    <a:pt x="457200" y="3581400"/>
                  </a:lnTo>
                </a:path>
                <a:path w="3657600" h="4038600">
                  <a:moveTo>
                    <a:pt x="3657600" y="0"/>
                  </a:moveTo>
                  <a:lnTo>
                    <a:pt x="3200400" y="457200"/>
                  </a:lnTo>
                </a:path>
                <a:path w="3657600" h="4038600">
                  <a:moveTo>
                    <a:pt x="3657600" y="4038600"/>
                  </a:moveTo>
                  <a:lnTo>
                    <a:pt x="3200400" y="358140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33600" y="381001"/>
            <a:ext cx="7620000" cy="1440137"/>
          </a:xfrm>
          <a:prstGeom prst="rect">
            <a:avLst/>
          </a:prstGeom>
          <a:ln w="9144">
            <a:solidFill>
              <a:srgbClr val="800000"/>
            </a:solidFill>
          </a:ln>
        </p:spPr>
        <p:txBody>
          <a:bodyPr vert="horz" wrap="square" lIns="0" tIns="435609" rIns="0" bIns="0" rtlCol="0">
            <a:spAutoFit/>
          </a:bodyPr>
          <a:lstStyle/>
          <a:p>
            <a:pPr marL="3175" algn="ctr">
              <a:spcBef>
                <a:spcPts val="3429"/>
              </a:spcBef>
            </a:pP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COMPOUND</a:t>
            </a:r>
            <a:r>
              <a:rPr sz="3600" kern="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SENTENCE:</a:t>
            </a:r>
            <a:endParaRPr sz="36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35" algn="ctr">
              <a:spcBef>
                <a:spcPts val="45"/>
              </a:spcBef>
            </a:pPr>
            <a:r>
              <a:rPr sz="2900" b="1" i="1" kern="0" dirty="0">
                <a:solidFill>
                  <a:srgbClr val="FFFFFF"/>
                </a:solidFill>
                <a:latin typeface="Calibri"/>
                <a:cs typeface="Calibri"/>
              </a:rPr>
              <a:t>CONJUNCTIVE</a:t>
            </a:r>
            <a:r>
              <a:rPr sz="2900" b="1" i="1" kern="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spc="-10" dirty="0">
                <a:solidFill>
                  <a:srgbClr val="FFFFFF"/>
                </a:solidFill>
                <a:latin typeface="Calibri"/>
                <a:cs typeface="Calibri"/>
              </a:rPr>
              <a:t>ADVERBS</a:t>
            </a:r>
            <a:endParaRPr sz="2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4400" y="2971800"/>
            <a:ext cx="2743200" cy="2481192"/>
          </a:xfrm>
          <a:prstGeom prst="rect">
            <a:avLst/>
          </a:prstGeom>
          <a:solidFill>
            <a:srgbClr val="FFFF00"/>
          </a:solidFill>
          <a:ln w="9144">
            <a:solidFill>
              <a:srgbClr val="FFFFFF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168275">
              <a:spcBef>
                <a:spcPts val="1390"/>
              </a:spcBef>
            </a:pPr>
            <a:r>
              <a:rPr sz="2800" kern="0" spc="-10" dirty="0">
                <a:solidFill>
                  <a:sysClr val="windowText" lastClr="000000"/>
                </a:solidFill>
                <a:latin typeface="Arial Black"/>
                <a:cs typeface="Arial Black"/>
              </a:rPr>
              <a:t>MOREOVER</a:t>
            </a:r>
            <a:endParaRPr sz="2800" kern="0">
              <a:solidFill>
                <a:sysClr val="windowText" lastClr="000000"/>
              </a:solidFill>
              <a:latin typeface="Arial Black"/>
              <a:cs typeface="Arial Black"/>
            </a:endParaRPr>
          </a:p>
          <a:p>
            <a:pPr marL="168275" marR="162560">
              <a:lnSpc>
                <a:spcPct val="150000"/>
              </a:lnSpc>
              <a:spcBef>
                <a:spcPts val="5"/>
              </a:spcBef>
            </a:pPr>
            <a:r>
              <a:rPr sz="2800" kern="0" spc="-10" dirty="0">
                <a:solidFill>
                  <a:sysClr val="windowText" lastClr="000000"/>
                </a:solidFill>
                <a:latin typeface="Arial Black"/>
                <a:cs typeface="Arial Black"/>
              </a:rPr>
              <a:t>HOWEVER OTHERWISE </a:t>
            </a:r>
            <a:r>
              <a:rPr sz="2800" kern="0" spc="-20" dirty="0">
                <a:solidFill>
                  <a:sysClr val="windowText" lastClr="000000"/>
                </a:solidFill>
                <a:latin typeface="Arial Black"/>
                <a:cs typeface="Arial Black"/>
              </a:rPr>
              <a:t>THEREFORE</a:t>
            </a:r>
            <a:endParaRPr sz="2800" kern="0">
              <a:solidFill>
                <a:sysClr val="windowText" lastClr="0000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9422" y="3069158"/>
            <a:ext cx="760475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Bob</a:t>
            </a:r>
            <a:r>
              <a:rPr sz="3200" b="1" kern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kern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handsome</a:t>
            </a:r>
            <a:r>
              <a:rPr sz="3200" b="1" kern="0" dirty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r>
              <a:rPr sz="3200" b="1" kern="0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kern="0" spc="-10" dirty="0">
                <a:solidFill>
                  <a:srgbClr val="FFFF00"/>
                </a:solidFill>
                <a:latin typeface="Arial"/>
                <a:cs typeface="Arial"/>
              </a:rPr>
              <a:t>moreover,</a:t>
            </a:r>
            <a:r>
              <a:rPr sz="3200" b="1" kern="0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200" b="1" kern="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kern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spc="-10" dirty="0">
                <a:solidFill>
                  <a:srgbClr val="FFFFFF"/>
                </a:solidFill>
                <a:latin typeface="Arial"/>
                <a:cs typeface="Arial"/>
              </a:rPr>
              <a:t>rich</a:t>
            </a:r>
            <a:r>
              <a:rPr sz="3200" b="1" i="1" kern="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045" y="4001415"/>
            <a:ext cx="2004695" cy="1225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065">
              <a:lnSpc>
                <a:spcPct val="150100"/>
              </a:lnSpc>
              <a:spcBef>
                <a:spcPts val="100"/>
              </a:spcBef>
            </a:pPr>
            <a:r>
              <a:rPr sz="2800" kern="0" dirty="0">
                <a:solidFill>
                  <a:srgbClr val="FFFFFF"/>
                </a:solidFill>
                <a:latin typeface="Arial MT"/>
                <a:cs typeface="Arial MT"/>
              </a:rPr>
              <a:t>Clause</a:t>
            </a:r>
            <a:r>
              <a:rPr sz="2800" kern="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kern="0" spc="-50" dirty="0">
                <a:solidFill>
                  <a:srgbClr val="FFFFFF"/>
                </a:solidFill>
                <a:latin typeface="Arial MT"/>
                <a:cs typeface="Arial MT"/>
              </a:rPr>
              <a:t>1 </a:t>
            </a:r>
            <a:r>
              <a:rPr sz="2800" kern="0" spc="-10" dirty="0">
                <a:solidFill>
                  <a:srgbClr val="FFFFFF"/>
                </a:solidFill>
                <a:latin typeface="Arial MT"/>
                <a:cs typeface="Arial MT"/>
              </a:rPr>
              <a:t>Independent</a:t>
            </a:r>
            <a:endParaRPr sz="280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7759" y="4001415"/>
            <a:ext cx="2004695" cy="1225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1785">
              <a:lnSpc>
                <a:spcPct val="150100"/>
              </a:lnSpc>
              <a:spcBef>
                <a:spcPts val="100"/>
              </a:spcBef>
            </a:pPr>
            <a:r>
              <a:rPr sz="2800" kern="0" dirty="0">
                <a:solidFill>
                  <a:srgbClr val="FFFFFF"/>
                </a:solidFill>
                <a:latin typeface="Arial MT"/>
                <a:cs typeface="Arial MT"/>
              </a:rPr>
              <a:t>Clause</a:t>
            </a:r>
            <a:r>
              <a:rPr sz="2800" kern="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kern="0" spc="-60" dirty="0">
                <a:solidFill>
                  <a:srgbClr val="FFFFFF"/>
                </a:solidFill>
                <a:latin typeface="Arial MT"/>
                <a:cs typeface="Arial MT"/>
              </a:rPr>
              <a:t>2 </a:t>
            </a:r>
            <a:r>
              <a:rPr sz="2800" kern="0" spc="-10" dirty="0">
                <a:solidFill>
                  <a:srgbClr val="FFFFFF"/>
                </a:solidFill>
                <a:latin typeface="Arial MT"/>
                <a:cs typeface="Arial MT"/>
              </a:rPr>
              <a:t>Independent</a:t>
            </a:r>
            <a:endParaRPr sz="280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5752" y="228601"/>
            <a:ext cx="8540750" cy="1478609"/>
          </a:xfrm>
          <a:prstGeom prst="rect">
            <a:avLst/>
          </a:prstGeom>
          <a:ln w="9144">
            <a:solidFill>
              <a:srgbClr val="800000"/>
            </a:solidFill>
          </a:ln>
        </p:spPr>
        <p:txBody>
          <a:bodyPr vert="horz" wrap="square" lIns="0" tIns="473709" rIns="0" bIns="0" rtlCol="0">
            <a:spAutoFit/>
          </a:bodyPr>
          <a:lstStyle/>
          <a:p>
            <a:pPr algn="ctr">
              <a:spcBef>
                <a:spcPts val="3729"/>
              </a:spcBef>
            </a:pP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COMPOUND</a:t>
            </a:r>
            <a:r>
              <a:rPr sz="3600" kern="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SENTENCE:</a:t>
            </a:r>
            <a:endParaRPr sz="36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905" algn="ctr">
              <a:spcBef>
                <a:spcPts val="45"/>
              </a:spcBef>
            </a:pPr>
            <a:r>
              <a:rPr sz="2900" b="1" i="1" kern="0" dirty="0">
                <a:solidFill>
                  <a:srgbClr val="FFFFFF"/>
                </a:solidFill>
                <a:latin typeface="Calibri"/>
                <a:cs typeface="Calibri"/>
              </a:rPr>
              <a:t>CONJUNCTIVE</a:t>
            </a:r>
            <a:r>
              <a:rPr sz="2900" b="1" i="1" kern="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spc="-10" dirty="0">
                <a:solidFill>
                  <a:srgbClr val="FFFFFF"/>
                </a:solidFill>
                <a:latin typeface="Calibri"/>
                <a:cs typeface="Calibri"/>
              </a:rPr>
              <a:t>ADVERBS</a:t>
            </a:r>
            <a:endParaRPr sz="2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4141" y="3500601"/>
            <a:ext cx="6470650" cy="2981325"/>
            <a:chOff x="300141" y="3500600"/>
            <a:chExt cx="6470650" cy="2981325"/>
          </a:xfrm>
        </p:grpSpPr>
        <p:sp>
          <p:nvSpPr>
            <p:cNvPr id="3" name="object 3"/>
            <p:cNvSpPr/>
            <p:nvPr/>
          </p:nvSpPr>
          <p:spPr>
            <a:xfrm>
              <a:off x="304713" y="3505172"/>
              <a:ext cx="6461125" cy="2972435"/>
            </a:xfrm>
            <a:custGeom>
              <a:avLst/>
              <a:gdLst/>
              <a:ahLst/>
              <a:cxnLst/>
              <a:rect l="l" t="t" r="r" b="b"/>
              <a:pathLst>
                <a:path w="6461125" h="2972435">
                  <a:moveTo>
                    <a:pt x="2970972" y="85"/>
                  </a:moveTo>
                  <a:lnTo>
                    <a:pt x="2919140" y="0"/>
                  </a:lnTo>
                  <a:lnTo>
                    <a:pt x="2867330" y="376"/>
                  </a:lnTo>
                  <a:lnTo>
                    <a:pt x="2815555" y="1212"/>
                  </a:lnTo>
                  <a:lnTo>
                    <a:pt x="2763826" y="2509"/>
                  </a:lnTo>
                  <a:lnTo>
                    <a:pt x="2712158" y="4265"/>
                  </a:lnTo>
                  <a:lnTo>
                    <a:pt x="2660563" y="6479"/>
                  </a:lnTo>
                  <a:lnTo>
                    <a:pt x="2609055" y="9152"/>
                  </a:lnTo>
                  <a:lnTo>
                    <a:pt x="2557645" y="12281"/>
                  </a:lnTo>
                  <a:lnTo>
                    <a:pt x="2506347" y="15868"/>
                  </a:lnTo>
                  <a:lnTo>
                    <a:pt x="2455174" y="19910"/>
                  </a:lnTo>
                  <a:lnTo>
                    <a:pt x="2404138" y="24407"/>
                  </a:lnTo>
                  <a:lnTo>
                    <a:pt x="2353253" y="29360"/>
                  </a:lnTo>
                  <a:lnTo>
                    <a:pt x="2302532" y="34766"/>
                  </a:lnTo>
                  <a:lnTo>
                    <a:pt x="2251987" y="40625"/>
                  </a:lnTo>
                  <a:lnTo>
                    <a:pt x="2201631" y="46937"/>
                  </a:lnTo>
                  <a:lnTo>
                    <a:pt x="2151478" y="53701"/>
                  </a:lnTo>
                  <a:lnTo>
                    <a:pt x="2101540" y="60916"/>
                  </a:lnTo>
                  <a:lnTo>
                    <a:pt x="2051829" y="68581"/>
                  </a:lnTo>
                  <a:lnTo>
                    <a:pt x="2002360" y="76697"/>
                  </a:lnTo>
                  <a:lnTo>
                    <a:pt x="1953144" y="85262"/>
                  </a:lnTo>
                  <a:lnTo>
                    <a:pt x="1904196" y="94275"/>
                  </a:lnTo>
                  <a:lnTo>
                    <a:pt x="1855526" y="103736"/>
                  </a:lnTo>
                  <a:lnTo>
                    <a:pt x="1807150" y="113645"/>
                  </a:lnTo>
                  <a:lnTo>
                    <a:pt x="1759079" y="124000"/>
                  </a:lnTo>
                  <a:lnTo>
                    <a:pt x="1711326" y="134801"/>
                  </a:lnTo>
                  <a:lnTo>
                    <a:pt x="1663904" y="146047"/>
                  </a:lnTo>
                  <a:lnTo>
                    <a:pt x="1616827" y="157738"/>
                  </a:lnTo>
                  <a:lnTo>
                    <a:pt x="1570107" y="169872"/>
                  </a:lnTo>
                  <a:lnTo>
                    <a:pt x="1523757" y="182450"/>
                  </a:lnTo>
                  <a:lnTo>
                    <a:pt x="1477789" y="195470"/>
                  </a:lnTo>
                  <a:lnTo>
                    <a:pt x="1432218" y="208933"/>
                  </a:lnTo>
                  <a:lnTo>
                    <a:pt x="1387055" y="222836"/>
                  </a:lnTo>
                  <a:lnTo>
                    <a:pt x="1342313" y="237180"/>
                  </a:lnTo>
                  <a:lnTo>
                    <a:pt x="1298006" y="251964"/>
                  </a:lnTo>
                  <a:lnTo>
                    <a:pt x="1254147" y="267187"/>
                  </a:lnTo>
                  <a:lnTo>
                    <a:pt x="1210748" y="282848"/>
                  </a:lnTo>
                  <a:lnTo>
                    <a:pt x="1167822" y="298947"/>
                  </a:lnTo>
                  <a:lnTo>
                    <a:pt x="1125382" y="315484"/>
                  </a:lnTo>
                  <a:lnTo>
                    <a:pt x="1083442" y="332457"/>
                  </a:lnTo>
                  <a:lnTo>
                    <a:pt x="1042013" y="349866"/>
                  </a:lnTo>
                  <a:lnTo>
                    <a:pt x="1001109" y="367710"/>
                  </a:lnTo>
                  <a:lnTo>
                    <a:pt x="960743" y="385988"/>
                  </a:lnTo>
                  <a:lnTo>
                    <a:pt x="920927" y="404701"/>
                  </a:lnTo>
                  <a:lnTo>
                    <a:pt x="881675" y="423846"/>
                  </a:lnTo>
                  <a:lnTo>
                    <a:pt x="842999" y="443424"/>
                  </a:lnTo>
                  <a:lnTo>
                    <a:pt x="804913" y="463434"/>
                  </a:lnTo>
                  <a:lnTo>
                    <a:pt x="767429" y="483875"/>
                  </a:lnTo>
                  <a:lnTo>
                    <a:pt x="730561" y="504746"/>
                  </a:lnTo>
                  <a:lnTo>
                    <a:pt x="694320" y="526048"/>
                  </a:lnTo>
                  <a:lnTo>
                    <a:pt x="658720" y="547778"/>
                  </a:lnTo>
                  <a:lnTo>
                    <a:pt x="615008" y="575634"/>
                  </a:lnTo>
                  <a:lnTo>
                    <a:pt x="572820" y="603854"/>
                  </a:lnTo>
                  <a:lnTo>
                    <a:pt x="532155" y="632426"/>
                  </a:lnTo>
                  <a:lnTo>
                    <a:pt x="493010" y="661336"/>
                  </a:lnTo>
                  <a:lnTo>
                    <a:pt x="455381" y="690571"/>
                  </a:lnTo>
                  <a:lnTo>
                    <a:pt x="419268" y="720118"/>
                  </a:lnTo>
                  <a:lnTo>
                    <a:pt x="384666" y="749964"/>
                  </a:lnTo>
                  <a:lnTo>
                    <a:pt x="351573" y="780095"/>
                  </a:lnTo>
                  <a:lnTo>
                    <a:pt x="319987" y="810500"/>
                  </a:lnTo>
                  <a:lnTo>
                    <a:pt x="289905" y="841163"/>
                  </a:lnTo>
                  <a:lnTo>
                    <a:pt x="261324" y="872074"/>
                  </a:lnTo>
                  <a:lnTo>
                    <a:pt x="234242" y="903217"/>
                  </a:lnTo>
                  <a:lnTo>
                    <a:pt x="208655" y="934581"/>
                  </a:lnTo>
                  <a:lnTo>
                    <a:pt x="184562" y="966152"/>
                  </a:lnTo>
                  <a:lnTo>
                    <a:pt x="161960" y="997918"/>
                  </a:lnTo>
                  <a:lnTo>
                    <a:pt x="140845" y="1029864"/>
                  </a:lnTo>
                  <a:lnTo>
                    <a:pt x="103070" y="1094247"/>
                  </a:lnTo>
                  <a:lnTo>
                    <a:pt x="71214" y="1159196"/>
                  </a:lnTo>
                  <a:lnTo>
                    <a:pt x="45258" y="1224607"/>
                  </a:lnTo>
                  <a:lnTo>
                    <a:pt x="25180" y="1290375"/>
                  </a:lnTo>
                  <a:lnTo>
                    <a:pt x="10958" y="1356395"/>
                  </a:lnTo>
                  <a:lnTo>
                    <a:pt x="2572" y="1422563"/>
                  </a:lnTo>
                  <a:lnTo>
                    <a:pt x="0" y="1488773"/>
                  </a:lnTo>
                  <a:lnTo>
                    <a:pt x="887" y="1521862"/>
                  </a:lnTo>
                  <a:lnTo>
                    <a:pt x="6997" y="1587939"/>
                  </a:lnTo>
                  <a:lnTo>
                    <a:pt x="18868" y="1653797"/>
                  </a:lnTo>
                  <a:lnTo>
                    <a:pt x="36479" y="1719330"/>
                  </a:lnTo>
                  <a:lnTo>
                    <a:pt x="59809" y="1784435"/>
                  </a:lnTo>
                  <a:lnTo>
                    <a:pt x="88836" y="1849005"/>
                  </a:lnTo>
                  <a:lnTo>
                    <a:pt x="123541" y="1912937"/>
                  </a:lnTo>
                  <a:lnTo>
                    <a:pt x="163900" y="1976125"/>
                  </a:lnTo>
                  <a:lnTo>
                    <a:pt x="186194" y="2007407"/>
                  </a:lnTo>
                  <a:lnTo>
                    <a:pt x="209894" y="2038464"/>
                  </a:lnTo>
                  <a:lnTo>
                    <a:pt x="234997" y="2069283"/>
                  </a:lnTo>
                  <a:lnTo>
                    <a:pt x="261500" y="2099850"/>
                  </a:lnTo>
                  <a:lnTo>
                    <a:pt x="289402" y="2130153"/>
                  </a:lnTo>
                  <a:lnTo>
                    <a:pt x="318699" y="2160178"/>
                  </a:lnTo>
                  <a:lnTo>
                    <a:pt x="349388" y="2189913"/>
                  </a:lnTo>
                  <a:lnTo>
                    <a:pt x="381468" y="2219344"/>
                  </a:lnTo>
                  <a:lnTo>
                    <a:pt x="414935" y="2248458"/>
                  </a:lnTo>
                  <a:lnTo>
                    <a:pt x="449786" y="2277241"/>
                  </a:lnTo>
                  <a:lnTo>
                    <a:pt x="486020" y="2305682"/>
                  </a:lnTo>
                  <a:lnTo>
                    <a:pt x="523633" y="2333766"/>
                  </a:lnTo>
                  <a:lnTo>
                    <a:pt x="562623" y="2361481"/>
                  </a:lnTo>
                  <a:lnTo>
                    <a:pt x="602986" y="2388814"/>
                  </a:lnTo>
                  <a:lnTo>
                    <a:pt x="644722" y="2415751"/>
                  </a:lnTo>
                  <a:lnTo>
                    <a:pt x="687826" y="2442279"/>
                  </a:lnTo>
                  <a:lnTo>
                    <a:pt x="732296" y="2468386"/>
                  </a:lnTo>
                  <a:lnTo>
                    <a:pt x="778130" y="2494058"/>
                  </a:lnTo>
                  <a:lnTo>
                    <a:pt x="825324" y="2519282"/>
                  </a:lnTo>
                  <a:lnTo>
                    <a:pt x="873877" y="2544045"/>
                  </a:lnTo>
                  <a:lnTo>
                    <a:pt x="923786" y="2568333"/>
                  </a:lnTo>
                  <a:lnTo>
                    <a:pt x="975047" y="2592135"/>
                  </a:lnTo>
                  <a:lnTo>
                    <a:pt x="1027658" y="2615436"/>
                  </a:lnTo>
                  <a:lnTo>
                    <a:pt x="1081618" y="2638223"/>
                  </a:lnTo>
                  <a:lnTo>
                    <a:pt x="1125174" y="2655846"/>
                  </a:lnTo>
                  <a:lnTo>
                    <a:pt x="1169187" y="2672983"/>
                  </a:lnTo>
                  <a:lnTo>
                    <a:pt x="1213643" y="2689635"/>
                  </a:lnTo>
                  <a:lnTo>
                    <a:pt x="1258529" y="2705802"/>
                  </a:lnTo>
                  <a:lnTo>
                    <a:pt x="1303832" y="2721485"/>
                  </a:lnTo>
                  <a:lnTo>
                    <a:pt x="1349539" y="2736684"/>
                  </a:lnTo>
                  <a:lnTo>
                    <a:pt x="1395638" y="2751401"/>
                  </a:lnTo>
                  <a:lnTo>
                    <a:pt x="1442115" y="2765635"/>
                  </a:lnTo>
                  <a:lnTo>
                    <a:pt x="1488958" y="2779389"/>
                  </a:lnTo>
                  <a:lnTo>
                    <a:pt x="1536154" y="2792661"/>
                  </a:lnTo>
                  <a:lnTo>
                    <a:pt x="1583689" y="2805454"/>
                  </a:lnTo>
                  <a:lnTo>
                    <a:pt x="1631551" y="2817767"/>
                  </a:lnTo>
                  <a:lnTo>
                    <a:pt x="1679728" y="2829602"/>
                  </a:lnTo>
                  <a:lnTo>
                    <a:pt x="1728205" y="2840958"/>
                  </a:lnTo>
                  <a:lnTo>
                    <a:pt x="1776971" y="2851837"/>
                  </a:lnTo>
                  <a:lnTo>
                    <a:pt x="1826011" y="2862240"/>
                  </a:lnTo>
                  <a:lnTo>
                    <a:pt x="1875315" y="2872166"/>
                  </a:lnTo>
                  <a:lnTo>
                    <a:pt x="1924867" y="2881617"/>
                  </a:lnTo>
                  <a:lnTo>
                    <a:pt x="1974656" y="2890594"/>
                  </a:lnTo>
                  <a:lnTo>
                    <a:pt x="2024669" y="2899096"/>
                  </a:lnTo>
                  <a:lnTo>
                    <a:pt x="2074893" y="2907125"/>
                  </a:lnTo>
                  <a:lnTo>
                    <a:pt x="2125314" y="2914682"/>
                  </a:lnTo>
                  <a:lnTo>
                    <a:pt x="2175920" y="2921766"/>
                  </a:lnTo>
                  <a:lnTo>
                    <a:pt x="2226699" y="2928379"/>
                  </a:lnTo>
                  <a:lnTo>
                    <a:pt x="2277636" y="2934522"/>
                  </a:lnTo>
                  <a:lnTo>
                    <a:pt x="2328720" y="2940194"/>
                  </a:lnTo>
                  <a:lnTo>
                    <a:pt x="2379937" y="2945397"/>
                  </a:lnTo>
                  <a:lnTo>
                    <a:pt x="2431274" y="2950132"/>
                  </a:lnTo>
                  <a:lnTo>
                    <a:pt x="2482719" y="2954398"/>
                  </a:lnTo>
                  <a:lnTo>
                    <a:pt x="2534259" y="2958198"/>
                  </a:lnTo>
                  <a:lnTo>
                    <a:pt x="2585880" y="2961530"/>
                  </a:lnTo>
                  <a:lnTo>
                    <a:pt x="2637570" y="2964397"/>
                  </a:lnTo>
                  <a:lnTo>
                    <a:pt x="2689316" y="2966798"/>
                  </a:lnTo>
                  <a:lnTo>
                    <a:pt x="2741105" y="2968735"/>
                  </a:lnTo>
                  <a:lnTo>
                    <a:pt x="2792924" y="2970208"/>
                  </a:lnTo>
                  <a:lnTo>
                    <a:pt x="2844760" y="2971217"/>
                  </a:lnTo>
                  <a:lnTo>
                    <a:pt x="2896600" y="2971764"/>
                  </a:lnTo>
                  <a:lnTo>
                    <a:pt x="2948432" y="2971849"/>
                  </a:lnTo>
                  <a:lnTo>
                    <a:pt x="3000242" y="2971472"/>
                  </a:lnTo>
                  <a:lnTo>
                    <a:pt x="3052018" y="2970635"/>
                  </a:lnTo>
                  <a:lnTo>
                    <a:pt x="3103746" y="2969338"/>
                  </a:lnTo>
                  <a:lnTo>
                    <a:pt x="3155414" y="2967582"/>
                  </a:lnTo>
                  <a:lnTo>
                    <a:pt x="3207009" y="2965367"/>
                  </a:lnTo>
                  <a:lnTo>
                    <a:pt x="3258518" y="2962694"/>
                  </a:lnTo>
                  <a:lnTo>
                    <a:pt x="3309928" y="2959564"/>
                  </a:lnTo>
                  <a:lnTo>
                    <a:pt x="3361226" y="2955978"/>
                  </a:lnTo>
                  <a:lnTo>
                    <a:pt x="3412399" y="2951935"/>
                  </a:lnTo>
                  <a:lnTo>
                    <a:pt x="3463435" y="2947437"/>
                  </a:lnTo>
                  <a:lnTo>
                    <a:pt x="3514320" y="2942485"/>
                  </a:lnTo>
                  <a:lnTo>
                    <a:pt x="3565042" y="2937079"/>
                  </a:lnTo>
                  <a:lnTo>
                    <a:pt x="3615587" y="2931219"/>
                  </a:lnTo>
                  <a:lnTo>
                    <a:pt x="3665942" y="2924907"/>
                  </a:lnTo>
                  <a:lnTo>
                    <a:pt x="3716096" y="2918143"/>
                  </a:lnTo>
                  <a:lnTo>
                    <a:pt x="3766035" y="2910928"/>
                  </a:lnTo>
                  <a:lnTo>
                    <a:pt x="3815745" y="2903262"/>
                  </a:lnTo>
                  <a:lnTo>
                    <a:pt x="3865215" y="2895146"/>
                  </a:lnTo>
                  <a:lnTo>
                    <a:pt x="3914430" y="2886581"/>
                  </a:lnTo>
                  <a:lnTo>
                    <a:pt x="3963379" y="2877568"/>
                  </a:lnTo>
                  <a:lnTo>
                    <a:pt x="4012049" y="2868106"/>
                  </a:lnTo>
                  <a:lnTo>
                    <a:pt x="4060425" y="2858198"/>
                  </a:lnTo>
                  <a:lnTo>
                    <a:pt x="4108497" y="2847842"/>
                  </a:lnTo>
                  <a:lnTo>
                    <a:pt x="4156250" y="2837041"/>
                  </a:lnTo>
                  <a:lnTo>
                    <a:pt x="4203671" y="2825795"/>
                  </a:lnTo>
                  <a:lnTo>
                    <a:pt x="4250749" y="2814104"/>
                  </a:lnTo>
                  <a:lnTo>
                    <a:pt x="4297470" y="2801970"/>
                  </a:lnTo>
                  <a:lnTo>
                    <a:pt x="4343820" y="2789392"/>
                  </a:lnTo>
                  <a:lnTo>
                    <a:pt x="4389788" y="2776371"/>
                  </a:lnTo>
                  <a:lnTo>
                    <a:pt x="4435360" y="2762909"/>
                  </a:lnTo>
                  <a:lnTo>
                    <a:pt x="4480523" y="2749006"/>
                  </a:lnTo>
                  <a:lnTo>
                    <a:pt x="4525264" y="2734662"/>
                  </a:lnTo>
                  <a:lnTo>
                    <a:pt x="4569571" y="2719878"/>
                  </a:lnTo>
                  <a:lnTo>
                    <a:pt x="4613431" y="2704655"/>
                  </a:lnTo>
                  <a:lnTo>
                    <a:pt x="4656831" y="2688993"/>
                  </a:lnTo>
                  <a:lnTo>
                    <a:pt x="4699757" y="2672894"/>
                  </a:lnTo>
                  <a:lnTo>
                    <a:pt x="4742197" y="2656357"/>
                  </a:lnTo>
                  <a:lnTo>
                    <a:pt x="4784138" y="2639384"/>
                  </a:lnTo>
                  <a:lnTo>
                    <a:pt x="4825567" y="2621976"/>
                  </a:lnTo>
                  <a:lnTo>
                    <a:pt x="4866471" y="2604132"/>
                  </a:lnTo>
                  <a:lnTo>
                    <a:pt x="4906838" y="2585853"/>
                  </a:lnTo>
                  <a:lnTo>
                    <a:pt x="4946654" y="2567141"/>
                  </a:lnTo>
                  <a:lnTo>
                    <a:pt x="4985906" y="2547995"/>
                  </a:lnTo>
                  <a:lnTo>
                    <a:pt x="5024582" y="2528417"/>
                  </a:lnTo>
                  <a:lnTo>
                    <a:pt x="5062669" y="2508407"/>
                  </a:lnTo>
                  <a:lnTo>
                    <a:pt x="5100153" y="2487966"/>
                  </a:lnTo>
                  <a:lnTo>
                    <a:pt x="5137022" y="2467095"/>
                  </a:lnTo>
                  <a:lnTo>
                    <a:pt x="5173263" y="2445794"/>
                  </a:lnTo>
                  <a:lnTo>
                    <a:pt x="5208864" y="2424063"/>
                  </a:lnTo>
                  <a:lnTo>
                    <a:pt x="6461084" y="2441869"/>
                  </a:lnTo>
                  <a:lnTo>
                    <a:pt x="5737057" y="1924077"/>
                  </a:lnTo>
                  <a:lnTo>
                    <a:pt x="5758151" y="1887843"/>
                  </a:lnTo>
                  <a:lnTo>
                    <a:pt x="5777357" y="1851493"/>
                  </a:lnTo>
                  <a:lnTo>
                    <a:pt x="5794685" y="1815044"/>
                  </a:lnTo>
                  <a:lnTo>
                    <a:pt x="5810142" y="1778511"/>
                  </a:lnTo>
                  <a:lnTo>
                    <a:pt x="5823740" y="1741912"/>
                  </a:lnTo>
                  <a:lnTo>
                    <a:pt x="5835487" y="1705261"/>
                  </a:lnTo>
                  <a:lnTo>
                    <a:pt x="5853471" y="1631872"/>
                  </a:lnTo>
                  <a:lnTo>
                    <a:pt x="5864169" y="1558473"/>
                  </a:lnTo>
                  <a:lnTo>
                    <a:pt x="5867660" y="1485193"/>
                  </a:lnTo>
                  <a:lnTo>
                    <a:pt x="5866727" y="1448638"/>
                  </a:lnTo>
                  <a:lnTo>
                    <a:pt x="5859551" y="1375778"/>
                  </a:lnTo>
                  <a:lnTo>
                    <a:pt x="5845360" y="1303360"/>
                  </a:lnTo>
                  <a:lnTo>
                    <a:pt x="5824232" y="1231512"/>
                  </a:lnTo>
                  <a:lnTo>
                    <a:pt x="5796243" y="1160365"/>
                  </a:lnTo>
                  <a:lnTo>
                    <a:pt x="5779700" y="1125094"/>
                  </a:lnTo>
                  <a:lnTo>
                    <a:pt x="5761471" y="1090046"/>
                  </a:lnTo>
                  <a:lnTo>
                    <a:pt x="5741565" y="1055238"/>
                  </a:lnTo>
                  <a:lnTo>
                    <a:pt x="5719993" y="1020686"/>
                  </a:lnTo>
                  <a:lnTo>
                    <a:pt x="5696763" y="986405"/>
                  </a:lnTo>
                  <a:lnTo>
                    <a:pt x="5671885" y="952413"/>
                  </a:lnTo>
                  <a:lnTo>
                    <a:pt x="5645370" y="918724"/>
                  </a:lnTo>
                  <a:lnTo>
                    <a:pt x="5617227" y="885356"/>
                  </a:lnTo>
                  <a:lnTo>
                    <a:pt x="5587464" y="852324"/>
                  </a:lnTo>
                  <a:lnTo>
                    <a:pt x="5556093" y="819644"/>
                  </a:lnTo>
                  <a:lnTo>
                    <a:pt x="5523123" y="787333"/>
                  </a:lnTo>
                  <a:lnTo>
                    <a:pt x="5488562" y="755407"/>
                  </a:lnTo>
                  <a:lnTo>
                    <a:pt x="5452422" y="723881"/>
                  </a:lnTo>
                  <a:lnTo>
                    <a:pt x="5414711" y="692773"/>
                  </a:lnTo>
                  <a:lnTo>
                    <a:pt x="5375440" y="662098"/>
                  </a:lnTo>
                  <a:lnTo>
                    <a:pt x="5334617" y="631872"/>
                  </a:lnTo>
                  <a:lnTo>
                    <a:pt x="5292253" y="602112"/>
                  </a:lnTo>
                  <a:lnTo>
                    <a:pt x="5248357" y="572833"/>
                  </a:lnTo>
                  <a:lnTo>
                    <a:pt x="5202939" y="544052"/>
                  </a:lnTo>
                  <a:lnTo>
                    <a:pt x="5156009" y="515784"/>
                  </a:lnTo>
                  <a:lnTo>
                    <a:pt x="5107575" y="488047"/>
                  </a:lnTo>
                  <a:lnTo>
                    <a:pt x="5057648" y="460856"/>
                  </a:lnTo>
                  <a:lnTo>
                    <a:pt x="5006238" y="434227"/>
                  </a:lnTo>
                  <a:lnTo>
                    <a:pt x="4953354" y="408176"/>
                  </a:lnTo>
                  <a:lnTo>
                    <a:pt x="4899005" y="382720"/>
                  </a:lnTo>
                  <a:lnTo>
                    <a:pt x="4843202" y="357875"/>
                  </a:lnTo>
                  <a:lnTo>
                    <a:pt x="4785954" y="333656"/>
                  </a:lnTo>
                  <a:lnTo>
                    <a:pt x="4742397" y="316032"/>
                  </a:lnTo>
                  <a:lnTo>
                    <a:pt x="4698384" y="298893"/>
                  </a:lnTo>
                  <a:lnTo>
                    <a:pt x="4653928" y="282241"/>
                  </a:lnTo>
                  <a:lnTo>
                    <a:pt x="4609042" y="266073"/>
                  </a:lnTo>
                  <a:lnTo>
                    <a:pt x="4563739" y="250389"/>
                  </a:lnTo>
                  <a:lnTo>
                    <a:pt x="4518032" y="235188"/>
                  </a:lnTo>
                  <a:lnTo>
                    <a:pt x="4471933" y="220470"/>
                  </a:lnTo>
                  <a:lnTo>
                    <a:pt x="4425456" y="206234"/>
                  </a:lnTo>
                  <a:lnTo>
                    <a:pt x="4378613" y="192480"/>
                  </a:lnTo>
                  <a:lnTo>
                    <a:pt x="4331417" y="179206"/>
                  </a:lnTo>
                  <a:lnTo>
                    <a:pt x="4283882" y="166413"/>
                  </a:lnTo>
                  <a:lnTo>
                    <a:pt x="4236020" y="154099"/>
                  </a:lnTo>
                  <a:lnTo>
                    <a:pt x="4187843" y="142263"/>
                  </a:lnTo>
                  <a:lnTo>
                    <a:pt x="4139366" y="130906"/>
                  </a:lnTo>
                  <a:lnTo>
                    <a:pt x="4090600" y="120026"/>
                  </a:lnTo>
                  <a:lnTo>
                    <a:pt x="4041560" y="109622"/>
                  </a:lnTo>
                  <a:lnTo>
                    <a:pt x="3992257" y="99695"/>
                  </a:lnTo>
                  <a:lnTo>
                    <a:pt x="3942704" y="90243"/>
                  </a:lnTo>
                  <a:lnTo>
                    <a:pt x="3892915" y="81266"/>
                  </a:lnTo>
                  <a:lnTo>
                    <a:pt x="3842902" y="72763"/>
                  </a:lnTo>
                  <a:lnTo>
                    <a:pt x="3792679" y="64733"/>
                  </a:lnTo>
                  <a:lnTo>
                    <a:pt x="3742257" y="57175"/>
                  </a:lnTo>
                  <a:lnTo>
                    <a:pt x="3691651" y="50090"/>
                  </a:lnTo>
                  <a:lnTo>
                    <a:pt x="3640873" y="43477"/>
                  </a:lnTo>
                  <a:lnTo>
                    <a:pt x="3589935" y="37333"/>
                  </a:lnTo>
                  <a:lnTo>
                    <a:pt x="3538852" y="31660"/>
                  </a:lnTo>
                  <a:lnTo>
                    <a:pt x="3487635" y="26456"/>
                  </a:lnTo>
                  <a:lnTo>
                    <a:pt x="3436297" y="21721"/>
                  </a:lnTo>
                  <a:lnTo>
                    <a:pt x="3384852" y="17454"/>
                  </a:lnTo>
                  <a:lnTo>
                    <a:pt x="3333313" y="13654"/>
                  </a:lnTo>
                  <a:lnTo>
                    <a:pt x="3281692" y="10321"/>
                  </a:lnTo>
                  <a:lnTo>
                    <a:pt x="3230002" y="7454"/>
                  </a:lnTo>
                  <a:lnTo>
                    <a:pt x="3178256" y="5052"/>
                  </a:lnTo>
                  <a:lnTo>
                    <a:pt x="3126467" y="3115"/>
                  </a:lnTo>
                  <a:lnTo>
                    <a:pt x="3074648" y="1642"/>
                  </a:lnTo>
                  <a:lnTo>
                    <a:pt x="3022812" y="632"/>
                  </a:lnTo>
                  <a:lnTo>
                    <a:pt x="2970972" y="85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04713" y="3505172"/>
              <a:ext cx="6461125" cy="2972435"/>
            </a:xfrm>
            <a:custGeom>
              <a:avLst/>
              <a:gdLst/>
              <a:ahLst/>
              <a:cxnLst/>
              <a:rect l="l" t="t" r="r" b="b"/>
              <a:pathLst>
                <a:path w="6461125" h="2972435">
                  <a:moveTo>
                    <a:pt x="6461084" y="2441869"/>
                  </a:moveTo>
                  <a:lnTo>
                    <a:pt x="5208864" y="2424063"/>
                  </a:lnTo>
                  <a:lnTo>
                    <a:pt x="5173263" y="2445794"/>
                  </a:lnTo>
                  <a:lnTo>
                    <a:pt x="5137022" y="2467095"/>
                  </a:lnTo>
                  <a:lnTo>
                    <a:pt x="5100153" y="2487966"/>
                  </a:lnTo>
                  <a:lnTo>
                    <a:pt x="5062669" y="2508407"/>
                  </a:lnTo>
                  <a:lnTo>
                    <a:pt x="5024582" y="2528417"/>
                  </a:lnTo>
                  <a:lnTo>
                    <a:pt x="4985906" y="2547995"/>
                  </a:lnTo>
                  <a:lnTo>
                    <a:pt x="4946654" y="2567141"/>
                  </a:lnTo>
                  <a:lnTo>
                    <a:pt x="4906838" y="2585853"/>
                  </a:lnTo>
                  <a:lnTo>
                    <a:pt x="4866471" y="2604132"/>
                  </a:lnTo>
                  <a:lnTo>
                    <a:pt x="4825567" y="2621976"/>
                  </a:lnTo>
                  <a:lnTo>
                    <a:pt x="4784138" y="2639384"/>
                  </a:lnTo>
                  <a:lnTo>
                    <a:pt x="4742197" y="2656357"/>
                  </a:lnTo>
                  <a:lnTo>
                    <a:pt x="4699757" y="2672894"/>
                  </a:lnTo>
                  <a:lnTo>
                    <a:pt x="4656831" y="2688993"/>
                  </a:lnTo>
                  <a:lnTo>
                    <a:pt x="4613431" y="2704655"/>
                  </a:lnTo>
                  <a:lnTo>
                    <a:pt x="4569571" y="2719878"/>
                  </a:lnTo>
                  <a:lnTo>
                    <a:pt x="4525264" y="2734662"/>
                  </a:lnTo>
                  <a:lnTo>
                    <a:pt x="4480523" y="2749006"/>
                  </a:lnTo>
                  <a:lnTo>
                    <a:pt x="4435360" y="2762909"/>
                  </a:lnTo>
                  <a:lnTo>
                    <a:pt x="4389788" y="2776371"/>
                  </a:lnTo>
                  <a:lnTo>
                    <a:pt x="4343820" y="2789392"/>
                  </a:lnTo>
                  <a:lnTo>
                    <a:pt x="4297470" y="2801970"/>
                  </a:lnTo>
                  <a:lnTo>
                    <a:pt x="4250749" y="2814104"/>
                  </a:lnTo>
                  <a:lnTo>
                    <a:pt x="4203671" y="2825795"/>
                  </a:lnTo>
                  <a:lnTo>
                    <a:pt x="4156250" y="2837041"/>
                  </a:lnTo>
                  <a:lnTo>
                    <a:pt x="4108497" y="2847842"/>
                  </a:lnTo>
                  <a:lnTo>
                    <a:pt x="4060425" y="2858198"/>
                  </a:lnTo>
                  <a:lnTo>
                    <a:pt x="4012049" y="2868106"/>
                  </a:lnTo>
                  <a:lnTo>
                    <a:pt x="3963379" y="2877568"/>
                  </a:lnTo>
                  <a:lnTo>
                    <a:pt x="3914430" y="2886581"/>
                  </a:lnTo>
                  <a:lnTo>
                    <a:pt x="3865215" y="2895146"/>
                  </a:lnTo>
                  <a:lnTo>
                    <a:pt x="3815745" y="2903262"/>
                  </a:lnTo>
                  <a:lnTo>
                    <a:pt x="3766035" y="2910928"/>
                  </a:lnTo>
                  <a:lnTo>
                    <a:pt x="3716096" y="2918143"/>
                  </a:lnTo>
                  <a:lnTo>
                    <a:pt x="3665942" y="2924907"/>
                  </a:lnTo>
                  <a:lnTo>
                    <a:pt x="3615587" y="2931219"/>
                  </a:lnTo>
                  <a:lnTo>
                    <a:pt x="3565042" y="2937079"/>
                  </a:lnTo>
                  <a:lnTo>
                    <a:pt x="3514320" y="2942485"/>
                  </a:lnTo>
                  <a:lnTo>
                    <a:pt x="3463435" y="2947437"/>
                  </a:lnTo>
                  <a:lnTo>
                    <a:pt x="3412399" y="2951935"/>
                  </a:lnTo>
                  <a:lnTo>
                    <a:pt x="3361226" y="2955978"/>
                  </a:lnTo>
                  <a:lnTo>
                    <a:pt x="3309928" y="2959564"/>
                  </a:lnTo>
                  <a:lnTo>
                    <a:pt x="3258518" y="2962694"/>
                  </a:lnTo>
                  <a:lnTo>
                    <a:pt x="3207009" y="2965367"/>
                  </a:lnTo>
                  <a:lnTo>
                    <a:pt x="3155414" y="2967582"/>
                  </a:lnTo>
                  <a:lnTo>
                    <a:pt x="3103746" y="2969338"/>
                  </a:lnTo>
                  <a:lnTo>
                    <a:pt x="3052018" y="2970635"/>
                  </a:lnTo>
                  <a:lnTo>
                    <a:pt x="3000242" y="2971472"/>
                  </a:lnTo>
                  <a:lnTo>
                    <a:pt x="2948432" y="2971849"/>
                  </a:lnTo>
                  <a:lnTo>
                    <a:pt x="2896600" y="2971764"/>
                  </a:lnTo>
                  <a:lnTo>
                    <a:pt x="2844760" y="2971217"/>
                  </a:lnTo>
                  <a:lnTo>
                    <a:pt x="2792924" y="2970208"/>
                  </a:lnTo>
                  <a:lnTo>
                    <a:pt x="2741105" y="2968735"/>
                  </a:lnTo>
                  <a:lnTo>
                    <a:pt x="2689316" y="2966798"/>
                  </a:lnTo>
                  <a:lnTo>
                    <a:pt x="2637570" y="2964397"/>
                  </a:lnTo>
                  <a:lnTo>
                    <a:pt x="2585880" y="2961530"/>
                  </a:lnTo>
                  <a:lnTo>
                    <a:pt x="2534259" y="2958198"/>
                  </a:lnTo>
                  <a:lnTo>
                    <a:pt x="2482719" y="2954398"/>
                  </a:lnTo>
                  <a:lnTo>
                    <a:pt x="2431274" y="2950132"/>
                  </a:lnTo>
                  <a:lnTo>
                    <a:pt x="2379937" y="2945397"/>
                  </a:lnTo>
                  <a:lnTo>
                    <a:pt x="2328720" y="2940194"/>
                  </a:lnTo>
                  <a:lnTo>
                    <a:pt x="2277636" y="2934522"/>
                  </a:lnTo>
                  <a:lnTo>
                    <a:pt x="2226699" y="2928379"/>
                  </a:lnTo>
                  <a:lnTo>
                    <a:pt x="2175920" y="2921766"/>
                  </a:lnTo>
                  <a:lnTo>
                    <a:pt x="2125314" y="2914682"/>
                  </a:lnTo>
                  <a:lnTo>
                    <a:pt x="2074893" y="2907125"/>
                  </a:lnTo>
                  <a:lnTo>
                    <a:pt x="2024669" y="2899096"/>
                  </a:lnTo>
                  <a:lnTo>
                    <a:pt x="1974656" y="2890594"/>
                  </a:lnTo>
                  <a:lnTo>
                    <a:pt x="1924867" y="2881617"/>
                  </a:lnTo>
                  <a:lnTo>
                    <a:pt x="1875315" y="2872166"/>
                  </a:lnTo>
                  <a:lnTo>
                    <a:pt x="1826011" y="2862240"/>
                  </a:lnTo>
                  <a:lnTo>
                    <a:pt x="1776971" y="2851837"/>
                  </a:lnTo>
                  <a:lnTo>
                    <a:pt x="1728205" y="2840958"/>
                  </a:lnTo>
                  <a:lnTo>
                    <a:pt x="1679728" y="2829602"/>
                  </a:lnTo>
                  <a:lnTo>
                    <a:pt x="1631551" y="2817767"/>
                  </a:lnTo>
                  <a:lnTo>
                    <a:pt x="1583689" y="2805454"/>
                  </a:lnTo>
                  <a:lnTo>
                    <a:pt x="1536154" y="2792661"/>
                  </a:lnTo>
                  <a:lnTo>
                    <a:pt x="1488958" y="2779389"/>
                  </a:lnTo>
                  <a:lnTo>
                    <a:pt x="1442115" y="2765635"/>
                  </a:lnTo>
                  <a:lnTo>
                    <a:pt x="1395638" y="2751401"/>
                  </a:lnTo>
                  <a:lnTo>
                    <a:pt x="1349539" y="2736684"/>
                  </a:lnTo>
                  <a:lnTo>
                    <a:pt x="1303832" y="2721485"/>
                  </a:lnTo>
                  <a:lnTo>
                    <a:pt x="1258529" y="2705802"/>
                  </a:lnTo>
                  <a:lnTo>
                    <a:pt x="1213643" y="2689635"/>
                  </a:lnTo>
                  <a:lnTo>
                    <a:pt x="1169187" y="2672983"/>
                  </a:lnTo>
                  <a:lnTo>
                    <a:pt x="1125174" y="2655846"/>
                  </a:lnTo>
                  <a:lnTo>
                    <a:pt x="1081618" y="2638223"/>
                  </a:lnTo>
                  <a:lnTo>
                    <a:pt x="1027658" y="2615436"/>
                  </a:lnTo>
                  <a:lnTo>
                    <a:pt x="975047" y="2592135"/>
                  </a:lnTo>
                  <a:lnTo>
                    <a:pt x="923786" y="2568333"/>
                  </a:lnTo>
                  <a:lnTo>
                    <a:pt x="873877" y="2544045"/>
                  </a:lnTo>
                  <a:lnTo>
                    <a:pt x="825324" y="2519282"/>
                  </a:lnTo>
                  <a:lnTo>
                    <a:pt x="778130" y="2494058"/>
                  </a:lnTo>
                  <a:lnTo>
                    <a:pt x="732296" y="2468386"/>
                  </a:lnTo>
                  <a:lnTo>
                    <a:pt x="687826" y="2442279"/>
                  </a:lnTo>
                  <a:lnTo>
                    <a:pt x="644722" y="2415751"/>
                  </a:lnTo>
                  <a:lnTo>
                    <a:pt x="602986" y="2388814"/>
                  </a:lnTo>
                  <a:lnTo>
                    <a:pt x="562623" y="2361481"/>
                  </a:lnTo>
                  <a:lnTo>
                    <a:pt x="523633" y="2333766"/>
                  </a:lnTo>
                  <a:lnTo>
                    <a:pt x="486020" y="2305682"/>
                  </a:lnTo>
                  <a:lnTo>
                    <a:pt x="449786" y="2277241"/>
                  </a:lnTo>
                  <a:lnTo>
                    <a:pt x="414935" y="2248458"/>
                  </a:lnTo>
                  <a:lnTo>
                    <a:pt x="381468" y="2219344"/>
                  </a:lnTo>
                  <a:lnTo>
                    <a:pt x="349388" y="2189913"/>
                  </a:lnTo>
                  <a:lnTo>
                    <a:pt x="318699" y="2160178"/>
                  </a:lnTo>
                  <a:lnTo>
                    <a:pt x="289402" y="2130153"/>
                  </a:lnTo>
                  <a:lnTo>
                    <a:pt x="261500" y="2099850"/>
                  </a:lnTo>
                  <a:lnTo>
                    <a:pt x="234997" y="2069283"/>
                  </a:lnTo>
                  <a:lnTo>
                    <a:pt x="209894" y="2038464"/>
                  </a:lnTo>
                  <a:lnTo>
                    <a:pt x="186194" y="2007407"/>
                  </a:lnTo>
                  <a:lnTo>
                    <a:pt x="163900" y="1976125"/>
                  </a:lnTo>
                  <a:lnTo>
                    <a:pt x="123541" y="1912937"/>
                  </a:lnTo>
                  <a:lnTo>
                    <a:pt x="88836" y="1849005"/>
                  </a:lnTo>
                  <a:lnTo>
                    <a:pt x="59809" y="1784435"/>
                  </a:lnTo>
                  <a:lnTo>
                    <a:pt x="36479" y="1719330"/>
                  </a:lnTo>
                  <a:lnTo>
                    <a:pt x="18868" y="1653797"/>
                  </a:lnTo>
                  <a:lnTo>
                    <a:pt x="6997" y="1587939"/>
                  </a:lnTo>
                  <a:lnTo>
                    <a:pt x="887" y="1521862"/>
                  </a:lnTo>
                  <a:lnTo>
                    <a:pt x="0" y="1488773"/>
                  </a:lnTo>
                  <a:lnTo>
                    <a:pt x="560" y="1455669"/>
                  </a:lnTo>
                  <a:lnTo>
                    <a:pt x="6037" y="1389467"/>
                  </a:lnTo>
                  <a:lnTo>
                    <a:pt x="17338" y="1323360"/>
                  </a:lnTo>
                  <a:lnTo>
                    <a:pt x="34485" y="1257453"/>
                  </a:lnTo>
                  <a:lnTo>
                    <a:pt x="57500" y="1191850"/>
                  </a:lnTo>
                  <a:lnTo>
                    <a:pt x="86403" y="1126657"/>
                  </a:lnTo>
                  <a:lnTo>
                    <a:pt x="121216" y="1061978"/>
                  </a:lnTo>
                  <a:lnTo>
                    <a:pt x="161960" y="997918"/>
                  </a:lnTo>
                  <a:lnTo>
                    <a:pt x="184562" y="966152"/>
                  </a:lnTo>
                  <a:lnTo>
                    <a:pt x="208655" y="934581"/>
                  </a:lnTo>
                  <a:lnTo>
                    <a:pt x="234242" y="903217"/>
                  </a:lnTo>
                  <a:lnTo>
                    <a:pt x="261324" y="872074"/>
                  </a:lnTo>
                  <a:lnTo>
                    <a:pt x="289905" y="841163"/>
                  </a:lnTo>
                  <a:lnTo>
                    <a:pt x="319987" y="810500"/>
                  </a:lnTo>
                  <a:lnTo>
                    <a:pt x="351573" y="780095"/>
                  </a:lnTo>
                  <a:lnTo>
                    <a:pt x="384666" y="749964"/>
                  </a:lnTo>
                  <a:lnTo>
                    <a:pt x="419268" y="720118"/>
                  </a:lnTo>
                  <a:lnTo>
                    <a:pt x="455381" y="690571"/>
                  </a:lnTo>
                  <a:lnTo>
                    <a:pt x="493010" y="661336"/>
                  </a:lnTo>
                  <a:lnTo>
                    <a:pt x="532155" y="632426"/>
                  </a:lnTo>
                  <a:lnTo>
                    <a:pt x="572820" y="603854"/>
                  </a:lnTo>
                  <a:lnTo>
                    <a:pt x="615008" y="575634"/>
                  </a:lnTo>
                  <a:lnTo>
                    <a:pt x="658720" y="547778"/>
                  </a:lnTo>
                  <a:lnTo>
                    <a:pt x="694320" y="526048"/>
                  </a:lnTo>
                  <a:lnTo>
                    <a:pt x="730561" y="504746"/>
                  </a:lnTo>
                  <a:lnTo>
                    <a:pt x="767429" y="483875"/>
                  </a:lnTo>
                  <a:lnTo>
                    <a:pt x="804913" y="463434"/>
                  </a:lnTo>
                  <a:lnTo>
                    <a:pt x="842999" y="443424"/>
                  </a:lnTo>
                  <a:lnTo>
                    <a:pt x="881675" y="423846"/>
                  </a:lnTo>
                  <a:lnTo>
                    <a:pt x="920927" y="404701"/>
                  </a:lnTo>
                  <a:lnTo>
                    <a:pt x="960743" y="385988"/>
                  </a:lnTo>
                  <a:lnTo>
                    <a:pt x="1001109" y="367710"/>
                  </a:lnTo>
                  <a:lnTo>
                    <a:pt x="1042013" y="349866"/>
                  </a:lnTo>
                  <a:lnTo>
                    <a:pt x="1083442" y="332457"/>
                  </a:lnTo>
                  <a:lnTo>
                    <a:pt x="1125382" y="315484"/>
                  </a:lnTo>
                  <a:lnTo>
                    <a:pt x="1167822" y="298947"/>
                  </a:lnTo>
                  <a:lnTo>
                    <a:pt x="1210748" y="282848"/>
                  </a:lnTo>
                  <a:lnTo>
                    <a:pt x="1254147" y="267187"/>
                  </a:lnTo>
                  <a:lnTo>
                    <a:pt x="1298006" y="251964"/>
                  </a:lnTo>
                  <a:lnTo>
                    <a:pt x="1342313" y="237180"/>
                  </a:lnTo>
                  <a:lnTo>
                    <a:pt x="1387055" y="222836"/>
                  </a:lnTo>
                  <a:lnTo>
                    <a:pt x="1432218" y="208933"/>
                  </a:lnTo>
                  <a:lnTo>
                    <a:pt x="1477789" y="195470"/>
                  </a:lnTo>
                  <a:lnTo>
                    <a:pt x="1523757" y="182450"/>
                  </a:lnTo>
                  <a:lnTo>
                    <a:pt x="1570107" y="169872"/>
                  </a:lnTo>
                  <a:lnTo>
                    <a:pt x="1616827" y="157738"/>
                  </a:lnTo>
                  <a:lnTo>
                    <a:pt x="1663904" y="146047"/>
                  </a:lnTo>
                  <a:lnTo>
                    <a:pt x="1711326" y="134801"/>
                  </a:lnTo>
                  <a:lnTo>
                    <a:pt x="1759079" y="124000"/>
                  </a:lnTo>
                  <a:lnTo>
                    <a:pt x="1807150" y="113645"/>
                  </a:lnTo>
                  <a:lnTo>
                    <a:pt x="1855526" y="103736"/>
                  </a:lnTo>
                  <a:lnTo>
                    <a:pt x="1904196" y="94275"/>
                  </a:lnTo>
                  <a:lnTo>
                    <a:pt x="1953144" y="85262"/>
                  </a:lnTo>
                  <a:lnTo>
                    <a:pt x="2002360" y="76697"/>
                  </a:lnTo>
                  <a:lnTo>
                    <a:pt x="2051829" y="68581"/>
                  </a:lnTo>
                  <a:lnTo>
                    <a:pt x="2101540" y="60916"/>
                  </a:lnTo>
                  <a:lnTo>
                    <a:pt x="2151478" y="53701"/>
                  </a:lnTo>
                  <a:lnTo>
                    <a:pt x="2201631" y="46937"/>
                  </a:lnTo>
                  <a:lnTo>
                    <a:pt x="2251987" y="40625"/>
                  </a:lnTo>
                  <a:lnTo>
                    <a:pt x="2302532" y="34766"/>
                  </a:lnTo>
                  <a:lnTo>
                    <a:pt x="2353253" y="29360"/>
                  </a:lnTo>
                  <a:lnTo>
                    <a:pt x="2404138" y="24407"/>
                  </a:lnTo>
                  <a:lnTo>
                    <a:pt x="2455174" y="19910"/>
                  </a:lnTo>
                  <a:lnTo>
                    <a:pt x="2506347" y="15868"/>
                  </a:lnTo>
                  <a:lnTo>
                    <a:pt x="2557645" y="12281"/>
                  </a:lnTo>
                  <a:lnTo>
                    <a:pt x="2609055" y="9152"/>
                  </a:lnTo>
                  <a:lnTo>
                    <a:pt x="2660563" y="6479"/>
                  </a:lnTo>
                  <a:lnTo>
                    <a:pt x="2712158" y="4265"/>
                  </a:lnTo>
                  <a:lnTo>
                    <a:pt x="2763826" y="2509"/>
                  </a:lnTo>
                  <a:lnTo>
                    <a:pt x="2815555" y="1212"/>
                  </a:lnTo>
                  <a:lnTo>
                    <a:pt x="2867330" y="376"/>
                  </a:lnTo>
                  <a:lnTo>
                    <a:pt x="2919140" y="0"/>
                  </a:lnTo>
                  <a:lnTo>
                    <a:pt x="2970972" y="85"/>
                  </a:lnTo>
                  <a:lnTo>
                    <a:pt x="3022812" y="632"/>
                  </a:lnTo>
                  <a:lnTo>
                    <a:pt x="3074648" y="1642"/>
                  </a:lnTo>
                  <a:lnTo>
                    <a:pt x="3126467" y="3115"/>
                  </a:lnTo>
                  <a:lnTo>
                    <a:pt x="3178256" y="5052"/>
                  </a:lnTo>
                  <a:lnTo>
                    <a:pt x="3230002" y="7454"/>
                  </a:lnTo>
                  <a:lnTo>
                    <a:pt x="3281692" y="10321"/>
                  </a:lnTo>
                  <a:lnTo>
                    <a:pt x="3333313" y="13654"/>
                  </a:lnTo>
                  <a:lnTo>
                    <a:pt x="3384852" y="17454"/>
                  </a:lnTo>
                  <a:lnTo>
                    <a:pt x="3436297" y="21721"/>
                  </a:lnTo>
                  <a:lnTo>
                    <a:pt x="3487635" y="26456"/>
                  </a:lnTo>
                  <a:lnTo>
                    <a:pt x="3538852" y="31660"/>
                  </a:lnTo>
                  <a:lnTo>
                    <a:pt x="3589935" y="37333"/>
                  </a:lnTo>
                  <a:lnTo>
                    <a:pt x="3640873" y="43477"/>
                  </a:lnTo>
                  <a:lnTo>
                    <a:pt x="3691651" y="50090"/>
                  </a:lnTo>
                  <a:lnTo>
                    <a:pt x="3742257" y="57175"/>
                  </a:lnTo>
                  <a:lnTo>
                    <a:pt x="3792679" y="64733"/>
                  </a:lnTo>
                  <a:lnTo>
                    <a:pt x="3842902" y="72763"/>
                  </a:lnTo>
                  <a:lnTo>
                    <a:pt x="3892915" y="81266"/>
                  </a:lnTo>
                  <a:lnTo>
                    <a:pt x="3942704" y="90243"/>
                  </a:lnTo>
                  <a:lnTo>
                    <a:pt x="3992257" y="99695"/>
                  </a:lnTo>
                  <a:lnTo>
                    <a:pt x="4041560" y="109622"/>
                  </a:lnTo>
                  <a:lnTo>
                    <a:pt x="4090600" y="120026"/>
                  </a:lnTo>
                  <a:lnTo>
                    <a:pt x="4139366" y="130906"/>
                  </a:lnTo>
                  <a:lnTo>
                    <a:pt x="4187843" y="142263"/>
                  </a:lnTo>
                  <a:lnTo>
                    <a:pt x="4236020" y="154099"/>
                  </a:lnTo>
                  <a:lnTo>
                    <a:pt x="4283882" y="166413"/>
                  </a:lnTo>
                  <a:lnTo>
                    <a:pt x="4331417" y="179206"/>
                  </a:lnTo>
                  <a:lnTo>
                    <a:pt x="4378613" y="192480"/>
                  </a:lnTo>
                  <a:lnTo>
                    <a:pt x="4425456" y="206234"/>
                  </a:lnTo>
                  <a:lnTo>
                    <a:pt x="4471933" y="220470"/>
                  </a:lnTo>
                  <a:lnTo>
                    <a:pt x="4518032" y="235188"/>
                  </a:lnTo>
                  <a:lnTo>
                    <a:pt x="4563739" y="250389"/>
                  </a:lnTo>
                  <a:lnTo>
                    <a:pt x="4609042" y="266073"/>
                  </a:lnTo>
                  <a:lnTo>
                    <a:pt x="4653928" y="282241"/>
                  </a:lnTo>
                  <a:lnTo>
                    <a:pt x="4698384" y="298893"/>
                  </a:lnTo>
                  <a:lnTo>
                    <a:pt x="4742397" y="316032"/>
                  </a:lnTo>
                  <a:lnTo>
                    <a:pt x="4785954" y="333656"/>
                  </a:lnTo>
                  <a:lnTo>
                    <a:pt x="4843202" y="357875"/>
                  </a:lnTo>
                  <a:lnTo>
                    <a:pt x="4899005" y="382720"/>
                  </a:lnTo>
                  <a:lnTo>
                    <a:pt x="4953354" y="408176"/>
                  </a:lnTo>
                  <a:lnTo>
                    <a:pt x="5006238" y="434227"/>
                  </a:lnTo>
                  <a:lnTo>
                    <a:pt x="5057648" y="460856"/>
                  </a:lnTo>
                  <a:lnTo>
                    <a:pt x="5107575" y="488047"/>
                  </a:lnTo>
                  <a:lnTo>
                    <a:pt x="5156009" y="515784"/>
                  </a:lnTo>
                  <a:lnTo>
                    <a:pt x="5202939" y="544052"/>
                  </a:lnTo>
                  <a:lnTo>
                    <a:pt x="5248357" y="572833"/>
                  </a:lnTo>
                  <a:lnTo>
                    <a:pt x="5292253" y="602112"/>
                  </a:lnTo>
                  <a:lnTo>
                    <a:pt x="5334617" y="631872"/>
                  </a:lnTo>
                  <a:lnTo>
                    <a:pt x="5375440" y="662098"/>
                  </a:lnTo>
                  <a:lnTo>
                    <a:pt x="5414711" y="692773"/>
                  </a:lnTo>
                  <a:lnTo>
                    <a:pt x="5452422" y="723881"/>
                  </a:lnTo>
                  <a:lnTo>
                    <a:pt x="5488562" y="755407"/>
                  </a:lnTo>
                  <a:lnTo>
                    <a:pt x="5523123" y="787333"/>
                  </a:lnTo>
                  <a:lnTo>
                    <a:pt x="5556093" y="819644"/>
                  </a:lnTo>
                  <a:lnTo>
                    <a:pt x="5587464" y="852324"/>
                  </a:lnTo>
                  <a:lnTo>
                    <a:pt x="5617227" y="885356"/>
                  </a:lnTo>
                  <a:lnTo>
                    <a:pt x="5645370" y="918724"/>
                  </a:lnTo>
                  <a:lnTo>
                    <a:pt x="5671885" y="952413"/>
                  </a:lnTo>
                  <a:lnTo>
                    <a:pt x="5696763" y="986405"/>
                  </a:lnTo>
                  <a:lnTo>
                    <a:pt x="5719993" y="1020686"/>
                  </a:lnTo>
                  <a:lnTo>
                    <a:pt x="5741565" y="1055238"/>
                  </a:lnTo>
                  <a:lnTo>
                    <a:pt x="5761471" y="1090046"/>
                  </a:lnTo>
                  <a:lnTo>
                    <a:pt x="5779700" y="1125094"/>
                  </a:lnTo>
                  <a:lnTo>
                    <a:pt x="5796243" y="1160365"/>
                  </a:lnTo>
                  <a:lnTo>
                    <a:pt x="5811090" y="1195843"/>
                  </a:lnTo>
                  <a:lnTo>
                    <a:pt x="5835658" y="1267357"/>
                  </a:lnTo>
                  <a:lnTo>
                    <a:pt x="5853327" y="1339505"/>
                  </a:lnTo>
                  <a:lnTo>
                    <a:pt x="5864020" y="1412161"/>
                  </a:lnTo>
                  <a:lnTo>
                    <a:pt x="5867660" y="1485193"/>
                  </a:lnTo>
                  <a:lnTo>
                    <a:pt x="5866811" y="1521810"/>
                  </a:lnTo>
                  <a:lnTo>
                    <a:pt x="5859726" y="1595166"/>
                  </a:lnTo>
                  <a:lnTo>
                    <a:pt x="5845395" y="1668576"/>
                  </a:lnTo>
                  <a:lnTo>
                    <a:pt x="5823740" y="1741912"/>
                  </a:lnTo>
                  <a:lnTo>
                    <a:pt x="5810142" y="1778511"/>
                  </a:lnTo>
                  <a:lnTo>
                    <a:pt x="5794685" y="1815044"/>
                  </a:lnTo>
                  <a:lnTo>
                    <a:pt x="5777357" y="1851493"/>
                  </a:lnTo>
                  <a:lnTo>
                    <a:pt x="5758151" y="1887843"/>
                  </a:lnTo>
                  <a:lnTo>
                    <a:pt x="5737057" y="1924077"/>
                  </a:lnTo>
                  <a:lnTo>
                    <a:pt x="6461084" y="244186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73070" y="4113657"/>
            <a:ext cx="35794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272415" indent="508634">
              <a:spcBef>
                <a:spcPts val="95"/>
              </a:spcBef>
            </a:pPr>
            <a:r>
              <a:rPr sz="2800" kern="0" dirty="0">
                <a:solidFill>
                  <a:srgbClr val="FFFFFF"/>
                </a:solidFill>
                <a:latin typeface="Times New Roman"/>
                <a:cs typeface="Times New Roman"/>
              </a:rPr>
              <a:t>Note:</a:t>
            </a:r>
            <a:r>
              <a:rPr sz="2800" kern="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kern="0" spc="-10" dirty="0">
                <a:solidFill>
                  <a:srgbClr val="FFFFFF"/>
                </a:solidFill>
                <a:latin typeface="Times New Roman"/>
                <a:cs typeface="Times New Roman"/>
              </a:rPr>
              <a:t>Semicolon </a:t>
            </a:r>
            <a:r>
              <a:rPr sz="2800" kern="0" dirty="0">
                <a:solidFill>
                  <a:srgbClr val="FFFFFF"/>
                </a:solidFill>
                <a:latin typeface="Times New Roman"/>
                <a:cs typeface="Times New Roman"/>
              </a:rPr>
              <a:t>before</a:t>
            </a:r>
            <a:r>
              <a:rPr sz="2800" kern="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kern="0" spc="-10" dirty="0">
                <a:solidFill>
                  <a:srgbClr val="FFFFFF"/>
                </a:solidFill>
                <a:latin typeface="Times New Roman"/>
                <a:cs typeface="Times New Roman"/>
              </a:rPr>
              <a:t>conjunctive </a:t>
            </a:r>
            <a:r>
              <a:rPr sz="2800" kern="0" dirty="0">
                <a:solidFill>
                  <a:srgbClr val="FFFFFF"/>
                </a:solidFill>
                <a:latin typeface="Times New Roman"/>
                <a:cs typeface="Times New Roman"/>
              </a:rPr>
              <a:t>adverb</a:t>
            </a:r>
            <a:r>
              <a:rPr sz="2800" kern="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kern="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kern="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kern="0" spc="-20" dirty="0">
                <a:solidFill>
                  <a:srgbClr val="FFFFFF"/>
                </a:solidFill>
                <a:latin typeface="Times New Roman"/>
                <a:cs typeface="Times New Roman"/>
              </a:rPr>
              <a:t>comma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/>
            <a:r>
              <a:rPr sz="2800" kern="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kern="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kern="0" dirty="0">
                <a:solidFill>
                  <a:srgbClr val="FFFFFF"/>
                </a:solidFill>
                <a:latin typeface="Times New Roman"/>
                <a:cs typeface="Times New Roman"/>
              </a:rPr>
              <a:t>conjunctive</a:t>
            </a:r>
            <a:r>
              <a:rPr sz="2800" kern="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kern="0" spc="-10" dirty="0">
                <a:solidFill>
                  <a:srgbClr val="FFFFFF"/>
                </a:solidFill>
                <a:latin typeface="Times New Roman"/>
                <a:cs typeface="Times New Roman"/>
              </a:rPr>
              <a:t>adverb</a:t>
            </a:r>
            <a:r>
              <a:rPr sz="2400" kern="0" spc="-10" dirty="0">
                <a:solidFill>
                  <a:srgbClr val="FFFFFF"/>
                </a:solidFill>
                <a:latin typeface="Times New Roman"/>
                <a:cs typeface="Times New Roman"/>
              </a:rPr>
              <a:t>!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8492" y="4191000"/>
            <a:ext cx="2159000" cy="22606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79422" y="2536064"/>
            <a:ext cx="76053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Bob</a:t>
            </a:r>
            <a:r>
              <a:rPr sz="3200" b="1" kern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kern="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handsome</a:t>
            </a:r>
            <a:r>
              <a:rPr sz="3200" b="1" kern="0" dirty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r>
              <a:rPr sz="3200" b="1" kern="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kern="0" spc="-10" dirty="0">
                <a:solidFill>
                  <a:srgbClr val="FFFF00"/>
                </a:solidFill>
                <a:latin typeface="Arial"/>
                <a:cs typeface="Arial"/>
              </a:rPr>
              <a:t>moreover</a:t>
            </a:r>
            <a:r>
              <a:rPr sz="3200" b="1" kern="0" spc="-10" dirty="0">
                <a:solidFill>
                  <a:srgbClr val="DEF5F9"/>
                </a:solidFill>
                <a:latin typeface="Arial"/>
                <a:cs typeface="Arial"/>
              </a:rPr>
              <a:t>,</a:t>
            </a:r>
            <a:r>
              <a:rPr sz="3200" b="1" kern="0" spc="-35" dirty="0">
                <a:solidFill>
                  <a:srgbClr val="DEF5F9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200" b="1" kern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kern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spc="-10" dirty="0">
                <a:solidFill>
                  <a:srgbClr val="FFFFFF"/>
                </a:solidFill>
                <a:latin typeface="Arial"/>
                <a:cs typeface="Arial"/>
              </a:rPr>
              <a:t>rich.</a:t>
            </a:r>
            <a:endParaRPr sz="3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5752" y="228600"/>
            <a:ext cx="8540750" cy="1401666"/>
          </a:xfrm>
          <a:prstGeom prst="rect">
            <a:avLst/>
          </a:prstGeom>
          <a:ln w="9144">
            <a:solidFill>
              <a:srgbClr val="800000"/>
            </a:solidFill>
          </a:ln>
        </p:spPr>
        <p:txBody>
          <a:bodyPr vert="horz" wrap="square" lIns="0" tIns="397510" rIns="0" bIns="0" rtlCol="0">
            <a:spAutoFit/>
          </a:bodyPr>
          <a:lstStyle/>
          <a:p>
            <a:pPr algn="ctr">
              <a:spcBef>
                <a:spcPts val="3130"/>
              </a:spcBef>
            </a:pP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COMPOUND</a:t>
            </a:r>
            <a:r>
              <a:rPr sz="3600" kern="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SENTENCE:</a:t>
            </a:r>
            <a:endParaRPr sz="36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905" algn="ctr">
              <a:spcBef>
                <a:spcPts val="45"/>
              </a:spcBef>
            </a:pPr>
            <a:r>
              <a:rPr sz="2900" b="1" i="1" kern="0" dirty="0">
                <a:solidFill>
                  <a:srgbClr val="FFFFFF"/>
                </a:solidFill>
                <a:latin typeface="Calibri"/>
                <a:cs typeface="Calibri"/>
              </a:rPr>
              <a:t>CONJUNCTIVE</a:t>
            </a:r>
            <a:r>
              <a:rPr sz="2900" b="1" i="1" kern="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spc="-10" dirty="0">
                <a:solidFill>
                  <a:srgbClr val="FFFFFF"/>
                </a:solidFill>
                <a:latin typeface="Calibri"/>
                <a:cs typeface="Calibri"/>
              </a:rPr>
              <a:t>ADVERBS</a:t>
            </a:r>
            <a:endParaRPr sz="2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0" y="228600"/>
            <a:ext cx="8458200" cy="1425390"/>
          </a:xfrm>
          <a:prstGeom prst="rect">
            <a:avLst/>
          </a:prstGeom>
          <a:ln w="9144">
            <a:solidFill>
              <a:srgbClr val="800000"/>
            </a:solidFill>
          </a:ln>
        </p:spPr>
        <p:txBody>
          <a:bodyPr vert="horz" wrap="square" lIns="0" tIns="421005" rIns="0" bIns="0" rtlCol="0">
            <a:spAutoFit/>
          </a:bodyPr>
          <a:lstStyle/>
          <a:p>
            <a:pPr marL="635" algn="ctr">
              <a:spcBef>
                <a:spcPts val="3315"/>
              </a:spcBef>
            </a:pP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CONJUNCTIVE</a:t>
            </a:r>
            <a:r>
              <a:rPr sz="3600" kern="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ADVERB:</a:t>
            </a:r>
            <a:endParaRPr sz="36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>
              <a:spcBef>
                <a:spcPts val="35"/>
              </a:spcBef>
            </a:pPr>
            <a:r>
              <a:rPr sz="2900" b="1" i="1" kern="0" spc="-10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900" b="1" i="1" kern="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900" b="1" i="1" kern="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dirty="0">
                <a:solidFill>
                  <a:srgbClr val="FFFFFF"/>
                </a:solidFill>
                <a:latin typeface="Calibri"/>
                <a:cs typeface="Calibri"/>
              </a:rPr>
              <a:t>BEGINNING,</a:t>
            </a:r>
            <a:r>
              <a:rPr sz="2900" b="1" i="1" kern="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900" b="1" i="1" kern="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900" b="1" i="1" kern="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spc="-20" dirty="0">
                <a:solidFill>
                  <a:srgbClr val="FFFFFF"/>
                </a:solidFill>
                <a:latin typeface="Calibri"/>
                <a:cs typeface="Calibri"/>
              </a:rPr>
              <a:t>MIDDLE,AT</a:t>
            </a:r>
            <a:r>
              <a:rPr sz="2900" b="1" i="1" kern="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900" b="1" i="1" kern="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spc="-25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endParaRPr sz="2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3338" y="2398094"/>
            <a:ext cx="771779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880" algn="just">
              <a:lnSpc>
                <a:spcPct val="150000"/>
              </a:lnSpc>
              <a:spcBef>
                <a:spcPts val="95"/>
              </a:spcBef>
            </a:pP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Bob</a:t>
            </a:r>
            <a:r>
              <a:rPr sz="3200" b="1" kern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kern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handsome</a:t>
            </a:r>
            <a:r>
              <a:rPr sz="3200" b="1" kern="0" dirty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r>
              <a:rPr sz="3200" b="1" kern="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kern="0" spc="-10" dirty="0">
                <a:solidFill>
                  <a:srgbClr val="FFFF00"/>
                </a:solidFill>
                <a:latin typeface="Arial"/>
                <a:cs typeface="Arial"/>
              </a:rPr>
              <a:t>moreover,</a:t>
            </a:r>
            <a:r>
              <a:rPr sz="3200" b="1" kern="0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200" b="1" kern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kern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spc="-10" dirty="0">
                <a:solidFill>
                  <a:srgbClr val="FFFFFF"/>
                </a:solidFill>
                <a:latin typeface="Arial"/>
                <a:cs typeface="Arial"/>
              </a:rPr>
              <a:t>rich.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Bob</a:t>
            </a:r>
            <a:r>
              <a:rPr sz="3200" b="1" kern="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kern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handsome;</a:t>
            </a:r>
            <a:r>
              <a:rPr sz="3200" b="1" kern="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200" b="1" kern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kern="0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b="1" kern="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kern="0" spc="-10" dirty="0">
                <a:solidFill>
                  <a:srgbClr val="FFFF00"/>
                </a:solidFill>
                <a:latin typeface="Arial"/>
                <a:cs typeface="Arial"/>
              </a:rPr>
              <a:t>moreover</a:t>
            </a:r>
            <a:r>
              <a:rPr sz="3200" b="1" kern="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b="1" kern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spc="-10" dirty="0">
                <a:solidFill>
                  <a:srgbClr val="FFFFFF"/>
                </a:solidFill>
                <a:latin typeface="Arial"/>
                <a:cs typeface="Arial"/>
              </a:rPr>
              <a:t>rich.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Bob</a:t>
            </a:r>
            <a:r>
              <a:rPr sz="3200" b="1" kern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kern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handsome;</a:t>
            </a:r>
            <a:r>
              <a:rPr sz="3200" b="1" kern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200" b="1" kern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kern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Arial"/>
                <a:cs typeface="Arial"/>
              </a:rPr>
              <a:t>rich</a:t>
            </a:r>
            <a:r>
              <a:rPr sz="3200" b="1" kern="0" dirty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3200" b="1" kern="0" spc="-10" dirty="0">
                <a:solidFill>
                  <a:srgbClr val="FFFF00"/>
                </a:solidFill>
                <a:latin typeface="Arial"/>
                <a:cs typeface="Arial"/>
              </a:rPr>
              <a:t>moreover</a:t>
            </a:r>
            <a:r>
              <a:rPr sz="3200" b="1" kern="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3600" y="304801"/>
            <a:ext cx="7620000" cy="1440137"/>
          </a:xfrm>
          <a:prstGeom prst="rect">
            <a:avLst/>
          </a:prstGeom>
          <a:ln w="9144">
            <a:solidFill>
              <a:srgbClr val="800000"/>
            </a:solidFill>
          </a:ln>
        </p:spPr>
        <p:txBody>
          <a:bodyPr vert="horz" wrap="square" lIns="0" tIns="435609" rIns="0" bIns="0" rtlCol="0">
            <a:spAutoFit/>
          </a:bodyPr>
          <a:lstStyle/>
          <a:p>
            <a:pPr marL="3175" algn="ctr">
              <a:spcBef>
                <a:spcPts val="3429"/>
              </a:spcBef>
            </a:pP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COMPOUND</a:t>
            </a:r>
            <a:r>
              <a:rPr sz="3600" kern="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SENTENCE:</a:t>
            </a:r>
            <a:endParaRPr sz="36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>
              <a:spcBef>
                <a:spcPts val="45"/>
              </a:spcBef>
            </a:pPr>
            <a:r>
              <a:rPr sz="2900" b="1" i="1" kern="0" spc="-10" dirty="0">
                <a:solidFill>
                  <a:srgbClr val="FFFFFF"/>
                </a:solidFill>
                <a:latin typeface="Calibri"/>
                <a:cs typeface="Calibri"/>
              </a:rPr>
              <a:t>SEMICOLON</a:t>
            </a:r>
            <a:endParaRPr sz="2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1730" y="3069159"/>
            <a:ext cx="79197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5080" indent="-226060">
              <a:spcBef>
                <a:spcPts val="100"/>
              </a:spcBef>
            </a:pPr>
            <a:r>
              <a:rPr sz="3600" b="1" kern="0" spc="-20" dirty="0">
                <a:solidFill>
                  <a:srgbClr val="FFFFFF"/>
                </a:solidFill>
                <a:latin typeface="Arial"/>
                <a:cs typeface="Arial"/>
              </a:rPr>
              <a:t>Tom</a:t>
            </a:r>
            <a:r>
              <a:rPr sz="3600" b="1" kern="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3600" b="1" kern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FF"/>
                </a:solidFill>
                <a:latin typeface="Arial"/>
                <a:cs typeface="Arial"/>
              </a:rPr>
              <a:t>benefited</a:t>
            </a:r>
            <a:r>
              <a:rPr sz="3600" b="1" kern="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3600" b="1" kern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FF"/>
                </a:solidFill>
                <a:latin typeface="Arial"/>
                <a:cs typeface="Arial"/>
              </a:rPr>
              <a:t>his</a:t>
            </a:r>
            <a:r>
              <a:rPr sz="3600" b="1" kern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kern="0" spc="-10" dirty="0">
                <a:solidFill>
                  <a:srgbClr val="FFFFFF"/>
                </a:solidFill>
                <a:latin typeface="Arial"/>
                <a:cs typeface="Arial"/>
              </a:rPr>
              <a:t>exercise </a:t>
            </a:r>
            <a:r>
              <a:rPr sz="3600" b="1" kern="0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3600" b="1" kern="0" dirty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r>
              <a:rPr sz="3600" b="1" kern="0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600" b="1" kern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600" b="1" kern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FF"/>
                </a:solidFill>
                <a:latin typeface="Arial"/>
                <a:cs typeface="Arial"/>
              </a:rPr>
              <a:t>slim</a:t>
            </a:r>
            <a:r>
              <a:rPr sz="3600" b="1" kern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kern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600" b="1" kern="0" spc="-10" dirty="0">
                <a:solidFill>
                  <a:srgbClr val="FFFFFF"/>
                </a:solidFill>
                <a:latin typeface="Arial"/>
                <a:cs typeface="Arial"/>
              </a:rPr>
              <a:t> energetic</a:t>
            </a:r>
            <a:r>
              <a:rPr sz="3600" b="1" i="1" kern="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6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9446" y="2481148"/>
            <a:ext cx="42932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Complex</a:t>
            </a:r>
            <a:r>
              <a:rPr b="1" spc="-155" dirty="0"/>
              <a:t> </a:t>
            </a:r>
            <a:r>
              <a:rPr b="1" spc="-10" dirty="0"/>
              <a:t>Sentence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526" y="461900"/>
            <a:ext cx="97053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1150">
              <a:spcBef>
                <a:spcPts val="105"/>
              </a:spcBef>
            </a:pPr>
            <a:r>
              <a:rPr b="1" dirty="0">
                <a:solidFill>
                  <a:srgbClr val="FFFF00"/>
                </a:solidFill>
                <a:latin typeface="Calibri"/>
                <a:cs typeface="Calibri"/>
              </a:rPr>
              <a:t>Complex</a:t>
            </a:r>
            <a:r>
              <a:rPr b="1" spc="-145" dirty="0">
                <a:solidFill>
                  <a:srgbClr val="FFFF00"/>
                </a:solidFill>
              </a:rPr>
              <a:t> </a:t>
            </a:r>
            <a:r>
              <a:rPr b="1" spc="-10" dirty="0">
                <a:solidFill>
                  <a:srgbClr val="FFFF00"/>
                </a:solidFill>
              </a:rPr>
              <a:t>Sentence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1245" y="1778636"/>
            <a:ext cx="5617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6405" indent="-433705">
              <a:spcBef>
                <a:spcPts val="105"/>
              </a:spcBef>
              <a:buFont typeface="Arial MT"/>
              <a:buChar char="•"/>
              <a:tabLst>
                <a:tab pos="446405" algn="l"/>
                <a:tab pos="958850" algn="l"/>
                <a:tab pos="2644775" algn="l"/>
                <a:tab pos="4423410" algn="l"/>
                <a:tab pos="5267960" algn="l"/>
              </a:tabLst>
            </a:pPr>
            <a:r>
              <a:rPr sz="3200" b="1" kern="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200" b="1" kern="0" spc="-10" dirty="0">
                <a:solidFill>
                  <a:srgbClr val="FFFFFF"/>
                </a:solidFill>
                <a:latin typeface="Calibri"/>
                <a:cs typeface="Calibri"/>
              </a:rPr>
              <a:t>complex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200" b="1" kern="0" spc="-10" dirty="0">
                <a:solidFill>
                  <a:srgbClr val="FFFFFF"/>
                </a:solidFill>
                <a:latin typeface="Calibri"/>
                <a:cs typeface="Calibri"/>
              </a:rPr>
              <a:t>sentence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200" b="1" kern="0" spc="-25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200" b="1" kern="0" spc="-2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endParaRPr sz="3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48066" y="1632940"/>
            <a:ext cx="1910714" cy="1241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30000"/>
              </a:lnSpc>
              <a:spcBef>
                <a:spcPts val="100"/>
              </a:spcBef>
              <a:tabLst>
                <a:tab pos="1235075" algn="l"/>
                <a:tab pos="1259205" algn="l"/>
              </a:tabLst>
            </a:pPr>
            <a:r>
              <a:rPr sz="3200" b="1" kern="0" spc="-20" dirty="0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200" b="1" kern="0" spc="-25" dirty="0">
                <a:solidFill>
                  <a:srgbClr val="FFFFFF"/>
                </a:solidFill>
                <a:latin typeface="Calibri"/>
                <a:cs typeface="Calibri"/>
              </a:rPr>
              <a:t>two </a:t>
            </a:r>
            <a:r>
              <a:rPr sz="3200" b="1" kern="0" spc="-10" dirty="0">
                <a:solidFill>
                  <a:srgbClr val="FFFFFF"/>
                </a:solidFill>
                <a:latin typeface="Calibri"/>
                <a:cs typeface="Calibri"/>
              </a:rPr>
              <a:t>alone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		</a:t>
            </a:r>
            <a:r>
              <a:rPr sz="3200" b="1" kern="0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3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4095" y="2267339"/>
            <a:ext cx="5085715" cy="12408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95"/>
              </a:spcBef>
              <a:tabLst>
                <a:tab pos="1299210" algn="l"/>
                <a:tab pos="2245360" algn="l"/>
                <a:tab pos="3248660" algn="l"/>
                <a:tab pos="4140200" algn="l"/>
              </a:tabLst>
            </a:pPr>
            <a:r>
              <a:rPr sz="3200" b="1" kern="0" spc="-10" dirty="0">
                <a:solidFill>
                  <a:srgbClr val="FFFFFF"/>
                </a:solidFill>
                <a:latin typeface="Calibri"/>
                <a:cs typeface="Calibri"/>
              </a:rPr>
              <a:t>parts: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200" b="1" kern="0" spc="-25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200" b="1" kern="0" spc="-2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200" b="1" kern="0" spc="-25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200" b="1" kern="0" spc="-25" dirty="0">
                <a:solidFill>
                  <a:srgbClr val="FFFFFF"/>
                </a:solidFill>
                <a:latin typeface="Calibri"/>
                <a:cs typeface="Calibri"/>
              </a:rPr>
              <a:t>stand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another</a:t>
            </a:r>
            <a:r>
              <a:rPr sz="3200" b="1" kern="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3200" b="1" kern="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3200" b="1" kern="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spc="-10" dirty="0">
                <a:solidFill>
                  <a:srgbClr val="FFFFFF"/>
                </a:solidFill>
                <a:latin typeface="Calibri"/>
                <a:cs typeface="Calibri"/>
              </a:rPr>
              <a:t>cannot</a:t>
            </a:r>
            <a:endParaRPr sz="3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1245" y="4363469"/>
            <a:ext cx="7617459" cy="1928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marR="5080" indent="-341630" algn="just">
              <a:lnSpc>
                <a:spcPct val="13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kern="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sz="3200" b="1" kern="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3200" b="1" kern="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cannot</a:t>
            </a:r>
            <a:r>
              <a:rPr sz="3200" b="1" kern="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stand</a:t>
            </a:r>
            <a:r>
              <a:rPr sz="3200" b="1" kern="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alone</a:t>
            </a:r>
            <a:r>
              <a:rPr sz="3200" b="1" kern="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200" b="1" kern="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spc="-10" dirty="0">
                <a:solidFill>
                  <a:srgbClr val="FFFFFF"/>
                </a:solidFill>
                <a:latin typeface="Calibri"/>
                <a:cs typeface="Calibri"/>
              </a:rPr>
              <a:t>linked 	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200" b="1" kern="0" spc="7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kern="0" spc="7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rest</a:t>
            </a:r>
            <a:r>
              <a:rPr sz="3200" b="1" kern="0" spc="7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kern="0" spc="7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kern="0" spc="7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sentence</a:t>
            </a:r>
            <a:r>
              <a:rPr sz="3200" b="1" kern="0" spc="7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3200" b="1" kern="0" spc="7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b="1" kern="0" spc="-50" dirty="0">
                <a:solidFill>
                  <a:srgbClr val="FFFFFF"/>
                </a:solidFill>
                <a:latin typeface="Calibri"/>
                <a:cs typeface="Calibri"/>
              </a:rPr>
              <a:t>a 	</a:t>
            </a:r>
            <a:r>
              <a:rPr sz="3200" b="1" kern="0" dirty="0">
                <a:solidFill>
                  <a:srgbClr val="FFFF00"/>
                </a:solidFill>
                <a:latin typeface="Calibri"/>
                <a:cs typeface="Calibri"/>
              </a:rPr>
              <a:t>subordinating</a:t>
            </a:r>
            <a:r>
              <a:rPr sz="3200" b="1" kern="0" spc="-16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kern="0" spc="-10" dirty="0">
                <a:solidFill>
                  <a:srgbClr val="FFFF00"/>
                </a:solidFill>
                <a:latin typeface="Calibri"/>
                <a:cs typeface="Calibri"/>
              </a:rPr>
              <a:t>conjunction</a:t>
            </a:r>
            <a:endParaRPr sz="3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88A06-34C4-98BF-99AD-BF948BE9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9E715-BA29-C357-0AF0-054C12E38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at is a Subordinating Conjunction? | English | Teaching Wiki">
            <a:extLst>
              <a:ext uri="{FF2B5EF4-FFF2-40B4-BE49-F238E27FC236}">
                <a16:creationId xmlns:a16="http://schemas.microsoft.com/office/drawing/2014/main" id="{98DE4D7D-6B60-C173-351C-EE132BE69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r="17081"/>
          <a:stretch/>
        </p:blipFill>
        <p:spPr bwMode="auto">
          <a:xfrm>
            <a:off x="0" y="0"/>
            <a:ext cx="12192000" cy="702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3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8" y="603565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32760" y="1264274"/>
            <a:ext cx="7991111" cy="4584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  <a:r>
              <a:rPr lang="en-US" sz="2000" b="1" dirty="0">
                <a:solidFill>
                  <a:srgbClr val="92D05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WARM UP:</a:t>
            </a:r>
          </a:p>
          <a:p>
            <a:pPr algn="just">
              <a:lnSpc>
                <a:spcPct val="250000"/>
              </a:lnSpc>
            </a:pPr>
            <a:r>
              <a:rPr lang="en-US" sz="2400" b="1" dirty="0">
                <a:solidFill>
                  <a:srgbClr val="C00000"/>
                </a:solidFill>
                <a:highlight>
                  <a:srgbClr val="FF9999"/>
                </a:highlight>
              </a:rPr>
              <a:t>Solve the riddle. </a:t>
            </a:r>
          </a:p>
          <a:p>
            <a:r>
              <a:rPr lang="en-US" sz="2000" b="1" dirty="0">
                <a:solidFill>
                  <a:srgbClr val="C00000"/>
                </a:solidFill>
                <a:highlight>
                  <a:srgbClr val="FF9999"/>
                </a:highlight>
              </a:rPr>
              <a:t>Riddle:</a:t>
            </a:r>
            <a:endParaRPr lang="en-US" sz="2000" dirty="0">
              <a:solidFill>
                <a:srgbClr val="C00000"/>
              </a:solidFill>
              <a:highlight>
                <a:srgbClr val="FF9999"/>
              </a:highlight>
            </a:endParaRPr>
          </a:p>
          <a:p>
            <a: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  <a:t>I am not alive, but I grow;</a:t>
            </a:r>
            <a:b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</a:br>
            <a: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  <a:t>I don’t have lungs, but I can blow.</a:t>
            </a:r>
            <a:b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</a:br>
            <a: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  <a:t>I don’t have a mouth, but water kills me.</a:t>
            </a:r>
            <a:b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</a:br>
            <a: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  <a:t>What am I?</a:t>
            </a:r>
          </a:p>
          <a:p>
            <a:endParaRPr lang="en-US" sz="2000" dirty="0">
              <a:solidFill>
                <a:srgbClr val="C00000"/>
              </a:solidFill>
              <a:highlight>
                <a:srgbClr val="FF9999"/>
              </a:highlight>
            </a:endParaRPr>
          </a:p>
          <a:p>
            <a: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  <a:t>Is it 1. </a:t>
            </a:r>
            <a:r>
              <a:rPr lang="en-US" sz="2000" u="sng" dirty="0">
                <a:solidFill>
                  <a:srgbClr val="C00000"/>
                </a:solidFill>
                <a:highlight>
                  <a:srgbClr val="FF9999"/>
                </a:highlight>
              </a:rPr>
              <a:t>candle</a:t>
            </a:r>
            <a: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  <a:t> or 2. </a:t>
            </a:r>
            <a:r>
              <a:rPr lang="en-US" sz="2000" u="sng" dirty="0">
                <a:solidFill>
                  <a:srgbClr val="C00000"/>
                </a:solidFill>
                <a:highlight>
                  <a:srgbClr val="FF9999"/>
                </a:highlight>
              </a:rPr>
              <a:t>fire</a:t>
            </a:r>
            <a: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  <a:t>?</a:t>
            </a:r>
          </a:p>
          <a:p>
            <a:pPr algn="just">
              <a:lnSpc>
                <a:spcPct val="250000"/>
              </a:lnSpc>
            </a:pP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Answer:</a:t>
            </a: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</a:rPr>
              <a:t> Fire</a:t>
            </a:r>
            <a:endParaRPr lang="en-US" sz="3200" dirty="0">
              <a:solidFill>
                <a:srgbClr val="C00000"/>
              </a:solidFill>
              <a:highlight>
                <a:srgbClr val="FFFF00"/>
              </a:highlight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026" name="Picture 2" descr="Children To Prepare Exercise Stock Illustration - Download Image Now -  Child, Exercising, Warm Up Exercise - iStock">
            <a:extLst>
              <a:ext uri="{FF2B5EF4-FFF2-40B4-BE49-F238E27FC236}">
                <a16:creationId xmlns:a16="http://schemas.microsoft.com/office/drawing/2014/main" id="{ED8AF465-F3C0-A661-18FB-89B7EB73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16" y="3519694"/>
            <a:ext cx="1635147" cy="16351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3ED1697-BF7E-49F9-B333-6A60482BECF8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47" name="Rounded Rectangle 10">
              <a:extLst>
                <a:ext uri="{FF2B5EF4-FFF2-40B4-BE49-F238E27FC236}">
                  <a16:creationId xmlns:a16="http://schemas.microsoft.com/office/drawing/2014/main" id="{ACAC1AE1-43A2-4E85-8EFF-AA966ADBAA9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22">
              <a:extLst>
                <a:ext uri="{FF2B5EF4-FFF2-40B4-BE49-F238E27FC236}">
                  <a16:creationId xmlns:a16="http://schemas.microsoft.com/office/drawing/2014/main" id="{ADF36EA1-9CB8-487F-8289-264B60F6F487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9FB15B7C-619E-403A-B31D-3D1A0AA7C8BA}"/>
              </a:ext>
            </a:extLst>
          </p:cNvPr>
          <p:cNvSpPr/>
          <p:nvPr/>
        </p:nvSpPr>
        <p:spPr>
          <a:xfrm>
            <a:off x="10229670" y="6343756"/>
            <a:ext cx="1024287" cy="34673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836914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E98F-7A56-6CE4-AFF5-A8EA7F3D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BC0DB-0B3C-9291-8C13-2867BEB94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595FC-F8B7-8A84-4DE5-9541B3122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8150"/>
            <a:ext cx="1143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12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526" y="461900"/>
            <a:ext cx="97053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1150"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Complex</a:t>
            </a:r>
            <a:r>
              <a:rPr b="1" spc="-145" dirty="0"/>
              <a:t> </a:t>
            </a:r>
            <a:r>
              <a:rPr b="1" spc="-10" dirty="0"/>
              <a:t>Sentence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2600" y="1752600"/>
            <a:ext cx="8534400" cy="645690"/>
          </a:xfrm>
          <a:prstGeom prst="rect">
            <a:avLst/>
          </a:prstGeom>
          <a:solidFill>
            <a:srgbClr val="B5E9F4"/>
          </a:solidFill>
        </p:spPr>
        <p:txBody>
          <a:bodyPr vert="horz" wrap="square" lIns="0" tIns="151765" rIns="0" bIns="0" rtlCol="0">
            <a:spAutoFit/>
          </a:bodyPr>
          <a:lstStyle/>
          <a:p>
            <a:pPr marL="548640">
              <a:spcBef>
                <a:spcPts val="1195"/>
              </a:spcBef>
            </a:pPr>
            <a:r>
              <a:rPr sz="32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Since</a:t>
            </a:r>
            <a:r>
              <a:rPr sz="3200" b="1" kern="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my friend</a:t>
            </a:r>
            <a:r>
              <a:rPr sz="3200" b="1" kern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and I wanted</a:t>
            </a:r>
            <a:r>
              <a:rPr sz="3200" b="1" kern="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3200" b="1" kern="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have</a:t>
            </a:r>
            <a:r>
              <a:rPr sz="3200" b="1" kern="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kern="0" spc="-20" dirty="0">
                <a:solidFill>
                  <a:srgbClr val="FF0000"/>
                </a:solidFill>
                <a:latin typeface="Times New Roman"/>
                <a:cs typeface="Times New Roman"/>
              </a:rPr>
              <a:t>fun,</a:t>
            </a:r>
            <a:endParaRPr sz="32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400" y="2895600"/>
            <a:ext cx="6172200" cy="645690"/>
          </a:xfrm>
          <a:prstGeom prst="rect">
            <a:avLst/>
          </a:prstGeom>
          <a:solidFill>
            <a:srgbClr val="B5E9F4"/>
          </a:solidFill>
        </p:spPr>
        <p:txBody>
          <a:bodyPr vert="horz" wrap="square" lIns="0" tIns="151765" rIns="0" bIns="0" rtlCol="0">
            <a:spAutoFit/>
          </a:bodyPr>
          <a:lstStyle/>
          <a:p>
            <a:pPr marL="548640">
              <a:spcBef>
                <a:spcPts val="1195"/>
              </a:spcBef>
            </a:pPr>
            <a:r>
              <a:rPr sz="28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we</a:t>
            </a:r>
            <a:r>
              <a:rPr sz="2800" b="1" kern="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went</a:t>
            </a:r>
            <a:r>
              <a:rPr sz="2800" b="1" kern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800" b="1" kern="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San</a:t>
            </a:r>
            <a:r>
              <a:rPr sz="2800" b="1" kern="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Juan</a:t>
            </a:r>
            <a:r>
              <a:rPr sz="2800" b="1" kern="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kern="0" spc="-10" dirty="0">
                <a:solidFill>
                  <a:srgbClr val="FF0000"/>
                </a:solidFill>
                <a:latin typeface="Times New Roman"/>
                <a:cs typeface="Times New Roman"/>
              </a:rPr>
              <a:t>yesterday</a:t>
            </a:r>
            <a:r>
              <a:rPr sz="2800" b="1" kern="0" spc="-1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526" y="461900"/>
            <a:ext cx="97053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1150"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Complex</a:t>
            </a:r>
            <a:r>
              <a:rPr b="1" spc="-145" dirty="0"/>
              <a:t> </a:t>
            </a:r>
            <a:r>
              <a:rPr b="1" spc="-10" dirty="0"/>
              <a:t>Sentence</a:t>
            </a:r>
          </a:p>
        </p:txBody>
      </p:sp>
      <p:sp>
        <p:nvSpPr>
          <p:cNvPr id="3" name="object 3"/>
          <p:cNvSpPr/>
          <p:nvPr/>
        </p:nvSpPr>
        <p:spPr>
          <a:xfrm>
            <a:off x="3733800" y="1905000"/>
            <a:ext cx="5753100" cy="774700"/>
          </a:xfrm>
          <a:custGeom>
            <a:avLst/>
            <a:gdLst/>
            <a:ahLst/>
            <a:cxnLst/>
            <a:rect l="l" t="t" r="r" b="b"/>
            <a:pathLst>
              <a:path w="5753100" h="774700">
                <a:moveTo>
                  <a:pt x="5753100" y="0"/>
                </a:moveTo>
                <a:lnTo>
                  <a:pt x="0" y="0"/>
                </a:lnTo>
                <a:lnTo>
                  <a:pt x="0" y="774191"/>
                </a:lnTo>
                <a:lnTo>
                  <a:pt x="5753100" y="774191"/>
                </a:lnTo>
                <a:lnTo>
                  <a:pt x="5753100" y="0"/>
                </a:lnTo>
                <a:close/>
              </a:path>
            </a:pathLst>
          </a:custGeom>
          <a:solidFill>
            <a:srgbClr val="B5E9F4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0375" y="2043812"/>
            <a:ext cx="5036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kern="0" dirty="0">
                <a:solidFill>
                  <a:srgbClr val="CC0000"/>
                </a:solidFill>
                <a:latin typeface="Times New Roman"/>
                <a:cs typeface="Times New Roman"/>
              </a:rPr>
              <a:t>Since</a:t>
            </a:r>
            <a:r>
              <a:rPr sz="3200" b="1" kern="0" spc="-2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294AD9"/>
                </a:solidFill>
                <a:latin typeface="Times New Roman"/>
                <a:cs typeface="Times New Roman"/>
              </a:rPr>
              <a:t>we</a:t>
            </a:r>
            <a:r>
              <a:rPr sz="3200" b="1" kern="0" spc="-20" dirty="0">
                <a:solidFill>
                  <a:srgbClr val="294AD9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579F34"/>
                </a:solidFill>
                <a:latin typeface="Times New Roman"/>
                <a:cs typeface="Times New Roman"/>
              </a:rPr>
              <a:t>wanted</a:t>
            </a:r>
            <a:r>
              <a:rPr sz="3200" b="1" kern="0" spc="-40" dirty="0">
                <a:solidFill>
                  <a:srgbClr val="579F34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E300A8"/>
                </a:solidFill>
                <a:latin typeface="Times New Roman"/>
                <a:cs typeface="Times New Roman"/>
              </a:rPr>
              <a:t>to</a:t>
            </a:r>
            <a:r>
              <a:rPr sz="3200" b="1" kern="0" spc="-30" dirty="0">
                <a:solidFill>
                  <a:srgbClr val="E300A8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E300A8"/>
                </a:solidFill>
                <a:latin typeface="Times New Roman"/>
                <a:cs typeface="Times New Roman"/>
              </a:rPr>
              <a:t>have</a:t>
            </a:r>
            <a:r>
              <a:rPr sz="3200" b="1" kern="0" spc="-30" dirty="0">
                <a:solidFill>
                  <a:srgbClr val="E300A8"/>
                </a:solidFill>
                <a:latin typeface="Times New Roman"/>
                <a:cs typeface="Times New Roman"/>
              </a:rPr>
              <a:t> </a:t>
            </a:r>
            <a:r>
              <a:rPr sz="3200" b="1" kern="0" spc="-20" dirty="0">
                <a:solidFill>
                  <a:srgbClr val="E300A8"/>
                </a:solidFill>
                <a:latin typeface="Times New Roman"/>
                <a:cs typeface="Times New Roman"/>
              </a:rPr>
              <a:t>fun</a:t>
            </a:r>
            <a:r>
              <a:rPr sz="3200" b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,</a:t>
            </a:r>
            <a:endParaRPr sz="32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81400" y="5029200"/>
            <a:ext cx="6172200" cy="774700"/>
          </a:xfrm>
          <a:custGeom>
            <a:avLst/>
            <a:gdLst/>
            <a:ahLst/>
            <a:cxnLst/>
            <a:rect l="l" t="t" r="r" b="b"/>
            <a:pathLst>
              <a:path w="6172200" h="774700">
                <a:moveTo>
                  <a:pt x="6172200" y="0"/>
                </a:moveTo>
                <a:lnTo>
                  <a:pt x="0" y="0"/>
                </a:lnTo>
                <a:lnTo>
                  <a:pt x="0" y="774191"/>
                </a:lnTo>
                <a:lnTo>
                  <a:pt x="6172200" y="774191"/>
                </a:lnTo>
                <a:lnTo>
                  <a:pt x="6172200" y="0"/>
                </a:lnTo>
                <a:close/>
              </a:path>
            </a:pathLst>
          </a:custGeom>
          <a:solidFill>
            <a:srgbClr val="B5E9F4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7975" y="5168596"/>
            <a:ext cx="5448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kern="0" dirty="0">
                <a:solidFill>
                  <a:srgbClr val="294AD9"/>
                </a:solidFill>
                <a:latin typeface="Times New Roman"/>
                <a:cs typeface="Times New Roman"/>
              </a:rPr>
              <a:t>we</a:t>
            </a:r>
            <a:r>
              <a:rPr sz="3200" b="1" kern="0" spc="-15" dirty="0">
                <a:solidFill>
                  <a:srgbClr val="294AD9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579F34"/>
                </a:solidFill>
                <a:latin typeface="Times New Roman"/>
                <a:cs typeface="Times New Roman"/>
              </a:rPr>
              <a:t>went</a:t>
            </a:r>
            <a:r>
              <a:rPr sz="3200" b="1" kern="0" spc="-10" dirty="0">
                <a:solidFill>
                  <a:srgbClr val="579F34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E300A8"/>
                </a:solidFill>
                <a:latin typeface="Times New Roman"/>
                <a:cs typeface="Times New Roman"/>
              </a:rPr>
              <a:t>to</a:t>
            </a:r>
            <a:r>
              <a:rPr sz="3200" b="1" kern="0" spc="-25" dirty="0">
                <a:solidFill>
                  <a:srgbClr val="E300A8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E300A8"/>
                </a:solidFill>
                <a:latin typeface="Times New Roman"/>
                <a:cs typeface="Times New Roman"/>
              </a:rPr>
              <a:t>San</a:t>
            </a:r>
            <a:r>
              <a:rPr sz="3200" b="1" kern="0" spc="-5" dirty="0">
                <a:solidFill>
                  <a:srgbClr val="E300A8"/>
                </a:solidFill>
                <a:latin typeface="Times New Roman"/>
                <a:cs typeface="Times New Roman"/>
              </a:rPr>
              <a:t> </a:t>
            </a:r>
            <a:r>
              <a:rPr sz="3200" b="1" kern="0" dirty="0">
                <a:solidFill>
                  <a:srgbClr val="E300A8"/>
                </a:solidFill>
                <a:latin typeface="Times New Roman"/>
                <a:cs typeface="Times New Roman"/>
              </a:rPr>
              <a:t>Juan</a:t>
            </a:r>
            <a:r>
              <a:rPr sz="3200" b="1" kern="0" spc="-25" dirty="0">
                <a:solidFill>
                  <a:srgbClr val="E300A8"/>
                </a:solidFill>
                <a:latin typeface="Times New Roman"/>
                <a:cs typeface="Times New Roman"/>
              </a:rPr>
              <a:t> </a:t>
            </a:r>
            <a:r>
              <a:rPr sz="3200" b="1" kern="0" spc="-10" dirty="0">
                <a:solidFill>
                  <a:srgbClr val="E300A8"/>
                </a:solidFill>
                <a:latin typeface="Times New Roman"/>
                <a:cs typeface="Times New Roman"/>
              </a:rPr>
              <a:t>yesterday</a:t>
            </a:r>
            <a:r>
              <a:rPr sz="3200" b="1" kern="0" spc="-1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2801" y="4114801"/>
            <a:ext cx="1434465" cy="405239"/>
          </a:xfrm>
          <a:prstGeom prst="rect">
            <a:avLst/>
          </a:prstGeom>
          <a:solidFill>
            <a:srgbClr val="000000"/>
          </a:solidFill>
          <a:ln w="9144">
            <a:solidFill>
              <a:srgbClr val="FFFFF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>
              <a:spcBef>
                <a:spcPts val="280"/>
              </a:spcBef>
            </a:pPr>
            <a:r>
              <a:rPr sz="2400" kern="0" spc="-10" dirty="0">
                <a:solidFill>
                  <a:srgbClr val="FFFFFF"/>
                </a:solidFill>
                <a:latin typeface="Times New Roman"/>
                <a:cs typeface="Times New Roman"/>
              </a:rPr>
              <a:t>Predicate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4800" y="4038601"/>
            <a:ext cx="1295400" cy="405239"/>
          </a:xfrm>
          <a:prstGeom prst="rect">
            <a:avLst/>
          </a:prstGeom>
          <a:solidFill>
            <a:srgbClr val="000000"/>
          </a:solidFill>
          <a:ln w="9144">
            <a:solidFill>
              <a:srgbClr val="FFFFF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>
              <a:spcBef>
                <a:spcPts val="280"/>
              </a:spcBef>
            </a:pPr>
            <a:r>
              <a:rPr sz="2400" kern="0" spc="-10" dirty="0">
                <a:solidFill>
                  <a:srgbClr val="FFFFFF"/>
                </a:solidFill>
                <a:latin typeface="Times New Roman"/>
                <a:cs typeface="Times New Roman"/>
              </a:rPr>
              <a:t>Subject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8800" y="3048001"/>
            <a:ext cx="2054860" cy="774571"/>
          </a:xfrm>
          <a:prstGeom prst="rect">
            <a:avLst/>
          </a:prstGeom>
          <a:solidFill>
            <a:srgbClr val="B5E9F4"/>
          </a:solidFill>
          <a:ln w="9144">
            <a:solidFill>
              <a:srgbClr val="FFFFF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805">
              <a:spcBef>
                <a:spcPts val="280"/>
              </a:spcBef>
            </a:pPr>
            <a:r>
              <a:rPr sz="2400" kern="0" spc="-10" dirty="0">
                <a:solidFill>
                  <a:srgbClr val="CC0000"/>
                </a:solidFill>
                <a:latin typeface="Times New Roman"/>
                <a:cs typeface="Times New Roman"/>
              </a:rPr>
              <a:t>Subordinating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90805"/>
            <a:r>
              <a:rPr sz="2400" kern="0" spc="-10" dirty="0">
                <a:solidFill>
                  <a:srgbClr val="CC0000"/>
                </a:solidFill>
                <a:latin typeface="Times New Roman"/>
                <a:cs typeface="Times New Roman"/>
              </a:rPr>
              <a:t>Conjunction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79185" y="4629912"/>
            <a:ext cx="5241925" cy="553085"/>
            <a:chOff x="2855184" y="4629911"/>
            <a:chExt cx="5241925" cy="553085"/>
          </a:xfrm>
        </p:grpSpPr>
        <p:sp>
          <p:nvSpPr>
            <p:cNvPr id="11" name="object 11"/>
            <p:cNvSpPr/>
            <p:nvPr/>
          </p:nvSpPr>
          <p:spPr>
            <a:xfrm>
              <a:off x="3201162" y="4648961"/>
              <a:ext cx="4876800" cy="381000"/>
            </a:xfrm>
            <a:custGeom>
              <a:avLst/>
              <a:gdLst/>
              <a:ahLst/>
              <a:cxnLst/>
              <a:rect l="l" t="t" r="r" b="b"/>
              <a:pathLst>
                <a:path w="4876800" h="381000">
                  <a:moveTo>
                    <a:pt x="0" y="381000"/>
                  </a:moveTo>
                  <a:lnTo>
                    <a:pt x="20722" y="320808"/>
                  </a:lnTo>
                  <a:lnTo>
                    <a:pt x="78423" y="268516"/>
                  </a:lnTo>
                  <a:lnTo>
                    <a:pt x="119046" y="246316"/>
                  </a:lnTo>
                  <a:lnTo>
                    <a:pt x="166402" y="227271"/>
                  </a:lnTo>
                  <a:lnTo>
                    <a:pt x="219653" y="211773"/>
                  </a:lnTo>
                  <a:lnTo>
                    <a:pt x="277961" y="200217"/>
                  </a:lnTo>
                  <a:lnTo>
                    <a:pt x="340489" y="192994"/>
                  </a:lnTo>
                  <a:lnTo>
                    <a:pt x="406400" y="190500"/>
                  </a:lnTo>
                  <a:lnTo>
                    <a:pt x="2702941" y="190500"/>
                  </a:lnTo>
                  <a:lnTo>
                    <a:pt x="2768882" y="188005"/>
                  </a:lnTo>
                  <a:lnTo>
                    <a:pt x="2831428" y="180782"/>
                  </a:lnTo>
                  <a:lnTo>
                    <a:pt x="2889743" y="169226"/>
                  </a:lnTo>
                  <a:lnTo>
                    <a:pt x="2942993" y="153728"/>
                  </a:lnTo>
                  <a:lnTo>
                    <a:pt x="2990342" y="134683"/>
                  </a:lnTo>
                  <a:lnTo>
                    <a:pt x="3030954" y="112483"/>
                  </a:lnTo>
                  <a:lnTo>
                    <a:pt x="3063995" y="87521"/>
                  </a:lnTo>
                  <a:lnTo>
                    <a:pt x="3104024" y="30886"/>
                  </a:lnTo>
                  <a:lnTo>
                    <a:pt x="3109341" y="0"/>
                  </a:lnTo>
                  <a:lnTo>
                    <a:pt x="3114661" y="30886"/>
                  </a:lnTo>
                  <a:lnTo>
                    <a:pt x="3154710" y="87521"/>
                  </a:lnTo>
                  <a:lnTo>
                    <a:pt x="3187764" y="112483"/>
                  </a:lnTo>
                  <a:lnTo>
                    <a:pt x="3228387" y="134683"/>
                  </a:lnTo>
                  <a:lnTo>
                    <a:pt x="3275743" y="153728"/>
                  </a:lnTo>
                  <a:lnTo>
                    <a:pt x="3328994" y="169226"/>
                  </a:lnTo>
                  <a:lnTo>
                    <a:pt x="3387302" y="180782"/>
                  </a:lnTo>
                  <a:lnTo>
                    <a:pt x="3449830" y="188005"/>
                  </a:lnTo>
                  <a:lnTo>
                    <a:pt x="3515741" y="190500"/>
                  </a:lnTo>
                  <a:lnTo>
                    <a:pt x="4470399" y="190500"/>
                  </a:lnTo>
                  <a:lnTo>
                    <a:pt x="4536310" y="192994"/>
                  </a:lnTo>
                  <a:lnTo>
                    <a:pt x="4598838" y="200217"/>
                  </a:lnTo>
                  <a:lnTo>
                    <a:pt x="4657146" y="211773"/>
                  </a:lnTo>
                  <a:lnTo>
                    <a:pt x="4710397" y="227271"/>
                  </a:lnTo>
                  <a:lnTo>
                    <a:pt x="4757753" y="246316"/>
                  </a:lnTo>
                  <a:lnTo>
                    <a:pt x="4798376" y="268516"/>
                  </a:lnTo>
                  <a:lnTo>
                    <a:pt x="4831430" y="293478"/>
                  </a:lnTo>
                  <a:lnTo>
                    <a:pt x="4871479" y="350113"/>
                  </a:lnTo>
                  <a:lnTo>
                    <a:pt x="4876799" y="3810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855184" y="4643754"/>
              <a:ext cx="212090" cy="539115"/>
            </a:xfrm>
            <a:custGeom>
              <a:avLst/>
              <a:gdLst/>
              <a:ahLst/>
              <a:cxnLst/>
              <a:rect l="l" t="t" r="r" b="b"/>
              <a:pathLst>
                <a:path w="212089" h="539114">
                  <a:moveTo>
                    <a:pt x="21667" y="355244"/>
                  </a:moveTo>
                  <a:lnTo>
                    <a:pt x="14126" y="355600"/>
                  </a:lnTo>
                  <a:lnTo>
                    <a:pt x="7322" y="358927"/>
                  </a:lnTo>
                  <a:lnTo>
                    <a:pt x="2458" y="364410"/>
                  </a:lnTo>
                  <a:lnTo>
                    <a:pt x="0" y="371298"/>
                  </a:lnTo>
                  <a:lnTo>
                    <a:pt x="410" y="378841"/>
                  </a:lnTo>
                  <a:lnTo>
                    <a:pt x="41177" y="538734"/>
                  </a:lnTo>
                  <a:lnTo>
                    <a:pt x="73607" y="507619"/>
                  </a:lnTo>
                  <a:lnTo>
                    <a:pt x="69879" y="507619"/>
                  </a:lnTo>
                  <a:lnTo>
                    <a:pt x="33176" y="497078"/>
                  </a:lnTo>
                  <a:lnTo>
                    <a:pt x="52549" y="429315"/>
                  </a:lnTo>
                  <a:lnTo>
                    <a:pt x="37240" y="369443"/>
                  </a:lnTo>
                  <a:lnTo>
                    <a:pt x="33986" y="362583"/>
                  </a:lnTo>
                  <a:lnTo>
                    <a:pt x="28541" y="357711"/>
                  </a:lnTo>
                  <a:lnTo>
                    <a:pt x="21667" y="355244"/>
                  </a:lnTo>
                  <a:close/>
                </a:path>
                <a:path w="212089" h="539114">
                  <a:moveTo>
                    <a:pt x="52549" y="429315"/>
                  </a:moveTo>
                  <a:lnTo>
                    <a:pt x="33176" y="497078"/>
                  </a:lnTo>
                  <a:lnTo>
                    <a:pt x="69879" y="507619"/>
                  </a:lnTo>
                  <a:lnTo>
                    <a:pt x="72744" y="497586"/>
                  </a:lnTo>
                  <a:lnTo>
                    <a:pt x="70006" y="497586"/>
                  </a:lnTo>
                  <a:lnTo>
                    <a:pt x="38383" y="488569"/>
                  </a:lnTo>
                  <a:lnTo>
                    <a:pt x="61928" y="465994"/>
                  </a:lnTo>
                  <a:lnTo>
                    <a:pt x="52549" y="429315"/>
                  </a:lnTo>
                  <a:close/>
                </a:path>
                <a:path w="212089" h="539114">
                  <a:moveTo>
                    <a:pt x="147492" y="391731"/>
                  </a:moveTo>
                  <a:lnTo>
                    <a:pt x="140291" y="392973"/>
                  </a:lnTo>
                  <a:lnTo>
                    <a:pt x="133887" y="397002"/>
                  </a:lnTo>
                  <a:lnTo>
                    <a:pt x="89245" y="439803"/>
                  </a:lnTo>
                  <a:lnTo>
                    <a:pt x="69879" y="507619"/>
                  </a:lnTo>
                  <a:lnTo>
                    <a:pt x="73607" y="507619"/>
                  </a:lnTo>
                  <a:lnTo>
                    <a:pt x="160176" y="424561"/>
                  </a:lnTo>
                  <a:lnTo>
                    <a:pt x="164508" y="418298"/>
                  </a:lnTo>
                  <a:lnTo>
                    <a:pt x="166066" y="411130"/>
                  </a:lnTo>
                  <a:lnTo>
                    <a:pt x="164838" y="403915"/>
                  </a:lnTo>
                  <a:lnTo>
                    <a:pt x="160811" y="397510"/>
                  </a:lnTo>
                  <a:lnTo>
                    <a:pt x="154622" y="393251"/>
                  </a:lnTo>
                  <a:lnTo>
                    <a:pt x="147492" y="391731"/>
                  </a:lnTo>
                  <a:close/>
                </a:path>
                <a:path w="212089" h="539114">
                  <a:moveTo>
                    <a:pt x="61928" y="465994"/>
                  </a:moveTo>
                  <a:lnTo>
                    <a:pt x="38383" y="488569"/>
                  </a:lnTo>
                  <a:lnTo>
                    <a:pt x="70006" y="497586"/>
                  </a:lnTo>
                  <a:lnTo>
                    <a:pt x="61928" y="465994"/>
                  </a:lnTo>
                  <a:close/>
                </a:path>
                <a:path w="212089" h="539114">
                  <a:moveTo>
                    <a:pt x="89245" y="439803"/>
                  </a:moveTo>
                  <a:lnTo>
                    <a:pt x="61928" y="465994"/>
                  </a:lnTo>
                  <a:lnTo>
                    <a:pt x="70006" y="497586"/>
                  </a:lnTo>
                  <a:lnTo>
                    <a:pt x="72744" y="497586"/>
                  </a:lnTo>
                  <a:lnTo>
                    <a:pt x="89245" y="439803"/>
                  </a:lnTo>
                  <a:close/>
                </a:path>
                <a:path w="212089" h="539114">
                  <a:moveTo>
                    <a:pt x="175289" y="0"/>
                  </a:moveTo>
                  <a:lnTo>
                    <a:pt x="52549" y="429315"/>
                  </a:lnTo>
                  <a:lnTo>
                    <a:pt x="61928" y="465994"/>
                  </a:lnTo>
                  <a:lnTo>
                    <a:pt x="89245" y="439803"/>
                  </a:lnTo>
                  <a:lnTo>
                    <a:pt x="211865" y="10414"/>
                  </a:lnTo>
                  <a:lnTo>
                    <a:pt x="175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724911" y="2201183"/>
            <a:ext cx="6662420" cy="869950"/>
            <a:chOff x="1200911" y="2201183"/>
            <a:chExt cx="6662420" cy="869950"/>
          </a:xfrm>
        </p:grpSpPr>
        <p:sp>
          <p:nvSpPr>
            <p:cNvPr id="14" name="object 14"/>
            <p:cNvSpPr/>
            <p:nvPr/>
          </p:nvSpPr>
          <p:spPr>
            <a:xfrm>
              <a:off x="1219961" y="2286762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219961" y="2201183"/>
              <a:ext cx="1067435" cy="171450"/>
            </a:xfrm>
            <a:custGeom>
              <a:avLst/>
              <a:gdLst/>
              <a:ahLst/>
              <a:cxnLst/>
              <a:rect l="l" t="t" r="r" b="b"/>
              <a:pathLst>
                <a:path w="1067435" h="171450">
                  <a:moveTo>
                    <a:pt x="991126" y="85578"/>
                  </a:moveTo>
                  <a:lnTo>
                    <a:pt x="905129" y="135743"/>
                  </a:lnTo>
                  <a:lnTo>
                    <a:pt x="899521" y="140795"/>
                  </a:lnTo>
                  <a:lnTo>
                    <a:pt x="896366" y="147395"/>
                  </a:lnTo>
                  <a:lnTo>
                    <a:pt x="895877" y="154709"/>
                  </a:lnTo>
                  <a:lnTo>
                    <a:pt x="898270" y="161905"/>
                  </a:lnTo>
                  <a:lnTo>
                    <a:pt x="903323" y="167512"/>
                  </a:lnTo>
                  <a:lnTo>
                    <a:pt x="909923" y="170668"/>
                  </a:lnTo>
                  <a:lnTo>
                    <a:pt x="917237" y="171156"/>
                  </a:lnTo>
                  <a:lnTo>
                    <a:pt x="924432" y="168763"/>
                  </a:lnTo>
                  <a:lnTo>
                    <a:pt x="1034294" y="104628"/>
                  </a:lnTo>
                  <a:lnTo>
                    <a:pt x="1029081" y="104628"/>
                  </a:lnTo>
                  <a:lnTo>
                    <a:pt x="1029081" y="102088"/>
                  </a:lnTo>
                  <a:lnTo>
                    <a:pt x="1019429" y="102088"/>
                  </a:lnTo>
                  <a:lnTo>
                    <a:pt x="991126" y="85578"/>
                  </a:lnTo>
                  <a:close/>
                </a:path>
                <a:path w="1067435" h="171450">
                  <a:moveTo>
                    <a:pt x="958469" y="66528"/>
                  </a:moveTo>
                  <a:lnTo>
                    <a:pt x="0" y="66528"/>
                  </a:lnTo>
                  <a:lnTo>
                    <a:pt x="0" y="104628"/>
                  </a:lnTo>
                  <a:lnTo>
                    <a:pt x="958469" y="104628"/>
                  </a:lnTo>
                  <a:lnTo>
                    <a:pt x="991126" y="85578"/>
                  </a:lnTo>
                  <a:lnTo>
                    <a:pt x="958469" y="66528"/>
                  </a:lnTo>
                  <a:close/>
                </a:path>
                <a:path w="1067435" h="171450">
                  <a:moveTo>
                    <a:pt x="1034294" y="66528"/>
                  </a:moveTo>
                  <a:lnTo>
                    <a:pt x="1029081" y="66528"/>
                  </a:lnTo>
                  <a:lnTo>
                    <a:pt x="1029081" y="104628"/>
                  </a:lnTo>
                  <a:lnTo>
                    <a:pt x="1034294" y="104628"/>
                  </a:lnTo>
                  <a:lnTo>
                    <a:pt x="1066927" y="85578"/>
                  </a:lnTo>
                  <a:lnTo>
                    <a:pt x="1034294" y="66528"/>
                  </a:lnTo>
                  <a:close/>
                </a:path>
                <a:path w="1067435" h="171450">
                  <a:moveTo>
                    <a:pt x="1019429" y="69068"/>
                  </a:moveTo>
                  <a:lnTo>
                    <a:pt x="991126" y="85578"/>
                  </a:lnTo>
                  <a:lnTo>
                    <a:pt x="1019429" y="102088"/>
                  </a:lnTo>
                  <a:lnTo>
                    <a:pt x="1019429" y="69068"/>
                  </a:lnTo>
                  <a:close/>
                </a:path>
                <a:path w="1067435" h="171450">
                  <a:moveTo>
                    <a:pt x="1029081" y="69068"/>
                  </a:moveTo>
                  <a:lnTo>
                    <a:pt x="1019429" y="69068"/>
                  </a:lnTo>
                  <a:lnTo>
                    <a:pt x="1019429" y="102088"/>
                  </a:lnTo>
                  <a:lnTo>
                    <a:pt x="1029081" y="102088"/>
                  </a:lnTo>
                  <a:lnTo>
                    <a:pt x="1029081" y="69068"/>
                  </a:lnTo>
                  <a:close/>
                </a:path>
                <a:path w="1067435" h="171450">
                  <a:moveTo>
                    <a:pt x="917237" y="0"/>
                  </a:moveTo>
                  <a:lnTo>
                    <a:pt x="909923" y="488"/>
                  </a:lnTo>
                  <a:lnTo>
                    <a:pt x="903323" y="3643"/>
                  </a:lnTo>
                  <a:lnTo>
                    <a:pt x="898270" y="9251"/>
                  </a:lnTo>
                  <a:lnTo>
                    <a:pt x="895877" y="16446"/>
                  </a:lnTo>
                  <a:lnTo>
                    <a:pt x="896366" y="23760"/>
                  </a:lnTo>
                  <a:lnTo>
                    <a:pt x="899521" y="30360"/>
                  </a:lnTo>
                  <a:lnTo>
                    <a:pt x="905129" y="35413"/>
                  </a:lnTo>
                  <a:lnTo>
                    <a:pt x="991126" y="85578"/>
                  </a:lnTo>
                  <a:lnTo>
                    <a:pt x="1019429" y="69068"/>
                  </a:lnTo>
                  <a:lnTo>
                    <a:pt x="1029081" y="69068"/>
                  </a:lnTo>
                  <a:lnTo>
                    <a:pt x="1029081" y="66528"/>
                  </a:lnTo>
                  <a:lnTo>
                    <a:pt x="1034294" y="66528"/>
                  </a:lnTo>
                  <a:lnTo>
                    <a:pt x="924432" y="2393"/>
                  </a:lnTo>
                  <a:lnTo>
                    <a:pt x="9172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661158" y="2722752"/>
              <a:ext cx="5183505" cy="329565"/>
            </a:xfrm>
            <a:custGeom>
              <a:avLst/>
              <a:gdLst/>
              <a:ahLst/>
              <a:cxnLst/>
              <a:rect l="l" t="t" r="r" b="b"/>
              <a:pathLst>
                <a:path w="5183505" h="329564">
                  <a:moveTo>
                    <a:pt x="5183124" y="0"/>
                  </a:moveTo>
                  <a:lnTo>
                    <a:pt x="5161462" y="48567"/>
                  </a:lnTo>
                  <a:lnTo>
                    <a:pt x="5100452" y="91057"/>
                  </a:lnTo>
                  <a:lnTo>
                    <a:pt x="5057409" y="109220"/>
                  </a:lnTo>
                  <a:lnTo>
                    <a:pt x="5007193" y="124897"/>
                  </a:lnTo>
                  <a:lnTo>
                    <a:pt x="4950690" y="137770"/>
                  </a:lnTo>
                  <a:lnTo>
                    <a:pt x="4888788" y="147515"/>
                  </a:lnTo>
                  <a:lnTo>
                    <a:pt x="4822376" y="153811"/>
                  </a:lnTo>
                  <a:lnTo>
                    <a:pt x="4752340" y="156337"/>
                  </a:lnTo>
                  <a:lnTo>
                    <a:pt x="2507742" y="172720"/>
                  </a:lnTo>
                  <a:lnTo>
                    <a:pt x="2437705" y="175211"/>
                  </a:lnTo>
                  <a:lnTo>
                    <a:pt x="2371293" y="181480"/>
                  </a:lnTo>
                  <a:lnTo>
                    <a:pt x="2309391" y="191206"/>
                  </a:lnTo>
                  <a:lnTo>
                    <a:pt x="2252888" y="204067"/>
                  </a:lnTo>
                  <a:lnTo>
                    <a:pt x="2202672" y="219741"/>
                  </a:lnTo>
                  <a:lnTo>
                    <a:pt x="2159629" y="237907"/>
                  </a:lnTo>
                  <a:lnTo>
                    <a:pt x="2124649" y="258243"/>
                  </a:lnTo>
                  <a:lnTo>
                    <a:pt x="2082425" y="304139"/>
                  </a:lnTo>
                  <a:lnTo>
                    <a:pt x="2076958" y="329057"/>
                  </a:lnTo>
                  <a:lnTo>
                    <a:pt x="2071117" y="304221"/>
                  </a:lnTo>
                  <a:lnTo>
                    <a:pt x="2028212" y="258939"/>
                  </a:lnTo>
                  <a:lnTo>
                    <a:pt x="1992932" y="239110"/>
                  </a:lnTo>
                  <a:lnTo>
                    <a:pt x="1949624" y="221567"/>
                  </a:lnTo>
                  <a:lnTo>
                    <a:pt x="1899180" y="206618"/>
                  </a:lnTo>
                  <a:lnTo>
                    <a:pt x="1842492" y="194573"/>
                  </a:lnTo>
                  <a:lnTo>
                    <a:pt x="1780452" y="185740"/>
                  </a:lnTo>
                  <a:lnTo>
                    <a:pt x="1713953" y="180426"/>
                  </a:lnTo>
                  <a:lnTo>
                    <a:pt x="1643888" y="178943"/>
                  </a:lnTo>
                  <a:lnTo>
                    <a:pt x="433069" y="187833"/>
                  </a:lnTo>
                  <a:lnTo>
                    <a:pt x="363004" y="186314"/>
                  </a:lnTo>
                  <a:lnTo>
                    <a:pt x="296505" y="180975"/>
                  </a:lnTo>
                  <a:lnTo>
                    <a:pt x="234465" y="172122"/>
                  </a:lnTo>
                  <a:lnTo>
                    <a:pt x="177777" y="160065"/>
                  </a:lnTo>
                  <a:lnTo>
                    <a:pt x="127333" y="145113"/>
                  </a:lnTo>
                  <a:lnTo>
                    <a:pt x="84025" y="127574"/>
                  </a:lnTo>
                  <a:lnTo>
                    <a:pt x="48745" y="107756"/>
                  </a:lnTo>
                  <a:lnTo>
                    <a:pt x="5840" y="62520"/>
                  </a:lnTo>
                  <a:lnTo>
                    <a:pt x="0" y="3771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419601" y="3124201"/>
            <a:ext cx="4017645" cy="405239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>
              <a:spcBef>
                <a:spcPts val="280"/>
              </a:spcBef>
            </a:pPr>
            <a:r>
              <a:rPr sz="2400" kern="0" dirty="0">
                <a:solidFill>
                  <a:srgbClr val="FFFFFF"/>
                </a:solidFill>
                <a:latin typeface="Times New Roman"/>
                <a:cs typeface="Times New Roman"/>
              </a:rPr>
              <a:t>Part that</a:t>
            </a:r>
            <a:r>
              <a:rPr sz="2400" kern="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rgbClr val="FFFFFF"/>
                </a:solidFill>
                <a:latin typeface="Times New Roman"/>
                <a:cs typeface="Times New Roman"/>
              </a:rPr>
              <a:t>cannot</a:t>
            </a:r>
            <a:r>
              <a:rPr sz="2400" kern="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rgbClr val="FFFFFF"/>
                </a:solidFill>
                <a:latin typeface="Times New Roman"/>
                <a:cs typeface="Times New Roman"/>
              </a:rPr>
              <a:t>stand</a:t>
            </a:r>
            <a:r>
              <a:rPr sz="2400" kern="0" spc="-10" dirty="0">
                <a:solidFill>
                  <a:srgbClr val="FFFFFF"/>
                </a:solidFill>
                <a:latin typeface="Times New Roman"/>
                <a:cs typeface="Times New Roman"/>
              </a:rPr>
              <a:t> alone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3124201"/>
            <a:ext cx="2743200" cy="85725"/>
          </a:xfrm>
          <a:custGeom>
            <a:avLst/>
            <a:gdLst/>
            <a:ahLst/>
            <a:cxnLst/>
            <a:rect l="l" t="t" r="r" b="b"/>
            <a:pathLst>
              <a:path w="2743200" h="85725">
                <a:moveTo>
                  <a:pt x="2743200" y="0"/>
                </a:moveTo>
                <a:lnTo>
                  <a:pt x="0" y="0"/>
                </a:lnTo>
                <a:lnTo>
                  <a:pt x="85725" y="85725"/>
                </a:lnTo>
                <a:lnTo>
                  <a:pt x="2657475" y="85725"/>
                </a:lnTo>
                <a:lnTo>
                  <a:pt x="2743200" y="0"/>
                </a:lnTo>
                <a:close/>
              </a:path>
            </a:pathLst>
          </a:custGeom>
          <a:solidFill>
            <a:srgbClr val="9FA1C5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67428" y="3119628"/>
            <a:ext cx="2752725" cy="695325"/>
            <a:chOff x="3043427" y="3119627"/>
            <a:chExt cx="2752725" cy="695325"/>
          </a:xfrm>
        </p:grpSpPr>
        <p:sp>
          <p:nvSpPr>
            <p:cNvPr id="4" name="object 4"/>
            <p:cNvSpPr/>
            <p:nvPr/>
          </p:nvSpPr>
          <p:spPr>
            <a:xfrm>
              <a:off x="3047999" y="3724275"/>
              <a:ext cx="2743200" cy="85725"/>
            </a:xfrm>
            <a:custGeom>
              <a:avLst/>
              <a:gdLst/>
              <a:ahLst/>
              <a:cxnLst/>
              <a:rect l="l" t="t" r="r" b="b"/>
              <a:pathLst>
                <a:path w="2743200" h="85725">
                  <a:moveTo>
                    <a:pt x="26574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2743200" y="85725"/>
                  </a:lnTo>
                  <a:lnTo>
                    <a:pt x="2657475" y="0"/>
                  </a:lnTo>
                  <a:close/>
                </a:path>
              </a:pathLst>
            </a:custGeom>
            <a:solidFill>
              <a:srgbClr val="6C6F9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047999" y="31241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8D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705475" y="31241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51526D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047999" y="3124199"/>
              <a:ext cx="2743200" cy="685800"/>
            </a:xfrm>
            <a:custGeom>
              <a:avLst/>
              <a:gdLst/>
              <a:ahLst/>
              <a:cxnLst/>
              <a:rect l="l" t="t" r="r" b="b"/>
              <a:pathLst>
                <a:path w="2743200" h="685800">
                  <a:moveTo>
                    <a:pt x="0" y="0"/>
                  </a:moveTo>
                  <a:lnTo>
                    <a:pt x="2743200" y="0"/>
                  </a:lnTo>
                  <a:lnTo>
                    <a:pt x="27432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2743200" h="685800">
                  <a:moveTo>
                    <a:pt x="0" y="0"/>
                  </a:moveTo>
                  <a:lnTo>
                    <a:pt x="85725" y="85725"/>
                  </a:lnTo>
                </a:path>
                <a:path w="2743200" h="685800">
                  <a:moveTo>
                    <a:pt x="0" y="685800"/>
                  </a:moveTo>
                  <a:lnTo>
                    <a:pt x="85725" y="600075"/>
                  </a:lnTo>
                </a:path>
                <a:path w="2743200" h="685800">
                  <a:moveTo>
                    <a:pt x="2743200" y="0"/>
                  </a:moveTo>
                  <a:lnTo>
                    <a:pt x="2657475" y="85725"/>
                  </a:lnTo>
                </a:path>
                <a:path w="2743200" h="685800">
                  <a:moveTo>
                    <a:pt x="2743200" y="685800"/>
                  </a:moveTo>
                  <a:lnTo>
                    <a:pt x="26574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66526" y="461900"/>
            <a:ext cx="97053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7345">
              <a:spcBef>
                <a:spcPts val="105"/>
              </a:spcBef>
            </a:pPr>
            <a:r>
              <a:rPr dirty="0"/>
              <a:t>Complex</a:t>
            </a:r>
            <a:r>
              <a:rPr spc="-60" dirty="0"/>
              <a:t> </a:t>
            </a:r>
            <a:r>
              <a:rPr spc="-10" dirty="0"/>
              <a:t>Sentence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129028" y="2129028"/>
            <a:ext cx="3819525" cy="695325"/>
            <a:chOff x="605027" y="2129027"/>
            <a:chExt cx="3819525" cy="695325"/>
          </a:xfrm>
        </p:grpSpPr>
        <p:sp>
          <p:nvSpPr>
            <p:cNvPr id="10" name="object 10"/>
            <p:cNvSpPr/>
            <p:nvPr/>
          </p:nvSpPr>
          <p:spPr>
            <a:xfrm>
              <a:off x="609599" y="2133599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31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09599" y="27336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09599" y="2133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333874" y="2133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09599" y="2133599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015229" y="2129028"/>
            <a:ext cx="3819525" cy="695325"/>
            <a:chOff x="4491228" y="2129027"/>
            <a:chExt cx="3819525" cy="695325"/>
          </a:xfrm>
        </p:grpSpPr>
        <p:sp>
          <p:nvSpPr>
            <p:cNvPr id="16" name="object 16"/>
            <p:cNvSpPr/>
            <p:nvPr/>
          </p:nvSpPr>
          <p:spPr>
            <a:xfrm>
              <a:off x="4495800" y="2133599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9A4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495800" y="27336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681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495800" y="2133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75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220075" y="2133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4D0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495800" y="2133599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19325" y="2219326"/>
            <a:ext cx="3638550" cy="455253"/>
          </a:xfrm>
          <a:prstGeom prst="rect">
            <a:avLst/>
          </a:prstGeom>
          <a:solidFill>
            <a:srgbClr val="FFFF00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019810">
              <a:spcBef>
                <a:spcPts val="190"/>
              </a:spcBef>
            </a:pPr>
            <a:r>
              <a:rPr sz="28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SUBJECT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05525" y="2219326"/>
            <a:ext cx="3638550" cy="455253"/>
          </a:xfrm>
          <a:prstGeom prst="rect">
            <a:avLst/>
          </a:prstGeom>
          <a:solidFill>
            <a:srgbClr val="FF8118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093470">
              <a:spcBef>
                <a:spcPts val="190"/>
              </a:spcBef>
            </a:pPr>
            <a:r>
              <a:rPr sz="28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PREDICATE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29028" y="4034029"/>
            <a:ext cx="3819525" cy="695325"/>
            <a:chOff x="605027" y="4034028"/>
            <a:chExt cx="3819525" cy="695325"/>
          </a:xfrm>
        </p:grpSpPr>
        <p:sp>
          <p:nvSpPr>
            <p:cNvPr id="24" name="object 24"/>
            <p:cNvSpPr/>
            <p:nvPr/>
          </p:nvSpPr>
          <p:spPr>
            <a:xfrm>
              <a:off x="609599" y="4038600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31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09599" y="46386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09599" y="40386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333874" y="40386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09599" y="40386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6091429" y="4034029"/>
            <a:ext cx="3819525" cy="695325"/>
            <a:chOff x="4567428" y="4034028"/>
            <a:chExt cx="3819525" cy="695325"/>
          </a:xfrm>
        </p:grpSpPr>
        <p:sp>
          <p:nvSpPr>
            <p:cNvPr id="30" name="object 30"/>
            <p:cNvSpPr/>
            <p:nvPr/>
          </p:nvSpPr>
          <p:spPr>
            <a:xfrm>
              <a:off x="4572000" y="4038600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9A4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572000" y="46386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681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572000" y="40386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75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296275" y="40386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4D0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572000" y="40386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219325" y="4124326"/>
            <a:ext cx="3638550" cy="455253"/>
          </a:xfrm>
          <a:prstGeom prst="rect">
            <a:avLst/>
          </a:prstGeom>
          <a:solidFill>
            <a:srgbClr val="FFFF00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43610">
              <a:spcBef>
                <a:spcPts val="190"/>
              </a:spcBef>
            </a:pPr>
            <a:r>
              <a:rPr sz="28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SUBJECT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81725" y="4124326"/>
            <a:ext cx="3638550" cy="455253"/>
          </a:xfrm>
          <a:prstGeom prst="rect">
            <a:avLst/>
          </a:prstGeom>
          <a:solidFill>
            <a:srgbClr val="FF8118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788670">
              <a:spcBef>
                <a:spcPts val="190"/>
              </a:spcBef>
            </a:pPr>
            <a:r>
              <a:rPr sz="28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PREDICATE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57725" y="3209926"/>
            <a:ext cx="2571750" cy="455253"/>
          </a:xfrm>
          <a:prstGeom prst="rect">
            <a:avLst/>
          </a:prstGeom>
          <a:solidFill>
            <a:srgbClr val="868AB8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400050">
              <a:spcBef>
                <a:spcPts val="190"/>
              </a:spcBef>
            </a:pPr>
            <a:r>
              <a:rPr sz="2800" b="1" kern="0" dirty="0">
                <a:solidFill>
                  <a:srgbClr val="FFFF00"/>
                </a:solidFill>
                <a:latin typeface="Times New Roman"/>
                <a:cs typeface="Times New Roman"/>
              </a:rPr>
              <a:t>even</a:t>
            </a:r>
            <a:r>
              <a:rPr sz="2800" b="1" kern="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kern="0" spc="-10" dirty="0">
                <a:solidFill>
                  <a:srgbClr val="FFFF00"/>
                </a:solidFill>
                <a:latin typeface="Times New Roman"/>
                <a:cs typeface="Times New Roman"/>
              </a:rPr>
              <a:t>though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2971801"/>
            <a:ext cx="2743200" cy="85725"/>
          </a:xfrm>
          <a:custGeom>
            <a:avLst/>
            <a:gdLst/>
            <a:ahLst/>
            <a:cxnLst/>
            <a:rect l="l" t="t" r="r" b="b"/>
            <a:pathLst>
              <a:path w="2743200" h="85725">
                <a:moveTo>
                  <a:pt x="2743200" y="0"/>
                </a:moveTo>
                <a:lnTo>
                  <a:pt x="0" y="0"/>
                </a:lnTo>
                <a:lnTo>
                  <a:pt x="85725" y="85725"/>
                </a:lnTo>
                <a:lnTo>
                  <a:pt x="2657475" y="85725"/>
                </a:lnTo>
                <a:lnTo>
                  <a:pt x="2743200" y="0"/>
                </a:lnTo>
                <a:close/>
              </a:path>
            </a:pathLst>
          </a:custGeom>
          <a:solidFill>
            <a:srgbClr val="9FA1C5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43628" y="2967228"/>
            <a:ext cx="2752725" cy="695325"/>
            <a:chOff x="3119627" y="2967227"/>
            <a:chExt cx="2752725" cy="695325"/>
          </a:xfrm>
        </p:grpSpPr>
        <p:sp>
          <p:nvSpPr>
            <p:cNvPr id="4" name="object 4"/>
            <p:cNvSpPr/>
            <p:nvPr/>
          </p:nvSpPr>
          <p:spPr>
            <a:xfrm>
              <a:off x="3124199" y="3571875"/>
              <a:ext cx="2743200" cy="85725"/>
            </a:xfrm>
            <a:custGeom>
              <a:avLst/>
              <a:gdLst/>
              <a:ahLst/>
              <a:cxnLst/>
              <a:rect l="l" t="t" r="r" b="b"/>
              <a:pathLst>
                <a:path w="2743200" h="85725">
                  <a:moveTo>
                    <a:pt x="26574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2743200" y="85725"/>
                  </a:lnTo>
                  <a:lnTo>
                    <a:pt x="2657475" y="0"/>
                  </a:lnTo>
                  <a:close/>
                </a:path>
              </a:pathLst>
            </a:custGeom>
            <a:solidFill>
              <a:srgbClr val="6C6F9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124199" y="29717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8D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781675" y="29717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51526D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124199" y="2971799"/>
              <a:ext cx="2743200" cy="685800"/>
            </a:xfrm>
            <a:custGeom>
              <a:avLst/>
              <a:gdLst/>
              <a:ahLst/>
              <a:cxnLst/>
              <a:rect l="l" t="t" r="r" b="b"/>
              <a:pathLst>
                <a:path w="2743200" h="685800">
                  <a:moveTo>
                    <a:pt x="0" y="0"/>
                  </a:moveTo>
                  <a:lnTo>
                    <a:pt x="2743200" y="0"/>
                  </a:lnTo>
                  <a:lnTo>
                    <a:pt x="27432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2743200" h="685800">
                  <a:moveTo>
                    <a:pt x="0" y="0"/>
                  </a:moveTo>
                  <a:lnTo>
                    <a:pt x="85725" y="85725"/>
                  </a:lnTo>
                </a:path>
                <a:path w="2743200" h="685800">
                  <a:moveTo>
                    <a:pt x="0" y="685800"/>
                  </a:moveTo>
                  <a:lnTo>
                    <a:pt x="85725" y="600075"/>
                  </a:lnTo>
                </a:path>
                <a:path w="2743200" h="685800">
                  <a:moveTo>
                    <a:pt x="2743200" y="0"/>
                  </a:moveTo>
                  <a:lnTo>
                    <a:pt x="2657475" y="85725"/>
                  </a:lnTo>
                </a:path>
                <a:path w="2743200" h="685800">
                  <a:moveTo>
                    <a:pt x="2743200" y="685800"/>
                  </a:moveTo>
                  <a:lnTo>
                    <a:pt x="26574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66526" y="461900"/>
            <a:ext cx="97053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7345">
              <a:spcBef>
                <a:spcPts val="105"/>
              </a:spcBef>
            </a:pPr>
            <a:r>
              <a:rPr dirty="0"/>
              <a:t>Complex</a:t>
            </a:r>
            <a:r>
              <a:rPr spc="-60" dirty="0"/>
              <a:t> </a:t>
            </a:r>
            <a:r>
              <a:rPr spc="-10" dirty="0"/>
              <a:t>Sentence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129028" y="2129028"/>
            <a:ext cx="3819525" cy="695325"/>
            <a:chOff x="605027" y="2129027"/>
            <a:chExt cx="3819525" cy="695325"/>
          </a:xfrm>
        </p:grpSpPr>
        <p:sp>
          <p:nvSpPr>
            <p:cNvPr id="10" name="object 10"/>
            <p:cNvSpPr/>
            <p:nvPr/>
          </p:nvSpPr>
          <p:spPr>
            <a:xfrm>
              <a:off x="609599" y="2133599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31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09599" y="27336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09599" y="2133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333874" y="2133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09599" y="2133599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015229" y="2129028"/>
            <a:ext cx="3819525" cy="695325"/>
            <a:chOff x="4491228" y="2129027"/>
            <a:chExt cx="3819525" cy="695325"/>
          </a:xfrm>
        </p:grpSpPr>
        <p:sp>
          <p:nvSpPr>
            <p:cNvPr id="16" name="object 16"/>
            <p:cNvSpPr/>
            <p:nvPr/>
          </p:nvSpPr>
          <p:spPr>
            <a:xfrm>
              <a:off x="4495800" y="2133599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9A4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495800" y="27336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681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495800" y="2133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75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220075" y="2133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4D0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495800" y="2133599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19325" y="2219326"/>
            <a:ext cx="3638550" cy="455253"/>
          </a:xfrm>
          <a:prstGeom prst="rect">
            <a:avLst/>
          </a:prstGeom>
          <a:solidFill>
            <a:srgbClr val="FFFF00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algn="ctr">
              <a:spcBef>
                <a:spcPts val="190"/>
              </a:spcBef>
            </a:pPr>
            <a:r>
              <a:rPr sz="28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Bob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05525" y="2219326"/>
            <a:ext cx="3638550" cy="455253"/>
          </a:xfrm>
          <a:prstGeom prst="rect">
            <a:avLst/>
          </a:prstGeom>
          <a:solidFill>
            <a:srgbClr val="FF8118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608965" algn="ctr">
              <a:spcBef>
                <a:spcPts val="190"/>
              </a:spcBef>
            </a:pPr>
            <a:r>
              <a:rPr sz="28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</a:t>
            </a:r>
            <a:r>
              <a:rPr sz="28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popular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29028" y="3881629"/>
            <a:ext cx="3819525" cy="695325"/>
            <a:chOff x="605027" y="3881628"/>
            <a:chExt cx="3819525" cy="695325"/>
          </a:xfrm>
        </p:grpSpPr>
        <p:sp>
          <p:nvSpPr>
            <p:cNvPr id="24" name="object 24"/>
            <p:cNvSpPr/>
            <p:nvPr/>
          </p:nvSpPr>
          <p:spPr>
            <a:xfrm>
              <a:off x="609599" y="3886200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31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09599" y="44862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09599" y="38862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333874" y="38862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09599" y="38862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6015229" y="3881629"/>
            <a:ext cx="3819525" cy="695325"/>
            <a:chOff x="4491228" y="3881628"/>
            <a:chExt cx="3819525" cy="695325"/>
          </a:xfrm>
        </p:grpSpPr>
        <p:sp>
          <p:nvSpPr>
            <p:cNvPr id="30" name="object 30"/>
            <p:cNvSpPr/>
            <p:nvPr/>
          </p:nvSpPr>
          <p:spPr>
            <a:xfrm>
              <a:off x="4495800" y="3886200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9A4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495800" y="44862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681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495800" y="38862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75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220075" y="38862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4D0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495800" y="38862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219325" y="3971926"/>
            <a:ext cx="3638550" cy="455253"/>
          </a:xfrm>
          <a:prstGeom prst="rect">
            <a:avLst/>
          </a:prstGeom>
          <a:solidFill>
            <a:srgbClr val="FFFF00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R="295910" algn="ctr">
              <a:spcBef>
                <a:spcPts val="190"/>
              </a:spcBef>
            </a:pPr>
            <a:r>
              <a:rPr sz="28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he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05525" y="3971926"/>
            <a:ext cx="3638550" cy="455253"/>
          </a:xfrm>
          <a:prstGeom prst="rect">
            <a:avLst/>
          </a:prstGeom>
          <a:solidFill>
            <a:srgbClr val="FF8118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270" algn="ctr">
              <a:spcBef>
                <a:spcPts val="190"/>
              </a:spcBef>
            </a:pPr>
            <a:r>
              <a:rPr sz="28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</a:t>
            </a:r>
            <a:r>
              <a:rPr sz="28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ugly.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33925" y="3057525"/>
            <a:ext cx="2571750" cy="395620"/>
          </a:xfrm>
          <a:prstGeom prst="rect">
            <a:avLst/>
          </a:prstGeom>
          <a:solidFill>
            <a:srgbClr val="868AB8"/>
          </a:solidFill>
          <a:ln w="9144">
            <a:solidFill>
              <a:srgbClr val="FFFFFF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494030">
              <a:spcBef>
                <a:spcPts val="204"/>
              </a:spcBef>
            </a:pPr>
            <a:r>
              <a:rPr sz="2400" b="1" kern="0" dirty="0">
                <a:solidFill>
                  <a:srgbClr val="FFFF00"/>
                </a:solidFill>
                <a:latin typeface="Times New Roman"/>
                <a:cs typeface="Times New Roman"/>
              </a:rPr>
              <a:t>even</a:t>
            </a:r>
            <a:r>
              <a:rPr sz="2400" b="1" kern="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kern="0" spc="-10" dirty="0">
                <a:solidFill>
                  <a:srgbClr val="FFFF00"/>
                </a:solidFill>
                <a:latin typeface="Times New Roman"/>
                <a:cs typeface="Times New Roman"/>
              </a:rPr>
              <a:t>though</a:t>
            </a:r>
            <a:endParaRPr sz="2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0" y="2286001"/>
            <a:ext cx="6934200" cy="523875"/>
          </a:xfrm>
          <a:custGeom>
            <a:avLst/>
            <a:gdLst/>
            <a:ahLst/>
            <a:cxnLst/>
            <a:rect l="l" t="t" r="r" b="b"/>
            <a:pathLst>
              <a:path w="6934200" h="523875">
                <a:moveTo>
                  <a:pt x="6934200" y="0"/>
                </a:moveTo>
                <a:lnTo>
                  <a:pt x="0" y="0"/>
                </a:lnTo>
                <a:lnTo>
                  <a:pt x="523875" y="523875"/>
                </a:lnTo>
                <a:lnTo>
                  <a:pt x="6410325" y="523875"/>
                </a:lnTo>
                <a:lnTo>
                  <a:pt x="6934200" y="0"/>
                </a:lnTo>
                <a:close/>
              </a:path>
            </a:pathLst>
          </a:custGeom>
          <a:solidFill>
            <a:srgbClr val="FFFF31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14828" y="2281428"/>
            <a:ext cx="6943725" cy="4200525"/>
            <a:chOff x="1290827" y="2281427"/>
            <a:chExt cx="6943725" cy="4200525"/>
          </a:xfrm>
        </p:grpSpPr>
        <p:sp>
          <p:nvSpPr>
            <p:cNvPr id="4" name="object 4"/>
            <p:cNvSpPr/>
            <p:nvPr/>
          </p:nvSpPr>
          <p:spPr>
            <a:xfrm>
              <a:off x="1295399" y="5953124"/>
              <a:ext cx="6934200" cy="523875"/>
            </a:xfrm>
            <a:custGeom>
              <a:avLst/>
              <a:gdLst/>
              <a:ahLst/>
              <a:cxnLst/>
              <a:rect l="l" t="t" r="r" b="b"/>
              <a:pathLst>
                <a:path w="6934200" h="523875">
                  <a:moveTo>
                    <a:pt x="6410325" y="0"/>
                  </a:moveTo>
                  <a:lnTo>
                    <a:pt x="523875" y="0"/>
                  </a:lnTo>
                  <a:lnTo>
                    <a:pt x="0" y="523875"/>
                  </a:lnTo>
                  <a:lnTo>
                    <a:pt x="6934200" y="523875"/>
                  </a:lnTo>
                  <a:lnTo>
                    <a:pt x="6410325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295399" y="2285999"/>
              <a:ext cx="523875" cy="4191000"/>
            </a:xfrm>
            <a:custGeom>
              <a:avLst/>
              <a:gdLst/>
              <a:ahLst/>
              <a:cxnLst/>
              <a:rect l="l" t="t" r="r" b="b"/>
              <a:pathLst>
                <a:path w="523875" h="4191000">
                  <a:moveTo>
                    <a:pt x="0" y="0"/>
                  </a:moveTo>
                  <a:lnTo>
                    <a:pt x="0" y="4191000"/>
                  </a:lnTo>
                  <a:lnTo>
                    <a:pt x="523875" y="3667125"/>
                  </a:lnTo>
                  <a:lnTo>
                    <a:pt x="523875" y="523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705724" y="2285999"/>
              <a:ext cx="523875" cy="4191000"/>
            </a:xfrm>
            <a:custGeom>
              <a:avLst/>
              <a:gdLst/>
              <a:ahLst/>
              <a:cxnLst/>
              <a:rect l="l" t="t" r="r" b="b"/>
              <a:pathLst>
                <a:path w="523875" h="4191000">
                  <a:moveTo>
                    <a:pt x="523875" y="0"/>
                  </a:moveTo>
                  <a:lnTo>
                    <a:pt x="0" y="523875"/>
                  </a:lnTo>
                  <a:lnTo>
                    <a:pt x="0" y="3667125"/>
                  </a:lnTo>
                  <a:lnTo>
                    <a:pt x="523875" y="4191000"/>
                  </a:lnTo>
                  <a:lnTo>
                    <a:pt x="523875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295399" y="2285999"/>
              <a:ext cx="6934200" cy="4191000"/>
            </a:xfrm>
            <a:custGeom>
              <a:avLst/>
              <a:gdLst/>
              <a:ahLst/>
              <a:cxnLst/>
              <a:rect l="l" t="t" r="r" b="b"/>
              <a:pathLst>
                <a:path w="6934200" h="4191000">
                  <a:moveTo>
                    <a:pt x="0" y="0"/>
                  </a:moveTo>
                  <a:lnTo>
                    <a:pt x="6934200" y="0"/>
                  </a:lnTo>
                  <a:lnTo>
                    <a:pt x="6934200" y="4191000"/>
                  </a:lnTo>
                  <a:lnTo>
                    <a:pt x="0" y="4191000"/>
                  </a:lnTo>
                  <a:lnTo>
                    <a:pt x="0" y="0"/>
                  </a:lnTo>
                  <a:close/>
                </a:path>
                <a:path w="6934200" h="4191000">
                  <a:moveTo>
                    <a:pt x="0" y="0"/>
                  </a:moveTo>
                  <a:lnTo>
                    <a:pt x="523875" y="523875"/>
                  </a:lnTo>
                </a:path>
                <a:path w="6934200" h="4191000">
                  <a:moveTo>
                    <a:pt x="0" y="4191000"/>
                  </a:moveTo>
                  <a:lnTo>
                    <a:pt x="523875" y="3667125"/>
                  </a:lnTo>
                </a:path>
                <a:path w="6934200" h="4191000">
                  <a:moveTo>
                    <a:pt x="6934200" y="0"/>
                  </a:moveTo>
                  <a:lnTo>
                    <a:pt x="6410325" y="523875"/>
                  </a:lnTo>
                </a:path>
                <a:path w="6934200" h="4191000">
                  <a:moveTo>
                    <a:pt x="6934200" y="4191000"/>
                  </a:moveTo>
                  <a:lnTo>
                    <a:pt x="6410325" y="366712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33600" y="304800"/>
            <a:ext cx="8153400" cy="1401666"/>
          </a:xfrm>
          <a:prstGeom prst="rect">
            <a:avLst/>
          </a:prstGeom>
          <a:ln w="9144">
            <a:solidFill>
              <a:srgbClr val="800000"/>
            </a:solidFill>
          </a:ln>
        </p:spPr>
        <p:txBody>
          <a:bodyPr vert="horz" wrap="square" lIns="0" tIns="397510" rIns="0" bIns="0" rtlCol="0">
            <a:spAutoFit/>
          </a:bodyPr>
          <a:lstStyle/>
          <a:p>
            <a:pPr marL="1905" algn="ctr">
              <a:spcBef>
                <a:spcPts val="3130"/>
              </a:spcBef>
            </a:pP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COMPLEX</a:t>
            </a:r>
            <a:r>
              <a:rPr sz="3600" kern="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SENTENCE:</a:t>
            </a:r>
            <a:endParaRPr sz="36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>
              <a:spcBef>
                <a:spcPts val="45"/>
              </a:spcBef>
            </a:pPr>
            <a:r>
              <a:rPr sz="2900" b="1" i="1" kern="0" spc="-20" dirty="0">
                <a:solidFill>
                  <a:srgbClr val="FFFFFF"/>
                </a:solidFill>
                <a:latin typeface="Calibri"/>
                <a:cs typeface="Calibri"/>
              </a:rPr>
              <a:t>SUBORDINATING</a:t>
            </a:r>
            <a:r>
              <a:rPr sz="2900" b="1" i="1" kern="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spc="-10" dirty="0">
                <a:solidFill>
                  <a:srgbClr val="FFFFFF"/>
                </a:solidFill>
                <a:latin typeface="Calibri"/>
                <a:cs typeface="Calibri"/>
              </a:rPr>
              <a:t>CONJUNCTIONS</a:t>
            </a:r>
            <a:endParaRPr sz="2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3275" y="2809876"/>
            <a:ext cx="5886450" cy="3000821"/>
          </a:xfrm>
          <a:prstGeom prst="rect">
            <a:avLst/>
          </a:prstGeom>
          <a:solidFill>
            <a:srgbClr val="FFFF00"/>
          </a:solidFill>
          <a:ln w="9144">
            <a:solidFill>
              <a:srgbClr val="FFFFF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78130" marR="269875" indent="-2540" algn="ctr">
              <a:lnSpc>
                <a:spcPct val="99800"/>
              </a:lnSpc>
              <a:spcBef>
                <a:spcPts val="360"/>
              </a:spcBef>
              <a:tabLst>
                <a:tab pos="2511425" algn="l"/>
              </a:tabLst>
            </a:pPr>
            <a:r>
              <a:rPr sz="2400" kern="0" dirty="0">
                <a:solidFill>
                  <a:srgbClr val="464646"/>
                </a:solidFill>
                <a:latin typeface="Times New Roman"/>
                <a:cs typeface="Times New Roman"/>
              </a:rPr>
              <a:t>The</a:t>
            </a:r>
            <a:r>
              <a:rPr sz="2400" kern="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rgbClr val="464646"/>
                </a:solidFill>
                <a:latin typeface="Times New Roman"/>
                <a:cs typeface="Times New Roman"/>
              </a:rPr>
              <a:t>most</a:t>
            </a:r>
            <a:r>
              <a:rPr sz="2400" kern="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rgbClr val="464646"/>
                </a:solidFill>
                <a:latin typeface="Times New Roman"/>
                <a:cs typeface="Times New Roman"/>
              </a:rPr>
              <a:t>common </a:t>
            </a:r>
            <a:r>
              <a:rPr sz="2400" kern="0" spc="-10" dirty="0">
                <a:solidFill>
                  <a:srgbClr val="464646"/>
                </a:solidFill>
                <a:latin typeface="Times New Roman"/>
                <a:cs typeface="Times New Roman"/>
              </a:rPr>
              <a:t>subordinating </a:t>
            </a:r>
            <a:r>
              <a:rPr sz="2400" kern="0" dirty="0">
                <a:solidFill>
                  <a:srgbClr val="464646"/>
                </a:solidFill>
                <a:latin typeface="Times New Roman"/>
                <a:cs typeface="Times New Roman"/>
              </a:rPr>
              <a:t>conjunctions</a:t>
            </a:r>
            <a:r>
              <a:rPr sz="2400" kern="0" spc="-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kern="0" spc="-25" dirty="0">
                <a:solidFill>
                  <a:srgbClr val="464646"/>
                </a:solidFill>
                <a:latin typeface="Times New Roman"/>
                <a:cs typeface="Times New Roman"/>
              </a:rPr>
              <a:t>are</a:t>
            </a:r>
            <a:r>
              <a:rPr sz="2400" kern="0" dirty="0">
                <a:solidFill>
                  <a:srgbClr val="464646"/>
                </a:solidFill>
                <a:latin typeface="Times New Roman"/>
                <a:cs typeface="Times New Roman"/>
              </a:rPr>
              <a:t>	</a:t>
            </a:r>
            <a:r>
              <a:rPr sz="2800" b="1" kern="0" spc="-30" dirty="0">
                <a:solidFill>
                  <a:srgbClr val="4B1F2C"/>
                </a:solidFill>
                <a:latin typeface="Times New Roman"/>
                <a:cs typeface="Times New Roman"/>
              </a:rPr>
              <a:t>"after,"</a:t>
            </a:r>
            <a:r>
              <a:rPr sz="2800" b="1" kern="0" spc="-105" dirty="0">
                <a:solidFill>
                  <a:srgbClr val="4B1F2C"/>
                </a:solidFill>
                <a:latin typeface="Times New Roman"/>
                <a:cs typeface="Times New Roman"/>
              </a:rPr>
              <a:t> </a:t>
            </a:r>
            <a:r>
              <a:rPr sz="2800" b="1" kern="0" spc="-10" dirty="0">
                <a:solidFill>
                  <a:srgbClr val="4B1F2C"/>
                </a:solidFill>
                <a:latin typeface="Times New Roman"/>
                <a:cs typeface="Times New Roman"/>
              </a:rPr>
              <a:t>"although," </a:t>
            </a:r>
            <a:r>
              <a:rPr sz="2800" b="1" kern="0" dirty="0">
                <a:solidFill>
                  <a:srgbClr val="4B1F2C"/>
                </a:solidFill>
                <a:latin typeface="Times New Roman"/>
                <a:cs typeface="Times New Roman"/>
              </a:rPr>
              <a:t>"as,"</a:t>
            </a:r>
            <a:r>
              <a:rPr sz="2800" b="1" kern="0" spc="-80" dirty="0">
                <a:solidFill>
                  <a:srgbClr val="4B1F2C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4B1F2C"/>
                </a:solidFill>
                <a:latin typeface="Times New Roman"/>
                <a:cs typeface="Times New Roman"/>
              </a:rPr>
              <a:t>"because,"</a:t>
            </a:r>
            <a:r>
              <a:rPr sz="2800" b="1" kern="0" spc="-75" dirty="0">
                <a:solidFill>
                  <a:srgbClr val="4B1F2C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4B1F2C"/>
                </a:solidFill>
                <a:latin typeface="Times New Roman"/>
                <a:cs typeface="Times New Roman"/>
              </a:rPr>
              <a:t>"before,"</a:t>
            </a:r>
            <a:r>
              <a:rPr sz="2800" b="1" kern="0" spc="-60" dirty="0">
                <a:solidFill>
                  <a:srgbClr val="4B1F2C"/>
                </a:solidFill>
                <a:latin typeface="Times New Roman"/>
                <a:cs typeface="Times New Roman"/>
              </a:rPr>
              <a:t> </a:t>
            </a:r>
            <a:r>
              <a:rPr sz="2800" b="1" kern="0" spc="-10" dirty="0">
                <a:solidFill>
                  <a:srgbClr val="4B1F2C"/>
                </a:solidFill>
                <a:latin typeface="Times New Roman"/>
                <a:cs typeface="Times New Roman"/>
              </a:rPr>
              <a:t>"how,"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algn="ctr"/>
            <a:r>
              <a:rPr sz="2800" b="1" kern="0" dirty="0">
                <a:solidFill>
                  <a:srgbClr val="4B1F2C"/>
                </a:solidFill>
                <a:latin typeface="Times New Roman"/>
                <a:cs typeface="Times New Roman"/>
              </a:rPr>
              <a:t>"if,"</a:t>
            </a:r>
            <a:r>
              <a:rPr sz="2800" b="1" kern="0" spc="-90" dirty="0">
                <a:solidFill>
                  <a:srgbClr val="4B1F2C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4B1F2C"/>
                </a:solidFill>
                <a:latin typeface="Times New Roman"/>
                <a:cs typeface="Times New Roman"/>
              </a:rPr>
              <a:t>"once,"</a:t>
            </a:r>
            <a:r>
              <a:rPr sz="2800" b="1" kern="0" spc="-80" dirty="0">
                <a:solidFill>
                  <a:srgbClr val="4B1F2C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4B1F2C"/>
                </a:solidFill>
                <a:latin typeface="Times New Roman"/>
                <a:cs typeface="Times New Roman"/>
              </a:rPr>
              <a:t>"since,"</a:t>
            </a:r>
            <a:r>
              <a:rPr sz="2800" b="1" kern="0" spc="-75" dirty="0">
                <a:solidFill>
                  <a:srgbClr val="4B1F2C"/>
                </a:solidFill>
                <a:latin typeface="Times New Roman"/>
                <a:cs typeface="Times New Roman"/>
              </a:rPr>
              <a:t> </a:t>
            </a:r>
            <a:r>
              <a:rPr sz="2800" b="1" kern="0" spc="-10" dirty="0">
                <a:solidFill>
                  <a:srgbClr val="4B1F2C"/>
                </a:solidFill>
                <a:latin typeface="Times New Roman"/>
                <a:cs typeface="Times New Roman"/>
              </a:rPr>
              <a:t>"than,"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985" algn="ctr"/>
            <a:r>
              <a:rPr sz="2800" b="1" kern="0" dirty="0">
                <a:solidFill>
                  <a:srgbClr val="4B1F2C"/>
                </a:solidFill>
                <a:latin typeface="Times New Roman"/>
                <a:cs typeface="Times New Roman"/>
              </a:rPr>
              <a:t>"that,"</a:t>
            </a:r>
            <a:r>
              <a:rPr sz="2800" b="1" kern="0" spc="-55" dirty="0">
                <a:solidFill>
                  <a:srgbClr val="4B1F2C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4B1F2C"/>
                </a:solidFill>
                <a:latin typeface="Times New Roman"/>
                <a:cs typeface="Times New Roman"/>
              </a:rPr>
              <a:t>though,"</a:t>
            </a:r>
            <a:r>
              <a:rPr sz="2800" b="1" kern="0" spc="-45" dirty="0">
                <a:solidFill>
                  <a:srgbClr val="4B1F2C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4B1F2C"/>
                </a:solidFill>
                <a:latin typeface="Times New Roman"/>
                <a:cs typeface="Times New Roman"/>
              </a:rPr>
              <a:t>"till,"</a:t>
            </a:r>
            <a:r>
              <a:rPr sz="2800" b="1" kern="0" spc="-55" dirty="0">
                <a:solidFill>
                  <a:srgbClr val="4B1F2C"/>
                </a:solidFill>
                <a:latin typeface="Times New Roman"/>
                <a:cs typeface="Times New Roman"/>
              </a:rPr>
              <a:t> </a:t>
            </a:r>
            <a:r>
              <a:rPr sz="2800" b="1" kern="0" spc="-10" dirty="0">
                <a:solidFill>
                  <a:srgbClr val="4B1F2C"/>
                </a:solidFill>
                <a:latin typeface="Times New Roman"/>
                <a:cs typeface="Times New Roman"/>
              </a:rPr>
              <a:t>"until,"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sz="2800" b="1" kern="0" dirty="0">
                <a:solidFill>
                  <a:srgbClr val="4B1F2C"/>
                </a:solidFill>
                <a:latin typeface="Times New Roman"/>
                <a:cs typeface="Times New Roman"/>
              </a:rPr>
              <a:t>"when,"</a:t>
            </a:r>
            <a:r>
              <a:rPr sz="2800" b="1" kern="0" spc="-120" dirty="0">
                <a:solidFill>
                  <a:srgbClr val="4B1F2C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4B1F2C"/>
                </a:solidFill>
                <a:latin typeface="Times New Roman"/>
                <a:cs typeface="Times New Roman"/>
              </a:rPr>
              <a:t>"where,"</a:t>
            </a:r>
            <a:r>
              <a:rPr sz="2800" b="1" kern="0" spc="-120" dirty="0">
                <a:solidFill>
                  <a:srgbClr val="4B1F2C"/>
                </a:solidFill>
                <a:latin typeface="Times New Roman"/>
                <a:cs typeface="Times New Roman"/>
              </a:rPr>
              <a:t> </a:t>
            </a:r>
            <a:r>
              <a:rPr sz="2800" b="1" kern="0" spc="-30" dirty="0">
                <a:solidFill>
                  <a:srgbClr val="4B1F2C"/>
                </a:solidFill>
                <a:latin typeface="Times New Roman"/>
                <a:cs typeface="Times New Roman"/>
              </a:rPr>
              <a:t>"whether,”</a:t>
            </a:r>
            <a:r>
              <a:rPr sz="2800" b="1" kern="0" spc="-114" dirty="0">
                <a:solidFill>
                  <a:srgbClr val="4B1F2C"/>
                </a:solidFill>
                <a:latin typeface="Times New Roman"/>
                <a:cs typeface="Times New Roman"/>
              </a:rPr>
              <a:t> </a:t>
            </a:r>
            <a:r>
              <a:rPr sz="2800" b="1" kern="0" spc="-25" dirty="0">
                <a:solidFill>
                  <a:srgbClr val="4B1F2C"/>
                </a:solidFill>
                <a:latin typeface="Times New Roman"/>
                <a:cs typeface="Times New Roman"/>
              </a:rPr>
              <a:t>and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algn="ctr"/>
            <a:r>
              <a:rPr sz="2800" b="1" kern="0" spc="-10" dirty="0">
                <a:solidFill>
                  <a:srgbClr val="4B1F2C"/>
                </a:solidFill>
                <a:latin typeface="Times New Roman"/>
                <a:cs typeface="Times New Roman"/>
              </a:rPr>
              <a:t>while."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783" y="3069158"/>
            <a:ext cx="74714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i="1" kern="0" dirty="0">
                <a:solidFill>
                  <a:srgbClr val="FFFFFF"/>
                </a:solidFill>
                <a:latin typeface="Arial"/>
                <a:cs typeface="Arial"/>
              </a:rPr>
              <a:t>Bob</a:t>
            </a:r>
            <a:r>
              <a:rPr sz="3200" b="1" i="1" kern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kern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i="1" kern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kern="0" dirty="0">
                <a:solidFill>
                  <a:srgbClr val="FFFFFF"/>
                </a:solidFill>
                <a:latin typeface="Arial"/>
                <a:cs typeface="Arial"/>
              </a:rPr>
              <a:t>popular</a:t>
            </a:r>
            <a:r>
              <a:rPr sz="3200" b="1" i="1" kern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kern="0" dirty="0">
                <a:solidFill>
                  <a:srgbClr val="FFFF00"/>
                </a:solidFill>
                <a:latin typeface="Arial"/>
                <a:cs typeface="Arial"/>
              </a:rPr>
              <a:t>even</a:t>
            </a:r>
            <a:r>
              <a:rPr sz="3200" b="1" i="1" kern="0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i="1" kern="0" dirty="0">
                <a:solidFill>
                  <a:srgbClr val="FFFF00"/>
                </a:solidFill>
                <a:latin typeface="Arial"/>
                <a:cs typeface="Arial"/>
              </a:rPr>
              <a:t>though</a:t>
            </a:r>
            <a:r>
              <a:rPr sz="3200" b="1" i="1" kern="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i="1" kern="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200" b="1" i="1" kern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kern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i="1" kern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kern="0" spc="-10" dirty="0">
                <a:solidFill>
                  <a:srgbClr val="FFFFFF"/>
                </a:solidFill>
                <a:latin typeface="Arial"/>
                <a:cs typeface="Arial"/>
              </a:rPr>
              <a:t>ugly.</a:t>
            </a:r>
            <a:endParaRPr sz="3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2340" y="3995318"/>
            <a:ext cx="2012950" cy="1238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0">
              <a:lnSpc>
                <a:spcPct val="150100"/>
              </a:lnSpc>
              <a:spcBef>
                <a:spcPts val="100"/>
              </a:spcBef>
            </a:pPr>
            <a:r>
              <a:rPr sz="2800" kern="0" spc="-290" dirty="0">
                <a:solidFill>
                  <a:srgbClr val="FFFFFF"/>
                </a:solidFill>
                <a:latin typeface="Arial Black"/>
                <a:cs typeface="Arial Black"/>
              </a:rPr>
              <a:t>Clause</a:t>
            </a:r>
            <a:r>
              <a:rPr sz="2800" kern="0" spc="-1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kern="0" spc="-380" dirty="0">
                <a:solidFill>
                  <a:srgbClr val="FFFFFF"/>
                </a:solidFill>
                <a:latin typeface="Arial Black"/>
                <a:cs typeface="Arial Black"/>
              </a:rPr>
              <a:t>1 </a:t>
            </a:r>
            <a:r>
              <a:rPr sz="2800" kern="0" spc="-335" dirty="0">
                <a:solidFill>
                  <a:srgbClr val="DEF5F9"/>
                </a:solidFill>
                <a:latin typeface="Arial Black"/>
                <a:cs typeface="Arial Black"/>
              </a:rPr>
              <a:t>Independent</a:t>
            </a:r>
            <a:endParaRPr sz="2800" kern="0">
              <a:solidFill>
                <a:sysClr val="windowText" lastClr="0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47002" y="3995318"/>
            <a:ext cx="1849755" cy="1238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1005">
              <a:lnSpc>
                <a:spcPct val="150100"/>
              </a:lnSpc>
              <a:spcBef>
                <a:spcPts val="100"/>
              </a:spcBef>
            </a:pPr>
            <a:r>
              <a:rPr sz="2800" kern="0" spc="-295" dirty="0">
                <a:solidFill>
                  <a:srgbClr val="FFFFFF"/>
                </a:solidFill>
                <a:latin typeface="Arial Black"/>
                <a:cs typeface="Arial Black"/>
              </a:rPr>
              <a:t>Clause</a:t>
            </a:r>
            <a:r>
              <a:rPr sz="2800" kern="0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kern="0" spc="-370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2800" kern="0" spc="-325" dirty="0">
                <a:solidFill>
                  <a:srgbClr val="DEF5F9"/>
                </a:solidFill>
                <a:latin typeface="Arial Black"/>
                <a:cs typeface="Arial Black"/>
              </a:rPr>
              <a:t>Dependent</a:t>
            </a:r>
            <a:endParaRPr sz="2800" kern="0">
              <a:solidFill>
                <a:sysClr val="windowText" lastClr="000000"/>
              </a:solidFill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5752" y="228601"/>
            <a:ext cx="8540750" cy="1440137"/>
          </a:xfrm>
          <a:prstGeom prst="rect">
            <a:avLst/>
          </a:prstGeom>
          <a:ln w="9144">
            <a:solidFill>
              <a:srgbClr val="800000"/>
            </a:solidFill>
          </a:ln>
        </p:spPr>
        <p:txBody>
          <a:bodyPr vert="horz" wrap="square" lIns="0" tIns="435609" rIns="0" bIns="0" rtlCol="0">
            <a:spAutoFit/>
          </a:bodyPr>
          <a:lstStyle/>
          <a:p>
            <a:pPr marL="1270" algn="ctr">
              <a:spcBef>
                <a:spcPts val="3429"/>
              </a:spcBef>
            </a:pP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COMPLEX</a:t>
            </a:r>
            <a:r>
              <a:rPr sz="3600" kern="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SENTENCE:</a:t>
            </a:r>
            <a:endParaRPr sz="36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>
              <a:spcBef>
                <a:spcPts val="45"/>
              </a:spcBef>
            </a:pPr>
            <a:r>
              <a:rPr sz="2900" b="1" i="1" kern="0" spc="-20" dirty="0">
                <a:solidFill>
                  <a:srgbClr val="FFFFFF"/>
                </a:solidFill>
                <a:latin typeface="Calibri"/>
                <a:cs typeface="Calibri"/>
              </a:rPr>
              <a:t>SUBORDINATING</a:t>
            </a:r>
            <a:r>
              <a:rPr sz="2900" b="1" i="1" kern="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spc="-10" dirty="0">
                <a:solidFill>
                  <a:srgbClr val="FFFFFF"/>
                </a:solidFill>
                <a:latin typeface="Calibri"/>
                <a:cs typeface="Calibri"/>
              </a:rPr>
              <a:t>CONJUNCTIONS</a:t>
            </a:r>
            <a:endParaRPr sz="2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8203" y="3069158"/>
            <a:ext cx="76117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i="1" kern="0" dirty="0">
                <a:solidFill>
                  <a:srgbClr val="FFFF00"/>
                </a:solidFill>
                <a:latin typeface="Arial"/>
                <a:cs typeface="Arial"/>
              </a:rPr>
              <a:t>Even</a:t>
            </a:r>
            <a:r>
              <a:rPr sz="3200" b="1" i="1" kern="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i="1" kern="0" dirty="0">
                <a:solidFill>
                  <a:srgbClr val="FFFF00"/>
                </a:solidFill>
                <a:latin typeface="Arial"/>
                <a:cs typeface="Arial"/>
              </a:rPr>
              <a:t>though</a:t>
            </a:r>
            <a:r>
              <a:rPr sz="3200" b="1" i="1" kern="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i="1" kern="0" dirty="0">
                <a:solidFill>
                  <a:srgbClr val="DEF5F9"/>
                </a:solidFill>
                <a:latin typeface="Arial"/>
                <a:cs typeface="Arial"/>
              </a:rPr>
              <a:t>Bob</a:t>
            </a:r>
            <a:r>
              <a:rPr sz="3200" b="1" i="1" kern="0" spc="-45" dirty="0">
                <a:solidFill>
                  <a:srgbClr val="DEF5F9"/>
                </a:solidFill>
                <a:latin typeface="Arial"/>
                <a:cs typeface="Arial"/>
              </a:rPr>
              <a:t> </a:t>
            </a:r>
            <a:r>
              <a:rPr sz="3200" b="1" i="1" kern="0" dirty="0">
                <a:solidFill>
                  <a:srgbClr val="DEF5F9"/>
                </a:solidFill>
                <a:latin typeface="Arial"/>
                <a:cs typeface="Arial"/>
              </a:rPr>
              <a:t>is</a:t>
            </a:r>
            <a:r>
              <a:rPr sz="3200" b="1" i="1" kern="0" spc="-35" dirty="0">
                <a:solidFill>
                  <a:srgbClr val="DEF5F9"/>
                </a:solidFill>
                <a:latin typeface="Arial"/>
                <a:cs typeface="Arial"/>
              </a:rPr>
              <a:t> </a:t>
            </a:r>
            <a:r>
              <a:rPr sz="3200" b="1" i="1" kern="0" dirty="0">
                <a:solidFill>
                  <a:srgbClr val="DEF5F9"/>
                </a:solidFill>
                <a:latin typeface="Arial"/>
                <a:cs typeface="Arial"/>
              </a:rPr>
              <a:t>ugly,</a:t>
            </a:r>
            <a:r>
              <a:rPr sz="3200" b="1" i="1" kern="0" spc="-40" dirty="0">
                <a:solidFill>
                  <a:srgbClr val="DEF5F9"/>
                </a:solidFill>
                <a:latin typeface="Arial"/>
                <a:cs typeface="Arial"/>
              </a:rPr>
              <a:t> </a:t>
            </a:r>
            <a:r>
              <a:rPr sz="3200" b="1" i="1" kern="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3200" b="1" i="1" kern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kern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b="1" i="1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kern="0" spc="-10" dirty="0">
                <a:solidFill>
                  <a:srgbClr val="FFFFFF"/>
                </a:solidFill>
                <a:latin typeface="Arial"/>
                <a:cs typeface="Arial"/>
              </a:rPr>
              <a:t>popular.</a:t>
            </a:r>
            <a:endParaRPr sz="3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444" y="4001415"/>
            <a:ext cx="1766570" cy="1225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2729">
              <a:lnSpc>
                <a:spcPct val="150100"/>
              </a:lnSpc>
              <a:spcBef>
                <a:spcPts val="100"/>
              </a:spcBef>
            </a:pPr>
            <a:r>
              <a:rPr sz="2800" kern="0" dirty="0">
                <a:solidFill>
                  <a:srgbClr val="DEF5F9"/>
                </a:solidFill>
                <a:latin typeface="Arial MT"/>
                <a:cs typeface="Arial MT"/>
              </a:rPr>
              <a:t>Clause</a:t>
            </a:r>
            <a:r>
              <a:rPr sz="2800" kern="0" spc="-90" dirty="0">
                <a:solidFill>
                  <a:srgbClr val="DEF5F9"/>
                </a:solidFill>
                <a:latin typeface="Arial MT"/>
                <a:cs typeface="Arial MT"/>
              </a:rPr>
              <a:t> </a:t>
            </a:r>
            <a:r>
              <a:rPr sz="2800" kern="0" spc="-50" dirty="0">
                <a:solidFill>
                  <a:srgbClr val="DEF5F9"/>
                </a:solidFill>
                <a:latin typeface="Arial MT"/>
                <a:cs typeface="Arial MT"/>
              </a:rPr>
              <a:t>1 </a:t>
            </a:r>
            <a:r>
              <a:rPr sz="2800" kern="0" spc="-10" dirty="0">
                <a:solidFill>
                  <a:srgbClr val="DEF5F9"/>
                </a:solidFill>
                <a:latin typeface="Arial MT"/>
                <a:cs typeface="Arial MT"/>
              </a:rPr>
              <a:t>Dependent</a:t>
            </a:r>
            <a:endParaRPr sz="280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11593" y="4001415"/>
            <a:ext cx="2008505" cy="1225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50100"/>
              </a:lnSpc>
              <a:spcBef>
                <a:spcPts val="100"/>
              </a:spcBef>
            </a:pPr>
            <a:r>
              <a:rPr sz="2800" kern="0" dirty="0">
                <a:solidFill>
                  <a:srgbClr val="FFFFFF"/>
                </a:solidFill>
                <a:latin typeface="Arial MT"/>
                <a:cs typeface="Arial MT"/>
              </a:rPr>
              <a:t>Clause</a:t>
            </a:r>
            <a:r>
              <a:rPr sz="2800" kern="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kern="0" spc="-50" dirty="0">
                <a:solidFill>
                  <a:srgbClr val="FFFFFF"/>
                </a:solidFill>
                <a:latin typeface="Arial MT"/>
                <a:cs typeface="Arial MT"/>
              </a:rPr>
              <a:t>2 </a:t>
            </a:r>
            <a:r>
              <a:rPr sz="2800" kern="0" spc="-10" dirty="0">
                <a:solidFill>
                  <a:srgbClr val="FFFFFF"/>
                </a:solidFill>
                <a:latin typeface="Arial MT"/>
                <a:cs typeface="Arial MT"/>
              </a:rPr>
              <a:t>Independent</a:t>
            </a:r>
            <a:endParaRPr sz="280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5752" y="228601"/>
            <a:ext cx="8540750" cy="1440137"/>
          </a:xfrm>
          <a:prstGeom prst="rect">
            <a:avLst/>
          </a:prstGeom>
          <a:ln w="9144">
            <a:solidFill>
              <a:srgbClr val="800000"/>
            </a:solidFill>
          </a:ln>
        </p:spPr>
        <p:txBody>
          <a:bodyPr vert="horz" wrap="square" lIns="0" tIns="435609" rIns="0" bIns="0" rtlCol="0">
            <a:spAutoFit/>
          </a:bodyPr>
          <a:lstStyle/>
          <a:p>
            <a:pPr marL="1270" algn="ctr">
              <a:spcBef>
                <a:spcPts val="3429"/>
              </a:spcBef>
            </a:pP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COMPLEX</a:t>
            </a:r>
            <a:r>
              <a:rPr sz="3600" kern="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kern="0" spc="-10" dirty="0">
                <a:solidFill>
                  <a:srgbClr val="FFFFFF"/>
                </a:solidFill>
                <a:latin typeface="Calibri"/>
                <a:cs typeface="Calibri"/>
              </a:rPr>
              <a:t>SENTENCE:</a:t>
            </a:r>
            <a:endParaRPr sz="36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>
              <a:spcBef>
                <a:spcPts val="45"/>
              </a:spcBef>
            </a:pPr>
            <a:r>
              <a:rPr sz="2900" b="1" i="1" kern="0" spc="-20" dirty="0">
                <a:solidFill>
                  <a:srgbClr val="FFFFFF"/>
                </a:solidFill>
                <a:latin typeface="Calibri"/>
                <a:cs typeface="Calibri"/>
              </a:rPr>
              <a:t>SUBORDINATING</a:t>
            </a:r>
            <a:r>
              <a:rPr sz="2900" b="1" i="1" kern="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i="1" kern="0" spc="-10" dirty="0">
                <a:solidFill>
                  <a:srgbClr val="FFFFFF"/>
                </a:solidFill>
                <a:latin typeface="Calibri"/>
                <a:cs typeface="Calibri"/>
              </a:rPr>
              <a:t>CONJUNCTIONS</a:t>
            </a:r>
            <a:endParaRPr sz="2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76153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: 3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         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4752" y="1143698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056" y="957134"/>
            <a:ext cx="8197512" cy="14972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rgbClr val="FFC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FORMATIVE ASSESSMENT:</a:t>
            </a:r>
          </a:p>
          <a:p>
            <a:pPr algn="just">
              <a:lnSpc>
                <a:spcPct val="250000"/>
              </a:lnSpc>
            </a:pPr>
            <a:endParaRPr lang="en-US" sz="2000" b="1" dirty="0">
              <a:solidFill>
                <a:srgbClr val="FF0000"/>
              </a:solidFill>
              <a:highlight>
                <a:srgbClr val="C0C0C0"/>
              </a:highlight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AB984C2C-BD8F-60FB-0FAD-100C660167D1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B380CA-558B-476D-98A4-305BD1727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496" y="3001541"/>
            <a:ext cx="789631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5563" lvl="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u="sng" dirty="0">
              <a:solidFill>
                <a:srgbClr val="990099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u="sng" dirty="0">
              <a:solidFill>
                <a:srgbClr val="990099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u="sng" dirty="0">
              <a:solidFill>
                <a:srgbClr val="990099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u="sng" dirty="0">
              <a:solidFill>
                <a:srgbClr val="990099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6088025-EAAA-4D31-A636-7A27D31AA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056" y="498570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5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B8E6E08A-C6B5-4AB7-B63A-5AA24D56C4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17667" y="1153381"/>
            <a:ext cx="1596528" cy="92947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20C1E69B-B426-4E76-91EE-76396423BECB}"/>
              </a:ext>
            </a:extLst>
          </p:cNvPr>
          <p:cNvSpPr/>
          <p:nvPr/>
        </p:nvSpPr>
        <p:spPr>
          <a:xfrm>
            <a:off x="10265878" y="6331712"/>
            <a:ext cx="1026085" cy="346733"/>
          </a:xfrm>
          <a:prstGeom prst="flowChartAlternateProcess">
            <a:avLst/>
          </a:prstGeom>
          <a:solidFill>
            <a:srgbClr val="72123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04460-4CA9-4190-B9A7-2436A07F1C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35" y="2348345"/>
            <a:ext cx="5642209" cy="3664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4D390-1524-41B0-A818-466D1CA110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58" y="1889243"/>
            <a:ext cx="6954801" cy="477245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47810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45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3398E5-02D2-4851-AED4-3A9087603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1" y="471055"/>
            <a:ext cx="10769600" cy="598516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0362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7"/>
            <a:ext cx="2703927" cy="353568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</a:t>
            </a:r>
            <a:r>
              <a:rPr lang="en-US" sz="1600" b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8</a:t>
            </a:r>
            <a:r>
              <a:rPr lang="en-US" sz="1600" b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8718" y="865762"/>
            <a:ext cx="8183096" cy="34455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PREASSESSMENT: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Question:</a:t>
            </a:r>
            <a:endParaRPr lang="en-US" dirty="0">
              <a:solidFill>
                <a:schemeClr val="accent1">
                  <a:lumMod val="50000"/>
                </a:schemeClr>
              </a:solidFill>
              <a:highlight>
                <a:srgbClr val="C0C0C0"/>
              </a:highlight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Which of the following is 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simple sentence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?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highlight>
                <a:srgbClr val="C0C0C0"/>
              </a:highlight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A) Even though I was tired, I stayed up late to finish my project.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B) My brother plays soccer every Saturday.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C) When I finish my homework, I will watch TV.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D) I wanted to go to the park, but it started raining.</a:t>
            </a:r>
          </a:p>
          <a:p>
            <a:pPr>
              <a:lnSpc>
                <a:spcPct val="250000"/>
              </a:lnSpc>
            </a:pPr>
            <a:endParaRPr lang="en-US" sz="2000" dirty="0">
              <a:highlight>
                <a:srgbClr val="FF9999"/>
              </a:highlight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343589CC-A370-442E-118F-35C3F8B9E0A5}"/>
              </a:ext>
            </a:extLst>
          </p:cNvPr>
          <p:cNvSpPr/>
          <p:nvPr/>
        </p:nvSpPr>
        <p:spPr>
          <a:xfrm>
            <a:off x="11165915" y="6376030"/>
            <a:ext cx="1026085" cy="346733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E59DA53-57BD-4406-921C-861E5B3CE524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46" name="Rounded Rectangle 10">
              <a:extLst>
                <a:ext uri="{FF2B5EF4-FFF2-40B4-BE49-F238E27FC236}">
                  <a16:creationId xmlns:a16="http://schemas.microsoft.com/office/drawing/2014/main" id="{B2394AFE-B736-4880-922A-2A38FC2980B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22">
              <a:extLst>
                <a:ext uri="{FF2B5EF4-FFF2-40B4-BE49-F238E27FC236}">
                  <a16:creationId xmlns:a16="http://schemas.microsoft.com/office/drawing/2014/main" id="{9718758F-56AA-4D6A-99CB-D46E234D8A79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C4CB889-F70F-40B7-BFC4-5649B8282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45" y="5014612"/>
            <a:ext cx="2451905" cy="16430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3B8D3E-5886-402F-8739-377182E6C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05" y="4156365"/>
            <a:ext cx="5406221" cy="204029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52812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3FD95-BC7E-A94C-3C4B-05C5EEE11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3840766-BACC-DE66-991C-243C7E98B709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F12D16C-BAC5-13E4-3A05-0D57B7164417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C50B058-A02F-2CCE-E9BD-DDE0F69C8BE3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DD3BE59-C380-3793-5463-FEA6E1D6BAF9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BD0CCBF-4676-C80E-4954-B8424EBD4F8D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D17C524-31ED-AA7F-1312-4E42C7AE453B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EB656E2C-7CCD-A639-420F-7018CF418E83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1CA3C77-5DE7-E67C-9B13-1EC8AF3E7518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5A0BAD7-909E-6E67-CD74-439A869D26E8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C3993B51-6F0C-8D2E-A2EA-FC1D68BD2623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30FDBC58-5A6C-C453-C3A0-61AF1D8BA4B9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4FD34C1-2157-E91B-40D4-7FFC2231FEAF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42225DD-8D97-2E54-1EBE-31152ECD35C3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EAB68B-D559-9B56-71DB-A2BC20DF40A1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2E3D7D3-41D9-FD43-FDE6-B546132C4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5334972-DF50-F2BC-45D1-3E38467B4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DFF4121-7E0A-C51F-B1E7-FB5F2C9DC5C7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A5F83840-32FE-F188-8855-767DAB83775C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FB7E00F6-8EF1-9ABE-D52A-480D671F1F98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7DD4A74-B272-60B2-906C-839B9AABFBC7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060C06-5155-D592-B84E-0388B6B5E6F8}"/>
              </a:ext>
            </a:extLst>
          </p:cNvPr>
          <p:cNvSpPr txBox="1"/>
          <p:nvPr/>
        </p:nvSpPr>
        <p:spPr>
          <a:xfrm>
            <a:off x="2830874" y="1275444"/>
            <a:ext cx="5064256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rgbClr val="0099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DIFFERENTIATION: </a:t>
            </a:r>
          </a:p>
          <a:p>
            <a:pPr>
              <a:lnSpc>
                <a:spcPct val="250000"/>
              </a:lnSpc>
            </a:pPr>
            <a:r>
              <a:rPr lang="en-US" sz="1600" dirty="0">
                <a:solidFill>
                  <a:srgbClr val="990033"/>
                </a:solidFill>
                <a:ea typeface="GE SS Text Bold" pitchFamily="18" charset="-78"/>
                <a:cs typeface="GE SS Text Bold" pitchFamily="18" charset="-78"/>
              </a:rPr>
              <a:t>Based on your number, do the task assigned to you by the teacher. (Handout) </a:t>
            </a:r>
            <a:r>
              <a:rPr lang="en-US" sz="1600" dirty="0">
                <a:solidFill>
                  <a:srgbClr val="990033"/>
                </a:solidFill>
                <a:ea typeface="GE SS Text Bold" pitchFamily="18" charset="-78"/>
                <a:cs typeface="GE SS Text Bold" pitchFamily="18" charset="-78"/>
                <a:sym typeface="Wingdings" panose="05000000000000000000" pitchFamily="2" charset="2"/>
              </a:rPr>
              <a:t></a:t>
            </a:r>
            <a:endParaRPr lang="en-US" sz="1600" dirty="0">
              <a:solidFill>
                <a:srgbClr val="990033"/>
              </a:solidFill>
              <a:ea typeface="GE SS Text Bold" pitchFamily="18" charset="-78"/>
              <a:cs typeface="GE SS Text Bold" pitchFamily="18" charset="-78"/>
            </a:endParaRPr>
          </a:p>
          <a:p>
            <a:pPr algn="l">
              <a:lnSpc>
                <a:spcPct val="250000"/>
              </a:lnSpc>
            </a:pPr>
            <a:r>
              <a:rPr lang="en-US" sz="1600" dirty="0">
                <a:solidFill>
                  <a:srgbClr val="990033"/>
                </a:solidFill>
                <a:ea typeface="GE SS Text Bold" pitchFamily="18" charset="-78"/>
                <a:cs typeface="GE SS Text Bold" pitchFamily="18" charset="-78"/>
              </a:rPr>
              <a:t>1 &amp; 3: Do question 1.</a:t>
            </a:r>
          </a:p>
          <a:p>
            <a:pPr>
              <a:lnSpc>
                <a:spcPct val="250000"/>
              </a:lnSpc>
            </a:pPr>
            <a:r>
              <a:rPr lang="en-US" sz="1600" dirty="0">
                <a:solidFill>
                  <a:srgbClr val="990033"/>
                </a:solidFill>
                <a:ea typeface="GE SS Text Bold" pitchFamily="18" charset="-78"/>
                <a:cs typeface="GE SS Text Bold" pitchFamily="18" charset="-78"/>
              </a:rPr>
              <a:t>2 </a:t>
            </a:r>
            <a:r>
              <a:rPr lang="en-US" sz="1600">
                <a:solidFill>
                  <a:srgbClr val="990033"/>
                </a:solidFill>
                <a:ea typeface="GE SS Text Bold" pitchFamily="18" charset="-78"/>
                <a:cs typeface="GE SS Text Bold" pitchFamily="18" charset="-78"/>
              </a:rPr>
              <a:t>&amp; 4: </a:t>
            </a:r>
            <a:r>
              <a:rPr lang="en-US" sz="1600" dirty="0">
                <a:solidFill>
                  <a:srgbClr val="990033"/>
                </a:solidFill>
                <a:ea typeface="GE SS Text Bold" pitchFamily="18" charset="-78"/>
                <a:cs typeface="GE SS Text Bold" pitchFamily="18" charset="-78"/>
              </a:rPr>
              <a:t>Do question 2.</a:t>
            </a:r>
          </a:p>
          <a:p>
            <a:pPr algn="r"/>
            <a:endParaRPr lang="ar-JO" sz="2000" b="1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B86B046-11EF-8B91-22AE-FD6D070411A4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E6F6D80-71F6-2951-3E66-28606F31268B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A8AFA14D-6734-9B3B-8239-ECE6D194E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249" y="6124992"/>
            <a:ext cx="1411744" cy="598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96ECD1E-974A-B95D-704D-6EC17A38A735}"/>
              </a:ext>
            </a:extLst>
          </p:cNvPr>
          <p:cNvGrpSpPr/>
          <p:nvPr/>
        </p:nvGrpSpPr>
        <p:grpSpPr>
          <a:xfrm>
            <a:off x="8386658" y="2121003"/>
            <a:ext cx="2055138" cy="4382095"/>
            <a:chOff x="6287512" y="2493050"/>
            <a:chExt cx="2055138" cy="4382095"/>
          </a:xfrm>
        </p:grpSpPr>
        <p:sp>
          <p:nvSpPr>
            <p:cNvPr id="3" name="Shape 2">
              <a:extLst>
                <a:ext uri="{FF2B5EF4-FFF2-40B4-BE49-F238E27FC236}">
                  <a16:creationId xmlns:a16="http://schemas.microsoft.com/office/drawing/2014/main" id="{BFB9E165-8AC4-050D-0602-EA670851EE01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Shape 3">
              <a:extLst>
                <a:ext uri="{FF2B5EF4-FFF2-40B4-BE49-F238E27FC236}">
                  <a16:creationId xmlns:a16="http://schemas.microsoft.com/office/drawing/2014/main" id="{5521C81C-DF01-0A6F-D311-D76EC3BB56E9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Shape 4">
              <a:extLst>
                <a:ext uri="{FF2B5EF4-FFF2-40B4-BE49-F238E27FC236}">
                  <a16:creationId xmlns:a16="http://schemas.microsoft.com/office/drawing/2014/main" id="{2D6C4162-CE28-9D79-5D0B-EA7D55C5601D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ext 5">
              <a:extLst>
                <a:ext uri="{FF2B5EF4-FFF2-40B4-BE49-F238E27FC236}">
                  <a16:creationId xmlns:a16="http://schemas.microsoft.com/office/drawing/2014/main" id="{D38B29E6-020F-3B99-A5B9-317456A330B0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Shape 8">
              <a:extLst>
                <a:ext uri="{FF2B5EF4-FFF2-40B4-BE49-F238E27FC236}">
                  <a16:creationId xmlns:a16="http://schemas.microsoft.com/office/drawing/2014/main" id="{42CF66F7-390C-A605-F217-FDF6947A602F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Shape 9">
              <a:extLst>
                <a:ext uri="{FF2B5EF4-FFF2-40B4-BE49-F238E27FC236}">
                  <a16:creationId xmlns:a16="http://schemas.microsoft.com/office/drawing/2014/main" id="{78265479-9FD5-C219-5172-77F6562668E0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 10">
              <a:extLst>
                <a:ext uri="{FF2B5EF4-FFF2-40B4-BE49-F238E27FC236}">
                  <a16:creationId xmlns:a16="http://schemas.microsoft.com/office/drawing/2014/main" id="{FA1CF454-0BDF-F1BF-A6C4-44056CCC15F7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Shape 13">
              <a:extLst>
                <a:ext uri="{FF2B5EF4-FFF2-40B4-BE49-F238E27FC236}">
                  <a16:creationId xmlns:a16="http://schemas.microsoft.com/office/drawing/2014/main" id="{2C5F31A5-0644-8A3F-3932-5FBE49B8693F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hape 14">
              <a:extLst>
                <a:ext uri="{FF2B5EF4-FFF2-40B4-BE49-F238E27FC236}">
                  <a16:creationId xmlns:a16="http://schemas.microsoft.com/office/drawing/2014/main" id="{94C3838E-ED42-FD5A-2AE7-77920A518397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15">
              <a:extLst>
                <a:ext uri="{FF2B5EF4-FFF2-40B4-BE49-F238E27FC236}">
                  <a16:creationId xmlns:a16="http://schemas.microsoft.com/office/drawing/2014/main" id="{630D72EE-9938-D118-3719-2A7808703F31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Shape 4">
              <a:extLst>
                <a:ext uri="{FF2B5EF4-FFF2-40B4-BE49-F238E27FC236}">
                  <a16:creationId xmlns:a16="http://schemas.microsoft.com/office/drawing/2014/main" id="{834234A5-0D46-324C-D1BD-F0C69E80AED4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Shape 8">
              <a:extLst>
                <a:ext uri="{FF2B5EF4-FFF2-40B4-BE49-F238E27FC236}">
                  <a16:creationId xmlns:a16="http://schemas.microsoft.com/office/drawing/2014/main" id="{A112A2C2-1320-1230-5D5C-C8DB0B0F1CF5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5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F3A40217-EF45-A2C8-AF76-F8569D0EE7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15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BE3F8-98FF-4B3E-B586-E70E6B4AD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dirty="0">
                <a:solidFill>
                  <a:srgbClr val="990033"/>
                </a:solidFill>
                <a:ea typeface="GE SS Text Bold" pitchFamily="18" charset="-78"/>
                <a:cs typeface="GE SS Text Bold" pitchFamily="18" charset="-78"/>
              </a:rPr>
              <a:t>1 &amp; 3:</a:t>
            </a:r>
          </a:p>
          <a:p>
            <a:endParaRPr lang="en-US" dirty="0">
              <a:solidFill>
                <a:srgbClr val="990033"/>
              </a:solidFill>
              <a:ea typeface="GE SS Text Bold" pitchFamily="18" charset="-78"/>
              <a:cs typeface="GE SS Text Bold" pitchFamily="18" charset="-78"/>
            </a:endParaRPr>
          </a:p>
          <a:p>
            <a:endParaRPr lang="en-US" dirty="0">
              <a:solidFill>
                <a:srgbClr val="990033"/>
              </a:solidFill>
              <a:cs typeface="GE SS Text Bold" pitchFamily="18" charset="-78"/>
            </a:endParaRPr>
          </a:p>
          <a:p>
            <a:endParaRPr lang="en-US" dirty="0">
              <a:solidFill>
                <a:srgbClr val="990033"/>
              </a:solidFill>
              <a:cs typeface="GE SS Text Bold" pitchFamily="18" charset="-78"/>
            </a:endParaRPr>
          </a:p>
          <a:p>
            <a:endParaRPr lang="en-US" dirty="0">
              <a:solidFill>
                <a:srgbClr val="990033"/>
              </a:solidFill>
              <a:cs typeface="GE SS Text Bold" pitchFamily="18" charset="-78"/>
            </a:endParaRPr>
          </a:p>
          <a:p>
            <a:endParaRPr lang="en-US" dirty="0">
              <a:solidFill>
                <a:srgbClr val="990033"/>
              </a:solidFill>
              <a:cs typeface="GE SS Text Bold" pitchFamily="18" charset="-78"/>
            </a:endParaRPr>
          </a:p>
          <a:p>
            <a:r>
              <a:rPr lang="en-US" dirty="0">
                <a:solidFill>
                  <a:srgbClr val="990033"/>
                </a:solidFill>
                <a:cs typeface="GE SS Text Bold" pitchFamily="18" charset="-78"/>
              </a:rPr>
              <a:t>2 &amp; 4: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60413-BB01-4B8F-A61E-31BC691E4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4" y="434685"/>
            <a:ext cx="11264901" cy="214225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FC861D-7116-433D-AF9F-74EA6FA3A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3" y="3244334"/>
            <a:ext cx="11500430" cy="361366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5024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1F156-94C1-64C8-597A-8DD8029CD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0C63760-4291-C4D6-2D18-6C4EB3E5B71B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5693A67-D605-47F0-5D6C-9ED24149D233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5F2CD54-63D7-1A11-8CC9-15EC62897440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8ECF975-766A-8E80-90DD-3A682BD76CD5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6063B54-A9E9-6E4A-3546-DA171DAC692B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862C8C2-C418-63DB-1C98-8D55E88858AA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A1384BFB-F7A6-CE60-EF6D-929E1709759C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1799CC0-1A07-FE5B-D49D-13BD748B9387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F221014-EEEA-0D4D-36F2-C28BA4A2383F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CD6A504A-922F-CB7D-7D54-E11849F658AE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2751643-782B-D86F-C9D2-EDD08DB83417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3A0D8C0-BBD4-C956-64A7-F5A0452AA15C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786D6B97-EE70-E264-5951-6E670E811CEB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230214-6CD3-2197-061B-B84304BB0ACA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DBFEEB1-8E22-AF91-0BA3-1806703407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AD6B19B-637F-D490-71A1-22879D738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A53BCF9-8798-1356-0E5D-43352AF108CD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6F188782-49A2-31F8-DF24-5E2FC8CDBD8C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23A1A4A-15BB-96DD-E04A-012F96FBB439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17EE400-0C53-8B5B-D47F-9482B044A47A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8F12EC-62B8-5753-3B79-728ABBAA70B9}"/>
              </a:ext>
            </a:extLst>
          </p:cNvPr>
          <p:cNvSpPr txBox="1"/>
          <p:nvPr/>
        </p:nvSpPr>
        <p:spPr>
          <a:xfrm>
            <a:off x="2830874" y="1275444"/>
            <a:ext cx="7699994" cy="14972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rgbClr val="9900CC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REAL LIFE APPLICATION:</a:t>
            </a:r>
          </a:p>
          <a:p>
            <a:pPr algn="l">
              <a:lnSpc>
                <a:spcPct val="250000"/>
              </a:lnSpc>
            </a:pPr>
            <a:endParaRPr lang="en-US" sz="2000" b="1" dirty="0">
              <a:solidFill>
                <a:srgbClr val="9900CC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0650EDA-D2C7-1300-CA0F-05E0AEE6998E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4DC92F2-B51E-55CA-6A49-4AD02FE4102A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A6694FBA-8A4A-8E51-970B-075D8E4D6C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9E303B45-8B9E-A59C-B601-E767E7C409EA}"/>
              </a:ext>
            </a:extLst>
          </p:cNvPr>
          <p:cNvSpPr/>
          <p:nvPr/>
        </p:nvSpPr>
        <p:spPr>
          <a:xfrm>
            <a:off x="10741813" y="6376030"/>
            <a:ext cx="1072103" cy="346733"/>
          </a:xfrm>
          <a:prstGeom prst="flowChartAlternateProcess">
            <a:avLst/>
          </a:prstGeom>
          <a:solidFill>
            <a:srgbClr val="FF99CC"/>
          </a:solidFill>
          <a:ln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BUZZ 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86A0C-C616-4EA7-9E0D-5C1C0FD40C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67" y="2105891"/>
            <a:ext cx="8227237" cy="414854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71068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2AFA-574A-39BB-FD36-19458CF0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4339689-EA43-87AD-60C4-11B66EAAE3E5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7F1FF61-316F-6A40-EB9A-93C98D23ACF0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65CBC12-843F-CD4E-5EC7-5069E14686A9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FE16838-F5B3-39EE-614A-E91ED7DEAC5F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052BCC3-D407-6F09-EFA4-1F566516B530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5191F8B-35BA-D672-1537-29519FE50A12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10E78A1-67C8-8935-EA26-8E90D267EFC8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D0880CC-0806-8E80-8B89-23E5DE07322F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044C804-D6AB-BDB8-3387-6F5F8AC9FD94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C4B2469E-F352-DB0A-BF20-D319000D989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68F73C01-CDE3-B605-CAD7-93B675ADE734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D384873-8ED3-FA1A-998B-E3F16C7F683C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9BC785EA-E33A-F920-815D-E7729F45852E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 </a:t>
            </a:r>
            <a:endParaRPr lang="ar-JO" sz="14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59B593-524B-7BDB-2834-350D1E25F467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B231E24-32FF-37B5-8E8B-5F770C304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B1308AE-8FEC-57DE-FEF8-873E7CBCC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B39A84-C5D8-2FD3-09AB-FC3F8A773558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27DE563D-6D25-2D66-BD27-F36CADA42BF6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A374EE9-5052-7891-396A-6301D66F4401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93179D-D8AC-7D2D-D8D6-F6498AC23D25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4A952F-E5F8-1EF6-4B69-55DB5F981BF0}"/>
              </a:ext>
            </a:extLst>
          </p:cNvPr>
          <p:cNvSpPr txBox="1"/>
          <p:nvPr/>
        </p:nvSpPr>
        <p:spPr>
          <a:xfrm>
            <a:off x="2830874" y="1275444"/>
            <a:ext cx="7243847" cy="4247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rgbClr val="CC99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CRITICAL THINKING:</a:t>
            </a:r>
          </a:p>
          <a:p>
            <a:pPr algn="just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Critical Thinking Question: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You are writing a letter to your principal to request an extension on a school project. You want to express your reasons clearly, but you also want to sound respectful and professional.</a:t>
            </a:r>
          </a:p>
          <a:p>
            <a:pPr algn="just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Question:</a:t>
            </a:r>
            <a:br>
              <a:rPr lang="en-US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What types of sentences would be most effective to use in your letter? Explain why you would choose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simple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compound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or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complex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sentences in different parts of the letter. Provide at least two examples: one for expressing a reason, and one for making a polite request.</a:t>
            </a:r>
          </a:p>
          <a:p>
            <a:pPr algn="r"/>
            <a:endParaRPr lang="ar-JO" sz="2000" b="1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BA98EB-4DD2-D9BA-FCB4-A613EDE372D0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6C91705-67BF-C4E6-CE67-53FA0109D9CB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00BCDF7-D848-99EC-CEAA-FCBCB57C7889}"/>
              </a:ext>
            </a:extLst>
          </p:cNvPr>
          <p:cNvSpPr/>
          <p:nvPr/>
        </p:nvSpPr>
        <p:spPr>
          <a:xfrm>
            <a:off x="10240897" y="6376030"/>
            <a:ext cx="1573020" cy="346733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BUZZ IN</a:t>
            </a:r>
          </a:p>
        </p:txBody>
      </p:sp>
      <p:pic>
        <p:nvPicPr>
          <p:cNvPr id="9218" name="Picture 2" descr="Critical Thinking Vector Concept Illustration 9755802 Vector Art at Vecteezy">
            <a:extLst>
              <a:ext uri="{FF2B5EF4-FFF2-40B4-BE49-F238E27FC236}">
                <a16:creationId xmlns:a16="http://schemas.microsoft.com/office/drawing/2014/main" id="{E40235A4-F51C-8532-5D21-B6B7526E9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190" y="4275472"/>
            <a:ext cx="1929667" cy="17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EB9D3CB1-0C6F-1D47-5A74-0EBBA6512F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F27B79-AA73-44E2-B116-DD35E4BFC8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5" y="2020361"/>
            <a:ext cx="7148744" cy="32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7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D650B-CC92-660F-2EB0-F3E99F867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05FF6CE-BE19-1142-A7E0-7A3CE291352F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F358A6F-D7A5-8D7B-B523-E11595F9E087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2276A7-455B-49E2-84F4-7711C60D1DF9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5763235-FC9E-9BF2-F67B-E8157405A85E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9E197F-0847-E928-B77E-D7E40873F5FD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36DB3A9-8B9D-6DB7-3BCB-DC25AE883956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EE28C780-8C3D-65F8-804E-188EAA13B327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AB734BE-0A04-CBE9-E80F-A3858297834B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A0B5D96-6E53-DA43-9E9D-20ECB3E0ED36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B3822A4-F29E-EAA4-EC57-34039F8D9395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6BA523D-4842-32F1-F6F6-615EEE930853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0927518B-F83D-9698-50DC-A1EDB25B207A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2B998E-7F3E-89D0-F6D9-40EAA06D5344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6CB5A9-D3F9-10BA-EE45-CA7FB95F6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02558835-0393-D5C3-594F-316725D57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2B773E1-3877-F715-5A98-3E19910A5E35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2B80DC1A-DEDF-7491-8061-89109C94AEF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B6B7A5B-6409-360B-D21C-400B374A38C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 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0479545-AC00-1A67-4C77-098EB734245B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BBB2EB-7A8F-C4D0-5D18-EBF6B6169F13}"/>
              </a:ext>
            </a:extLst>
          </p:cNvPr>
          <p:cNvSpPr txBox="1"/>
          <p:nvPr/>
        </p:nvSpPr>
        <p:spPr>
          <a:xfrm>
            <a:off x="2733420" y="1283975"/>
            <a:ext cx="7672698" cy="53444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rgbClr val="80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EXIT TICKET:</a:t>
            </a:r>
          </a:p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Open the box then decide if the sentence is simple, compound or complex.</a:t>
            </a:r>
          </a:p>
          <a:p>
            <a:pPr>
              <a:lnSpc>
                <a:spcPct val="25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  <a:hlinkClick r:id="rId6"/>
              </a:rPr>
              <a:t>https://wordwall.net/resource/14281793/english/simple-compound-and-complex-sentences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>
              <a:lnSpc>
                <a:spcPct val="250000"/>
              </a:lnSpc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>
              <a:lnSpc>
                <a:spcPct val="250000"/>
              </a:lnSpc>
            </a:pPr>
            <a:endParaRPr lang="en-US" sz="2000" b="1" dirty="0">
              <a:solidFill>
                <a:srgbClr val="800000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70333DB-9830-83DA-24A0-85B4652C0DE2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6FBE9AB-089C-FE2C-40F9-5486A6D9D813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146" name="Picture 2" descr="Emoji exit ticket by Ms Fayes pretty little ones | TPT">
            <a:extLst>
              <a:ext uri="{FF2B5EF4-FFF2-40B4-BE49-F238E27FC236}">
                <a16:creationId xmlns:a16="http://schemas.microsoft.com/office/drawing/2014/main" id="{D27BD85F-161C-9BE0-FF7C-A88085EA3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78" y="5240754"/>
            <a:ext cx="1898379" cy="107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5AEDFDEE-2A41-76EA-43F5-74EB9E3931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06118" y="2077807"/>
            <a:ext cx="1652406" cy="929478"/>
          </a:xfrm>
          <a:prstGeom prst="rect">
            <a:avLst/>
          </a:prstGeom>
        </p:spPr>
      </p:pic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E14CC5BE-A790-4F92-9A9C-4E688A4AE1A1}"/>
              </a:ext>
            </a:extLst>
          </p:cNvPr>
          <p:cNvSpPr/>
          <p:nvPr/>
        </p:nvSpPr>
        <p:spPr>
          <a:xfrm>
            <a:off x="10286613" y="6376030"/>
            <a:ext cx="1024287" cy="34673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20166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9305" y="2634297"/>
            <a:ext cx="5533390" cy="15894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610235" marR="5080" indent="-598170">
              <a:lnSpc>
                <a:spcPts val="5830"/>
              </a:lnSpc>
              <a:spcBef>
                <a:spcPts val="835"/>
              </a:spcBef>
            </a:pPr>
            <a:r>
              <a:rPr sz="5400" dirty="0">
                <a:solidFill>
                  <a:srgbClr val="FFFF00"/>
                </a:solidFill>
              </a:rPr>
              <a:t>Sentence</a:t>
            </a:r>
            <a:r>
              <a:rPr sz="5400" spc="-229" dirty="0">
                <a:solidFill>
                  <a:srgbClr val="FFFF00"/>
                </a:solidFill>
              </a:rPr>
              <a:t> </a:t>
            </a:r>
            <a:r>
              <a:rPr sz="5400" spc="-10" dirty="0">
                <a:solidFill>
                  <a:srgbClr val="FFFF00"/>
                </a:solidFill>
              </a:rPr>
              <a:t>Structure: </a:t>
            </a:r>
            <a:r>
              <a:rPr sz="5400" dirty="0">
                <a:solidFill>
                  <a:srgbClr val="FFFF00"/>
                </a:solidFill>
              </a:rPr>
              <a:t>Sentence</a:t>
            </a:r>
            <a:r>
              <a:rPr sz="5400" spc="-250" dirty="0">
                <a:solidFill>
                  <a:srgbClr val="FFFF00"/>
                </a:solidFill>
              </a:rPr>
              <a:t> </a:t>
            </a:r>
            <a:r>
              <a:rPr sz="5400" spc="-10" dirty="0">
                <a:solidFill>
                  <a:srgbClr val="FFFF00"/>
                </a:solidFill>
              </a:rPr>
              <a:t>Types</a:t>
            </a:r>
            <a:endParaRPr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6994" y="461900"/>
            <a:ext cx="5029200" cy="43736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7415" algn="ctr">
              <a:spcBef>
                <a:spcPts val="105"/>
              </a:spcBef>
            </a:pPr>
            <a:r>
              <a:rPr sz="4400" kern="0" dirty="0">
                <a:solidFill>
                  <a:srgbClr val="FFFFFF"/>
                </a:solidFill>
                <a:latin typeface="Calibri"/>
                <a:cs typeface="Calibri"/>
              </a:rPr>
              <a:t>Sentence</a:t>
            </a:r>
            <a:r>
              <a:rPr sz="4400" kern="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kern="0" spc="-2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endParaRPr sz="4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4255"/>
              </a:spcBef>
              <a:buFont typeface="Arial MT"/>
              <a:buChar char="•"/>
              <a:tabLst>
                <a:tab pos="355600" algn="l"/>
              </a:tabLst>
            </a:pPr>
            <a:r>
              <a:rPr sz="4400" kern="0" spc="-10" dirty="0">
                <a:solidFill>
                  <a:srgbClr val="FFFFFF"/>
                </a:solidFill>
                <a:latin typeface="Calibri"/>
                <a:cs typeface="Calibri"/>
              </a:rPr>
              <a:t>Simple</a:t>
            </a:r>
            <a:endParaRPr sz="4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4965" indent="-342265">
              <a:spcBef>
                <a:spcPts val="1060"/>
              </a:spcBef>
              <a:buFont typeface="Arial MT"/>
              <a:buChar char="•"/>
              <a:tabLst>
                <a:tab pos="354965" algn="l"/>
              </a:tabLst>
            </a:pPr>
            <a:r>
              <a:rPr sz="4400" kern="0" spc="-10" dirty="0">
                <a:solidFill>
                  <a:srgbClr val="FFFFFF"/>
                </a:solidFill>
                <a:latin typeface="Calibri"/>
                <a:cs typeface="Calibri"/>
              </a:rPr>
              <a:t>Compound</a:t>
            </a:r>
            <a:endParaRPr sz="4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1055"/>
              </a:spcBef>
              <a:buFont typeface="Arial MT"/>
              <a:buChar char="•"/>
              <a:tabLst>
                <a:tab pos="355600" algn="l"/>
              </a:tabLst>
            </a:pPr>
            <a:r>
              <a:rPr sz="4400" kern="0" spc="-10" dirty="0">
                <a:solidFill>
                  <a:srgbClr val="FFFFFF"/>
                </a:solidFill>
                <a:latin typeface="Calibri"/>
                <a:cs typeface="Calibri"/>
              </a:rPr>
              <a:t>Complex</a:t>
            </a:r>
            <a:endParaRPr sz="4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4965" indent="-342265">
              <a:spcBef>
                <a:spcPts val="1055"/>
              </a:spcBef>
              <a:buFont typeface="Arial MT"/>
              <a:buChar char="•"/>
              <a:tabLst>
                <a:tab pos="354965" algn="l"/>
              </a:tabLst>
            </a:pPr>
            <a:r>
              <a:rPr sz="4400" kern="0" spc="-10" dirty="0">
                <a:solidFill>
                  <a:srgbClr val="FFFFFF"/>
                </a:solidFill>
                <a:latin typeface="Calibri"/>
                <a:cs typeface="Calibri"/>
              </a:rPr>
              <a:t>Compound-Complex</a:t>
            </a:r>
            <a:endParaRPr sz="44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526" y="461900"/>
            <a:ext cx="97053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23110">
              <a:spcBef>
                <a:spcPts val="105"/>
              </a:spcBef>
            </a:pPr>
            <a:r>
              <a:rPr dirty="0"/>
              <a:t>Basic </a:t>
            </a:r>
            <a:r>
              <a:rPr spc="-10" dirty="0"/>
              <a:t>Elements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29028" y="3653029"/>
            <a:ext cx="3819525" cy="695325"/>
            <a:chOff x="605027" y="3653028"/>
            <a:chExt cx="3819525" cy="695325"/>
          </a:xfrm>
        </p:grpSpPr>
        <p:sp>
          <p:nvSpPr>
            <p:cNvPr id="4" name="object 4"/>
            <p:cNvSpPr/>
            <p:nvPr/>
          </p:nvSpPr>
          <p:spPr>
            <a:xfrm>
              <a:off x="609599" y="3657600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31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09599" y="42576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36576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333874" y="36576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09599" y="36576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015229" y="3653029"/>
            <a:ext cx="3819525" cy="695325"/>
            <a:chOff x="4491228" y="3653028"/>
            <a:chExt cx="3819525" cy="695325"/>
          </a:xfrm>
        </p:grpSpPr>
        <p:sp>
          <p:nvSpPr>
            <p:cNvPr id="10" name="object 10"/>
            <p:cNvSpPr/>
            <p:nvPr/>
          </p:nvSpPr>
          <p:spPr>
            <a:xfrm>
              <a:off x="4495800" y="3657600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9A4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495800" y="42576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681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495800" y="36576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75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220075" y="3657600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4D0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495800" y="36576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19325" y="3743326"/>
            <a:ext cx="3638550" cy="442429"/>
          </a:xfrm>
          <a:prstGeom prst="rect">
            <a:avLst/>
          </a:prstGeom>
          <a:solidFill>
            <a:srgbClr val="FFFF00"/>
          </a:solidFill>
          <a:ln w="9144">
            <a:solidFill>
              <a:srgbClr val="FFFFFF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algn="ctr">
              <a:spcBef>
                <a:spcPts val="90"/>
              </a:spcBef>
            </a:pPr>
            <a:r>
              <a:rPr sz="28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Mary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05525" y="3743326"/>
            <a:ext cx="3638550" cy="455253"/>
          </a:xfrm>
          <a:prstGeom prst="rect">
            <a:avLst/>
          </a:prstGeom>
          <a:solidFill>
            <a:srgbClr val="FF8118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158875">
              <a:spcBef>
                <a:spcPts val="190"/>
              </a:spcBef>
            </a:pPr>
            <a:r>
              <a:rPr sz="28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plays</a:t>
            </a:r>
            <a:r>
              <a:rPr sz="28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tennis</a:t>
            </a:r>
            <a:r>
              <a:rPr sz="2800" kern="0" spc="-10" dirty="0">
                <a:solidFill>
                  <a:srgbClr val="2CA1BE"/>
                </a:solidFill>
                <a:latin typeface="Times New Roman"/>
                <a:cs typeface="Times New Roman"/>
              </a:rPr>
              <a:t>.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29028" y="2129028"/>
            <a:ext cx="3819525" cy="695325"/>
            <a:chOff x="605027" y="2129027"/>
            <a:chExt cx="3819525" cy="695325"/>
          </a:xfrm>
        </p:grpSpPr>
        <p:sp>
          <p:nvSpPr>
            <p:cNvPr id="18" name="object 18"/>
            <p:cNvSpPr/>
            <p:nvPr/>
          </p:nvSpPr>
          <p:spPr>
            <a:xfrm>
              <a:off x="609599" y="2133599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31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09599" y="27336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09599" y="2133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333874" y="2133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99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09599" y="2133599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015229" y="2129028"/>
            <a:ext cx="3819525" cy="695325"/>
            <a:chOff x="4491228" y="2129027"/>
            <a:chExt cx="3819525" cy="695325"/>
          </a:xfrm>
        </p:grpSpPr>
        <p:sp>
          <p:nvSpPr>
            <p:cNvPr id="24" name="object 24"/>
            <p:cNvSpPr/>
            <p:nvPr/>
          </p:nvSpPr>
          <p:spPr>
            <a:xfrm>
              <a:off x="4495800" y="2133599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810000" y="0"/>
                  </a:moveTo>
                  <a:lnTo>
                    <a:pt x="0" y="0"/>
                  </a:lnTo>
                  <a:lnTo>
                    <a:pt x="85725" y="85725"/>
                  </a:lnTo>
                  <a:lnTo>
                    <a:pt x="3724275" y="85725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9A46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495800" y="2733675"/>
              <a:ext cx="3810000" cy="85725"/>
            </a:xfrm>
            <a:custGeom>
              <a:avLst/>
              <a:gdLst/>
              <a:ahLst/>
              <a:cxnLst/>
              <a:rect l="l" t="t" r="r" b="b"/>
              <a:pathLst>
                <a:path w="3810000" h="85725">
                  <a:moveTo>
                    <a:pt x="3724275" y="0"/>
                  </a:moveTo>
                  <a:lnTo>
                    <a:pt x="85725" y="0"/>
                  </a:lnTo>
                  <a:lnTo>
                    <a:pt x="0" y="85725"/>
                  </a:lnTo>
                  <a:lnTo>
                    <a:pt x="3810000" y="85725"/>
                  </a:lnTo>
                  <a:lnTo>
                    <a:pt x="3724275" y="0"/>
                  </a:lnTo>
                  <a:close/>
                </a:path>
              </a:pathLst>
            </a:custGeom>
            <a:solidFill>
              <a:srgbClr val="CD6813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495800" y="2133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0" y="0"/>
                  </a:moveTo>
                  <a:lnTo>
                    <a:pt x="0" y="685800"/>
                  </a:lnTo>
                  <a:lnTo>
                    <a:pt x="85725" y="600075"/>
                  </a:lnTo>
                  <a:lnTo>
                    <a:pt x="85725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75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8220075" y="2133599"/>
              <a:ext cx="85725" cy="685800"/>
            </a:xfrm>
            <a:custGeom>
              <a:avLst/>
              <a:gdLst/>
              <a:ahLst/>
              <a:cxnLst/>
              <a:rect l="l" t="t" r="r" b="b"/>
              <a:pathLst>
                <a:path w="85725" h="685800">
                  <a:moveTo>
                    <a:pt x="85725" y="0"/>
                  </a:moveTo>
                  <a:lnTo>
                    <a:pt x="0" y="85725"/>
                  </a:lnTo>
                  <a:lnTo>
                    <a:pt x="0" y="600075"/>
                  </a:lnTo>
                  <a:lnTo>
                    <a:pt x="85725" y="68580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994D0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495800" y="2133599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0"/>
                  </a:moveTo>
                  <a:lnTo>
                    <a:pt x="3810000" y="0"/>
                  </a:lnTo>
                  <a:lnTo>
                    <a:pt x="38100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  <a:path w="3810000" h="685800">
                  <a:moveTo>
                    <a:pt x="0" y="0"/>
                  </a:moveTo>
                  <a:lnTo>
                    <a:pt x="85725" y="85725"/>
                  </a:lnTo>
                </a:path>
                <a:path w="3810000" h="685800">
                  <a:moveTo>
                    <a:pt x="0" y="685800"/>
                  </a:moveTo>
                  <a:lnTo>
                    <a:pt x="85725" y="600075"/>
                  </a:lnTo>
                </a:path>
                <a:path w="3810000" h="685800">
                  <a:moveTo>
                    <a:pt x="3810000" y="0"/>
                  </a:moveTo>
                  <a:lnTo>
                    <a:pt x="3724275" y="85725"/>
                  </a:lnTo>
                </a:path>
                <a:path w="3810000" h="685800">
                  <a:moveTo>
                    <a:pt x="3810000" y="685800"/>
                  </a:moveTo>
                  <a:lnTo>
                    <a:pt x="3724275" y="60007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219325" y="2219326"/>
            <a:ext cx="3638550" cy="442429"/>
          </a:xfrm>
          <a:prstGeom prst="rect">
            <a:avLst/>
          </a:prstGeom>
          <a:solidFill>
            <a:srgbClr val="FFFF00"/>
          </a:solidFill>
          <a:ln w="9144">
            <a:solidFill>
              <a:srgbClr val="FFFFFF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019810">
              <a:spcBef>
                <a:spcPts val="90"/>
              </a:spcBef>
            </a:pPr>
            <a:r>
              <a:rPr sz="28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SUBJECT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05525" y="2219326"/>
            <a:ext cx="3638550" cy="455253"/>
          </a:xfrm>
          <a:prstGeom prst="rect">
            <a:avLst/>
          </a:prstGeom>
          <a:solidFill>
            <a:srgbClr val="FF8118"/>
          </a:solidFill>
          <a:ln w="9144">
            <a:solidFill>
              <a:srgbClr val="FFFFF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093470">
              <a:spcBef>
                <a:spcPts val="190"/>
              </a:spcBef>
            </a:pPr>
            <a:r>
              <a:rPr sz="28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PREDICATE</a:t>
            </a:r>
            <a:endParaRPr sz="2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691629" y="2967228"/>
            <a:ext cx="542925" cy="466725"/>
            <a:chOff x="6167628" y="2967227"/>
            <a:chExt cx="542925" cy="466725"/>
          </a:xfrm>
        </p:grpSpPr>
        <p:sp>
          <p:nvSpPr>
            <p:cNvPr id="32" name="object 32"/>
            <p:cNvSpPr/>
            <p:nvPr/>
          </p:nvSpPr>
          <p:spPr>
            <a:xfrm>
              <a:off x="6172200" y="2971799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400050" y="0"/>
                  </a:moveTo>
                  <a:lnTo>
                    <a:pt x="133350" y="0"/>
                  </a:lnTo>
                  <a:lnTo>
                    <a:pt x="133350" y="342900"/>
                  </a:lnTo>
                  <a:lnTo>
                    <a:pt x="0" y="342900"/>
                  </a:lnTo>
                  <a:lnTo>
                    <a:pt x="266700" y="457200"/>
                  </a:lnTo>
                  <a:lnTo>
                    <a:pt x="533400" y="342900"/>
                  </a:lnTo>
                  <a:lnTo>
                    <a:pt x="400050" y="3429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172200" y="2971799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342900"/>
                  </a:moveTo>
                  <a:lnTo>
                    <a:pt x="133350" y="342900"/>
                  </a:lnTo>
                  <a:lnTo>
                    <a:pt x="133350" y="0"/>
                  </a:lnTo>
                  <a:lnTo>
                    <a:pt x="400050" y="0"/>
                  </a:lnTo>
                  <a:lnTo>
                    <a:pt x="400050" y="342900"/>
                  </a:lnTo>
                  <a:lnTo>
                    <a:pt x="533400" y="342900"/>
                  </a:lnTo>
                  <a:lnTo>
                    <a:pt x="266700" y="457200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881628" y="2967228"/>
            <a:ext cx="542925" cy="466725"/>
            <a:chOff x="2357627" y="2967227"/>
            <a:chExt cx="542925" cy="466725"/>
          </a:xfrm>
        </p:grpSpPr>
        <p:sp>
          <p:nvSpPr>
            <p:cNvPr id="35" name="object 35"/>
            <p:cNvSpPr/>
            <p:nvPr/>
          </p:nvSpPr>
          <p:spPr>
            <a:xfrm>
              <a:off x="2362199" y="2971799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400050" y="0"/>
                  </a:moveTo>
                  <a:lnTo>
                    <a:pt x="133350" y="0"/>
                  </a:lnTo>
                  <a:lnTo>
                    <a:pt x="133350" y="342900"/>
                  </a:lnTo>
                  <a:lnTo>
                    <a:pt x="0" y="342900"/>
                  </a:lnTo>
                  <a:lnTo>
                    <a:pt x="266700" y="457200"/>
                  </a:lnTo>
                  <a:lnTo>
                    <a:pt x="533400" y="342900"/>
                  </a:lnTo>
                  <a:lnTo>
                    <a:pt x="400050" y="3429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2362199" y="2971799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342900"/>
                  </a:moveTo>
                  <a:lnTo>
                    <a:pt x="133350" y="342900"/>
                  </a:lnTo>
                  <a:lnTo>
                    <a:pt x="133350" y="0"/>
                  </a:lnTo>
                  <a:lnTo>
                    <a:pt x="400050" y="0"/>
                  </a:lnTo>
                  <a:lnTo>
                    <a:pt x="400050" y="342900"/>
                  </a:lnTo>
                  <a:lnTo>
                    <a:pt x="533400" y="342900"/>
                  </a:lnTo>
                  <a:lnTo>
                    <a:pt x="266700" y="457200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427" y="2481148"/>
            <a:ext cx="38487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Simple</a:t>
            </a:r>
            <a:r>
              <a:rPr b="1" spc="-65" dirty="0"/>
              <a:t> </a:t>
            </a:r>
            <a:r>
              <a:rPr b="1" spc="-10" dirty="0"/>
              <a:t>Sentence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526" y="461900"/>
            <a:ext cx="97053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2130">
              <a:spcBef>
                <a:spcPts val="105"/>
              </a:spcBef>
            </a:pPr>
            <a:r>
              <a:rPr b="1" dirty="0">
                <a:solidFill>
                  <a:srgbClr val="FFFF00"/>
                </a:solidFill>
                <a:latin typeface="Calibri"/>
                <a:cs typeface="Calibri"/>
              </a:rPr>
              <a:t>Simple</a:t>
            </a:r>
            <a:r>
              <a:rPr b="1" spc="-55" dirty="0">
                <a:solidFill>
                  <a:srgbClr val="FFFF00"/>
                </a:solidFill>
              </a:rPr>
              <a:t> </a:t>
            </a:r>
            <a:r>
              <a:rPr b="1" spc="-10" dirty="0">
                <a:solidFill>
                  <a:srgbClr val="FFFF00"/>
                </a:solidFill>
              </a:rPr>
              <a:t>Sentence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848739"/>
            <a:ext cx="7967980" cy="1343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1190" indent="-618490">
              <a:spcBef>
                <a:spcPts val="105"/>
              </a:spcBef>
              <a:buFont typeface="Arial MT"/>
              <a:buChar char="•"/>
              <a:tabLst>
                <a:tab pos="631190" algn="l"/>
                <a:tab pos="6586855" algn="l"/>
              </a:tabLst>
            </a:pP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kern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simple</a:t>
            </a:r>
            <a:r>
              <a:rPr sz="3200" b="1" kern="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sentence</a:t>
            </a:r>
            <a:r>
              <a:rPr sz="3200" b="1" kern="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3200" b="1" kern="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3200" b="1" kern="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spc="-10" dirty="0">
                <a:solidFill>
                  <a:srgbClr val="FFFFFF"/>
                </a:solidFill>
                <a:latin typeface="Calibri"/>
                <a:cs typeface="Calibri"/>
              </a:rPr>
              <a:t>subject</a:t>
            </a:r>
            <a:r>
              <a:rPr sz="3200" b="1" kern="0" dirty="0">
                <a:solidFill>
                  <a:srgbClr val="FFFFFF"/>
                </a:solidFill>
                <a:latin typeface="Calibri"/>
                <a:cs typeface="Calibri"/>
              </a:rPr>
              <a:t>	and</a:t>
            </a:r>
            <a:r>
              <a:rPr sz="3200" b="1" kern="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kern="0" spc="-25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endParaRPr sz="32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5600">
              <a:spcBef>
                <a:spcPts val="2685"/>
              </a:spcBef>
            </a:pPr>
            <a:r>
              <a:rPr sz="3200" b="1" kern="0" spc="-10" dirty="0">
                <a:solidFill>
                  <a:srgbClr val="FFFFFF"/>
                </a:solidFill>
                <a:latin typeface="Calibri"/>
                <a:cs typeface="Calibri"/>
              </a:rPr>
              <a:t>predicate.</a:t>
            </a:r>
            <a:endParaRPr sz="3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8178" y="3599019"/>
            <a:ext cx="2957743" cy="1651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4" ma:contentTypeDescription="Create a new document." ma:contentTypeScope="" ma:versionID="6b2dea2e8b93c79cf5ca688f69d4c3ec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21fb15d1cb0a07f67bc2296c58cdc3ae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Props1.xml><?xml version="1.0" encoding="utf-8"?>
<ds:datastoreItem xmlns:ds="http://schemas.openxmlformats.org/officeDocument/2006/customXml" ds:itemID="{A84B895D-CC9A-467D-8B4D-397750184C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D73BCC-2FDD-4350-8B64-787C3F7DDE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577033-3790-4C8A-B408-D8C75853DE96}">
  <ds:schemaRefs>
    <ds:schemaRef ds:uri="http://schemas.microsoft.com/office/2006/metadata/properties"/>
    <ds:schemaRef ds:uri="http://schemas.microsoft.com/office/infopath/2007/PartnerControls"/>
    <ds:schemaRef ds:uri="0b7d3d12-a688-4a65-9735-5d5242335cee"/>
    <ds:schemaRef ds:uri="3e03e693-6f57-4a0f-8762-2487ed846c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1352</Words>
  <Application>Microsoft Office PowerPoint</Application>
  <PresentationFormat>Widescreen</PresentationFormat>
  <Paragraphs>328</Paragraphs>
  <Slides>44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Adobe Arabic</vt:lpstr>
      <vt:lpstr>adonis-web</vt:lpstr>
      <vt:lpstr>Arial</vt:lpstr>
      <vt:lpstr>Arial Black</vt:lpstr>
      <vt:lpstr>Arial MT</vt:lpstr>
      <vt:lpstr>Calibri</vt:lpstr>
      <vt:lpstr>Calibri Light</vt:lpstr>
      <vt:lpstr>GE SS Text Bold</vt:lpstr>
      <vt:lpstr>HelveticaNeueLT Arabic 45 Light</vt:lpstr>
      <vt:lpstr>HelveticaNeueLT Arabic 55 Roman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Sentence Structure: Sentence Types</vt:lpstr>
      <vt:lpstr>PowerPoint Presentation</vt:lpstr>
      <vt:lpstr>Basic Elements</vt:lpstr>
      <vt:lpstr>Simple Sentence</vt:lpstr>
      <vt:lpstr>Simple Sentence</vt:lpstr>
      <vt:lpstr>Simple Sentence</vt:lpstr>
      <vt:lpstr>Simple Sentence</vt:lpstr>
      <vt:lpstr>Simple Sentence</vt:lpstr>
      <vt:lpstr>Compound Sentence</vt:lpstr>
      <vt:lpstr>Compound Sentence</vt:lpstr>
      <vt:lpstr>Compound Sentence</vt:lpstr>
      <vt:lpstr>Compound Sentence</vt:lpstr>
      <vt:lpstr>Compound Sentence</vt:lpstr>
      <vt:lpstr>Compound Sentence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 Sentence</vt:lpstr>
      <vt:lpstr>Complex Sentence</vt:lpstr>
      <vt:lpstr>PowerPoint Presentation</vt:lpstr>
      <vt:lpstr>PowerPoint Presentation</vt:lpstr>
      <vt:lpstr>Complex Sentence</vt:lpstr>
      <vt:lpstr>Complex Sentence</vt:lpstr>
      <vt:lpstr>Complex Sentence</vt:lpstr>
      <vt:lpstr>Complex Sentence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Ahmad Ashour</cp:lastModifiedBy>
  <cp:revision>560</cp:revision>
  <dcterms:created xsi:type="dcterms:W3CDTF">2019-06-13T08:00:41Z</dcterms:created>
  <dcterms:modified xsi:type="dcterms:W3CDTF">2025-09-13T09:33:59Z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</Properties>
</file>