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4" r:id="rId5"/>
    <p:sldId id="303" r:id="rId6"/>
    <p:sldId id="528" r:id="rId7"/>
    <p:sldId id="304" r:id="rId8"/>
    <p:sldId id="481" r:id="rId9"/>
    <p:sldId id="530" r:id="rId10"/>
    <p:sldId id="502" r:id="rId11"/>
    <p:sldId id="492" r:id="rId12"/>
    <p:sldId id="501" r:id="rId13"/>
    <p:sldId id="397" r:id="rId14"/>
    <p:sldId id="503" r:id="rId15"/>
    <p:sldId id="531" r:id="rId16"/>
    <p:sldId id="494" r:id="rId17"/>
    <p:sldId id="532" r:id="rId18"/>
    <p:sldId id="533" r:id="rId19"/>
    <p:sldId id="504" r:id="rId20"/>
    <p:sldId id="497" r:id="rId21"/>
    <p:sldId id="505" r:id="rId22"/>
    <p:sldId id="500" r:id="rId23"/>
    <p:sldId id="48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77" d="100"/>
          <a:sy n="77" d="100"/>
        </p:scale>
        <p:origin x="36" y="1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3T06:10:00.72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3T06:10:14.021"/>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5852AD-806A-468C-AA32-C794E6307764}" type="datetimeFigureOut">
              <a:rPr lang="en-US" smtClean="0"/>
              <a:t>28-Aug-25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A5BE099-0D45-4B8E-88A1-FF8C43FB0847}" type="slidenum">
              <a:rPr lang="en-US" smtClean="0"/>
              <a:t>‹#›</a:t>
            </a:fld>
            <a:endParaRPr lang="en-US"/>
          </a:p>
        </p:txBody>
      </p:sp>
    </p:spTree>
    <p:extLst>
      <p:ext uri="{BB962C8B-B14F-4D97-AF65-F5344CB8AC3E}">
        <p14:creationId xmlns:p14="http://schemas.microsoft.com/office/powerpoint/2010/main" val="52498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28-Aug-25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28-Aug-25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28-Aug-25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28-Aug-25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28-Aug-25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28-Aug-25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28-Aug-25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28-Aug-25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28-Aug-25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28-Aug-25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28-Aug-25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emf"/><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4.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ordwall.net/play/86770/761/5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customXml" Target="../ink/ink1.xml"/><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customXml" Target="../ink/ink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ordwall.net/play/86770/102/36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hlinkClick r:id="rId2" action="ppaction://hlinksldjump"/>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3" action="ppaction://hlinksldjump"/>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4" action="ppaction://hlinksldjump"/>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4" action="ppaction://hlinksldjump"/>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4" action="ppaction://hlinksldjump"/>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hlinkClick r:id="rId5" action="ppaction://hlinksldjump"/>
          </p:cNvPr>
          <p:cNvSpPr/>
          <p:nvPr/>
        </p:nvSpPr>
        <p:spPr>
          <a:xfrm>
            <a:off x="98791" y="1788372"/>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5" action="ppaction://hlinksldjump"/>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 action="ppaction://noaction"/>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45" name="Picture 2">
            <a:extLst>
              <a:ext uri="{FF2B5EF4-FFF2-40B4-BE49-F238E27FC236}">
                <a16:creationId xmlns:a16="http://schemas.microsoft.com/office/drawing/2014/main" id="{B737CE5B-B25A-494B-BFEF-F96EEBED80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3253" y="0"/>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1C2AA7B-D64D-447F-9275-A7C3DB2D8282}"/>
              </a:ext>
            </a:extLst>
          </p:cNvPr>
          <p:cNvSpPr/>
          <p:nvPr/>
        </p:nvSpPr>
        <p:spPr>
          <a:xfrm>
            <a:off x="3232298" y="1938740"/>
            <a:ext cx="7009632" cy="3416320"/>
          </a:xfrm>
          <a:prstGeom prst="rect">
            <a:avLst/>
          </a:prstGeom>
        </p:spPr>
        <p:txBody>
          <a:bodyPr wrap="square">
            <a:spAutoFit/>
          </a:bodyPr>
          <a:lstStyle/>
          <a:p>
            <a:pPr>
              <a:lnSpc>
                <a:spcPct val="150000"/>
              </a:lnSpc>
            </a:pPr>
            <a:r>
              <a:rPr lang="en-US" sz="3600" dirty="0">
                <a:cs typeface="+mj-cs"/>
              </a:rPr>
              <a:t>Unit</a:t>
            </a:r>
            <a:r>
              <a:rPr lang="ar-SA" sz="3600" dirty="0">
                <a:cs typeface="+mj-cs"/>
              </a:rPr>
              <a:t>: </a:t>
            </a:r>
            <a:r>
              <a:rPr lang="en-US" sz="3600" dirty="0">
                <a:cs typeface="+mj-cs"/>
              </a:rPr>
              <a:t> </a:t>
            </a:r>
            <a:r>
              <a:rPr lang="en-US" sz="3600" dirty="0" smtClean="0">
                <a:cs typeface="+mj-cs"/>
              </a:rPr>
              <a:t>3 - </a:t>
            </a:r>
            <a:r>
              <a:rPr lang="en-US" sz="3600" dirty="0" smtClean="0">
                <a:cs typeface="+mj-cs"/>
              </a:rPr>
              <a:t>Let’s Eat</a:t>
            </a:r>
            <a:endParaRPr lang="en-US" sz="3600" b="1" u="sng" dirty="0">
              <a:cs typeface="+mj-cs"/>
            </a:endParaRPr>
          </a:p>
          <a:p>
            <a:pPr>
              <a:lnSpc>
                <a:spcPct val="150000"/>
              </a:lnSpc>
            </a:pPr>
            <a:r>
              <a:rPr lang="en-US" sz="3600" dirty="0">
                <a:cs typeface="+mj-cs"/>
              </a:rPr>
              <a:t>Lesson</a:t>
            </a:r>
            <a:r>
              <a:rPr lang="ar-SA" sz="3600" dirty="0">
                <a:cs typeface="+mj-cs"/>
              </a:rPr>
              <a:t>:  </a:t>
            </a:r>
            <a:r>
              <a:rPr lang="en-US" sz="3600" dirty="0">
                <a:cs typeface="+mj-cs"/>
              </a:rPr>
              <a:t> Grammar</a:t>
            </a:r>
            <a:endParaRPr lang="ar-JO" sz="3600" dirty="0">
              <a:cs typeface="+mj-cs"/>
            </a:endParaRPr>
          </a:p>
          <a:p>
            <a:pPr>
              <a:lnSpc>
                <a:spcPct val="150000"/>
              </a:lnSpc>
            </a:pPr>
            <a:r>
              <a:rPr lang="en-US" sz="3600" dirty="0">
                <a:cs typeface="+mj-cs"/>
              </a:rPr>
              <a:t>Subject: </a:t>
            </a:r>
            <a:r>
              <a:rPr lang="en-US" sz="3600" dirty="0">
                <a:solidFill>
                  <a:schemeClr val="accent1">
                    <a:lumMod val="75000"/>
                  </a:schemeClr>
                </a:solidFill>
                <a:cs typeface="+mj-cs"/>
              </a:rPr>
              <a:t>Relative Pronouns</a:t>
            </a:r>
          </a:p>
          <a:p>
            <a:pPr>
              <a:lnSpc>
                <a:spcPct val="150000"/>
              </a:lnSpc>
            </a:pPr>
            <a:r>
              <a:rPr lang="en-US" sz="3600" dirty="0">
                <a:cs typeface="+mj-cs"/>
              </a:rPr>
              <a:t>Grade: </a:t>
            </a:r>
            <a:r>
              <a:rPr lang="en-US" sz="3600" dirty="0" smtClean="0">
                <a:cs typeface="+mj-cs"/>
              </a:rPr>
              <a:t>10</a:t>
            </a:r>
            <a:endParaRPr lang="ar-JO" sz="3600" dirty="0">
              <a:cs typeface="+mj-cs"/>
            </a:endParaRPr>
          </a:p>
        </p:txBody>
      </p:sp>
    </p:spTree>
    <p:extLst>
      <p:ext uri="{BB962C8B-B14F-4D97-AF65-F5344CB8AC3E}">
        <p14:creationId xmlns:p14="http://schemas.microsoft.com/office/powerpoint/2010/main" val="363365894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0703-8ACF-9BCF-5E91-3BCCBA74B3DB}"/>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9B002122-286F-080E-0A11-98C12DA59D12}"/>
              </a:ext>
            </a:extLst>
          </p:cNvPr>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39B230DE-78E5-9D86-A5D0-CF44F873CFB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795BFA9C-88B3-C248-A248-10CF059C8D9E}"/>
              </a:ext>
            </a:extLst>
          </p:cNvPr>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1C815B6B-1A94-8241-8C7B-0FA109B5DBE4}"/>
              </a:ext>
            </a:extLst>
          </p:cNvPr>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E6ED2BA8-4477-20A1-6A65-4DC853B53216}"/>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52E1E974-B134-8CAD-BD7B-DCFA89E303B3}"/>
              </a:ext>
            </a:extLst>
          </p:cNvPr>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a:extLst>
              <a:ext uri="{FF2B5EF4-FFF2-40B4-BE49-F238E27FC236}">
                <a16:creationId xmlns:a16="http://schemas.microsoft.com/office/drawing/2014/main" id="{F085CF81-4D1B-97B5-C31F-D00A0DECA271}"/>
              </a:ext>
            </a:extLst>
          </p:cNvPr>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1E164EA6-18E2-25AF-974C-DEA4D684FE39}"/>
              </a:ext>
            </a:extLst>
          </p:cNvPr>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86FEE0B9-3920-B661-B6C0-2A70FA1719E1}"/>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a:extLst>
              <a:ext uri="{FF2B5EF4-FFF2-40B4-BE49-F238E27FC236}">
                <a16:creationId xmlns:a16="http://schemas.microsoft.com/office/drawing/2014/main" id="{A9984B50-43BB-DA8D-2F65-8B4080EAD1DB}"/>
              </a:ext>
            </a:extLst>
          </p:cNvPr>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CEAEC63C-3689-9D8A-625C-74402D5042EF}"/>
              </a:ext>
            </a:extLst>
          </p:cNvPr>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2FC49089-F760-1F15-8BBD-0EFD2E7BF0C4}"/>
              </a:ext>
            </a:extLst>
          </p:cNvPr>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D8D73D61-E37F-AD75-2EB7-EC2D4A5DB6E8}"/>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5FCFE409-D6FE-BBB5-6912-4C8BA9652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93223973-B21C-A6CF-D5F9-535E591CD8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158D1E6F-7476-B5E5-808B-31771485F66C}"/>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EB98CAB8-6392-07AF-CF81-8199996F8C35}"/>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3A86C20-FB5A-D0CF-EE1E-CF7159AA3DD6}"/>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4" name="Rounded Rectangle 23">
            <a:extLst>
              <a:ext uri="{FF2B5EF4-FFF2-40B4-BE49-F238E27FC236}">
                <a16:creationId xmlns:a16="http://schemas.microsoft.com/office/drawing/2014/main" id="{526AB84D-B6F6-1A7B-C01A-77411069C2B0}"/>
              </a:ext>
            </a:extLst>
          </p:cNvPr>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42151E1C-0CF8-B839-B0D3-5BC248A59F6B}"/>
              </a:ext>
            </a:extLst>
          </p:cNvPr>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94FDA51D-601A-1A01-A1AC-1908A31511BA}"/>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a:extLst>
              <a:ext uri="{FF2B5EF4-FFF2-40B4-BE49-F238E27FC236}">
                <a16:creationId xmlns:a16="http://schemas.microsoft.com/office/drawing/2014/main" id="{CF5FEB82-D04E-63BF-B437-BD561FA61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Entry And Exit Sign Stock Illustration - Download Image Now - Exit Sign,  Entering, Sign - iStock">
            <a:extLst>
              <a:ext uri="{FF2B5EF4-FFF2-40B4-BE49-F238E27FC236}">
                <a16:creationId xmlns:a16="http://schemas.microsoft.com/office/drawing/2014/main" id="{79C2BFF4-87ED-8AD9-C1BF-8F193F30E0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445" t="2757" r="3274" b="3427"/>
          <a:stretch/>
        </p:blipFill>
        <p:spPr bwMode="auto">
          <a:xfrm>
            <a:off x="8385620" y="1998230"/>
            <a:ext cx="2581275" cy="3958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Printable Exit Ticket Templates [PDF, Word] Examples">
            <a:extLst>
              <a:ext uri="{FF2B5EF4-FFF2-40B4-BE49-F238E27FC236}">
                <a16:creationId xmlns:a16="http://schemas.microsoft.com/office/drawing/2014/main" id="{89B83AE6-77E9-5E5B-1393-47806E802D6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782" b="4825"/>
          <a:stretch/>
        </p:blipFill>
        <p:spPr bwMode="auto">
          <a:xfrm>
            <a:off x="3026569" y="1467372"/>
            <a:ext cx="5015046" cy="5064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6F2893-F92B-D7B5-3029-68079EE3D666}"/>
              </a:ext>
            </a:extLst>
          </p:cNvPr>
          <p:cNvSpPr txBox="1"/>
          <p:nvPr/>
        </p:nvSpPr>
        <p:spPr>
          <a:xfrm rot="10800000" flipV="1">
            <a:off x="2434712" y="1189135"/>
            <a:ext cx="310555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Summative Assessment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73899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B1148-AA68-7568-4200-62239DE09A01}"/>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8E646FBB-9C40-AC97-90A9-4E3246D0541A}"/>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38DBB52C-43F5-9B06-0669-04EA170757AF}"/>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D33FD7A6-D146-D4D3-700A-A77C94D7D37F}"/>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E324C73B-26ED-B4B1-A9EA-DA2CAB095E77}"/>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AFA81883-5C70-1F75-6FD3-2B9684FFD8BF}"/>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CAB94C45-220A-167E-5970-057F8D92CD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5563094A-C827-314D-880A-94597BA90C9A}"/>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0571E992-468F-150E-F59B-294ACE6D3293}"/>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9330E5F-7E76-1F3B-D7D0-2FF87F8DD22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a:extLst>
              <a:ext uri="{FF2B5EF4-FFF2-40B4-BE49-F238E27FC236}">
                <a16:creationId xmlns:a16="http://schemas.microsoft.com/office/drawing/2014/main" id="{9AF6B86B-AC8D-C21C-E76C-BBEC17029FB7}"/>
              </a:ext>
            </a:extLst>
          </p:cNvPr>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a:extLst>
              <a:ext uri="{FF2B5EF4-FFF2-40B4-BE49-F238E27FC236}">
                <a16:creationId xmlns:a16="http://schemas.microsoft.com/office/drawing/2014/main" id="{A4FE38AE-67F7-914C-4D75-799221750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277F4FCE-16E9-AE31-E087-6ADC463E250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D8C720-3E2A-85E1-B083-C2F2C3399C9F}"/>
              </a:ext>
            </a:extLst>
          </p:cNvPr>
          <p:cNvSpPr txBox="1"/>
          <p:nvPr/>
        </p:nvSpPr>
        <p:spPr>
          <a:xfrm>
            <a:off x="884575" y="1840213"/>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 </a:t>
            </a:r>
          </a:p>
        </p:txBody>
      </p:sp>
      <p:sp>
        <p:nvSpPr>
          <p:cNvPr id="6" name="TextBox 5">
            <a:extLst>
              <a:ext uri="{FF2B5EF4-FFF2-40B4-BE49-F238E27FC236}">
                <a16:creationId xmlns:a16="http://schemas.microsoft.com/office/drawing/2014/main" id="{6EB5B5A2-B461-7FDF-1A33-C47C6E56A5EC}"/>
              </a:ext>
            </a:extLst>
          </p:cNvPr>
          <p:cNvSpPr txBox="1"/>
          <p:nvPr/>
        </p:nvSpPr>
        <p:spPr>
          <a:xfrm>
            <a:off x="666169" y="2819819"/>
            <a:ext cx="9476418" cy="1661993"/>
          </a:xfrm>
          <a:prstGeom prst="rect">
            <a:avLst/>
          </a:prstGeom>
          <a:noFill/>
        </p:spPr>
        <p:txBody>
          <a:bodyPr wrap="square">
            <a:spAutoFit/>
          </a:bodyPr>
          <a:lstStyle/>
          <a:p>
            <a:endParaRPr lang="en-US" sz="2800" dirty="0">
              <a:latin typeface="Arial" panose="020B0604020202020204" pitchFamily="34" charset="0"/>
              <a:cs typeface="Arial" panose="020B0604020202020204" pitchFamily="34" charset="0"/>
            </a:endParaRPr>
          </a:p>
          <a:p>
            <a:pPr marL="285750" indent="-285750">
              <a:buFontTx/>
              <a:buChar char="-"/>
            </a:pPr>
            <a:r>
              <a:rPr lang="en-US" sz="2800" dirty="0">
                <a:latin typeface="Arial" panose="020B0604020202020204" pitchFamily="34" charset="0"/>
                <a:cs typeface="Arial" panose="020B0604020202020204" pitchFamily="34" charset="0"/>
              </a:rPr>
              <a:t>Recognize the difference between defining and non-defining relative clauses.</a:t>
            </a:r>
            <a:endParaRPr lang="en-US" dirty="0"/>
          </a:p>
          <a:p>
            <a:pPr marL="285750" indent="-285750">
              <a:buFontTx/>
              <a:buChar char="-"/>
            </a:pPr>
            <a:endParaRPr lang="en-US" dirty="0"/>
          </a:p>
        </p:txBody>
      </p:sp>
      <p:pic>
        <p:nvPicPr>
          <p:cNvPr id="7" name="Picture 2" descr="Outcomes - Connecting the Dots">
            <a:extLst>
              <a:ext uri="{FF2B5EF4-FFF2-40B4-BE49-F238E27FC236}">
                <a16:creationId xmlns:a16="http://schemas.microsoft.com/office/drawing/2014/main" id="{426F5866-06CB-226B-5C02-551B5394D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584" y="4151720"/>
            <a:ext cx="2071610" cy="16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44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8C4B-1714-C72B-B98F-1F39DCFCA46E}"/>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CCF75D5F-2635-0166-08B6-7724C7F78B05}"/>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C897E591-6EE2-D4EE-7E42-B841D4957194}"/>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5C4D5E9A-5B39-1EB7-1D65-8D6EC7AF173B}"/>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A4B7BA6B-C880-81D8-5DD1-2E5D7FE6FBA6}"/>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7FD23F0A-B73D-AF58-4CB3-2D79B85C8760}"/>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722C1623-C0A7-1FCD-219A-D7C4201240C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3EA4E8B2-755F-9ED6-66C2-6263C6BA5F24}"/>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7D58204-79A2-2BAF-D21D-7AA762736BB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17A8288-0F59-36BE-6B98-78687B51DEA6}"/>
                </a:ext>
              </a:extLst>
            </p:cNvPr>
            <p:cNvSpPr/>
            <p:nvPr/>
          </p:nvSpPr>
          <p:spPr>
            <a:xfrm>
              <a:off x="7569132" y="266930"/>
              <a:ext cx="1299081" cy="558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5" name="TextBox 24">
            <a:extLst>
              <a:ext uri="{FF2B5EF4-FFF2-40B4-BE49-F238E27FC236}">
                <a16:creationId xmlns:a16="http://schemas.microsoft.com/office/drawing/2014/main" id="{992DAACA-3B3C-C520-28C5-976C95F4AFC5}"/>
              </a:ext>
            </a:extLst>
          </p:cNvPr>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a:extLst>
              <a:ext uri="{FF2B5EF4-FFF2-40B4-BE49-F238E27FC236}">
                <a16:creationId xmlns:a16="http://schemas.microsoft.com/office/drawing/2014/main" id="{5A14358E-DCF1-7832-76E6-6F62B43FA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A5E6334B-4DF3-09A0-F084-15583DA357FD}"/>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08DC21-3D79-7752-FEE4-2277EDD593CC}"/>
              </a:ext>
            </a:extLst>
          </p:cNvPr>
          <p:cNvSpPr txBox="1"/>
          <p:nvPr/>
        </p:nvSpPr>
        <p:spPr>
          <a:xfrm>
            <a:off x="590342" y="1475515"/>
            <a:ext cx="417403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PRE-ASSESSMENT</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DCA517-1EFD-5005-F10B-B9037B2C6869}"/>
              </a:ext>
            </a:extLst>
          </p:cNvPr>
          <p:cNvSpPr txBox="1"/>
          <p:nvPr/>
        </p:nvSpPr>
        <p:spPr>
          <a:xfrm>
            <a:off x="5537646" y="3029416"/>
            <a:ext cx="6119768" cy="646331"/>
          </a:xfrm>
          <a:prstGeom prst="rect">
            <a:avLst/>
          </a:prstGeom>
          <a:noFill/>
        </p:spPr>
        <p:txBody>
          <a:bodyPr wrap="square">
            <a:spAutoFit/>
          </a:bodyPr>
          <a:lstStyle/>
          <a:p>
            <a:r>
              <a:rPr lang="en-US" dirty="0">
                <a:hlinkClick r:id="rId4"/>
              </a:rPr>
              <a:t>https://wordwall.net/play/86770/761/501</a:t>
            </a:r>
            <a:endParaRPr lang="en-US" dirty="0"/>
          </a:p>
          <a:p>
            <a:endParaRPr lang="en-US" dirty="0"/>
          </a:p>
        </p:txBody>
      </p:sp>
      <p:sp>
        <p:nvSpPr>
          <p:cNvPr id="9" name="Rectangle 8">
            <a:extLst>
              <a:ext uri="{FF2B5EF4-FFF2-40B4-BE49-F238E27FC236}">
                <a16:creationId xmlns:a16="http://schemas.microsoft.com/office/drawing/2014/main" id="{5D432C59-A43B-45BB-D936-84B4630E0FD1}"/>
              </a:ext>
            </a:extLst>
          </p:cNvPr>
          <p:cNvSpPr/>
          <p:nvPr/>
        </p:nvSpPr>
        <p:spPr>
          <a:xfrm>
            <a:off x="5486793" y="1381521"/>
            <a:ext cx="47527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Speaking Cards!</a:t>
            </a:r>
          </a:p>
        </p:txBody>
      </p:sp>
      <p:pic>
        <p:nvPicPr>
          <p:cNvPr id="10" name="Picture 9">
            <a:extLst>
              <a:ext uri="{FF2B5EF4-FFF2-40B4-BE49-F238E27FC236}">
                <a16:creationId xmlns:a16="http://schemas.microsoft.com/office/drawing/2014/main" id="{1E15F6C2-9F7D-E72C-A785-D56A3E19DEB7}"/>
              </a:ext>
            </a:extLst>
          </p:cNvPr>
          <p:cNvPicPr>
            <a:picLocks noChangeAspect="1"/>
          </p:cNvPicPr>
          <p:nvPr/>
        </p:nvPicPr>
        <p:blipFill>
          <a:blip r:embed="rId5"/>
          <a:stretch>
            <a:fillRect/>
          </a:stretch>
        </p:blipFill>
        <p:spPr>
          <a:xfrm>
            <a:off x="6149428" y="3887820"/>
            <a:ext cx="2402032" cy="1908213"/>
          </a:xfrm>
          <a:prstGeom prst="rect">
            <a:avLst/>
          </a:prstGeom>
        </p:spPr>
      </p:pic>
      <p:pic>
        <p:nvPicPr>
          <p:cNvPr id="3" name="Picture 2">
            <a:extLst>
              <a:ext uri="{FF2B5EF4-FFF2-40B4-BE49-F238E27FC236}">
                <a16:creationId xmlns:a16="http://schemas.microsoft.com/office/drawing/2014/main" id="{22386B48-DE7E-C2F1-B213-3CDAB9F725FC}"/>
              </a:ext>
            </a:extLst>
          </p:cNvPr>
          <p:cNvPicPr>
            <a:picLocks noChangeAspect="1"/>
          </p:cNvPicPr>
          <p:nvPr/>
        </p:nvPicPr>
        <p:blipFill>
          <a:blip r:embed="rId6"/>
          <a:stretch>
            <a:fillRect/>
          </a:stretch>
        </p:blipFill>
        <p:spPr>
          <a:xfrm>
            <a:off x="1311211" y="2897669"/>
            <a:ext cx="3524250" cy="3524250"/>
          </a:xfrm>
          <a:prstGeom prst="rect">
            <a:avLst/>
          </a:prstGeom>
        </p:spPr>
      </p:pic>
      <p:pic>
        <p:nvPicPr>
          <p:cNvPr id="5" name="Picture 4">
            <a:extLst>
              <a:ext uri="{FF2B5EF4-FFF2-40B4-BE49-F238E27FC236}">
                <a16:creationId xmlns:a16="http://schemas.microsoft.com/office/drawing/2014/main" id="{1834220D-BA2C-61A5-B11A-EE0967D13C6B}"/>
              </a:ext>
            </a:extLst>
          </p:cNvPr>
          <p:cNvPicPr>
            <a:picLocks noChangeAspect="1"/>
          </p:cNvPicPr>
          <p:nvPr/>
        </p:nvPicPr>
        <p:blipFill>
          <a:blip r:embed="rId7"/>
          <a:stretch>
            <a:fillRect/>
          </a:stretch>
        </p:blipFill>
        <p:spPr>
          <a:xfrm>
            <a:off x="4764379" y="3964405"/>
            <a:ext cx="1676545" cy="1072989"/>
          </a:xfrm>
          <a:prstGeom prst="rect">
            <a:avLst/>
          </a:prstGeom>
        </p:spPr>
      </p:pic>
      <p:pic>
        <p:nvPicPr>
          <p:cNvPr id="6" name="Picture 5">
            <a:extLst>
              <a:ext uri="{FF2B5EF4-FFF2-40B4-BE49-F238E27FC236}">
                <a16:creationId xmlns:a16="http://schemas.microsoft.com/office/drawing/2014/main" id="{8EBC2BF9-6325-FC7C-94C7-B0192F3AB249}"/>
              </a:ext>
            </a:extLst>
          </p:cNvPr>
          <p:cNvPicPr>
            <a:picLocks noChangeAspect="1"/>
          </p:cNvPicPr>
          <p:nvPr/>
        </p:nvPicPr>
        <p:blipFill>
          <a:blip r:embed="rId8"/>
          <a:stretch>
            <a:fillRect/>
          </a:stretch>
        </p:blipFill>
        <p:spPr>
          <a:xfrm>
            <a:off x="8678561" y="3797835"/>
            <a:ext cx="1406127" cy="1406127"/>
          </a:xfrm>
          <a:prstGeom prst="rect">
            <a:avLst/>
          </a:prstGeom>
        </p:spPr>
      </p:pic>
    </p:spTree>
    <p:extLst>
      <p:ext uri="{BB962C8B-B14F-4D97-AF65-F5344CB8AC3E}">
        <p14:creationId xmlns:p14="http://schemas.microsoft.com/office/powerpoint/2010/main" val="10581849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66930"/>
              <a:ext cx="1299081" cy="558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5" name="TextBox 24"/>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C8AF74-B50A-4805-A8E4-A41139DDDC04}"/>
              </a:ext>
            </a:extLst>
          </p:cNvPr>
          <p:cNvSpPr txBox="1"/>
          <p:nvPr/>
        </p:nvSpPr>
        <p:spPr>
          <a:xfrm>
            <a:off x="590342" y="1475515"/>
            <a:ext cx="417403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PRE-ASSESSMENT</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E36F2BB-11FD-3F80-9F42-A56986AEB6EB}"/>
              </a:ext>
            </a:extLst>
          </p:cNvPr>
          <p:cNvPicPr>
            <a:picLocks noChangeAspect="1"/>
          </p:cNvPicPr>
          <p:nvPr/>
        </p:nvPicPr>
        <p:blipFill>
          <a:blip r:embed="rId4"/>
          <a:srcRect b="32569"/>
          <a:stretch/>
        </p:blipFill>
        <p:spPr>
          <a:xfrm>
            <a:off x="8462096" y="1596785"/>
            <a:ext cx="1730419" cy="1750263"/>
          </a:xfrm>
          <a:prstGeom prst="rect">
            <a:avLst/>
          </a:prstGeom>
        </p:spPr>
      </p:pic>
      <p:sp>
        <p:nvSpPr>
          <p:cNvPr id="5" name="TextBox 4">
            <a:extLst>
              <a:ext uri="{FF2B5EF4-FFF2-40B4-BE49-F238E27FC236}">
                <a16:creationId xmlns:a16="http://schemas.microsoft.com/office/drawing/2014/main" id="{664BCFF7-4529-4BF0-F80B-7AFBB8F4B1D3}"/>
              </a:ext>
            </a:extLst>
          </p:cNvPr>
          <p:cNvSpPr txBox="1"/>
          <p:nvPr/>
        </p:nvSpPr>
        <p:spPr>
          <a:xfrm>
            <a:off x="640353" y="2660264"/>
            <a:ext cx="9477831" cy="3693319"/>
          </a:xfrm>
          <a:prstGeom prst="rect">
            <a:avLst/>
          </a:prstGeom>
          <a:noFill/>
        </p:spPr>
        <p:txBody>
          <a:bodyPr wrap="square">
            <a:spAutoFit/>
          </a:bodyPr>
          <a:lstStyle/>
          <a:p>
            <a:r>
              <a:rPr lang="en-US" sz="2400" b="1" dirty="0">
                <a:solidFill>
                  <a:schemeClr val="accent1">
                    <a:lumMod val="75000"/>
                  </a:schemeClr>
                </a:solidFill>
                <a:latin typeface="Times New Roman" panose="02020603050405020304" pitchFamily="18" charset="0"/>
                <a:cs typeface="Times New Roman" panose="02020603050405020304" pitchFamily="18" charset="0"/>
              </a:rPr>
              <a:t>1- Which sentence is </a:t>
            </a:r>
            <a:r>
              <a:rPr lang="en-US" sz="2400" b="1" u="sng" dirty="0">
                <a:solidFill>
                  <a:schemeClr val="accent1">
                    <a:lumMod val="75000"/>
                  </a:schemeClr>
                </a:solidFill>
                <a:latin typeface="Times New Roman" panose="02020603050405020304" pitchFamily="18" charset="0"/>
                <a:cs typeface="Times New Roman" panose="02020603050405020304" pitchFamily="18" charset="0"/>
              </a:rPr>
              <a:t>wrong</a:t>
            </a:r>
            <a:r>
              <a:rPr lang="en-US" sz="24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1- Frida Kahlo was the artist </a:t>
            </a:r>
            <a:r>
              <a:rPr lang="en-US" sz="2400" b="1" dirty="0">
                <a:latin typeface="Times New Roman" panose="02020603050405020304" pitchFamily="18" charset="0"/>
                <a:cs typeface="Times New Roman" panose="02020603050405020304" pitchFamily="18" charset="0"/>
              </a:rPr>
              <a:t>where</a:t>
            </a:r>
            <a:r>
              <a:rPr lang="en-US" sz="2400" dirty="0">
                <a:latin typeface="Times New Roman" panose="02020603050405020304" pitchFamily="18" charset="0"/>
                <a:cs typeface="Times New Roman" panose="02020603050405020304" pitchFamily="18" charset="0"/>
              </a:rPr>
              <a:t> painted many self-portraits.                </a:t>
            </a:r>
          </a:p>
          <a:p>
            <a:r>
              <a:rPr lang="en-US" sz="2400" dirty="0">
                <a:latin typeface="Times New Roman" panose="02020603050405020304" pitchFamily="18" charset="0"/>
                <a:cs typeface="Times New Roman" panose="02020603050405020304" pitchFamily="18" charset="0"/>
              </a:rPr>
              <a:t>       2- Frida Kahlo was the artist </a:t>
            </a:r>
            <a:r>
              <a:rPr lang="en-US" sz="2400" b="1" dirty="0">
                <a:latin typeface="Times New Roman" panose="02020603050405020304" pitchFamily="18" charset="0"/>
                <a:cs typeface="Times New Roman" panose="02020603050405020304" pitchFamily="18" charset="0"/>
              </a:rPr>
              <a:t>who</a:t>
            </a:r>
            <a:r>
              <a:rPr lang="en-US" sz="2400" dirty="0">
                <a:latin typeface="Times New Roman" panose="02020603050405020304" pitchFamily="18" charset="0"/>
                <a:cs typeface="Times New Roman" panose="02020603050405020304" pitchFamily="18" charset="0"/>
              </a:rPr>
              <a:t> painted many self-portraits.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solidFill>
                  <a:schemeClr val="accent1">
                    <a:lumMod val="75000"/>
                  </a:schemeClr>
                </a:solidFill>
                <a:latin typeface="Times New Roman" panose="02020603050405020304" pitchFamily="18" charset="0"/>
                <a:cs typeface="Times New Roman" panose="02020603050405020304" pitchFamily="18" charset="0"/>
              </a:rPr>
              <a:t>2- Which of the words below IS NOT a </a:t>
            </a:r>
            <a:r>
              <a:rPr lang="en-US" sz="2400" b="1" u="sng" dirty="0">
                <a:solidFill>
                  <a:schemeClr val="accent1">
                    <a:lumMod val="75000"/>
                  </a:schemeClr>
                </a:solidFill>
                <a:latin typeface="Times New Roman" panose="02020603050405020304" pitchFamily="18" charset="0"/>
                <a:cs typeface="Times New Roman" panose="02020603050405020304" pitchFamily="18" charset="0"/>
              </a:rPr>
              <a:t>relative pronoun</a:t>
            </a:r>
            <a:r>
              <a:rPr lang="en-US" sz="24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
            </a:r>
            <a:br>
              <a:rPr lang="en-US" sz="2400" dirty="0">
                <a:solidFill>
                  <a:schemeClr val="accent1">
                    <a:lumMod val="75000"/>
                  </a:schemeClr>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1- who</a:t>
            </a:r>
          </a:p>
          <a:p>
            <a:r>
              <a:rPr lang="en-US" sz="2400" dirty="0">
                <a:latin typeface="Times New Roman" panose="02020603050405020304" pitchFamily="18" charset="0"/>
                <a:cs typeface="Times New Roman" panose="02020603050405020304" pitchFamily="18" charset="0"/>
              </a:rPr>
              <a:t>        2- they</a:t>
            </a:r>
          </a:p>
        </p:txBody>
      </p:sp>
      <p:sp>
        <p:nvSpPr>
          <p:cNvPr id="7" name="Rectangle 6">
            <a:extLst>
              <a:ext uri="{FF2B5EF4-FFF2-40B4-BE49-F238E27FC236}">
                <a16:creationId xmlns:a16="http://schemas.microsoft.com/office/drawing/2014/main" id="{7DE8D63C-DA3D-D142-092B-15FA3C47537B}"/>
              </a:ext>
            </a:extLst>
          </p:cNvPr>
          <p:cNvSpPr/>
          <p:nvPr/>
        </p:nvSpPr>
        <p:spPr>
          <a:xfrm>
            <a:off x="9653104" y="2091573"/>
            <a:ext cx="107882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IRS</a:t>
            </a:r>
          </a:p>
        </p:txBody>
      </p:sp>
    </p:spTree>
    <p:extLst>
      <p:ext uri="{BB962C8B-B14F-4D97-AF65-F5344CB8AC3E}">
        <p14:creationId xmlns:p14="http://schemas.microsoft.com/office/powerpoint/2010/main" val="279322604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3D8C-3910-1A7A-DF0D-AC036712D438}"/>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4DB6C862-E8FE-C2D3-63BC-1B2C08878432}"/>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DDB05089-536A-033C-67ED-A5C6B82479E1}"/>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9C815F5D-92EC-C446-FB8A-8C9023E1D4F2}"/>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1098F98F-4E6E-67B9-8EF6-521B6A006863}"/>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CC7D4C22-7059-C386-0014-522B65939F29}"/>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49B086E4-7E5B-1EEE-08CD-C677672B81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0D5E1686-6A36-FB29-05D8-50DF511821A3}"/>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F7FB831B-6B44-1C13-C838-FCF8C867BFEE}"/>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2287BF7D-AADD-013F-6D66-294E28557904}"/>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pic>
        <p:nvPicPr>
          <p:cNvPr id="28" name="Picture 3">
            <a:extLst>
              <a:ext uri="{FF2B5EF4-FFF2-40B4-BE49-F238E27FC236}">
                <a16:creationId xmlns:a16="http://schemas.microsoft.com/office/drawing/2014/main" id="{23DDA955-A6B1-2BC2-96DE-3A459D0FC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60A7F878-FF1B-9592-4EDD-91CB9A915840}"/>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64178F-98FB-AA8B-C131-5EB935EC1870}"/>
              </a:ext>
            </a:extLst>
          </p:cNvPr>
          <p:cNvSpPr txBox="1"/>
          <p:nvPr/>
        </p:nvSpPr>
        <p:spPr>
          <a:xfrm>
            <a:off x="478560" y="134552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a:t>
            </a:r>
            <a:r>
              <a:rPr lang="en-US" sz="2800"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3F111618-571A-77FB-4B64-F0BD7E42CA43}"/>
              </a:ext>
            </a:extLst>
          </p:cNvPr>
          <p:cNvSpPr txBox="1"/>
          <p:nvPr/>
        </p:nvSpPr>
        <p:spPr>
          <a:xfrm>
            <a:off x="537648" y="1960231"/>
            <a:ext cx="8224919" cy="4924425"/>
          </a:xfrm>
          <a:prstGeom prst="rect">
            <a:avLst/>
          </a:prstGeom>
          <a:noFill/>
        </p:spPr>
        <p:txBody>
          <a:bodyPr wrap="square">
            <a:spAutoFit/>
          </a:bodyPr>
          <a:lstStyle/>
          <a:p>
            <a:r>
              <a:rPr lang="en-US" sz="2000" b="1" u="sng" dirty="0">
                <a:solidFill>
                  <a:schemeClr val="accent1">
                    <a:lumMod val="50000"/>
                  </a:schemeClr>
                </a:solidFill>
              </a:rPr>
              <a:t>What are Relative Pronouns?</a:t>
            </a:r>
          </a:p>
          <a:p>
            <a:r>
              <a:rPr lang="en-US" dirty="0"/>
              <a:t/>
            </a:r>
            <a:br>
              <a:rPr lang="en-US" dirty="0"/>
            </a:br>
            <a:r>
              <a:rPr lang="en-US" sz="2000" dirty="0">
                <a:latin typeface="Arial" panose="020B0604020202020204" pitchFamily="34" charset="0"/>
                <a:cs typeface="Arial" panose="020B0604020202020204" pitchFamily="34" charset="0"/>
              </a:rPr>
              <a:t>Relative pronouns are words that help connect a sentence by giving more information about a person, place, or thing. Some common relative pronouns are:</a:t>
            </a:r>
          </a:p>
          <a:p>
            <a:endParaRPr lang="en-US" dirty="0"/>
          </a:p>
          <a:p>
            <a:pPr>
              <a:buFont typeface="Arial" panose="020B0604020202020204" pitchFamily="34" charset="0"/>
              <a:buChar char="•"/>
            </a:pPr>
            <a:r>
              <a:rPr lang="en-US" b="1" dirty="0">
                <a:solidFill>
                  <a:schemeClr val="accent1">
                    <a:lumMod val="50000"/>
                  </a:schemeClr>
                </a:solidFill>
              </a:rPr>
              <a:t>who</a:t>
            </a:r>
            <a:r>
              <a:rPr lang="en-US" dirty="0"/>
              <a:t> → for </a:t>
            </a:r>
            <a:r>
              <a:rPr lang="en-US" dirty="0">
                <a:solidFill>
                  <a:schemeClr val="accent1">
                    <a:lumMod val="50000"/>
                  </a:schemeClr>
                </a:solidFill>
              </a:rPr>
              <a:t>people</a:t>
            </a:r>
            <a:r>
              <a:rPr lang="en-US" dirty="0"/>
              <a:t> (e.g., The boy </a:t>
            </a:r>
            <a:r>
              <a:rPr lang="en-US" b="1" dirty="0"/>
              <a:t>who</a:t>
            </a:r>
            <a:r>
              <a:rPr lang="en-US" dirty="0"/>
              <a:t> is running is my friend.)</a:t>
            </a:r>
          </a:p>
          <a:p>
            <a:endParaRPr lang="en-US" dirty="0"/>
          </a:p>
          <a:p>
            <a:pPr>
              <a:buFont typeface="Arial" panose="020B0604020202020204" pitchFamily="34" charset="0"/>
              <a:buChar char="•"/>
            </a:pPr>
            <a:r>
              <a:rPr lang="en-US" b="1" dirty="0">
                <a:solidFill>
                  <a:schemeClr val="accent1">
                    <a:lumMod val="50000"/>
                  </a:schemeClr>
                </a:solidFill>
              </a:rPr>
              <a:t>whom</a:t>
            </a:r>
            <a:r>
              <a:rPr lang="en-US" dirty="0"/>
              <a:t> → for </a:t>
            </a:r>
            <a:r>
              <a:rPr lang="en-US" dirty="0">
                <a:solidFill>
                  <a:schemeClr val="accent1">
                    <a:lumMod val="50000"/>
                  </a:schemeClr>
                </a:solidFill>
              </a:rPr>
              <a:t>people</a:t>
            </a:r>
            <a:r>
              <a:rPr lang="en-US" dirty="0"/>
              <a:t> (used less often) (e.g., The teacher </a:t>
            </a:r>
            <a:r>
              <a:rPr lang="en-US" b="1" dirty="0"/>
              <a:t>whom</a:t>
            </a:r>
            <a:r>
              <a:rPr lang="en-US" dirty="0"/>
              <a:t> we respect is kind.)</a:t>
            </a:r>
          </a:p>
          <a:p>
            <a:endParaRPr lang="en-US" dirty="0"/>
          </a:p>
          <a:p>
            <a:pPr>
              <a:buFont typeface="Arial" panose="020B0604020202020204" pitchFamily="34" charset="0"/>
              <a:buChar char="•"/>
            </a:pPr>
            <a:r>
              <a:rPr lang="en-US" b="1" dirty="0">
                <a:solidFill>
                  <a:schemeClr val="accent1">
                    <a:lumMod val="50000"/>
                  </a:schemeClr>
                </a:solidFill>
              </a:rPr>
              <a:t>which</a:t>
            </a:r>
            <a:r>
              <a:rPr lang="en-US" dirty="0"/>
              <a:t> → for </a:t>
            </a:r>
            <a:r>
              <a:rPr lang="en-US" dirty="0">
                <a:solidFill>
                  <a:schemeClr val="accent1">
                    <a:lumMod val="50000"/>
                  </a:schemeClr>
                </a:solidFill>
              </a:rPr>
              <a:t>animals and things </a:t>
            </a:r>
            <a:r>
              <a:rPr lang="en-US" dirty="0"/>
              <a:t>(e.g., The book </a:t>
            </a:r>
            <a:r>
              <a:rPr lang="en-US" b="1" dirty="0"/>
              <a:t>which</a:t>
            </a:r>
            <a:r>
              <a:rPr lang="en-US" dirty="0"/>
              <a:t> I read was amazing.)</a:t>
            </a:r>
          </a:p>
          <a:p>
            <a:endParaRPr lang="en-US" dirty="0"/>
          </a:p>
          <a:p>
            <a:pPr>
              <a:buFont typeface="Arial" panose="020B0604020202020204" pitchFamily="34" charset="0"/>
              <a:buChar char="•"/>
            </a:pPr>
            <a:r>
              <a:rPr lang="en-US" b="1" dirty="0">
                <a:solidFill>
                  <a:schemeClr val="accent1">
                    <a:lumMod val="50000"/>
                  </a:schemeClr>
                </a:solidFill>
              </a:rPr>
              <a:t>that</a:t>
            </a:r>
            <a:r>
              <a:rPr lang="en-US" dirty="0"/>
              <a:t> → for </a:t>
            </a:r>
            <a:r>
              <a:rPr lang="en-US" dirty="0">
                <a:solidFill>
                  <a:schemeClr val="accent1">
                    <a:lumMod val="50000"/>
                  </a:schemeClr>
                </a:solidFill>
              </a:rPr>
              <a:t>people, animals, or things</a:t>
            </a:r>
            <a:r>
              <a:rPr lang="en-US" dirty="0"/>
              <a:t> (e.g., The cake </a:t>
            </a:r>
            <a:r>
              <a:rPr lang="en-US" b="1" dirty="0"/>
              <a:t>that</a:t>
            </a:r>
            <a:r>
              <a:rPr lang="en-US" dirty="0"/>
              <a:t> she made was delicious.)</a:t>
            </a:r>
          </a:p>
          <a:p>
            <a:endParaRPr lang="en-US" dirty="0"/>
          </a:p>
          <a:p>
            <a:pPr>
              <a:buFont typeface="Arial" panose="020B0604020202020204" pitchFamily="34" charset="0"/>
              <a:buChar char="•"/>
            </a:pPr>
            <a:r>
              <a:rPr lang="en-US" b="1" dirty="0">
                <a:solidFill>
                  <a:schemeClr val="accent1">
                    <a:lumMod val="50000"/>
                  </a:schemeClr>
                </a:solidFill>
              </a:rPr>
              <a:t>whose</a:t>
            </a:r>
            <a:r>
              <a:rPr lang="en-US" dirty="0"/>
              <a:t> → shows </a:t>
            </a:r>
            <a:r>
              <a:rPr lang="en-US" dirty="0">
                <a:solidFill>
                  <a:schemeClr val="accent1">
                    <a:lumMod val="50000"/>
                  </a:schemeClr>
                </a:solidFill>
              </a:rPr>
              <a:t>possession</a:t>
            </a:r>
            <a:r>
              <a:rPr lang="en-US" dirty="0"/>
              <a:t> (e.g., The girl </a:t>
            </a:r>
            <a:r>
              <a:rPr lang="en-US" b="1" dirty="0"/>
              <a:t>whose</a:t>
            </a:r>
            <a:r>
              <a:rPr lang="en-US" dirty="0"/>
              <a:t> dog is lost is sad.)</a:t>
            </a:r>
          </a:p>
          <a:p>
            <a:endParaRPr lang="en-US" dirty="0"/>
          </a:p>
          <a:p>
            <a:pPr>
              <a:buFont typeface="Arial" panose="020B0604020202020204" pitchFamily="34" charset="0"/>
              <a:buChar char="•"/>
            </a:pPr>
            <a:r>
              <a:rPr lang="en-US" b="1" dirty="0">
                <a:solidFill>
                  <a:schemeClr val="accent1">
                    <a:lumMod val="50000"/>
                  </a:schemeClr>
                </a:solidFill>
              </a:rPr>
              <a:t>where</a:t>
            </a:r>
            <a:r>
              <a:rPr lang="en-US" dirty="0"/>
              <a:t> → for </a:t>
            </a:r>
            <a:r>
              <a:rPr lang="en-US" dirty="0">
                <a:solidFill>
                  <a:schemeClr val="accent1">
                    <a:lumMod val="50000"/>
                  </a:schemeClr>
                </a:solidFill>
              </a:rPr>
              <a:t>places</a:t>
            </a:r>
            <a:r>
              <a:rPr lang="en-US" dirty="0"/>
              <a:t> (e.g., This is the park </a:t>
            </a:r>
            <a:r>
              <a:rPr lang="en-US" b="1" dirty="0"/>
              <a:t>where</a:t>
            </a:r>
            <a:r>
              <a:rPr lang="en-US" dirty="0"/>
              <a:t> we play.)</a:t>
            </a:r>
          </a:p>
        </p:txBody>
      </p:sp>
      <p:pic>
        <p:nvPicPr>
          <p:cNvPr id="3" name="Picture 2">
            <a:extLst>
              <a:ext uri="{FF2B5EF4-FFF2-40B4-BE49-F238E27FC236}">
                <a16:creationId xmlns:a16="http://schemas.microsoft.com/office/drawing/2014/main" id="{08F6312E-850C-8DC4-A4C8-B6F308C0AE51}"/>
              </a:ext>
            </a:extLst>
          </p:cNvPr>
          <p:cNvPicPr>
            <a:picLocks noChangeAspect="1"/>
          </p:cNvPicPr>
          <p:nvPr/>
        </p:nvPicPr>
        <p:blipFill>
          <a:blip r:embed="rId4"/>
          <a:stretch>
            <a:fillRect/>
          </a:stretch>
        </p:blipFill>
        <p:spPr>
          <a:xfrm>
            <a:off x="8477942" y="1607139"/>
            <a:ext cx="2017951" cy="2017951"/>
          </a:xfrm>
          <a:prstGeom prst="rect">
            <a:avLst/>
          </a:prstGeom>
        </p:spPr>
      </p:pic>
      <p:pic>
        <p:nvPicPr>
          <p:cNvPr id="4" name="Picture 3">
            <a:extLst>
              <a:ext uri="{FF2B5EF4-FFF2-40B4-BE49-F238E27FC236}">
                <a16:creationId xmlns:a16="http://schemas.microsoft.com/office/drawing/2014/main" id="{1C462DA5-1B54-2E17-AFB4-B101E35D57D3}"/>
              </a:ext>
            </a:extLst>
          </p:cNvPr>
          <p:cNvPicPr>
            <a:picLocks noChangeAspect="1"/>
          </p:cNvPicPr>
          <p:nvPr/>
        </p:nvPicPr>
        <p:blipFill>
          <a:blip r:embed="rId5"/>
          <a:stretch>
            <a:fillRect/>
          </a:stretch>
        </p:blipFill>
        <p:spPr>
          <a:xfrm>
            <a:off x="8648644" y="3637520"/>
            <a:ext cx="1676545" cy="1072989"/>
          </a:xfrm>
          <a:prstGeom prst="rect">
            <a:avLst/>
          </a:prstGeom>
        </p:spPr>
      </p:pic>
    </p:spTree>
    <p:extLst>
      <p:ext uri="{BB962C8B-B14F-4D97-AF65-F5344CB8AC3E}">
        <p14:creationId xmlns:p14="http://schemas.microsoft.com/office/powerpoint/2010/main" val="142133249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FAE068-92BB-0328-C326-A14787F29D92}"/>
              </a:ext>
            </a:extLst>
          </p:cNvPr>
          <p:cNvSpPr txBox="1"/>
          <p:nvPr/>
        </p:nvSpPr>
        <p:spPr>
          <a:xfrm>
            <a:off x="478560" y="134552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a:t>
            </a:r>
            <a:r>
              <a:rPr lang="en-US" sz="2800" b="1" dirty="0">
                <a:latin typeface="Arial" panose="020B0604020202020204" pitchFamily="34" charset="0"/>
                <a:cs typeface="Arial" panose="020B0604020202020204" pitchFamily="34" charset="0"/>
              </a:rPr>
              <a:t> </a:t>
            </a:r>
          </a:p>
        </p:txBody>
      </p:sp>
      <p:pic>
        <p:nvPicPr>
          <p:cNvPr id="9" name="Picture 8" descr="Discussion – Teaching Strategies">
            <a:extLst>
              <a:ext uri="{FF2B5EF4-FFF2-40B4-BE49-F238E27FC236}">
                <a16:creationId xmlns:a16="http://schemas.microsoft.com/office/drawing/2014/main" id="{F5B8556D-EB82-F6F2-B074-5C6459612C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84" b="18430"/>
          <a:stretch/>
        </p:blipFill>
        <p:spPr bwMode="auto">
          <a:xfrm>
            <a:off x="7957103" y="4900092"/>
            <a:ext cx="2514528" cy="1613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1AEFF3-BC5F-6583-CEBC-B57B6ADC9729}"/>
              </a:ext>
            </a:extLst>
          </p:cNvPr>
          <p:cNvSpPr/>
          <p:nvPr/>
        </p:nvSpPr>
        <p:spPr>
          <a:xfrm>
            <a:off x="563800" y="2220715"/>
            <a:ext cx="5215980" cy="923330"/>
          </a:xfrm>
          <a:prstGeom prst="rect">
            <a:avLst/>
          </a:prstGeom>
          <a:noFill/>
        </p:spPr>
        <p:txBody>
          <a:bodyPr wrap="none" lIns="91440" tIns="45720" rIns="91440" bIns="45720">
            <a:spAutoFit/>
          </a:bodyPr>
          <a:lstStyle/>
          <a:p>
            <a:pPr algn="ctr"/>
            <a:r>
              <a:rPr lang="en-US" sz="5400" u="sng" dirty="0">
                <a:ln w="0"/>
                <a:effectLst>
                  <a:outerShdw blurRad="38100" dist="19050" dir="2700000" algn="tl" rotWithShape="0">
                    <a:schemeClr val="dk1">
                      <a:alpha val="40000"/>
                    </a:schemeClr>
                  </a:outerShdw>
                </a:effectLst>
              </a:rPr>
              <a:t>a</a:t>
            </a:r>
            <a:r>
              <a:rPr lang="en-US" sz="5400" b="0" u="sng" cap="none" spc="0" dirty="0">
                <a:ln w="0"/>
                <a:solidFill>
                  <a:schemeClr val="tx1"/>
                </a:solidFill>
                <a:effectLst>
                  <a:outerShdw blurRad="38100" dist="19050" dir="2700000" algn="tl" rotWithShape="0">
                    <a:schemeClr val="dk1">
                      <a:alpha val="40000"/>
                    </a:schemeClr>
                  </a:outerShdw>
                </a:effectLst>
              </a:rPr>
              <a:t>djectival clauses </a:t>
            </a:r>
          </a:p>
        </p:txBody>
      </p:sp>
      <p:sp>
        <p:nvSpPr>
          <p:cNvPr id="4" name="Arrow: Right 3">
            <a:extLst>
              <a:ext uri="{FF2B5EF4-FFF2-40B4-BE49-F238E27FC236}">
                <a16:creationId xmlns:a16="http://schemas.microsoft.com/office/drawing/2014/main" id="{09B51F2C-24D0-6424-422E-EEFD078A3E33}"/>
              </a:ext>
            </a:extLst>
          </p:cNvPr>
          <p:cNvSpPr/>
          <p:nvPr/>
        </p:nvSpPr>
        <p:spPr>
          <a:xfrm>
            <a:off x="5654105" y="2288097"/>
            <a:ext cx="1199626" cy="7885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DCC5AF-84BA-B8E4-8EA4-55FF8EB00938}"/>
              </a:ext>
            </a:extLst>
          </p:cNvPr>
          <p:cNvSpPr txBox="1"/>
          <p:nvPr/>
        </p:nvSpPr>
        <p:spPr>
          <a:xfrm>
            <a:off x="6866459" y="1414903"/>
            <a:ext cx="3993489" cy="283154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describe a noun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begin with a relative pronoun</a:t>
            </a:r>
          </a:p>
          <a:p>
            <a:r>
              <a:rPr lang="en-US" sz="2000" dirty="0">
                <a:latin typeface="Arial" panose="020B0604020202020204" pitchFamily="34" charset="0"/>
                <a:cs typeface="Arial" panose="020B0604020202020204" pitchFamily="34" charset="0"/>
              </a:rPr>
              <a:t>          (who – that – where)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restrictive adjectival clauses</a:t>
            </a:r>
          </a:p>
          <a:p>
            <a:r>
              <a:rPr lang="en-US" sz="2000" dirty="0">
                <a:latin typeface="Arial" panose="020B0604020202020204" pitchFamily="34" charset="0"/>
                <a:cs typeface="Arial" panose="020B0604020202020204" pitchFamily="34" charset="0"/>
              </a:rPr>
              <a:t>   are essential to the meaning </a:t>
            </a:r>
          </a:p>
          <a:p>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DO NOT </a:t>
            </a:r>
            <a:r>
              <a:rPr lang="en-US" sz="2000" dirty="0">
                <a:latin typeface="Arial" panose="020B0604020202020204" pitchFamily="34" charset="0"/>
                <a:cs typeface="Arial" panose="020B0604020202020204" pitchFamily="34" charset="0"/>
              </a:rPr>
              <a:t>require commas.</a:t>
            </a:r>
          </a:p>
          <a:p>
            <a:endParaRPr lang="en-US" dirty="0"/>
          </a:p>
        </p:txBody>
      </p:sp>
      <p:sp>
        <p:nvSpPr>
          <p:cNvPr id="6" name="TextBox 5">
            <a:extLst>
              <a:ext uri="{FF2B5EF4-FFF2-40B4-BE49-F238E27FC236}">
                <a16:creationId xmlns:a16="http://schemas.microsoft.com/office/drawing/2014/main" id="{99092504-6CBF-9343-42C6-0612B419FA35}"/>
              </a:ext>
            </a:extLst>
          </p:cNvPr>
          <p:cNvSpPr txBox="1"/>
          <p:nvPr/>
        </p:nvSpPr>
        <p:spPr>
          <a:xfrm>
            <a:off x="914788" y="3974190"/>
            <a:ext cx="7490981" cy="2862322"/>
          </a:xfrm>
          <a:prstGeom prst="rect">
            <a:avLst/>
          </a:prstGeom>
          <a:noFill/>
        </p:spPr>
        <p:txBody>
          <a:bodyPr wrap="square" rtlCol="0">
            <a:spAutoFit/>
          </a:bodyPr>
          <a:lstStyle/>
          <a:p>
            <a:pPr>
              <a:buFont typeface="+mj-lt"/>
              <a:buAutoNum type="arabicPeriod"/>
            </a:pPr>
            <a:r>
              <a:rPr lang="en-US" sz="2000" b="1" dirty="0">
                <a:solidFill>
                  <a:schemeClr val="accent2">
                    <a:lumMod val="75000"/>
                  </a:schemeClr>
                </a:solidFill>
                <a:latin typeface="Arial" panose="020B0604020202020204" pitchFamily="34" charset="0"/>
                <a:cs typeface="Arial" panose="020B0604020202020204" pitchFamily="34" charset="0"/>
              </a:rPr>
              <a:t> The book </a:t>
            </a:r>
            <a:r>
              <a:rPr lang="en-US" sz="2000" b="1" u="sng" dirty="0">
                <a:solidFill>
                  <a:schemeClr val="accent2">
                    <a:lumMod val="75000"/>
                  </a:schemeClr>
                </a:solidFill>
                <a:latin typeface="Arial" panose="020B0604020202020204" pitchFamily="34" charset="0"/>
                <a:cs typeface="Arial" panose="020B0604020202020204" pitchFamily="34" charset="0"/>
              </a:rPr>
              <a:t>that I borrowed from the library </a:t>
            </a:r>
            <a:r>
              <a:rPr lang="en-US" sz="2000" b="1" dirty="0">
                <a:solidFill>
                  <a:schemeClr val="accent2">
                    <a:lumMod val="75000"/>
                  </a:schemeClr>
                </a:solidFill>
                <a:latin typeface="Arial" panose="020B0604020202020204" pitchFamily="34" charset="0"/>
                <a:cs typeface="Arial" panose="020B0604020202020204" pitchFamily="34" charset="0"/>
              </a:rPr>
              <a:t>is very</a:t>
            </a:r>
          </a:p>
          <a:p>
            <a:r>
              <a:rPr lang="en-US" sz="2000" b="1" dirty="0">
                <a:solidFill>
                  <a:schemeClr val="accent2">
                    <a:lumMod val="75000"/>
                  </a:schemeClr>
                </a:solidFill>
                <a:latin typeface="Arial" panose="020B0604020202020204" pitchFamily="34" charset="0"/>
                <a:cs typeface="Arial" panose="020B0604020202020204" pitchFamily="34" charset="0"/>
              </a:rPr>
              <a:t>     interesting. </a:t>
            </a:r>
          </a:p>
          <a:p>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I borrowed from the library" specifies which book.)</a:t>
            </a:r>
          </a:p>
          <a:p>
            <a:endParaRPr lang="en-US" sz="2000" dirty="0">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2. Students </a:t>
            </a:r>
            <a:r>
              <a:rPr lang="en-US" sz="2000" b="1" u="sng" dirty="0">
                <a:solidFill>
                  <a:schemeClr val="accent2">
                    <a:lumMod val="75000"/>
                  </a:schemeClr>
                </a:solidFill>
                <a:latin typeface="Arial" panose="020B0604020202020204" pitchFamily="34" charset="0"/>
                <a:cs typeface="Arial" panose="020B0604020202020204" pitchFamily="34" charset="0"/>
              </a:rPr>
              <a:t>who study hard </a:t>
            </a:r>
            <a:r>
              <a:rPr lang="en-US" sz="2000" b="1" dirty="0">
                <a:solidFill>
                  <a:schemeClr val="accent2">
                    <a:lumMod val="75000"/>
                  </a:schemeClr>
                </a:solidFill>
                <a:latin typeface="Arial" panose="020B0604020202020204" pitchFamily="34" charset="0"/>
                <a:cs typeface="Arial" panose="020B0604020202020204" pitchFamily="34" charset="0"/>
              </a:rPr>
              <a:t>usually get good grades.</a:t>
            </a:r>
          </a:p>
          <a:p>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("who study hard" tells us which students.)</a:t>
            </a:r>
          </a:p>
          <a:p>
            <a:endParaRPr lang="en-US" sz="2000" dirty="0">
              <a:latin typeface="Arial" panose="020B0604020202020204" pitchFamily="34" charset="0"/>
              <a:cs typeface="Arial" panose="020B0604020202020204" pitchFamily="34" charset="0"/>
            </a:endParaRPr>
          </a:p>
          <a:p>
            <a:r>
              <a:rPr lang="en-US" sz="2000" b="1" dirty="0">
                <a:solidFill>
                  <a:schemeClr val="accent2">
                    <a:lumMod val="75000"/>
                  </a:schemeClr>
                </a:solidFill>
                <a:latin typeface="Arial" panose="020B0604020202020204" pitchFamily="34" charset="0"/>
                <a:cs typeface="Arial" panose="020B0604020202020204" pitchFamily="34" charset="0"/>
              </a:rPr>
              <a:t>3.The car </a:t>
            </a:r>
            <a:r>
              <a:rPr lang="en-US" sz="2000" b="1" u="sng" dirty="0">
                <a:solidFill>
                  <a:schemeClr val="accent2">
                    <a:lumMod val="75000"/>
                  </a:schemeClr>
                </a:solidFill>
                <a:latin typeface="Arial" panose="020B0604020202020204" pitchFamily="34" charset="0"/>
                <a:cs typeface="Arial" panose="020B0604020202020204" pitchFamily="34" charset="0"/>
              </a:rPr>
              <a:t>that has a flat tire</a:t>
            </a:r>
            <a:r>
              <a:rPr lang="en-US" sz="2000" b="1" dirty="0">
                <a:solidFill>
                  <a:schemeClr val="accent2">
                    <a:lumMod val="75000"/>
                  </a:schemeClr>
                </a:solidFill>
                <a:latin typeface="Arial" panose="020B0604020202020204" pitchFamily="34" charset="0"/>
                <a:cs typeface="Arial" panose="020B0604020202020204" pitchFamily="34" charset="0"/>
              </a:rPr>
              <a:t> belongs to my neighbor.</a:t>
            </a:r>
          </a:p>
          <a:p>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has a flat tire" identifies which car.)</a:t>
            </a:r>
          </a:p>
        </p:txBody>
      </p:sp>
    </p:spTree>
    <p:extLst>
      <p:ext uri="{BB962C8B-B14F-4D97-AF65-F5344CB8AC3E}">
        <p14:creationId xmlns:p14="http://schemas.microsoft.com/office/powerpoint/2010/main" val="29708799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8C95-2F03-9435-AB29-6F6D9C9FEA17}"/>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046F2A61-88BA-7AB4-E1E7-2AD5AADCBDEB}"/>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DD65069E-590F-25BD-369D-EA5EDF08456A}"/>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E8657502-97EA-EC7F-021F-C57CF50AE863}"/>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B96238FE-F1B8-B631-4B00-3B82110FC9FE}"/>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DB2C77F3-B722-05DC-D092-F67A97D19634}"/>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F5F352C8-D69B-77F2-FCBA-B0B8670E31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75084CB2-EEBC-094C-8DE6-9C4CAF37B94A}"/>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837F5D27-4F85-98A6-87BC-A39B6B2881A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05ECFF3F-CF00-656F-149C-3DF20B90E2DB}"/>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pic>
        <p:nvPicPr>
          <p:cNvPr id="28" name="Picture 3">
            <a:extLst>
              <a:ext uri="{FF2B5EF4-FFF2-40B4-BE49-F238E27FC236}">
                <a16:creationId xmlns:a16="http://schemas.microsoft.com/office/drawing/2014/main" id="{E9FF4A05-BF80-74C0-6E0A-802A0624A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1679A1EC-FAF7-1FA9-58B5-7CF0F8C4D4DF}"/>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1B960A-113E-82A9-8CDC-FCF7D3600EB5}"/>
              </a:ext>
            </a:extLst>
          </p:cNvPr>
          <p:cNvSpPr txBox="1"/>
          <p:nvPr/>
        </p:nvSpPr>
        <p:spPr>
          <a:xfrm>
            <a:off x="692759" y="1607140"/>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Thinking</a:t>
            </a:r>
            <a:endParaRPr lang="en-US" sz="2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96469C-9535-EE23-1A9D-F8D0C4991192}"/>
              </a:ext>
            </a:extLst>
          </p:cNvPr>
          <p:cNvSpPr txBox="1"/>
          <p:nvPr/>
        </p:nvSpPr>
        <p:spPr>
          <a:xfrm>
            <a:off x="542538" y="2518340"/>
            <a:ext cx="6117534" cy="830997"/>
          </a:xfrm>
          <a:prstGeom prst="rect">
            <a:avLst/>
          </a:prstGeom>
          <a:noFill/>
        </p:spPr>
        <p:txBody>
          <a:bodyPr wrap="square">
            <a:spAutoFit/>
          </a:bodyPr>
          <a:lstStyle/>
          <a:p>
            <a:pPr algn="ctr"/>
            <a:r>
              <a:rPr lang="en-US" sz="2400" dirty="0">
                <a:solidFill>
                  <a:srgbClr val="364152"/>
                </a:solidFill>
                <a:latin typeface="Arial" panose="020B0604020202020204" pitchFamily="34" charset="0"/>
                <a:cs typeface="Arial" panose="020B0604020202020204" pitchFamily="34" charset="0"/>
              </a:rPr>
              <a:t>Think then add an adjectival clause to the sentence below.</a:t>
            </a:r>
            <a:endParaRPr lang="en-US" sz="2400" dirty="0">
              <a:latin typeface="Abadi" panose="020B0604020104020204" pitchFamily="34" charset="0"/>
            </a:endParaRPr>
          </a:p>
        </p:txBody>
      </p:sp>
      <p:pic>
        <p:nvPicPr>
          <p:cNvPr id="2050" name="Picture 2" descr="Critical Thinking Exercises - WATCH CDC">
            <a:extLst>
              <a:ext uri="{FF2B5EF4-FFF2-40B4-BE49-F238E27FC236}">
                <a16:creationId xmlns:a16="http://schemas.microsoft.com/office/drawing/2014/main" id="{E08B734E-E1BC-2548-5CCC-E7BB44486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8070" y="2263836"/>
            <a:ext cx="1080152" cy="11651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C42D696-1F6A-36A2-C7C0-C2429D0FF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386" y="5399225"/>
            <a:ext cx="3378935" cy="11527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1B4EE2B-EB2A-3AC6-177D-BB6AB66800B0}"/>
              </a:ext>
            </a:extLst>
          </p:cNvPr>
          <p:cNvPicPr>
            <a:picLocks noChangeAspect="1"/>
          </p:cNvPicPr>
          <p:nvPr/>
        </p:nvPicPr>
        <p:blipFill>
          <a:blip r:embed="rId6"/>
          <a:srcRect b="32569"/>
          <a:stretch/>
        </p:blipFill>
        <p:spPr>
          <a:xfrm>
            <a:off x="10926020" y="4639855"/>
            <a:ext cx="1083388" cy="1095812"/>
          </a:xfrm>
          <a:prstGeom prst="rect">
            <a:avLst/>
          </a:prstGeom>
        </p:spPr>
      </p:pic>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3" name="Ink 2">
                <a:extLst>
                  <a:ext uri="{FF2B5EF4-FFF2-40B4-BE49-F238E27FC236}">
                    <a16:creationId xmlns:a16="http://schemas.microsoft.com/office/drawing/2014/main" id="{AC7F5CBB-DE2F-6205-4E58-70C0998B7E14}"/>
                  </a:ext>
                </a:extLst>
              </p14:cNvPr>
              <p14:cNvContentPartPr/>
              <p14:nvPr/>
            </p14:nvContentPartPr>
            <p14:xfrm>
              <a:off x="2994520" y="3572914"/>
              <a:ext cx="360" cy="360"/>
            </p14:xfrm>
          </p:contentPart>
        </mc:Choice>
        <mc:Fallback>
          <p:pic>
            <p:nvPicPr>
              <p:cNvPr id="3" name="Ink 2">
                <a:extLst>
                  <a:ext uri="{FF2B5EF4-FFF2-40B4-BE49-F238E27FC236}">
                    <a16:creationId xmlns:a16="http://schemas.microsoft.com/office/drawing/2014/main" id="{AC7F5CBB-DE2F-6205-4E58-70C0998B7E14}"/>
                  </a:ext>
                </a:extLst>
              </p:cNvPr>
              <p:cNvPicPr/>
              <p:nvPr/>
            </p:nvPicPr>
            <p:blipFill>
              <a:blip r:embed="rId8"/>
              <a:stretch>
                <a:fillRect/>
              </a:stretch>
            </p:blipFill>
            <p:spPr>
              <a:xfrm>
                <a:off x="2985520" y="3519274"/>
                <a:ext cx="1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AA1C33E9-E61E-52FA-4DCF-2303F255A039}"/>
                  </a:ext>
                </a:extLst>
              </p14:cNvPr>
              <p14:cNvContentPartPr/>
              <p14:nvPr/>
            </p14:nvContentPartPr>
            <p14:xfrm>
              <a:off x="1635520" y="2449354"/>
              <a:ext cx="360" cy="360"/>
            </p14:xfrm>
          </p:contentPart>
        </mc:Choice>
        <mc:Fallback xmlns="">
          <p:pic>
            <p:nvPicPr>
              <p:cNvPr id="4" name="Ink 3">
                <a:extLst>
                  <a:ext uri="{FF2B5EF4-FFF2-40B4-BE49-F238E27FC236}">
                    <a16:creationId xmlns:a16="http://schemas.microsoft.com/office/drawing/2014/main" id="{AA1C33E9-E61E-52FA-4DCF-2303F255A039}"/>
                  </a:ext>
                </a:extLst>
              </p:cNvPr>
              <p:cNvPicPr/>
              <p:nvPr/>
            </p:nvPicPr>
            <p:blipFill>
              <a:blip r:embed="rId11"/>
              <a:stretch>
                <a:fillRect/>
              </a:stretch>
            </p:blipFill>
            <p:spPr>
              <a:xfrm>
                <a:off x="1629400" y="2443234"/>
                <a:ext cx="12600" cy="12600"/>
              </a:xfrm>
              <a:prstGeom prst="rect">
                <a:avLst/>
              </a:prstGeom>
            </p:spPr>
          </p:pic>
        </mc:Fallback>
      </mc:AlternateContent>
      <p:pic>
        <p:nvPicPr>
          <p:cNvPr id="6" name="Picture 5">
            <a:extLst>
              <a:ext uri="{FF2B5EF4-FFF2-40B4-BE49-F238E27FC236}">
                <a16:creationId xmlns:a16="http://schemas.microsoft.com/office/drawing/2014/main" id="{16CDA963-5309-7E3D-07B8-A170F85B964B}"/>
              </a:ext>
            </a:extLst>
          </p:cNvPr>
          <p:cNvPicPr>
            <a:picLocks noChangeAspect="1"/>
          </p:cNvPicPr>
          <p:nvPr/>
        </p:nvPicPr>
        <p:blipFill>
          <a:blip r:embed="rId12"/>
          <a:stretch>
            <a:fillRect/>
          </a:stretch>
        </p:blipFill>
        <p:spPr>
          <a:xfrm>
            <a:off x="7121854" y="1510532"/>
            <a:ext cx="2824011" cy="4010696"/>
          </a:xfrm>
          <a:prstGeom prst="rect">
            <a:avLst/>
          </a:prstGeom>
        </p:spPr>
      </p:pic>
      <p:sp>
        <p:nvSpPr>
          <p:cNvPr id="7" name="Rectangle 6">
            <a:extLst>
              <a:ext uri="{FF2B5EF4-FFF2-40B4-BE49-F238E27FC236}">
                <a16:creationId xmlns:a16="http://schemas.microsoft.com/office/drawing/2014/main" id="{0E7CE792-47F1-7DCD-F290-209E1C6C7B2F}"/>
              </a:ext>
            </a:extLst>
          </p:cNvPr>
          <p:cNvSpPr/>
          <p:nvPr/>
        </p:nvSpPr>
        <p:spPr>
          <a:xfrm>
            <a:off x="556504" y="3644899"/>
            <a:ext cx="6398418"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 saw a baby.</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 saw a baby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3822982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FAE068-92BB-0328-C326-A14787F29D92}"/>
              </a:ext>
            </a:extLst>
          </p:cNvPr>
          <p:cNvSpPr txBox="1"/>
          <p:nvPr/>
        </p:nvSpPr>
        <p:spPr>
          <a:xfrm>
            <a:off x="677879" y="1610350"/>
            <a:ext cx="430423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Formative Assessment</a:t>
            </a:r>
            <a:endParaRPr lang="en-US" sz="2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27FDDFF-1673-4432-F488-4F0DE01379D8}"/>
              </a:ext>
            </a:extLst>
          </p:cNvPr>
          <p:cNvPicPr>
            <a:picLocks noChangeAspect="1"/>
          </p:cNvPicPr>
          <p:nvPr/>
        </p:nvPicPr>
        <p:blipFill>
          <a:blip r:embed="rId4"/>
          <a:srcRect b="32569"/>
          <a:stretch/>
        </p:blipFill>
        <p:spPr>
          <a:xfrm>
            <a:off x="10763742" y="2040588"/>
            <a:ext cx="1404586" cy="1537907"/>
          </a:xfrm>
          <a:prstGeom prst="rect">
            <a:avLst/>
          </a:prstGeom>
        </p:spPr>
      </p:pic>
      <p:pic>
        <p:nvPicPr>
          <p:cNvPr id="13" name="Picture 12" descr="Discussion – Teaching Strategies">
            <a:extLst>
              <a:ext uri="{FF2B5EF4-FFF2-40B4-BE49-F238E27FC236}">
                <a16:creationId xmlns:a16="http://schemas.microsoft.com/office/drawing/2014/main" id="{91578082-4E47-3407-E9B2-03B39055C0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384" b="18430"/>
          <a:stretch/>
        </p:blipFill>
        <p:spPr bwMode="auto">
          <a:xfrm>
            <a:off x="8127566" y="1386903"/>
            <a:ext cx="1764833" cy="1132777"/>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709C3594-183C-3287-63E9-B3352A8D3F31}"/>
              </a:ext>
            </a:extLst>
          </p:cNvPr>
          <p:cNvSpPr/>
          <p:nvPr/>
        </p:nvSpPr>
        <p:spPr>
          <a:xfrm>
            <a:off x="772160" y="4220732"/>
            <a:ext cx="345440" cy="2442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8A63C8A-9C7A-D4CA-6C2C-0844212A3D24}"/>
              </a:ext>
            </a:extLst>
          </p:cNvPr>
          <p:cNvSpPr/>
          <p:nvPr/>
        </p:nvSpPr>
        <p:spPr>
          <a:xfrm>
            <a:off x="772160" y="4631574"/>
            <a:ext cx="345440" cy="244273"/>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51D036E-E16B-5B17-E29F-2B2D4B18E423}"/>
              </a:ext>
            </a:extLst>
          </p:cNvPr>
          <p:cNvSpPr/>
          <p:nvPr/>
        </p:nvSpPr>
        <p:spPr>
          <a:xfrm>
            <a:off x="772160" y="5098225"/>
            <a:ext cx="345440" cy="24427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B2E7E72-7FEF-F5D0-3B35-61FB8E68247F}"/>
              </a:ext>
            </a:extLst>
          </p:cNvPr>
          <p:cNvSpPr/>
          <p:nvPr/>
        </p:nvSpPr>
        <p:spPr>
          <a:xfrm>
            <a:off x="772160" y="5572291"/>
            <a:ext cx="345440" cy="24427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A4DF4-725A-0A90-FDB5-35A6A4F3EA99}"/>
              </a:ext>
            </a:extLst>
          </p:cNvPr>
          <p:cNvPicPr>
            <a:picLocks noChangeAspect="1"/>
          </p:cNvPicPr>
          <p:nvPr/>
        </p:nvPicPr>
        <p:blipFill>
          <a:blip r:embed="rId6"/>
          <a:srcRect l="29583" t="50000" r="27000" b="18292"/>
          <a:stretch/>
        </p:blipFill>
        <p:spPr>
          <a:xfrm>
            <a:off x="1239520" y="2627509"/>
            <a:ext cx="9033748" cy="3711084"/>
          </a:xfrm>
          <a:prstGeom prst="rect">
            <a:avLst/>
          </a:prstGeom>
        </p:spPr>
      </p:pic>
      <p:pic>
        <p:nvPicPr>
          <p:cNvPr id="6" name="Picture 5">
            <a:extLst>
              <a:ext uri="{FF2B5EF4-FFF2-40B4-BE49-F238E27FC236}">
                <a16:creationId xmlns:a16="http://schemas.microsoft.com/office/drawing/2014/main" id="{940796C0-855B-AAF4-603C-10AFF3421C34}"/>
              </a:ext>
            </a:extLst>
          </p:cNvPr>
          <p:cNvPicPr>
            <a:picLocks noChangeAspect="1"/>
          </p:cNvPicPr>
          <p:nvPr/>
        </p:nvPicPr>
        <p:blipFill>
          <a:blip r:embed="rId7"/>
          <a:stretch>
            <a:fillRect/>
          </a:stretch>
        </p:blipFill>
        <p:spPr>
          <a:xfrm>
            <a:off x="6551845" y="1493460"/>
            <a:ext cx="1316081" cy="1316081"/>
          </a:xfrm>
          <a:prstGeom prst="rect">
            <a:avLst/>
          </a:prstGeom>
        </p:spPr>
      </p:pic>
    </p:spTree>
    <p:extLst>
      <p:ext uri="{BB962C8B-B14F-4D97-AF65-F5344CB8AC3E}">
        <p14:creationId xmlns:p14="http://schemas.microsoft.com/office/powerpoint/2010/main" val="130732173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68FD-FB37-AEB0-51D0-6336833EF3C7}"/>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CAF8C614-2502-3402-4564-F14E3A4D8661}"/>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C2A5716E-1C29-D967-A61D-441DD001EB79}"/>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3E41D53D-C63D-3A09-BEBE-5EEE39CE0DE6}"/>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0CACDA18-9B64-A38D-3AD3-41EA18C28585}"/>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F407892C-B390-7C5C-1592-23CE2F36778B}"/>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1A5AFCC6-7C08-0A26-508F-17C8052E8F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AF2AEB4C-F7FE-744B-2A97-AEB9CE9F170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43119B5F-4E29-7BCD-4766-886445E2091E}"/>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8E881AC-66C8-36E2-F509-C6B6C9E93938}"/>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pic>
        <p:nvPicPr>
          <p:cNvPr id="28" name="Picture 3">
            <a:extLst>
              <a:ext uri="{FF2B5EF4-FFF2-40B4-BE49-F238E27FC236}">
                <a16:creationId xmlns:a16="http://schemas.microsoft.com/office/drawing/2014/main" id="{003395A6-0EE2-28DD-A58C-B5A727B72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3A88F48E-7367-D89B-6308-594E036ABE6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4E41E3-6906-C6CE-388D-0C02CE00B25F}"/>
              </a:ext>
            </a:extLst>
          </p:cNvPr>
          <p:cNvSpPr txBox="1"/>
          <p:nvPr/>
        </p:nvSpPr>
        <p:spPr>
          <a:xfrm>
            <a:off x="677879" y="1610350"/>
            <a:ext cx="506064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LIFE APPLICATION</a:t>
            </a:r>
            <a:endParaRPr lang="en-US" sz="2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B2A47B0-AD11-996F-ECEB-2A79191ABCBF}"/>
              </a:ext>
            </a:extLst>
          </p:cNvPr>
          <p:cNvPicPr>
            <a:picLocks noChangeAspect="1"/>
          </p:cNvPicPr>
          <p:nvPr/>
        </p:nvPicPr>
        <p:blipFill>
          <a:blip r:embed="rId4"/>
          <a:srcRect b="32569"/>
          <a:stretch/>
        </p:blipFill>
        <p:spPr>
          <a:xfrm>
            <a:off x="10763742" y="2040588"/>
            <a:ext cx="1404586" cy="1537907"/>
          </a:xfrm>
          <a:prstGeom prst="rect">
            <a:avLst/>
          </a:prstGeom>
        </p:spPr>
      </p:pic>
      <p:sp>
        <p:nvSpPr>
          <p:cNvPr id="5" name="TextBox 4">
            <a:extLst>
              <a:ext uri="{FF2B5EF4-FFF2-40B4-BE49-F238E27FC236}">
                <a16:creationId xmlns:a16="http://schemas.microsoft.com/office/drawing/2014/main" id="{3C4751D2-E319-FE40-4DE7-EA9266D0B98A}"/>
              </a:ext>
            </a:extLst>
          </p:cNvPr>
          <p:cNvSpPr txBox="1"/>
          <p:nvPr/>
        </p:nvSpPr>
        <p:spPr>
          <a:xfrm>
            <a:off x="864705" y="2222815"/>
            <a:ext cx="623183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Mia took on the responsibility of protecting the heart of her village. This can be tied to leadership roles in real life, where individuals step up to protect their communities, the environment, or important values.</a:t>
            </a:r>
          </a:p>
        </p:txBody>
      </p:sp>
      <p:sp>
        <p:nvSpPr>
          <p:cNvPr id="9" name="Rectangle 8">
            <a:extLst>
              <a:ext uri="{FF2B5EF4-FFF2-40B4-BE49-F238E27FC236}">
                <a16:creationId xmlns:a16="http://schemas.microsoft.com/office/drawing/2014/main" id="{2B18FC4D-75E0-3551-08B8-3D17B5A2C504}"/>
              </a:ext>
            </a:extLst>
          </p:cNvPr>
          <p:cNvSpPr/>
          <p:nvPr/>
        </p:nvSpPr>
        <p:spPr>
          <a:xfrm>
            <a:off x="2208100" y="4475532"/>
            <a:ext cx="7060844" cy="954107"/>
          </a:xfrm>
          <a:prstGeom prst="rect">
            <a:avLst/>
          </a:prstGeom>
          <a:noFill/>
        </p:spPr>
        <p:txBody>
          <a:bodyPr wrap="none" lIns="91440" tIns="45720" rIns="91440" bIns="45720">
            <a:spAutoFit/>
          </a:bodyPr>
          <a:lstStyle/>
          <a:p>
            <a:pPr algn="ctr"/>
            <a:r>
              <a:rPr lang="en-US" sz="2800" dirty="0">
                <a:solidFill>
                  <a:schemeClr val="accent1">
                    <a:lumMod val="75000"/>
                  </a:schemeClr>
                </a:solidFill>
                <a:highlight>
                  <a:srgbClr val="FFFF00"/>
                </a:highlight>
              </a:rPr>
              <a:t>What responsibilities can young people take on</a:t>
            </a:r>
          </a:p>
          <a:p>
            <a:pPr algn="ctr"/>
            <a:r>
              <a:rPr lang="en-US" sz="2800" dirty="0">
                <a:solidFill>
                  <a:schemeClr val="accent1">
                    <a:lumMod val="75000"/>
                  </a:schemeClr>
                </a:solidFill>
                <a:highlight>
                  <a:srgbClr val="FFFF00"/>
                </a:highlight>
              </a:rPr>
              <a:t> to make a difference in their community?</a:t>
            </a:r>
            <a:endParaRPr lang="en-US" sz="2800" b="0" cap="none" spc="0" dirty="0">
              <a:ln w="0"/>
              <a:solidFill>
                <a:schemeClr val="accent1">
                  <a:lumMod val="75000"/>
                </a:schemeClr>
              </a:solidFill>
              <a:effectLst>
                <a:outerShdw blurRad="38100" dist="25400" dir="5400000" algn="ctr" rotWithShape="0">
                  <a:srgbClr val="6E747A">
                    <a:alpha val="43000"/>
                  </a:srgbClr>
                </a:outerShdw>
              </a:effectLst>
              <a:highlight>
                <a:srgbClr val="FFFF00"/>
              </a:highlight>
            </a:endParaRPr>
          </a:p>
        </p:txBody>
      </p:sp>
      <p:pic>
        <p:nvPicPr>
          <p:cNvPr id="10" name="Picture 9">
            <a:extLst>
              <a:ext uri="{FF2B5EF4-FFF2-40B4-BE49-F238E27FC236}">
                <a16:creationId xmlns:a16="http://schemas.microsoft.com/office/drawing/2014/main" id="{CCB2EAD9-9480-DE7C-489B-59AA348FD236}"/>
              </a:ext>
            </a:extLst>
          </p:cNvPr>
          <p:cNvPicPr>
            <a:picLocks noChangeAspect="1"/>
          </p:cNvPicPr>
          <p:nvPr/>
        </p:nvPicPr>
        <p:blipFill>
          <a:blip r:embed="rId5"/>
          <a:srcRect l="9602" t="8551" r="9673" b="14237"/>
          <a:stretch/>
        </p:blipFill>
        <p:spPr>
          <a:xfrm>
            <a:off x="7678479" y="1848660"/>
            <a:ext cx="2168175" cy="2602272"/>
          </a:xfrm>
          <a:prstGeom prst="rect">
            <a:avLst/>
          </a:prstGeom>
        </p:spPr>
      </p:pic>
      <p:sp>
        <p:nvSpPr>
          <p:cNvPr id="3" name="Rectangle 2">
            <a:extLst>
              <a:ext uri="{FF2B5EF4-FFF2-40B4-BE49-F238E27FC236}">
                <a16:creationId xmlns:a16="http://schemas.microsoft.com/office/drawing/2014/main" id="{0D1ED579-D433-3674-5885-09F5B169627E}"/>
              </a:ext>
            </a:extLst>
          </p:cNvPr>
          <p:cNvSpPr/>
          <p:nvPr/>
        </p:nvSpPr>
        <p:spPr>
          <a:xfrm>
            <a:off x="389572" y="5264718"/>
            <a:ext cx="10192214"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Think then give us</a:t>
            </a:r>
          </a:p>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 sentence that </a:t>
            </a:r>
            <a:r>
              <a:rPr lang="en-US" sz="40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has an adjectival clause</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301429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0703-8ACF-9BCF-5E91-3BCCBA74B3DB}"/>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9B002122-286F-080E-0A11-98C12DA59D12}"/>
              </a:ext>
            </a:extLst>
          </p:cNvPr>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39B230DE-78E5-9D86-A5D0-CF44F873CFB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795BFA9C-88B3-C248-A248-10CF059C8D9E}"/>
              </a:ext>
            </a:extLst>
          </p:cNvPr>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1C815B6B-1A94-8241-8C7B-0FA109B5DBE4}"/>
              </a:ext>
            </a:extLst>
          </p:cNvPr>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E6ED2BA8-4477-20A1-6A65-4DC853B53216}"/>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52E1E974-B134-8CAD-BD7B-DCFA89E303B3}"/>
              </a:ext>
            </a:extLst>
          </p:cNvPr>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a:extLst>
              <a:ext uri="{FF2B5EF4-FFF2-40B4-BE49-F238E27FC236}">
                <a16:creationId xmlns:a16="http://schemas.microsoft.com/office/drawing/2014/main" id="{F085CF81-4D1B-97B5-C31F-D00A0DECA271}"/>
              </a:ext>
            </a:extLst>
          </p:cNvPr>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1E164EA6-18E2-25AF-974C-DEA4D684FE39}"/>
              </a:ext>
            </a:extLst>
          </p:cNvPr>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86FEE0B9-3920-B661-B6C0-2A70FA1719E1}"/>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a:extLst>
              <a:ext uri="{FF2B5EF4-FFF2-40B4-BE49-F238E27FC236}">
                <a16:creationId xmlns:a16="http://schemas.microsoft.com/office/drawing/2014/main" id="{87055ABF-9AF7-F608-0515-ABCA4A5001C2}"/>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a:extLst>
              <a:ext uri="{FF2B5EF4-FFF2-40B4-BE49-F238E27FC236}">
                <a16:creationId xmlns:a16="http://schemas.microsoft.com/office/drawing/2014/main" id="{A9984B50-43BB-DA8D-2F65-8B4080EAD1DB}"/>
              </a:ext>
            </a:extLst>
          </p:cNvPr>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CEAEC63C-3689-9D8A-625C-74402D5042EF}"/>
              </a:ext>
            </a:extLst>
          </p:cNvPr>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2FC49089-F760-1F15-8BBD-0EFD2E7BF0C4}"/>
              </a:ext>
            </a:extLst>
          </p:cNvPr>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D8D73D61-E37F-AD75-2EB7-EC2D4A5DB6E8}"/>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5FCFE409-D6FE-BBB5-6912-4C8BA9652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93223973-B21C-A6CF-D5F9-535E591CD8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158D1E6F-7476-B5E5-808B-31771485F66C}"/>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EB98CAB8-6392-07AF-CF81-8199996F8C35}"/>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3A86C20-FB5A-D0CF-EE1E-CF7159AA3DD6}"/>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4" name="Rounded Rectangle 23">
            <a:extLst>
              <a:ext uri="{FF2B5EF4-FFF2-40B4-BE49-F238E27FC236}">
                <a16:creationId xmlns:a16="http://schemas.microsoft.com/office/drawing/2014/main" id="{526AB84D-B6F6-1A7B-C01A-77411069C2B0}"/>
              </a:ext>
            </a:extLst>
          </p:cNvPr>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42151E1C-0CF8-B839-B0D3-5BC248A59F6B}"/>
              </a:ext>
            </a:extLst>
          </p:cNvPr>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94FDA51D-601A-1A01-A1AC-1908A31511BA}"/>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a:extLst>
              <a:ext uri="{FF2B5EF4-FFF2-40B4-BE49-F238E27FC236}">
                <a16:creationId xmlns:a16="http://schemas.microsoft.com/office/drawing/2014/main" id="{CF5FEB82-D04E-63BF-B437-BD561FA61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Entry And Exit Sign Stock Illustration - Download Image Now - Exit Sign,  Entering, Sign - iStock">
            <a:extLst>
              <a:ext uri="{FF2B5EF4-FFF2-40B4-BE49-F238E27FC236}">
                <a16:creationId xmlns:a16="http://schemas.microsoft.com/office/drawing/2014/main" id="{79C2BFF4-87ED-8AD9-C1BF-8F193F30E0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445" t="2757" r="3274" b="3427"/>
          <a:stretch/>
        </p:blipFill>
        <p:spPr bwMode="auto">
          <a:xfrm>
            <a:off x="8385620" y="1998230"/>
            <a:ext cx="2581275" cy="3958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Printable Exit Ticket Templates [PDF, Word] Examples">
            <a:extLst>
              <a:ext uri="{FF2B5EF4-FFF2-40B4-BE49-F238E27FC236}">
                <a16:creationId xmlns:a16="http://schemas.microsoft.com/office/drawing/2014/main" id="{89B83AE6-77E9-5E5B-1393-47806E802D6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3782" b="4825"/>
          <a:stretch/>
        </p:blipFill>
        <p:spPr bwMode="auto">
          <a:xfrm>
            <a:off x="3026569" y="1467372"/>
            <a:ext cx="5015046" cy="5064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6F2893-F92B-D7B5-3029-68079EE3D666}"/>
              </a:ext>
            </a:extLst>
          </p:cNvPr>
          <p:cNvSpPr txBox="1"/>
          <p:nvPr/>
        </p:nvSpPr>
        <p:spPr>
          <a:xfrm rot="10800000" flipV="1">
            <a:off x="2434712" y="1189135"/>
            <a:ext cx="310555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Summative Assessment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9957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C8AF74-B50A-4805-A8E4-A41139DDDC04}"/>
              </a:ext>
            </a:extLst>
          </p:cNvPr>
          <p:cNvSpPr txBox="1"/>
          <p:nvPr/>
        </p:nvSpPr>
        <p:spPr>
          <a:xfrm>
            <a:off x="884575" y="1840213"/>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 </a:t>
            </a:r>
          </a:p>
        </p:txBody>
      </p:sp>
      <p:sp>
        <p:nvSpPr>
          <p:cNvPr id="6" name="TextBox 5">
            <a:extLst>
              <a:ext uri="{FF2B5EF4-FFF2-40B4-BE49-F238E27FC236}">
                <a16:creationId xmlns:a16="http://schemas.microsoft.com/office/drawing/2014/main" id="{1F5706FF-838A-7336-5009-F360C5EC8EA5}"/>
              </a:ext>
            </a:extLst>
          </p:cNvPr>
          <p:cNvSpPr txBox="1"/>
          <p:nvPr/>
        </p:nvSpPr>
        <p:spPr>
          <a:xfrm>
            <a:off x="839194" y="3478989"/>
            <a:ext cx="9476418" cy="2246769"/>
          </a:xfrm>
          <a:prstGeom prst="rect">
            <a:avLst/>
          </a:prstGeom>
          <a:noFill/>
        </p:spPr>
        <p:txBody>
          <a:bodyPr wrap="square">
            <a:spAutoFit/>
          </a:bodyPr>
          <a:lstStyle/>
          <a:p>
            <a:pPr marL="285750" indent="-285750">
              <a:buFontTx/>
              <a:buChar char="-"/>
            </a:pPr>
            <a:r>
              <a:rPr lang="en-US" sz="2800" dirty="0">
                <a:latin typeface="Arial" panose="020B0604020202020204" pitchFamily="34" charset="0"/>
                <a:cs typeface="Arial" panose="020B0604020202020204" pitchFamily="34" charset="0"/>
              </a:rPr>
              <a:t>Identify relative pronouns (who, whom, whose, which, that) and relative adverbs (where, when, why).</a:t>
            </a:r>
          </a:p>
          <a:p>
            <a:endParaRPr lang="en-US" sz="2800" dirty="0">
              <a:latin typeface="Arial" panose="020B0604020202020204" pitchFamily="34" charset="0"/>
              <a:cs typeface="Arial" panose="020B0604020202020204" pitchFamily="34" charset="0"/>
            </a:endParaRPr>
          </a:p>
          <a:p>
            <a:pPr marL="285750" indent="-285750">
              <a:buFontTx/>
              <a:buChar char="-"/>
            </a:pPr>
            <a:r>
              <a:rPr lang="en-US" sz="2800" dirty="0">
                <a:latin typeface="Arial" panose="020B0604020202020204" pitchFamily="34" charset="0"/>
                <a:cs typeface="Arial" panose="020B0604020202020204" pitchFamily="34" charset="0"/>
              </a:rPr>
              <a:t>Understand what relative clauses are and their function in a sentence</a:t>
            </a:r>
            <a:r>
              <a:rPr lang="en-US" sz="2800" dirty="0" smtClean="0">
                <a:latin typeface="Arial" panose="020B0604020202020204" pitchFamily="34" charset="0"/>
                <a:cs typeface="Arial" panose="020B0604020202020204" pitchFamily="34" charset="0"/>
              </a:rPr>
              <a:t>. </a:t>
            </a:r>
            <a:endParaRPr lang="en-US" dirty="0"/>
          </a:p>
        </p:txBody>
      </p:sp>
      <p:pic>
        <p:nvPicPr>
          <p:cNvPr id="7" name="Picture 2" descr="Outcomes - Connecting the Dots">
            <a:extLst>
              <a:ext uri="{FF2B5EF4-FFF2-40B4-BE49-F238E27FC236}">
                <a16:creationId xmlns:a16="http://schemas.microsoft.com/office/drawing/2014/main" id="{5638A2A4-D27A-5D27-EF6B-341AEFF81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131" y="1468355"/>
            <a:ext cx="2071610" cy="16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277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6DBF-0291-CAA1-415A-9D67AF6BA416}"/>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0EA8C0ED-098A-CEB5-5860-55DA79DDEB0E}"/>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7478E7AD-1CC2-A6DC-CFE2-89161FA1E9B1}"/>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8F3AE928-48EB-4B69-6AF7-5D67C7695D18}"/>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61FD72F4-CED1-F6E1-8BC5-DFB9B6611C57}"/>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503A4CD6-DDBF-2FC3-F0EB-7025C4AEAC17}"/>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5EF73460-C230-CF44-6862-19A2039A2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FE4580F5-89C0-E7E9-1C6B-F471A025B1FB}"/>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AE4A7FF5-D7BB-A8C1-BBD0-45E606261434}"/>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E60D159-24EE-238A-2C31-941966D751B4}"/>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pic>
        <p:nvPicPr>
          <p:cNvPr id="28" name="Picture 3">
            <a:extLst>
              <a:ext uri="{FF2B5EF4-FFF2-40B4-BE49-F238E27FC236}">
                <a16:creationId xmlns:a16="http://schemas.microsoft.com/office/drawing/2014/main" id="{C0EC6CD2-0152-B1F1-7568-910698C2B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4FCA3DC5-3BA1-E955-1BB0-BDB9C33EF10B}"/>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hild bored with homework and laptop | Premium AI-generated image">
            <a:extLst>
              <a:ext uri="{FF2B5EF4-FFF2-40B4-BE49-F238E27FC236}">
                <a16:creationId xmlns:a16="http://schemas.microsoft.com/office/drawing/2014/main" id="{D493EF31-C1C9-6503-32A9-7D5A7481A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9880" y="1401093"/>
            <a:ext cx="7732239" cy="5150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772BEB-A36D-3F53-FBCD-D445FA76ED9F}"/>
              </a:ext>
            </a:extLst>
          </p:cNvPr>
          <p:cNvSpPr/>
          <p:nvPr/>
        </p:nvSpPr>
        <p:spPr>
          <a:xfrm>
            <a:off x="3907939" y="3846661"/>
            <a:ext cx="2103909"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HOMEWORK</a:t>
            </a:r>
          </a:p>
        </p:txBody>
      </p:sp>
      <p:pic>
        <p:nvPicPr>
          <p:cNvPr id="7" name="Graphic 6" descr="In love face with no fill">
            <a:extLst>
              <a:ext uri="{FF2B5EF4-FFF2-40B4-BE49-F238E27FC236}">
                <a16:creationId xmlns:a16="http://schemas.microsoft.com/office/drawing/2014/main" id="{D7EBDD04-DF59-2184-E8B2-22FE3D0F39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502693" y="4369881"/>
            <a:ext cx="914400" cy="914400"/>
          </a:xfrm>
          <a:prstGeom prst="rect">
            <a:avLst/>
          </a:prstGeom>
        </p:spPr>
      </p:pic>
    </p:spTree>
    <p:extLst>
      <p:ext uri="{BB962C8B-B14F-4D97-AF65-F5344CB8AC3E}">
        <p14:creationId xmlns:p14="http://schemas.microsoft.com/office/powerpoint/2010/main" val="332822855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B014-D0C5-833D-DEC5-BE0D2518C9A6}"/>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E384DA2B-679D-1876-04A3-7B57E84AE641}"/>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73E8F67C-2BF5-24AC-2F8C-686E47451EC4}"/>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26050940-D540-3F51-5BBF-949D43484C66}"/>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720784DA-4213-4DF2-C518-05CD259E890C}"/>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BD257EA3-0BEB-440E-862F-12C74EB4D181}"/>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4126937F-5F38-E2EA-FF48-1EB902FA03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96B9EB3E-CAA6-0EBF-1D93-DA041B4F1AF4}"/>
              </a:ext>
            </a:extLst>
          </p:cNvPr>
          <p:cNvGrpSpPr/>
          <p:nvPr/>
        </p:nvGrpSpPr>
        <p:grpSpPr>
          <a:xfrm>
            <a:off x="10866475" y="1411914"/>
            <a:ext cx="1261271" cy="716434"/>
            <a:chOff x="7446246" y="205862"/>
            <a:chExt cx="1544854" cy="691058"/>
          </a:xfrm>
        </p:grpSpPr>
        <p:sp>
          <p:nvSpPr>
            <p:cNvPr id="22" name="Rounded Rectangle 10">
              <a:extLst>
                <a:ext uri="{FF2B5EF4-FFF2-40B4-BE49-F238E27FC236}">
                  <a16:creationId xmlns:a16="http://schemas.microsoft.com/office/drawing/2014/main" id="{1318BECD-8422-BF06-2E3A-50EB59B8CFC4}"/>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DD6F6EA-1661-6F9C-889D-6BA2CB1364F5}"/>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5" name="TextBox 24">
            <a:extLst>
              <a:ext uri="{FF2B5EF4-FFF2-40B4-BE49-F238E27FC236}">
                <a16:creationId xmlns:a16="http://schemas.microsoft.com/office/drawing/2014/main" id="{117894E1-4077-C12A-C4AD-A02A502DDF1C}"/>
              </a:ext>
            </a:extLst>
          </p:cNvPr>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a:extLst>
              <a:ext uri="{FF2B5EF4-FFF2-40B4-BE49-F238E27FC236}">
                <a16:creationId xmlns:a16="http://schemas.microsoft.com/office/drawing/2014/main" id="{AFC6BBAC-1A87-2ABA-777B-7AEEC11E1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B07C1E01-1531-C61D-6D9B-42A2D03316F2}"/>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B5EE55-5278-D700-8895-1806AA5FF78C}"/>
              </a:ext>
            </a:extLst>
          </p:cNvPr>
          <p:cNvSpPr txBox="1"/>
          <p:nvPr/>
        </p:nvSpPr>
        <p:spPr>
          <a:xfrm>
            <a:off x="649634" y="1668695"/>
            <a:ext cx="234032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Warm-Up</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5D37D1-388A-2E7A-E363-E904F5B488F3}"/>
              </a:ext>
            </a:extLst>
          </p:cNvPr>
          <p:cNvSpPr txBox="1"/>
          <p:nvPr/>
        </p:nvSpPr>
        <p:spPr>
          <a:xfrm>
            <a:off x="3343221" y="2753763"/>
            <a:ext cx="6119768" cy="369332"/>
          </a:xfrm>
          <a:prstGeom prst="rect">
            <a:avLst/>
          </a:prstGeom>
          <a:noFill/>
        </p:spPr>
        <p:txBody>
          <a:bodyPr wrap="square">
            <a:spAutoFit/>
          </a:bodyPr>
          <a:lstStyle/>
          <a:p>
            <a:r>
              <a:rPr lang="en-US" dirty="0">
                <a:hlinkClick r:id="rId4"/>
              </a:rPr>
              <a:t>https://wordwall.net/play/86770/102/364</a:t>
            </a:r>
            <a:endParaRPr lang="en-US" dirty="0"/>
          </a:p>
        </p:txBody>
      </p:sp>
      <p:pic>
        <p:nvPicPr>
          <p:cNvPr id="6" name="Picture 5">
            <a:extLst>
              <a:ext uri="{FF2B5EF4-FFF2-40B4-BE49-F238E27FC236}">
                <a16:creationId xmlns:a16="http://schemas.microsoft.com/office/drawing/2014/main" id="{E79AF7FE-BEB0-E7D6-AB69-E1A4363E192C}"/>
              </a:ext>
            </a:extLst>
          </p:cNvPr>
          <p:cNvPicPr>
            <a:picLocks noChangeAspect="1"/>
          </p:cNvPicPr>
          <p:nvPr/>
        </p:nvPicPr>
        <p:blipFill>
          <a:blip r:embed="rId5"/>
          <a:stretch>
            <a:fillRect/>
          </a:stretch>
        </p:blipFill>
        <p:spPr>
          <a:xfrm>
            <a:off x="4132452" y="3652760"/>
            <a:ext cx="2400300" cy="1905000"/>
          </a:xfrm>
          <a:prstGeom prst="rect">
            <a:avLst/>
          </a:prstGeom>
        </p:spPr>
      </p:pic>
      <p:pic>
        <p:nvPicPr>
          <p:cNvPr id="7" name="Picture 6">
            <a:extLst>
              <a:ext uri="{FF2B5EF4-FFF2-40B4-BE49-F238E27FC236}">
                <a16:creationId xmlns:a16="http://schemas.microsoft.com/office/drawing/2014/main" id="{DE2EB3C8-E681-16BB-D4D3-48368003DEDF}"/>
              </a:ext>
            </a:extLst>
          </p:cNvPr>
          <p:cNvPicPr>
            <a:picLocks noChangeAspect="1"/>
          </p:cNvPicPr>
          <p:nvPr/>
        </p:nvPicPr>
        <p:blipFill>
          <a:blip r:embed="rId6"/>
          <a:stretch>
            <a:fillRect/>
          </a:stretch>
        </p:blipFill>
        <p:spPr>
          <a:xfrm>
            <a:off x="7989632" y="4249996"/>
            <a:ext cx="2286000" cy="2286000"/>
          </a:xfrm>
          <a:prstGeom prst="rect">
            <a:avLst/>
          </a:prstGeom>
        </p:spPr>
      </p:pic>
      <p:sp>
        <p:nvSpPr>
          <p:cNvPr id="8" name="Rectangle 7">
            <a:extLst>
              <a:ext uri="{FF2B5EF4-FFF2-40B4-BE49-F238E27FC236}">
                <a16:creationId xmlns:a16="http://schemas.microsoft.com/office/drawing/2014/main" id="{CF88033B-A2A2-A348-FF45-A748EA82EF13}"/>
              </a:ext>
            </a:extLst>
          </p:cNvPr>
          <p:cNvSpPr/>
          <p:nvPr/>
        </p:nvSpPr>
        <p:spPr>
          <a:xfrm>
            <a:off x="4399740" y="1468640"/>
            <a:ext cx="61550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Knowing each other!</a:t>
            </a:r>
          </a:p>
        </p:txBody>
      </p:sp>
      <p:pic>
        <p:nvPicPr>
          <p:cNvPr id="12" name="Picture 11">
            <a:extLst>
              <a:ext uri="{FF2B5EF4-FFF2-40B4-BE49-F238E27FC236}">
                <a16:creationId xmlns:a16="http://schemas.microsoft.com/office/drawing/2014/main" id="{1950596F-AA3C-FFA5-2941-79A97424E397}"/>
              </a:ext>
            </a:extLst>
          </p:cNvPr>
          <p:cNvPicPr>
            <a:picLocks noChangeAspect="1"/>
          </p:cNvPicPr>
          <p:nvPr/>
        </p:nvPicPr>
        <p:blipFill>
          <a:blip r:embed="rId7"/>
          <a:stretch>
            <a:fillRect/>
          </a:stretch>
        </p:blipFill>
        <p:spPr>
          <a:xfrm>
            <a:off x="791156" y="3392391"/>
            <a:ext cx="2915773" cy="2915773"/>
          </a:xfrm>
          <a:prstGeom prst="rect">
            <a:avLst/>
          </a:prstGeom>
        </p:spPr>
      </p:pic>
    </p:spTree>
    <p:extLst>
      <p:ext uri="{BB962C8B-B14F-4D97-AF65-F5344CB8AC3E}">
        <p14:creationId xmlns:p14="http://schemas.microsoft.com/office/powerpoint/2010/main" val="25035331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66930"/>
              <a:ext cx="1299081" cy="558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a:off x="468880" y="1298269"/>
            <a:ext cx="8733163" cy="1477328"/>
          </a:xfrm>
          <a:prstGeom prst="rect">
            <a:avLst/>
          </a:prstGeom>
          <a:noFill/>
        </p:spPr>
        <p:txBody>
          <a:bodyPr wrap="square" rtlCol="1">
            <a:spAutoFit/>
          </a:bodyPr>
          <a:lstStyle/>
          <a:p>
            <a:pPr algn="l">
              <a:lnSpc>
                <a:spcPct val="250000"/>
              </a:lnSpc>
            </a:pPr>
            <a:endParaRPr lang="en-US" sz="2800" b="1" dirty="0">
              <a:cs typeface="GE SS Text Bold" pitchFamily="18" charset="-78"/>
            </a:endParaRPr>
          </a:p>
          <a:p>
            <a:pPr algn="r"/>
            <a:endParaRPr lang="ar-JO" sz="2000" b="1" dirty="0"/>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C8AF74-B50A-4805-A8E4-A41139DDDC04}"/>
              </a:ext>
            </a:extLst>
          </p:cNvPr>
          <p:cNvSpPr txBox="1"/>
          <p:nvPr/>
        </p:nvSpPr>
        <p:spPr>
          <a:xfrm>
            <a:off x="590342" y="1475515"/>
            <a:ext cx="417403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PRE-ASSESSMENT</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B0B66EE-D428-CF80-8138-FFEA8C7DCD36}"/>
              </a:ext>
            </a:extLst>
          </p:cNvPr>
          <p:cNvPicPr>
            <a:picLocks noChangeAspect="1"/>
          </p:cNvPicPr>
          <p:nvPr/>
        </p:nvPicPr>
        <p:blipFill>
          <a:blip r:embed="rId4"/>
          <a:srcRect b="32569"/>
          <a:stretch/>
        </p:blipFill>
        <p:spPr>
          <a:xfrm>
            <a:off x="9014067" y="1298269"/>
            <a:ext cx="1606266" cy="2105209"/>
          </a:xfrm>
          <a:prstGeom prst="rect">
            <a:avLst/>
          </a:prstGeom>
        </p:spPr>
      </p:pic>
      <p:sp>
        <p:nvSpPr>
          <p:cNvPr id="4" name="TextBox 3">
            <a:extLst>
              <a:ext uri="{FF2B5EF4-FFF2-40B4-BE49-F238E27FC236}">
                <a16:creationId xmlns:a16="http://schemas.microsoft.com/office/drawing/2014/main" id="{F6C23B77-43F9-49DC-5770-384E36B89E83}"/>
              </a:ext>
            </a:extLst>
          </p:cNvPr>
          <p:cNvSpPr txBox="1"/>
          <p:nvPr/>
        </p:nvSpPr>
        <p:spPr>
          <a:xfrm>
            <a:off x="892621" y="2175981"/>
            <a:ext cx="9872408" cy="4431983"/>
          </a:xfrm>
          <a:prstGeom prst="rect">
            <a:avLst/>
          </a:prstGeom>
          <a:noFill/>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1- Which relative pronoun is used for things or animals?</a:t>
            </a:r>
          </a:p>
          <a:p>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1) who                   2) which                   3) which</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2- Choose the correct relative pronoun to complete the sentence:</a:t>
            </a:r>
            <a:br>
              <a:rPr lang="en-US" sz="2400" b="1" dirty="0">
                <a:solidFill>
                  <a:schemeClr val="accent1">
                    <a:lumMod val="75000"/>
                  </a:schemeClr>
                </a:solidFill>
                <a:latin typeface="Arial" panose="020B0604020202020204" pitchFamily="34" charset="0"/>
                <a:cs typeface="Arial" panose="020B0604020202020204" pitchFamily="34" charset="0"/>
              </a:rPr>
            </a:br>
            <a:r>
              <a:rPr lang="en-US" sz="2400" b="1" dirty="0">
                <a:latin typeface="Times New Roman" panose="02020603050405020304" pitchFamily="18" charset="0"/>
                <a:cs typeface="Times New Roman" panose="02020603050405020304" pitchFamily="18" charset="0"/>
              </a:rPr>
              <a:t>                     </a:t>
            </a:r>
          </a:p>
          <a:p>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a:solidFill>
                  <a:schemeClr val="accent6">
                    <a:lumMod val="75000"/>
                  </a:schemeClr>
                </a:solidFill>
              </a:rPr>
              <a:t>The girl ______ book was lost is looking for it.</a:t>
            </a:r>
          </a:p>
          <a:p>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1) whose                  2) which                   3) that</a:t>
            </a:r>
          </a:p>
          <a:p>
            <a:r>
              <a:rPr lang="en-US" sz="2400" dirty="0"/>
              <a:t/>
            </a:r>
            <a:br>
              <a:rPr lang="en-US" sz="2400" dirty="0"/>
            </a:br>
            <a:endParaRPr lang="en-US" sz="2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F64D4A-64FD-3A1C-4A65-D4D813AA72A6}"/>
              </a:ext>
            </a:extLst>
          </p:cNvPr>
          <p:cNvSpPr/>
          <p:nvPr/>
        </p:nvSpPr>
        <p:spPr>
          <a:xfrm>
            <a:off x="10889781" y="2394566"/>
            <a:ext cx="1005749" cy="830997"/>
          </a:xfrm>
          <a:prstGeom prst="rect">
            <a:avLst/>
          </a:prstGeom>
          <a:noFill/>
        </p:spPr>
        <p:txBody>
          <a:bodyPr wrap="squar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IRS</a:t>
            </a:r>
          </a:p>
        </p:txBody>
      </p:sp>
    </p:spTree>
    <p:extLst>
      <p:ext uri="{BB962C8B-B14F-4D97-AF65-F5344CB8AC3E}">
        <p14:creationId xmlns:p14="http://schemas.microsoft.com/office/powerpoint/2010/main" val="9847925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07:00 minutes</a:t>
              </a:r>
            </a:p>
          </p:txBody>
        </p:sp>
      </p:grpSp>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FA377B85-2F22-45D6-B306-BACAFE1AB7D8}"/>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FAE068-92BB-0328-C326-A14787F29D92}"/>
              </a:ext>
            </a:extLst>
          </p:cNvPr>
          <p:cNvSpPr txBox="1"/>
          <p:nvPr/>
        </p:nvSpPr>
        <p:spPr>
          <a:xfrm>
            <a:off x="478560" y="134552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a:t>
            </a:r>
            <a:r>
              <a:rPr lang="en-US" sz="2800" b="1" dirty="0">
                <a:latin typeface="Arial" panose="020B0604020202020204" pitchFamily="34" charset="0"/>
                <a:cs typeface="Arial" panose="020B0604020202020204" pitchFamily="34" charset="0"/>
              </a:rPr>
              <a:t> </a:t>
            </a:r>
          </a:p>
        </p:txBody>
      </p:sp>
      <p:pic>
        <p:nvPicPr>
          <p:cNvPr id="10" name="Relative pronouns part 1">
            <a:hlinkClick r:id="" action="ppaction://media"/>
            <a:extLst>
              <a:ext uri="{FF2B5EF4-FFF2-40B4-BE49-F238E27FC236}">
                <a16:creationId xmlns:a16="http://schemas.microsoft.com/office/drawing/2014/main" id="{1B4FD3A1-F693-C145-AB0E-42862D0ECC3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56439" y="1968019"/>
            <a:ext cx="7916272" cy="4452903"/>
          </a:xfrm>
          <a:prstGeom prst="rect">
            <a:avLst/>
          </a:prstGeom>
        </p:spPr>
      </p:pic>
      <p:sp>
        <p:nvSpPr>
          <p:cNvPr id="11" name="Rectangle 10">
            <a:extLst>
              <a:ext uri="{FF2B5EF4-FFF2-40B4-BE49-F238E27FC236}">
                <a16:creationId xmlns:a16="http://schemas.microsoft.com/office/drawing/2014/main" id="{972E9BAE-2DCA-1A6D-1845-58DA28AF7AAE}"/>
              </a:ext>
            </a:extLst>
          </p:cNvPr>
          <p:cNvSpPr/>
          <p:nvPr/>
        </p:nvSpPr>
        <p:spPr>
          <a:xfrm>
            <a:off x="8018602" y="1375759"/>
            <a:ext cx="3321229" cy="1384995"/>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Take notes </a:t>
            </a:r>
          </a:p>
          <a:p>
            <a:pPr algn="ctr"/>
            <a:r>
              <a:rPr lang="en-US" sz="2800" b="0" cap="none" spc="0" dirty="0">
                <a:ln w="0"/>
                <a:solidFill>
                  <a:schemeClr val="tx1"/>
                </a:solidFill>
                <a:effectLst>
                  <a:outerShdw blurRad="38100" dist="19050" dir="2700000" algn="tl" rotWithShape="0">
                    <a:schemeClr val="dk1">
                      <a:alpha val="40000"/>
                    </a:schemeClr>
                  </a:outerShdw>
                </a:effectLst>
              </a:rPr>
              <a:t>while</a:t>
            </a:r>
          </a:p>
          <a:p>
            <a:pPr algn="ctr"/>
            <a:r>
              <a:rPr lang="en-US" sz="2800" b="0" cap="none" spc="0" dirty="0">
                <a:ln w="0"/>
                <a:solidFill>
                  <a:schemeClr val="tx1"/>
                </a:solidFill>
                <a:effectLst>
                  <a:outerShdw blurRad="38100" dist="19050" dir="2700000" algn="tl" rotWithShape="0">
                    <a:schemeClr val="dk1">
                      <a:alpha val="40000"/>
                    </a:schemeClr>
                  </a:outerShdw>
                </a:effectLst>
              </a:rPr>
              <a:t> watching</a:t>
            </a:r>
            <a:r>
              <a:rPr lang="en-US" sz="2800" b="0" cap="none" spc="0" dirty="0">
                <a:ln w="0"/>
                <a:solidFill>
                  <a:schemeClr val="tx1"/>
                </a:solidFill>
                <a:effectLst>
                  <a:outerShdw blurRad="38100" dist="19050" dir="2700000" algn="tl" rotWithShape="0">
                    <a:schemeClr val="dk1">
                      <a:alpha val="40000"/>
                    </a:schemeClr>
                  </a:outerShdw>
                </a:effectLst>
                <a:sym typeface="Wingdings" panose="05000000000000000000" pitchFamily="2" charset="2"/>
              </a:rPr>
              <a:t></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a:extLst>
              <a:ext uri="{FF2B5EF4-FFF2-40B4-BE49-F238E27FC236}">
                <a16:creationId xmlns:a16="http://schemas.microsoft.com/office/drawing/2014/main" id="{5E7C7120-8405-9FE7-C7EF-B65B43E51153}"/>
              </a:ext>
            </a:extLst>
          </p:cNvPr>
          <p:cNvPicPr>
            <a:picLocks noChangeAspect="1"/>
          </p:cNvPicPr>
          <p:nvPr/>
        </p:nvPicPr>
        <p:blipFill>
          <a:blip r:embed="rId7"/>
          <a:stretch>
            <a:fillRect/>
          </a:stretch>
        </p:blipFill>
        <p:spPr>
          <a:xfrm>
            <a:off x="8898769" y="2680671"/>
            <a:ext cx="1560894" cy="1410648"/>
          </a:xfrm>
          <a:prstGeom prst="rect">
            <a:avLst/>
          </a:prstGeom>
        </p:spPr>
      </p:pic>
    </p:spTree>
    <p:extLst>
      <p:ext uri="{BB962C8B-B14F-4D97-AF65-F5344CB8AC3E}">
        <p14:creationId xmlns:p14="http://schemas.microsoft.com/office/powerpoint/2010/main" val="3881567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17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2867-3226-EFB4-6EF5-48034353852E}"/>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A584590C-C00B-1F81-5503-947C5CF516BA}"/>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704866D7-C556-5809-181B-B66482322623}"/>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6E603F2E-FE34-EC75-1B21-12BA7E7D3DA3}"/>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E64B6158-1765-C66A-5B34-07854EEAFAC4}"/>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F22AA25C-0470-7050-3569-FDF07689DC7B}"/>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283C9FD5-B6A0-4903-8894-3056A99B57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0FD3B566-F224-D396-FA84-6F2AAA47EC7C}"/>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0FF346C4-C6AA-B00B-AC86-78FEE6486BF1}"/>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77863E3C-14D5-7CD6-455B-07215B0B5D81}"/>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07:00 minutes</a:t>
              </a:r>
            </a:p>
          </p:txBody>
        </p:sp>
      </p:grpSp>
      <p:pic>
        <p:nvPicPr>
          <p:cNvPr id="28" name="Picture 3">
            <a:extLst>
              <a:ext uri="{FF2B5EF4-FFF2-40B4-BE49-F238E27FC236}">
                <a16:creationId xmlns:a16="http://schemas.microsoft.com/office/drawing/2014/main" id="{5A0DC049-DDB3-0406-DEDC-E26A04985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AF049367-26CB-EDE4-9501-7312611AAB62}"/>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296E82-AF4E-E022-2493-2EC5153078F3}"/>
              </a:ext>
            </a:extLst>
          </p:cNvPr>
          <p:cNvSpPr txBox="1"/>
          <p:nvPr/>
        </p:nvSpPr>
        <p:spPr>
          <a:xfrm>
            <a:off x="478560" y="1345529"/>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a:t>
            </a:r>
            <a:r>
              <a:rPr lang="en-US" sz="2800" b="1"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CD69FD34-DA56-2B6E-A070-04F3896BD9C7}"/>
              </a:ext>
            </a:extLst>
          </p:cNvPr>
          <p:cNvSpPr txBox="1"/>
          <p:nvPr/>
        </p:nvSpPr>
        <p:spPr>
          <a:xfrm>
            <a:off x="1425186" y="2030455"/>
            <a:ext cx="8224919" cy="4431983"/>
          </a:xfrm>
          <a:prstGeom prst="rect">
            <a:avLst/>
          </a:prstGeom>
          <a:noFill/>
        </p:spPr>
        <p:txBody>
          <a:bodyPr wrap="square">
            <a:spAutoFit/>
          </a:bodyPr>
          <a:lstStyle/>
          <a:p>
            <a:r>
              <a:rPr lang="en-US" b="1" u="sng" dirty="0">
                <a:solidFill>
                  <a:schemeClr val="accent1">
                    <a:lumMod val="50000"/>
                  </a:schemeClr>
                </a:solidFill>
                <a:latin typeface="Comic Sans MS" panose="030F0702030302020204" pitchFamily="66" charset="0"/>
              </a:rPr>
              <a:t>What are Relative Pronouns?</a:t>
            </a:r>
          </a:p>
          <a:p>
            <a:r>
              <a:rPr lang="en-US" sz="1600" dirty="0">
                <a:latin typeface="Comic Sans MS" panose="030F0702030302020204" pitchFamily="66" charset="0"/>
              </a:rPr>
              <a:t/>
            </a:r>
            <a:br>
              <a:rPr lang="en-US" sz="1600" dirty="0">
                <a:latin typeface="Comic Sans MS" panose="030F0702030302020204" pitchFamily="66" charset="0"/>
              </a:rPr>
            </a:br>
            <a:r>
              <a:rPr lang="en-US" dirty="0">
                <a:latin typeface="Comic Sans MS" panose="030F0702030302020204" pitchFamily="66" charset="0"/>
                <a:cs typeface="Arial" panose="020B0604020202020204" pitchFamily="34" charset="0"/>
              </a:rPr>
              <a:t>Relative pronouns are words that help connect a sentence by giving more information about a person, place, or thing. Some common relative pronouns are</a:t>
            </a:r>
            <a:r>
              <a:rPr lang="en-US" dirty="0" smtClean="0">
                <a:latin typeface="Comic Sans MS" panose="030F0702030302020204" pitchFamily="66" charset="0"/>
                <a:cs typeface="Arial" panose="020B0604020202020204" pitchFamily="34" charset="0"/>
              </a:rPr>
              <a:t>:</a:t>
            </a:r>
          </a:p>
          <a:p>
            <a:endParaRPr lang="en-US" dirty="0">
              <a:latin typeface="Comic Sans MS" panose="030F0702030302020204" pitchFamily="66" charset="0"/>
              <a:cs typeface="Arial" panose="020B0604020202020204" pitchFamily="34" charset="0"/>
            </a:endParaRPr>
          </a:p>
          <a:p>
            <a:pPr>
              <a:buFont typeface="Arial" panose="020B0604020202020204" pitchFamily="34" charset="0"/>
              <a:buChar char="•"/>
            </a:pPr>
            <a:r>
              <a:rPr lang="en-US" sz="1600" b="1" dirty="0" smtClean="0">
                <a:solidFill>
                  <a:schemeClr val="accent1">
                    <a:lumMod val="50000"/>
                  </a:schemeClr>
                </a:solidFill>
                <a:latin typeface="Comic Sans MS" panose="030F0702030302020204" pitchFamily="66" charset="0"/>
              </a:rPr>
              <a:t>who</a:t>
            </a:r>
            <a:r>
              <a:rPr lang="en-US" sz="1600" dirty="0" smtClean="0">
                <a:latin typeface="Comic Sans MS" panose="030F0702030302020204" pitchFamily="66" charset="0"/>
              </a:rPr>
              <a:t> </a:t>
            </a:r>
            <a:r>
              <a:rPr lang="en-US" sz="1600" dirty="0">
                <a:latin typeface="Comic Sans MS" panose="030F0702030302020204" pitchFamily="66" charset="0"/>
              </a:rPr>
              <a:t>→ for </a:t>
            </a:r>
            <a:r>
              <a:rPr lang="en-US" sz="1600" dirty="0">
                <a:solidFill>
                  <a:schemeClr val="accent1">
                    <a:lumMod val="50000"/>
                  </a:schemeClr>
                </a:solidFill>
                <a:latin typeface="Comic Sans MS" panose="030F0702030302020204" pitchFamily="66" charset="0"/>
              </a:rPr>
              <a:t>people</a:t>
            </a:r>
            <a:r>
              <a:rPr lang="en-US" sz="1600" dirty="0">
                <a:latin typeface="Comic Sans MS" panose="030F0702030302020204" pitchFamily="66" charset="0"/>
              </a:rPr>
              <a:t> (e.g., The boy </a:t>
            </a:r>
            <a:r>
              <a:rPr lang="en-US" sz="1600" b="1" dirty="0">
                <a:latin typeface="Comic Sans MS" panose="030F0702030302020204" pitchFamily="66" charset="0"/>
              </a:rPr>
              <a:t>who</a:t>
            </a:r>
            <a:r>
              <a:rPr lang="en-US" sz="1600" dirty="0">
                <a:latin typeface="Comic Sans MS" panose="030F0702030302020204" pitchFamily="66" charset="0"/>
              </a:rPr>
              <a:t> is running is my friend.)</a:t>
            </a:r>
          </a:p>
          <a:p>
            <a:endParaRPr lang="en-US" sz="1600" dirty="0">
              <a:latin typeface="Comic Sans MS" panose="030F0702030302020204" pitchFamily="66" charset="0"/>
            </a:endParaRPr>
          </a:p>
          <a:p>
            <a:pPr>
              <a:buFont typeface="Arial" panose="020B0604020202020204" pitchFamily="34" charset="0"/>
              <a:buChar char="•"/>
            </a:pPr>
            <a:r>
              <a:rPr lang="en-US" sz="1600" b="1" dirty="0">
                <a:solidFill>
                  <a:schemeClr val="accent1">
                    <a:lumMod val="50000"/>
                  </a:schemeClr>
                </a:solidFill>
                <a:latin typeface="Comic Sans MS" panose="030F0702030302020204" pitchFamily="66" charset="0"/>
              </a:rPr>
              <a:t>whom</a:t>
            </a:r>
            <a:r>
              <a:rPr lang="en-US" sz="1600" dirty="0">
                <a:latin typeface="Comic Sans MS" panose="030F0702030302020204" pitchFamily="66" charset="0"/>
              </a:rPr>
              <a:t> → for </a:t>
            </a:r>
            <a:r>
              <a:rPr lang="en-US" sz="1600" dirty="0">
                <a:solidFill>
                  <a:schemeClr val="accent1">
                    <a:lumMod val="50000"/>
                  </a:schemeClr>
                </a:solidFill>
                <a:latin typeface="Comic Sans MS" panose="030F0702030302020204" pitchFamily="66" charset="0"/>
              </a:rPr>
              <a:t>people</a:t>
            </a:r>
            <a:r>
              <a:rPr lang="en-US" sz="1600" dirty="0">
                <a:latin typeface="Comic Sans MS" panose="030F0702030302020204" pitchFamily="66" charset="0"/>
              </a:rPr>
              <a:t> (used less often) (e.g., The teacher </a:t>
            </a:r>
            <a:r>
              <a:rPr lang="en-US" sz="1600" b="1" dirty="0">
                <a:latin typeface="Comic Sans MS" panose="030F0702030302020204" pitchFamily="66" charset="0"/>
              </a:rPr>
              <a:t>whom</a:t>
            </a:r>
            <a:r>
              <a:rPr lang="en-US" sz="1600" dirty="0">
                <a:latin typeface="Comic Sans MS" panose="030F0702030302020204" pitchFamily="66" charset="0"/>
              </a:rPr>
              <a:t> we respect is kind.)</a:t>
            </a:r>
          </a:p>
          <a:p>
            <a:endParaRPr lang="en-US" sz="1600" dirty="0">
              <a:latin typeface="Comic Sans MS" panose="030F0702030302020204" pitchFamily="66" charset="0"/>
            </a:endParaRPr>
          </a:p>
          <a:p>
            <a:pPr>
              <a:buFont typeface="Arial" panose="020B0604020202020204" pitchFamily="34" charset="0"/>
              <a:buChar char="•"/>
            </a:pPr>
            <a:r>
              <a:rPr lang="en-US" sz="1600" b="1" dirty="0">
                <a:solidFill>
                  <a:schemeClr val="accent1">
                    <a:lumMod val="50000"/>
                  </a:schemeClr>
                </a:solidFill>
                <a:latin typeface="Comic Sans MS" panose="030F0702030302020204" pitchFamily="66" charset="0"/>
              </a:rPr>
              <a:t>which</a:t>
            </a:r>
            <a:r>
              <a:rPr lang="en-US" sz="1600" dirty="0">
                <a:latin typeface="Comic Sans MS" panose="030F0702030302020204" pitchFamily="66" charset="0"/>
              </a:rPr>
              <a:t> → for </a:t>
            </a:r>
            <a:r>
              <a:rPr lang="en-US" sz="1600" dirty="0">
                <a:solidFill>
                  <a:schemeClr val="accent1">
                    <a:lumMod val="50000"/>
                  </a:schemeClr>
                </a:solidFill>
                <a:latin typeface="Comic Sans MS" panose="030F0702030302020204" pitchFamily="66" charset="0"/>
              </a:rPr>
              <a:t>animals and things </a:t>
            </a:r>
            <a:r>
              <a:rPr lang="en-US" sz="1600" dirty="0">
                <a:latin typeface="Comic Sans MS" panose="030F0702030302020204" pitchFamily="66" charset="0"/>
              </a:rPr>
              <a:t>(e.g., The book </a:t>
            </a:r>
            <a:r>
              <a:rPr lang="en-US" sz="1600" b="1" dirty="0">
                <a:latin typeface="Comic Sans MS" panose="030F0702030302020204" pitchFamily="66" charset="0"/>
              </a:rPr>
              <a:t>which</a:t>
            </a:r>
            <a:r>
              <a:rPr lang="en-US" sz="1600" dirty="0">
                <a:latin typeface="Comic Sans MS" panose="030F0702030302020204" pitchFamily="66" charset="0"/>
              </a:rPr>
              <a:t> I read was amazing.)</a:t>
            </a:r>
          </a:p>
          <a:p>
            <a:endParaRPr lang="en-US" sz="1600" dirty="0">
              <a:latin typeface="Comic Sans MS" panose="030F0702030302020204" pitchFamily="66" charset="0"/>
            </a:endParaRPr>
          </a:p>
          <a:p>
            <a:pPr>
              <a:buFont typeface="Arial" panose="020B0604020202020204" pitchFamily="34" charset="0"/>
              <a:buChar char="•"/>
            </a:pPr>
            <a:r>
              <a:rPr lang="en-US" sz="1600" b="1" dirty="0">
                <a:solidFill>
                  <a:schemeClr val="accent1">
                    <a:lumMod val="50000"/>
                  </a:schemeClr>
                </a:solidFill>
                <a:latin typeface="Comic Sans MS" panose="030F0702030302020204" pitchFamily="66" charset="0"/>
              </a:rPr>
              <a:t>that</a:t>
            </a:r>
            <a:r>
              <a:rPr lang="en-US" sz="1600" dirty="0">
                <a:latin typeface="Comic Sans MS" panose="030F0702030302020204" pitchFamily="66" charset="0"/>
              </a:rPr>
              <a:t> → for </a:t>
            </a:r>
            <a:r>
              <a:rPr lang="en-US" sz="1600" dirty="0">
                <a:solidFill>
                  <a:schemeClr val="accent1">
                    <a:lumMod val="50000"/>
                  </a:schemeClr>
                </a:solidFill>
                <a:latin typeface="Comic Sans MS" panose="030F0702030302020204" pitchFamily="66" charset="0"/>
              </a:rPr>
              <a:t>people, animals, or things</a:t>
            </a:r>
            <a:r>
              <a:rPr lang="en-US" sz="1600" dirty="0">
                <a:latin typeface="Comic Sans MS" panose="030F0702030302020204" pitchFamily="66" charset="0"/>
              </a:rPr>
              <a:t> (e.g., The cake </a:t>
            </a:r>
            <a:r>
              <a:rPr lang="en-US" sz="1600" b="1" dirty="0">
                <a:latin typeface="Comic Sans MS" panose="030F0702030302020204" pitchFamily="66" charset="0"/>
              </a:rPr>
              <a:t>that</a:t>
            </a:r>
            <a:r>
              <a:rPr lang="en-US" sz="1600" dirty="0">
                <a:latin typeface="Comic Sans MS" panose="030F0702030302020204" pitchFamily="66" charset="0"/>
              </a:rPr>
              <a:t> she made was delicious.)</a:t>
            </a:r>
          </a:p>
          <a:p>
            <a:endParaRPr lang="en-US" sz="1600" dirty="0">
              <a:latin typeface="Comic Sans MS" panose="030F0702030302020204" pitchFamily="66" charset="0"/>
            </a:endParaRPr>
          </a:p>
          <a:p>
            <a:pPr>
              <a:buFont typeface="Arial" panose="020B0604020202020204" pitchFamily="34" charset="0"/>
              <a:buChar char="•"/>
            </a:pPr>
            <a:r>
              <a:rPr lang="en-US" sz="1600" b="1" dirty="0">
                <a:solidFill>
                  <a:schemeClr val="accent1">
                    <a:lumMod val="50000"/>
                  </a:schemeClr>
                </a:solidFill>
                <a:latin typeface="Comic Sans MS" panose="030F0702030302020204" pitchFamily="66" charset="0"/>
              </a:rPr>
              <a:t>whose</a:t>
            </a:r>
            <a:r>
              <a:rPr lang="en-US" sz="1600" dirty="0">
                <a:latin typeface="Comic Sans MS" panose="030F0702030302020204" pitchFamily="66" charset="0"/>
              </a:rPr>
              <a:t> → shows </a:t>
            </a:r>
            <a:r>
              <a:rPr lang="en-US" sz="1600" dirty="0">
                <a:solidFill>
                  <a:schemeClr val="accent1">
                    <a:lumMod val="50000"/>
                  </a:schemeClr>
                </a:solidFill>
                <a:latin typeface="Comic Sans MS" panose="030F0702030302020204" pitchFamily="66" charset="0"/>
              </a:rPr>
              <a:t>possession</a:t>
            </a:r>
            <a:r>
              <a:rPr lang="en-US" sz="1600" dirty="0">
                <a:latin typeface="Comic Sans MS" panose="030F0702030302020204" pitchFamily="66" charset="0"/>
              </a:rPr>
              <a:t> (e.g., The girl </a:t>
            </a:r>
            <a:r>
              <a:rPr lang="en-US" sz="1600" b="1" dirty="0">
                <a:latin typeface="Comic Sans MS" panose="030F0702030302020204" pitchFamily="66" charset="0"/>
              </a:rPr>
              <a:t>whose</a:t>
            </a:r>
            <a:r>
              <a:rPr lang="en-US" sz="1600" dirty="0">
                <a:latin typeface="Comic Sans MS" panose="030F0702030302020204" pitchFamily="66" charset="0"/>
              </a:rPr>
              <a:t> dog is lost is sad.)</a:t>
            </a:r>
          </a:p>
          <a:p>
            <a:endParaRPr lang="en-US" sz="1600" dirty="0">
              <a:latin typeface="Comic Sans MS" panose="030F0702030302020204" pitchFamily="66" charset="0"/>
            </a:endParaRPr>
          </a:p>
          <a:p>
            <a:pPr>
              <a:buFont typeface="Arial" panose="020B0604020202020204" pitchFamily="34" charset="0"/>
              <a:buChar char="•"/>
            </a:pPr>
            <a:r>
              <a:rPr lang="en-US" sz="1600" b="1" dirty="0">
                <a:solidFill>
                  <a:schemeClr val="accent1">
                    <a:lumMod val="50000"/>
                  </a:schemeClr>
                </a:solidFill>
                <a:latin typeface="Comic Sans MS" panose="030F0702030302020204" pitchFamily="66" charset="0"/>
              </a:rPr>
              <a:t>where</a:t>
            </a:r>
            <a:r>
              <a:rPr lang="en-US" sz="1600" dirty="0">
                <a:latin typeface="Comic Sans MS" panose="030F0702030302020204" pitchFamily="66" charset="0"/>
              </a:rPr>
              <a:t> → for </a:t>
            </a:r>
            <a:r>
              <a:rPr lang="en-US" sz="1600" dirty="0">
                <a:solidFill>
                  <a:schemeClr val="accent1">
                    <a:lumMod val="50000"/>
                  </a:schemeClr>
                </a:solidFill>
                <a:latin typeface="Comic Sans MS" panose="030F0702030302020204" pitchFamily="66" charset="0"/>
              </a:rPr>
              <a:t>places</a:t>
            </a:r>
            <a:r>
              <a:rPr lang="en-US" sz="1600" dirty="0">
                <a:latin typeface="Comic Sans MS" panose="030F0702030302020204" pitchFamily="66" charset="0"/>
              </a:rPr>
              <a:t> (e.g., This is the park </a:t>
            </a:r>
            <a:r>
              <a:rPr lang="en-US" sz="1600" b="1" dirty="0">
                <a:latin typeface="Comic Sans MS" panose="030F0702030302020204" pitchFamily="66" charset="0"/>
              </a:rPr>
              <a:t>where</a:t>
            </a:r>
            <a:r>
              <a:rPr lang="en-US" sz="1600" dirty="0">
                <a:latin typeface="Comic Sans MS" panose="030F0702030302020204" pitchFamily="66" charset="0"/>
              </a:rPr>
              <a:t> we play.)</a:t>
            </a:r>
          </a:p>
        </p:txBody>
      </p:sp>
    </p:spTree>
    <p:extLst>
      <p:ext uri="{BB962C8B-B14F-4D97-AF65-F5344CB8AC3E}">
        <p14:creationId xmlns:p14="http://schemas.microsoft.com/office/powerpoint/2010/main" val="11076046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9AF9-21A3-AF06-54FE-638AACBCF695}"/>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4DEA2F3D-3B68-3948-57B8-025CEFF60026}"/>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6A522D5C-D90C-0905-5969-D019755056A4}"/>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2AC40A78-5800-7FBA-6A42-36431E9C73B0}"/>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BCECE2FB-E9E3-029D-CE87-F041752CCCA9}"/>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6A738669-F649-7E8D-22A2-DDABED5C531C}"/>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6E514AB0-C020-BE90-97D2-6D0CFD62F4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8B088001-1485-1EA6-D2F2-17F8FDD7834B}"/>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26F18A05-24CF-F2E2-1E08-D381735C9FA0}"/>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93D6F17D-35C1-ACFA-0BF6-E5A923EB90F1}"/>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pic>
        <p:nvPicPr>
          <p:cNvPr id="28" name="Picture 3">
            <a:extLst>
              <a:ext uri="{FF2B5EF4-FFF2-40B4-BE49-F238E27FC236}">
                <a16:creationId xmlns:a16="http://schemas.microsoft.com/office/drawing/2014/main" id="{ABDC1AFE-C5CF-4E39-D680-664DAC6A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420E6286-11BE-D08B-E80E-8C63C3F3C990}"/>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C5C5BF-68C4-2EB9-00B6-B23242E67AB3}"/>
              </a:ext>
            </a:extLst>
          </p:cNvPr>
          <p:cNvSpPr txBox="1"/>
          <p:nvPr/>
        </p:nvSpPr>
        <p:spPr>
          <a:xfrm>
            <a:off x="692759" y="1607140"/>
            <a:ext cx="321518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Thinking</a:t>
            </a:r>
            <a:endParaRPr lang="en-US" sz="2800" b="1" dirty="0">
              <a:latin typeface="Arial" panose="020B0604020202020204" pitchFamily="34" charset="0"/>
              <a:cs typeface="Arial" panose="020B0604020202020204" pitchFamily="34" charset="0"/>
            </a:endParaRPr>
          </a:p>
        </p:txBody>
      </p:sp>
      <p:pic>
        <p:nvPicPr>
          <p:cNvPr id="2050" name="Picture 2" descr="Critical Thinking Exercises - WATCH CDC">
            <a:extLst>
              <a:ext uri="{FF2B5EF4-FFF2-40B4-BE49-F238E27FC236}">
                <a16:creationId xmlns:a16="http://schemas.microsoft.com/office/drawing/2014/main" id="{C4D817B7-47DF-0CCA-9BFC-056DD5C71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8070" y="2263836"/>
            <a:ext cx="1080152" cy="11651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2BB92CAB-67E3-971C-1CCE-475ED1048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65" y="5200280"/>
            <a:ext cx="3968990" cy="13540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ED7183B-2482-BC5F-21D8-7A138261EE99}"/>
              </a:ext>
            </a:extLst>
          </p:cNvPr>
          <p:cNvPicPr>
            <a:picLocks noChangeAspect="1"/>
          </p:cNvPicPr>
          <p:nvPr/>
        </p:nvPicPr>
        <p:blipFill>
          <a:blip r:embed="rId6"/>
          <a:srcRect b="32569"/>
          <a:stretch/>
        </p:blipFill>
        <p:spPr>
          <a:xfrm>
            <a:off x="4894361" y="5088368"/>
            <a:ext cx="1083388" cy="1095812"/>
          </a:xfrm>
          <a:prstGeom prst="rect">
            <a:avLst/>
          </a:prstGeom>
        </p:spPr>
      </p:pic>
      <p:sp>
        <p:nvSpPr>
          <p:cNvPr id="4" name="TextBox 3">
            <a:extLst>
              <a:ext uri="{FF2B5EF4-FFF2-40B4-BE49-F238E27FC236}">
                <a16:creationId xmlns:a16="http://schemas.microsoft.com/office/drawing/2014/main" id="{0A77EEE2-92A6-4265-EB46-E78F7B583B7C}"/>
              </a:ext>
            </a:extLst>
          </p:cNvPr>
          <p:cNvSpPr txBox="1"/>
          <p:nvPr/>
        </p:nvSpPr>
        <p:spPr>
          <a:xfrm>
            <a:off x="692759" y="2263836"/>
            <a:ext cx="4908769" cy="3046988"/>
          </a:xfrm>
          <a:prstGeom prst="rect">
            <a:avLst/>
          </a:prstGeom>
          <a:noFill/>
        </p:spPr>
        <p:txBody>
          <a:bodyPr wrap="square">
            <a:spAutoFit/>
          </a:bodyPr>
          <a:lstStyle/>
          <a:p>
            <a:r>
              <a:rPr lang="en-US" sz="2400" dirty="0" smtClean="0">
                <a:latin typeface="Comic Sans MS" panose="030F0702030302020204" pitchFamily="66" charset="0"/>
              </a:rPr>
              <a:t>"Imagine you are writing a story about a magical island. You want to describe a talking parrot that helps lost travelers. Which relative pronoun would you use to describe the parrot, and why? Would you choose 'who' or 'which'? Explain your choice."</a:t>
            </a:r>
            <a:endParaRPr lang="en-US" sz="2400" dirty="0">
              <a:latin typeface="Comic Sans MS" panose="030F0702030302020204" pitchFamily="66" charset="0"/>
              <a:cs typeface="Arial" panose="020B0604020202020204" pitchFamily="34" charset="0"/>
            </a:endParaRPr>
          </a:p>
        </p:txBody>
      </p:sp>
      <p:pic>
        <p:nvPicPr>
          <p:cNvPr id="1026" name="Picture 2" descr="Talking Parrot | VOANews">
            <a:extLst>
              <a:ext uri="{FF2B5EF4-FFF2-40B4-BE49-F238E27FC236}">
                <a16:creationId xmlns:a16="http://schemas.microsoft.com/office/drawing/2014/main" id="{C63E94A7-BFC2-9126-8BB2-2D03DFB637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362" t="8414" r="7592" b="1"/>
          <a:stretch/>
        </p:blipFill>
        <p:spPr bwMode="auto">
          <a:xfrm>
            <a:off x="6096000" y="2075616"/>
            <a:ext cx="4069812" cy="299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419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FF91D-29E5-60DB-F6D4-4650A5B97D5D}"/>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8F5B21C3-A313-A798-DA84-B86668C59562}"/>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FC8FC876-BA36-B7CE-D3A2-6001498EA088}"/>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E0B6B43A-9F35-9A93-61CF-BE745F0DF5D2}"/>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CE294CA9-2FC8-1480-EF79-80A50E12756B}"/>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AC7003C5-B9A7-0CBE-6402-9E66B33B77DB}"/>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DAD9A046-C04F-05D2-D500-9DD7371998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A2198332-557F-A061-61B2-0F244B8827DA}"/>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D7B94795-F41D-D0DE-0E63-B17D8187ADD6}"/>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7DC179D-1C60-3923-775D-17DB60B5BB26}"/>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pic>
        <p:nvPicPr>
          <p:cNvPr id="28" name="Picture 3">
            <a:extLst>
              <a:ext uri="{FF2B5EF4-FFF2-40B4-BE49-F238E27FC236}">
                <a16:creationId xmlns:a16="http://schemas.microsoft.com/office/drawing/2014/main" id="{15A10D97-953B-3F30-3004-AB279ED22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866CAB6A-0797-6FAD-A993-E2CAF953228C}"/>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xperimenting with 360 Degree Feedback ...">
            <a:extLst>
              <a:ext uri="{FF2B5EF4-FFF2-40B4-BE49-F238E27FC236}">
                <a16:creationId xmlns:a16="http://schemas.microsoft.com/office/drawing/2014/main" id="{1C083E91-7B00-1E30-EE67-F4EE9F646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22" y="5532971"/>
            <a:ext cx="1937857" cy="8177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C3770B-9015-DFBB-CF48-91766F4D9C59}"/>
              </a:ext>
            </a:extLst>
          </p:cNvPr>
          <p:cNvPicPr>
            <a:picLocks noChangeAspect="1"/>
          </p:cNvPicPr>
          <p:nvPr/>
        </p:nvPicPr>
        <p:blipFill>
          <a:blip r:embed="rId5"/>
          <a:srcRect l="37900" t="9170" r="20363" b="20738"/>
          <a:stretch/>
        </p:blipFill>
        <p:spPr>
          <a:xfrm>
            <a:off x="6824711" y="1669409"/>
            <a:ext cx="1824340" cy="1759591"/>
          </a:xfrm>
          <a:prstGeom prst="rect">
            <a:avLst/>
          </a:prstGeom>
        </p:spPr>
      </p:pic>
      <p:pic>
        <p:nvPicPr>
          <p:cNvPr id="6" name="Picture 5">
            <a:extLst>
              <a:ext uri="{FF2B5EF4-FFF2-40B4-BE49-F238E27FC236}">
                <a16:creationId xmlns:a16="http://schemas.microsoft.com/office/drawing/2014/main" id="{B04D9B00-4BB2-1FBE-9551-810239CED5FC}"/>
              </a:ext>
            </a:extLst>
          </p:cNvPr>
          <p:cNvPicPr>
            <a:picLocks noChangeAspect="1"/>
          </p:cNvPicPr>
          <p:nvPr/>
        </p:nvPicPr>
        <p:blipFill>
          <a:blip r:embed="rId5"/>
          <a:srcRect l="37900" t="9170" r="20363" b="20738"/>
          <a:stretch/>
        </p:blipFill>
        <p:spPr>
          <a:xfrm>
            <a:off x="6824711" y="3651377"/>
            <a:ext cx="1824340" cy="1759591"/>
          </a:xfrm>
          <a:prstGeom prst="rect">
            <a:avLst/>
          </a:prstGeom>
        </p:spPr>
      </p:pic>
      <p:pic>
        <p:nvPicPr>
          <p:cNvPr id="9" name="Picture 8">
            <a:extLst>
              <a:ext uri="{FF2B5EF4-FFF2-40B4-BE49-F238E27FC236}">
                <a16:creationId xmlns:a16="http://schemas.microsoft.com/office/drawing/2014/main" id="{BD323BE0-1D8D-737D-058F-509CE93CFA44}"/>
              </a:ext>
            </a:extLst>
          </p:cNvPr>
          <p:cNvPicPr>
            <a:picLocks noChangeAspect="1"/>
          </p:cNvPicPr>
          <p:nvPr/>
        </p:nvPicPr>
        <p:blipFill>
          <a:blip r:embed="rId5"/>
          <a:srcRect l="37900" t="9170" r="20363" b="20738"/>
          <a:stretch/>
        </p:blipFill>
        <p:spPr>
          <a:xfrm>
            <a:off x="8692913" y="3651377"/>
            <a:ext cx="1824340" cy="1759591"/>
          </a:xfrm>
          <a:prstGeom prst="rect">
            <a:avLst/>
          </a:prstGeom>
        </p:spPr>
      </p:pic>
      <p:pic>
        <p:nvPicPr>
          <p:cNvPr id="12" name="Picture 11">
            <a:extLst>
              <a:ext uri="{FF2B5EF4-FFF2-40B4-BE49-F238E27FC236}">
                <a16:creationId xmlns:a16="http://schemas.microsoft.com/office/drawing/2014/main" id="{8CB6048F-B588-A89C-940C-0CC83D1D1902}"/>
              </a:ext>
            </a:extLst>
          </p:cNvPr>
          <p:cNvPicPr>
            <a:picLocks noChangeAspect="1"/>
          </p:cNvPicPr>
          <p:nvPr/>
        </p:nvPicPr>
        <p:blipFill>
          <a:blip r:embed="rId5"/>
          <a:srcRect l="37900" t="9170" r="20363" b="20738"/>
          <a:stretch/>
        </p:blipFill>
        <p:spPr>
          <a:xfrm>
            <a:off x="8692913" y="1669408"/>
            <a:ext cx="1824340" cy="1759591"/>
          </a:xfrm>
          <a:prstGeom prst="rect">
            <a:avLst/>
          </a:prstGeom>
        </p:spPr>
      </p:pic>
      <p:sp>
        <p:nvSpPr>
          <p:cNvPr id="13" name="TextBox 12">
            <a:extLst>
              <a:ext uri="{FF2B5EF4-FFF2-40B4-BE49-F238E27FC236}">
                <a16:creationId xmlns:a16="http://schemas.microsoft.com/office/drawing/2014/main" id="{227B7FFD-8B18-D075-CA08-EBC61A3F72BD}"/>
              </a:ext>
            </a:extLst>
          </p:cNvPr>
          <p:cNvSpPr txBox="1"/>
          <p:nvPr/>
        </p:nvSpPr>
        <p:spPr>
          <a:xfrm>
            <a:off x="7575259" y="2869035"/>
            <a:ext cx="427838" cy="584775"/>
          </a:xfrm>
          <a:prstGeom prst="rect">
            <a:avLst/>
          </a:prstGeom>
          <a:noFill/>
        </p:spPr>
        <p:txBody>
          <a:bodyPr wrap="square" rtlCol="0">
            <a:spAutoFit/>
          </a:bodyPr>
          <a:lstStyle/>
          <a:p>
            <a:r>
              <a:rPr lang="en-US" sz="3200" b="1" dirty="0">
                <a:solidFill>
                  <a:schemeClr val="bg1"/>
                </a:solidFill>
              </a:rPr>
              <a:t>1</a:t>
            </a:r>
          </a:p>
        </p:txBody>
      </p:sp>
      <p:sp>
        <p:nvSpPr>
          <p:cNvPr id="14" name="TextBox 13">
            <a:extLst>
              <a:ext uri="{FF2B5EF4-FFF2-40B4-BE49-F238E27FC236}">
                <a16:creationId xmlns:a16="http://schemas.microsoft.com/office/drawing/2014/main" id="{8E69A7B1-4069-FA8C-5C22-74893801DF89}"/>
              </a:ext>
            </a:extLst>
          </p:cNvPr>
          <p:cNvSpPr txBox="1"/>
          <p:nvPr/>
        </p:nvSpPr>
        <p:spPr>
          <a:xfrm>
            <a:off x="9486325" y="2844224"/>
            <a:ext cx="427838" cy="584775"/>
          </a:xfrm>
          <a:prstGeom prst="rect">
            <a:avLst/>
          </a:prstGeom>
          <a:noFill/>
        </p:spPr>
        <p:txBody>
          <a:bodyPr wrap="square" rtlCol="0">
            <a:spAutoFit/>
          </a:bodyPr>
          <a:lstStyle/>
          <a:p>
            <a:r>
              <a:rPr lang="en-US" sz="3200" b="1" dirty="0">
                <a:solidFill>
                  <a:schemeClr val="bg1"/>
                </a:solidFill>
              </a:rPr>
              <a:t>2</a:t>
            </a:r>
          </a:p>
        </p:txBody>
      </p:sp>
      <p:sp>
        <p:nvSpPr>
          <p:cNvPr id="15" name="TextBox 14">
            <a:extLst>
              <a:ext uri="{FF2B5EF4-FFF2-40B4-BE49-F238E27FC236}">
                <a16:creationId xmlns:a16="http://schemas.microsoft.com/office/drawing/2014/main" id="{BEB3036A-E718-137B-D10B-F566589BEB8E}"/>
              </a:ext>
            </a:extLst>
          </p:cNvPr>
          <p:cNvSpPr txBox="1"/>
          <p:nvPr/>
        </p:nvSpPr>
        <p:spPr>
          <a:xfrm>
            <a:off x="9449237" y="4781025"/>
            <a:ext cx="427838" cy="584775"/>
          </a:xfrm>
          <a:prstGeom prst="rect">
            <a:avLst/>
          </a:prstGeom>
          <a:noFill/>
        </p:spPr>
        <p:txBody>
          <a:bodyPr wrap="square" rtlCol="0">
            <a:spAutoFit/>
          </a:bodyPr>
          <a:lstStyle/>
          <a:p>
            <a:r>
              <a:rPr lang="en-US" sz="3200" b="1" dirty="0">
                <a:solidFill>
                  <a:schemeClr val="bg1"/>
                </a:solidFill>
              </a:rPr>
              <a:t>4</a:t>
            </a:r>
          </a:p>
        </p:txBody>
      </p:sp>
      <p:sp>
        <p:nvSpPr>
          <p:cNvPr id="16" name="TextBox 15">
            <a:extLst>
              <a:ext uri="{FF2B5EF4-FFF2-40B4-BE49-F238E27FC236}">
                <a16:creationId xmlns:a16="http://schemas.microsoft.com/office/drawing/2014/main" id="{F7D1358B-20CE-461B-E1D5-B8EC48BAD117}"/>
              </a:ext>
            </a:extLst>
          </p:cNvPr>
          <p:cNvSpPr txBox="1"/>
          <p:nvPr/>
        </p:nvSpPr>
        <p:spPr>
          <a:xfrm>
            <a:off x="7575259" y="4781026"/>
            <a:ext cx="427838" cy="584775"/>
          </a:xfrm>
          <a:prstGeom prst="rect">
            <a:avLst/>
          </a:prstGeom>
          <a:noFill/>
        </p:spPr>
        <p:txBody>
          <a:bodyPr wrap="square" rtlCol="0">
            <a:spAutoFit/>
          </a:bodyPr>
          <a:lstStyle/>
          <a:p>
            <a:r>
              <a:rPr lang="en-US" sz="3200" b="1" dirty="0">
                <a:solidFill>
                  <a:schemeClr val="bg1"/>
                </a:solidFill>
              </a:rPr>
              <a:t>3</a:t>
            </a:r>
          </a:p>
        </p:txBody>
      </p:sp>
      <p:sp>
        <p:nvSpPr>
          <p:cNvPr id="17" name="Arrow: Left-Right 16">
            <a:extLst>
              <a:ext uri="{FF2B5EF4-FFF2-40B4-BE49-F238E27FC236}">
                <a16:creationId xmlns:a16="http://schemas.microsoft.com/office/drawing/2014/main" id="{320F3C02-7117-509E-F829-78D0A16F9868}"/>
              </a:ext>
            </a:extLst>
          </p:cNvPr>
          <p:cNvSpPr/>
          <p:nvPr/>
        </p:nvSpPr>
        <p:spPr>
          <a:xfrm>
            <a:off x="8422547" y="2952925"/>
            <a:ext cx="460688" cy="253698"/>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Right 17">
            <a:extLst>
              <a:ext uri="{FF2B5EF4-FFF2-40B4-BE49-F238E27FC236}">
                <a16:creationId xmlns:a16="http://schemas.microsoft.com/office/drawing/2014/main" id="{C59285B6-CF4E-FE7D-0881-3C9331D5745A}"/>
              </a:ext>
            </a:extLst>
          </p:cNvPr>
          <p:cNvSpPr/>
          <p:nvPr/>
        </p:nvSpPr>
        <p:spPr>
          <a:xfrm>
            <a:off x="8422547" y="4874179"/>
            <a:ext cx="460688" cy="253698"/>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350E24A-AF2A-BC5F-AC70-CEF5F67333BA}"/>
              </a:ext>
            </a:extLst>
          </p:cNvPr>
          <p:cNvSpPr txBox="1"/>
          <p:nvPr/>
        </p:nvSpPr>
        <p:spPr>
          <a:xfrm>
            <a:off x="552064" y="2273698"/>
            <a:ext cx="625071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 4 minutes:</a:t>
            </a:r>
          </a:p>
          <a:p>
            <a:pPr marL="285750" indent="-285750">
              <a:buFontTx/>
              <a:buChar char="-"/>
            </a:pPr>
            <a:r>
              <a:rPr lang="en-US" sz="2000" dirty="0">
                <a:latin typeface="Arial" panose="020B0604020202020204" pitchFamily="34" charset="0"/>
                <a:cs typeface="Arial" panose="020B0604020202020204" pitchFamily="34" charset="0"/>
              </a:rPr>
              <a:t>Open your booklet.</a:t>
            </a:r>
          </a:p>
          <a:p>
            <a:pPr marL="285750" indent="-285750">
              <a:buFontTx/>
              <a:buChar char="-"/>
            </a:pPr>
            <a:r>
              <a:rPr lang="en-US" sz="2000" dirty="0">
                <a:latin typeface="Arial" panose="020B0604020202020204" pitchFamily="34" charset="0"/>
                <a:cs typeface="Arial" panose="020B0604020202020204" pitchFamily="34" charset="0"/>
              </a:rPr>
              <a:t>Fill in the blanks with the suitable pronouns.</a:t>
            </a:r>
          </a:p>
        </p:txBody>
      </p:sp>
      <p:sp>
        <p:nvSpPr>
          <p:cNvPr id="24" name="TextBox 23">
            <a:extLst>
              <a:ext uri="{FF2B5EF4-FFF2-40B4-BE49-F238E27FC236}">
                <a16:creationId xmlns:a16="http://schemas.microsoft.com/office/drawing/2014/main" id="{A5C51D7C-9B2F-ACC4-2681-2C01FC7223EE}"/>
              </a:ext>
            </a:extLst>
          </p:cNvPr>
          <p:cNvSpPr txBox="1"/>
          <p:nvPr/>
        </p:nvSpPr>
        <p:spPr>
          <a:xfrm>
            <a:off x="677879" y="1610350"/>
            <a:ext cx="430423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Formative Assessment</a:t>
            </a:r>
            <a:endParaRPr lang="en-US"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3145A5B-63CD-2515-CA78-BEC709EAE997}"/>
              </a:ext>
            </a:extLst>
          </p:cNvPr>
          <p:cNvPicPr>
            <a:picLocks noChangeAspect="1"/>
          </p:cNvPicPr>
          <p:nvPr/>
        </p:nvPicPr>
        <p:blipFill>
          <a:blip r:embed="rId6"/>
          <a:srcRect l="30954" t="48603" r="25295" b="14862"/>
          <a:stretch/>
        </p:blipFill>
        <p:spPr>
          <a:xfrm>
            <a:off x="530133" y="3317606"/>
            <a:ext cx="6231079" cy="2926838"/>
          </a:xfrm>
          <a:prstGeom prst="rect">
            <a:avLst/>
          </a:prstGeom>
          <a:ln>
            <a:solidFill>
              <a:schemeClr val="tx1"/>
            </a:solidFill>
          </a:ln>
        </p:spPr>
      </p:pic>
    </p:spTree>
    <p:extLst>
      <p:ext uri="{BB962C8B-B14F-4D97-AF65-F5344CB8AC3E}">
        <p14:creationId xmlns:p14="http://schemas.microsoft.com/office/powerpoint/2010/main" val="10493179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6E491-76BA-FB0C-B918-66D99C3487C6}"/>
            </a:ext>
          </a:extLst>
        </p:cNvPr>
        <p:cNvGrpSpPr/>
        <p:nvPr/>
      </p:nvGrpSpPr>
      <p:grpSpPr>
        <a:xfrm>
          <a:off x="0" y="0"/>
          <a:ext cx="0" cy="0"/>
          <a:chOff x="0" y="0"/>
          <a:chExt cx="0" cy="0"/>
        </a:xfrm>
      </p:grpSpPr>
      <p:sp>
        <p:nvSpPr>
          <p:cNvPr id="33" name="Double Wave 32">
            <a:extLst>
              <a:ext uri="{FF2B5EF4-FFF2-40B4-BE49-F238E27FC236}">
                <a16:creationId xmlns:a16="http://schemas.microsoft.com/office/drawing/2014/main" id="{1C63B1DA-C4D9-E49D-8094-9A44D876F4AE}"/>
              </a:ext>
            </a:extLst>
          </p:cNvPr>
          <p:cNvSpPr/>
          <p:nvPr/>
        </p:nvSpPr>
        <p:spPr>
          <a:xfrm>
            <a:off x="8762567" y="686425"/>
            <a:ext cx="2265820"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7" name="Double Wave 36">
            <a:extLst>
              <a:ext uri="{FF2B5EF4-FFF2-40B4-BE49-F238E27FC236}">
                <a16:creationId xmlns:a16="http://schemas.microsoft.com/office/drawing/2014/main" id="{4F563149-0C0D-1C14-2C0F-CD8F75EF5C2A}"/>
              </a:ext>
            </a:extLst>
          </p:cNvPr>
          <p:cNvSpPr/>
          <p:nvPr/>
        </p:nvSpPr>
        <p:spPr>
          <a:xfrm>
            <a:off x="6403105" y="67810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a:extLst>
              <a:ext uri="{FF2B5EF4-FFF2-40B4-BE49-F238E27FC236}">
                <a16:creationId xmlns:a16="http://schemas.microsoft.com/office/drawing/2014/main" id="{69AACE14-C5E5-1012-AA30-641797E4697F}"/>
              </a:ext>
            </a:extLst>
          </p:cNvPr>
          <p:cNvSpPr/>
          <p:nvPr/>
        </p:nvSpPr>
        <p:spPr>
          <a:xfrm>
            <a:off x="3907939" y="673927"/>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a:extLst>
              <a:ext uri="{FF2B5EF4-FFF2-40B4-BE49-F238E27FC236}">
                <a16:creationId xmlns:a16="http://schemas.microsoft.com/office/drawing/2014/main" id="{3591CB54-DF3D-6F7B-044F-1833E14E9BCB}"/>
              </a:ext>
            </a:extLst>
          </p:cNvPr>
          <p:cNvSpPr/>
          <p:nvPr/>
        </p:nvSpPr>
        <p:spPr>
          <a:xfrm>
            <a:off x="380946" y="68642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84863F57-CF98-F730-7158-247240BCF216}"/>
              </a:ext>
            </a:extLst>
          </p:cNvPr>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a:extLst>
              <a:ext uri="{FF2B5EF4-FFF2-40B4-BE49-F238E27FC236}">
                <a16:creationId xmlns:a16="http://schemas.microsoft.com/office/drawing/2014/main" id="{3A39B062-2918-2584-EBD6-57999DFDCBE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4A12A95A-D4C3-91F0-B757-9205294B046C}"/>
              </a:ext>
            </a:extLst>
          </p:cNvPr>
          <p:cNvGrpSpPr/>
          <p:nvPr/>
        </p:nvGrpSpPr>
        <p:grpSpPr>
          <a:xfrm>
            <a:off x="10889782" y="1152316"/>
            <a:ext cx="1261271" cy="716434"/>
            <a:chOff x="7446246" y="205862"/>
            <a:chExt cx="1544854" cy="691058"/>
          </a:xfrm>
        </p:grpSpPr>
        <p:sp>
          <p:nvSpPr>
            <p:cNvPr id="22" name="Rounded Rectangle 10">
              <a:extLst>
                <a:ext uri="{FF2B5EF4-FFF2-40B4-BE49-F238E27FC236}">
                  <a16:creationId xmlns:a16="http://schemas.microsoft.com/office/drawing/2014/main" id="{26BC6CE9-2730-3D09-B779-55672CADF351}"/>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92D05E6B-FF38-623E-3457-6DFF093C2895}"/>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pic>
        <p:nvPicPr>
          <p:cNvPr id="28" name="Picture 3">
            <a:extLst>
              <a:ext uri="{FF2B5EF4-FFF2-40B4-BE49-F238E27FC236}">
                <a16:creationId xmlns:a16="http://schemas.microsoft.com/office/drawing/2014/main" id="{B775CD29-BE32-64BE-8C24-3825701C2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a:extLst>
              <a:ext uri="{FF2B5EF4-FFF2-40B4-BE49-F238E27FC236}">
                <a16:creationId xmlns:a16="http://schemas.microsoft.com/office/drawing/2014/main" id="{7DFFE2ED-F901-3EBE-5EE3-D143BCA3892A}"/>
              </a:ext>
            </a:extLst>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D06420-77E0-656E-D24D-3CB356870265}"/>
              </a:ext>
            </a:extLst>
          </p:cNvPr>
          <p:cNvSpPr txBox="1"/>
          <p:nvPr/>
        </p:nvSpPr>
        <p:spPr>
          <a:xfrm>
            <a:off x="677879" y="1610350"/>
            <a:ext cx="506064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LIFE APPLICATION</a:t>
            </a:r>
            <a:endParaRPr lang="en-US" sz="2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F4CFF0-EDF8-7B6F-AC72-0194FBF5F62C}"/>
              </a:ext>
            </a:extLst>
          </p:cNvPr>
          <p:cNvPicPr>
            <a:picLocks noChangeAspect="1"/>
          </p:cNvPicPr>
          <p:nvPr/>
        </p:nvPicPr>
        <p:blipFill>
          <a:blip r:embed="rId4"/>
          <a:srcRect b="32569"/>
          <a:stretch/>
        </p:blipFill>
        <p:spPr>
          <a:xfrm>
            <a:off x="10763742" y="2040588"/>
            <a:ext cx="1404586" cy="1537907"/>
          </a:xfrm>
          <a:prstGeom prst="rect">
            <a:avLst/>
          </a:prstGeom>
        </p:spPr>
      </p:pic>
      <p:sp>
        <p:nvSpPr>
          <p:cNvPr id="4" name="TextBox 3">
            <a:extLst>
              <a:ext uri="{FF2B5EF4-FFF2-40B4-BE49-F238E27FC236}">
                <a16:creationId xmlns:a16="http://schemas.microsoft.com/office/drawing/2014/main" id="{FA69472E-2626-87DF-CCFD-AA00968C39CE}"/>
              </a:ext>
            </a:extLst>
          </p:cNvPr>
          <p:cNvSpPr txBox="1"/>
          <p:nvPr/>
        </p:nvSpPr>
        <p:spPr>
          <a:xfrm>
            <a:off x="1008219" y="2489873"/>
            <a:ext cx="6119768"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Give us an information about your favorite teacher/friend using some relative pronouns.</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D5347F0-6FC0-F639-C9B7-EEE271AD049A}"/>
              </a:ext>
            </a:extLst>
          </p:cNvPr>
          <p:cNvPicPr>
            <a:picLocks noChangeAspect="1"/>
          </p:cNvPicPr>
          <p:nvPr/>
        </p:nvPicPr>
        <p:blipFill>
          <a:blip r:embed="rId5"/>
          <a:stretch>
            <a:fillRect/>
          </a:stretch>
        </p:blipFill>
        <p:spPr>
          <a:xfrm>
            <a:off x="5245328" y="3498214"/>
            <a:ext cx="5002612" cy="2873122"/>
          </a:xfrm>
          <a:prstGeom prst="rect">
            <a:avLst/>
          </a:prstGeom>
        </p:spPr>
      </p:pic>
    </p:spTree>
    <p:extLst>
      <p:ext uri="{BB962C8B-B14F-4D97-AF65-F5344CB8AC3E}">
        <p14:creationId xmlns:p14="http://schemas.microsoft.com/office/powerpoint/2010/main" val="1562180272"/>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4" ma:contentTypeDescription="Create a new document." ma:contentTypeScope="" ma:versionID="6b2dea2e8b93c79cf5ca688f69d4c3ec">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21fb15d1cb0a07f67bc2296c58cdc3ae"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F8B5E-25E8-42EB-96FA-F5824EC736E1}">
  <ds:schemaRefs>
    <ds:schemaRef ds:uri="http://schemas.microsoft.com/sharepoint/v3/contenttype/forms"/>
  </ds:schemaRefs>
</ds:datastoreItem>
</file>

<file path=customXml/itemProps2.xml><?xml version="1.0" encoding="utf-8"?>
<ds:datastoreItem xmlns:ds="http://schemas.openxmlformats.org/officeDocument/2006/customXml" ds:itemID="{C4E4694B-B94D-47AC-A6B9-1A1E20040DF6}">
  <ds:schemaRefs>
    <ds:schemaRef ds:uri="http://schemas.microsoft.com/office/2006/metadata/properties"/>
    <ds:schemaRef ds:uri="http://schemas.microsoft.com/office/infopath/2007/PartnerControls"/>
    <ds:schemaRef ds:uri="0b7d3d12-a688-4a65-9735-5d5242335cee"/>
    <ds:schemaRef ds:uri="3e03e693-6f57-4a0f-8762-2487ed846c1c"/>
  </ds:schemaRefs>
</ds:datastoreItem>
</file>

<file path=customXml/itemProps3.xml><?xml version="1.0" encoding="utf-8"?>
<ds:datastoreItem xmlns:ds="http://schemas.openxmlformats.org/officeDocument/2006/customXml" ds:itemID="{6E5EFC3C-39EE-4ED2-B65C-6E1384AC18A8}"/>
</file>

<file path=docProps/app.xml><?xml version="1.0" encoding="utf-8"?>
<Properties xmlns="http://schemas.openxmlformats.org/officeDocument/2006/extended-properties" xmlns:vt="http://schemas.openxmlformats.org/officeDocument/2006/docPropsVTypes">
  <TotalTime>3987</TotalTime>
  <Words>610</Words>
  <Application>Microsoft Office PowerPoint</Application>
  <PresentationFormat>Widescreen</PresentationFormat>
  <Paragraphs>242</Paragraphs>
  <Slides>20</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Abadi</vt:lpstr>
      <vt:lpstr>Adobe Arabic</vt:lpstr>
      <vt:lpstr>AGA Aladdin Regular</vt:lpstr>
      <vt:lpstr>Arial</vt:lpstr>
      <vt:lpstr>Calibri</vt:lpstr>
      <vt:lpstr>Calibri Light</vt:lpstr>
      <vt:lpstr>Comic Sans MS</vt:lpstr>
      <vt:lpstr>GE SS Text Bold</vt:lpstr>
      <vt:lpstr>HelveticaNeueLT Arabic 45 Light</vt:lpstr>
      <vt:lpstr>HelveticaNeueLT Arabic 55 Roman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Mohammad Marei</cp:lastModifiedBy>
  <cp:revision>571</cp:revision>
  <cp:lastPrinted>2024-02-21T09:04:20Z</cp:lastPrinted>
  <dcterms:created xsi:type="dcterms:W3CDTF">2019-06-13T08:00:41Z</dcterms:created>
  <dcterms:modified xsi:type="dcterms:W3CDTF">2025-08-28T06:56:46Z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