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74" r:id="rId5"/>
    <p:sldId id="303" r:id="rId6"/>
    <p:sldId id="304" r:id="rId7"/>
    <p:sldId id="312" r:id="rId8"/>
    <p:sldId id="334" r:id="rId9"/>
    <p:sldId id="335" r:id="rId10"/>
    <p:sldId id="336" r:id="rId11"/>
    <p:sldId id="337" r:id="rId12"/>
    <p:sldId id="338" r:id="rId13"/>
    <p:sldId id="330" r:id="rId14"/>
    <p:sldId id="332" r:id="rId15"/>
    <p:sldId id="331" r:id="rId16"/>
    <p:sldId id="333" r:id="rId17"/>
    <p:sldId id="357" r:id="rId18"/>
    <p:sldId id="305" r:id="rId19"/>
    <p:sldId id="313" r:id="rId20"/>
    <p:sldId id="339" r:id="rId21"/>
    <p:sldId id="345" r:id="rId22"/>
    <p:sldId id="346" r:id="rId23"/>
    <p:sldId id="314" r:id="rId24"/>
    <p:sldId id="315" r:id="rId25"/>
    <p:sldId id="347" r:id="rId26"/>
    <p:sldId id="348" r:id="rId27"/>
    <p:sldId id="340" r:id="rId28"/>
    <p:sldId id="316" r:id="rId29"/>
    <p:sldId id="320" r:id="rId30"/>
    <p:sldId id="341" r:id="rId31"/>
    <p:sldId id="349" r:id="rId32"/>
    <p:sldId id="350" r:id="rId33"/>
    <p:sldId id="321" r:id="rId34"/>
    <p:sldId id="322" r:id="rId35"/>
    <p:sldId id="351" r:id="rId36"/>
    <p:sldId id="352" r:id="rId37"/>
    <p:sldId id="342" r:id="rId38"/>
    <p:sldId id="323" r:id="rId39"/>
    <p:sldId id="324" r:id="rId40"/>
    <p:sldId id="353" r:id="rId41"/>
    <p:sldId id="354" r:id="rId42"/>
    <p:sldId id="343" r:id="rId43"/>
    <p:sldId id="325" r:id="rId44"/>
    <p:sldId id="326" r:id="rId45"/>
    <p:sldId id="344" r:id="rId46"/>
    <p:sldId id="355" r:id="rId47"/>
    <p:sldId id="356" r:id="rId48"/>
    <p:sldId id="306" r:id="rId49"/>
    <p:sldId id="307" r:id="rId50"/>
    <p:sldId id="308" r:id="rId51"/>
    <p:sldId id="309" r:id="rId52"/>
    <p:sldId id="310" r:id="rId53"/>
    <p:sldId id="358" r:id="rId54"/>
    <p:sldId id="311"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32" autoAdjust="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4FF5163-0BB8-473C-BB1B-4F3B25A47BB1}" type="datetimeFigureOut">
              <a:rPr lang="en-US" smtClean="0"/>
              <a:t>9/9/2025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6BE86C7-2CDB-4330-AB04-FCAA9564E1AB}" type="slidenum">
              <a:rPr lang="en-US" smtClean="0"/>
              <a:t>‹#›</a:t>
            </a:fld>
            <a:endParaRPr lang="en-US"/>
          </a:p>
        </p:txBody>
      </p:sp>
    </p:spTree>
    <p:extLst>
      <p:ext uri="{BB962C8B-B14F-4D97-AF65-F5344CB8AC3E}">
        <p14:creationId xmlns:p14="http://schemas.microsoft.com/office/powerpoint/2010/main" val="299928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E86C7-2CDB-4330-AB04-FCAA9564E1AB}" type="slidenum">
              <a:rPr lang="en-US" smtClean="0"/>
              <a:t>21</a:t>
            </a:fld>
            <a:endParaRPr lang="en-US"/>
          </a:p>
        </p:txBody>
      </p:sp>
    </p:spTree>
    <p:extLst>
      <p:ext uri="{BB962C8B-B14F-4D97-AF65-F5344CB8AC3E}">
        <p14:creationId xmlns:p14="http://schemas.microsoft.com/office/powerpoint/2010/main" val="2544061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002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9/9/2025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emf"/><Relationship Id="rId3" Type="http://schemas.openxmlformats.org/officeDocument/2006/relationships/slide" Target="slide2.xml"/><Relationship Id="rId7" Type="http://schemas.openxmlformats.org/officeDocument/2006/relationships/slide" Target="slide47.xml"/><Relationship Id="rId12" Type="http://schemas.openxmlformats.org/officeDocument/2006/relationships/slide" Target="slide51.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45.xml"/><Relationship Id="rId11" Type="http://schemas.openxmlformats.org/officeDocument/2006/relationships/slide" Target="slide49.xml"/><Relationship Id="rId5" Type="http://schemas.openxmlformats.org/officeDocument/2006/relationships/slide" Target="slide46.xml"/><Relationship Id="rId10" Type="http://schemas.openxmlformats.org/officeDocument/2006/relationships/slide" Target="slide48.xml"/><Relationship Id="rId4" Type="http://schemas.openxmlformats.org/officeDocument/2006/relationships/slide" Target="slide15.xml"/><Relationship Id="rId9" Type="http://schemas.openxmlformats.org/officeDocument/2006/relationships/image" Target="../media/image1.png"/><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twfEJVnFVKw?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hlinkClick r:id="rId2" action="ppaction://hlinksldjump"/>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hlinkClick r:id="rId3" action="ppaction://hlinksldjump"/>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4" action="ppaction://hlinksldjump"/>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4" action="ppaction://hlinksldjump"/>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5" action="ppaction://hlinksldjump"/>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6" action="ppaction://hlinksldjump"/>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7" action="ppaction://hlinksldjump"/>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hlinkClick r:id="rId8" action="ppaction://hlinksldjump"/>
          </p:cNvPr>
          <p:cNvSpPr/>
          <p:nvPr/>
        </p:nvSpPr>
        <p:spPr>
          <a:xfrm>
            <a:off x="98791" y="1788372"/>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hlinkClick r:id="rId8" action="ppaction://hlinksldjump"/>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10" action="ppaction://hlinksldjump"/>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11" action="ppaction://hlinksldjump"/>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12" action="ppaction://hlinksldjump"/>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45" name="Picture 2">
            <a:extLst>
              <a:ext uri="{FF2B5EF4-FFF2-40B4-BE49-F238E27FC236}">
                <a16:creationId xmlns:a16="http://schemas.microsoft.com/office/drawing/2014/main" id="{B737CE5B-B25A-494B-BFEF-F96EEBED80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3253" y="0"/>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61C2AA7B-D64D-447F-9275-A7C3DB2D8282}"/>
              </a:ext>
            </a:extLst>
          </p:cNvPr>
          <p:cNvSpPr/>
          <p:nvPr/>
        </p:nvSpPr>
        <p:spPr>
          <a:xfrm>
            <a:off x="3232298" y="1938740"/>
            <a:ext cx="7009632" cy="4247317"/>
          </a:xfrm>
          <a:prstGeom prst="rect">
            <a:avLst/>
          </a:prstGeom>
        </p:spPr>
        <p:txBody>
          <a:bodyPr wrap="square">
            <a:spAutoFit/>
          </a:bodyPr>
          <a:lstStyle/>
          <a:p>
            <a:pPr>
              <a:lnSpc>
                <a:spcPct val="150000"/>
              </a:lnSpc>
            </a:pPr>
            <a:r>
              <a:rPr lang="en-US" sz="3600" dirty="0">
                <a:cs typeface="+mj-cs"/>
              </a:rPr>
              <a:t>Unit</a:t>
            </a:r>
            <a:r>
              <a:rPr lang="ar-SA" sz="3600" dirty="0">
                <a:cs typeface="+mj-cs"/>
              </a:rPr>
              <a:t>: </a:t>
            </a:r>
            <a:r>
              <a:rPr lang="en-US" sz="3600" dirty="0">
                <a:cs typeface="+mj-cs"/>
              </a:rPr>
              <a:t> Three</a:t>
            </a:r>
          </a:p>
          <a:p>
            <a:pPr>
              <a:lnSpc>
                <a:spcPct val="150000"/>
              </a:lnSpc>
            </a:pPr>
            <a:r>
              <a:rPr lang="en-US" sz="3600" dirty="0">
                <a:cs typeface="+mj-cs"/>
              </a:rPr>
              <a:t>Lesson</a:t>
            </a:r>
            <a:r>
              <a:rPr lang="ar-SA" sz="3600" dirty="0">
                <a:cs typeface="+mj-cs"/>
              </a:rPr>
              <a:t>:  </a:t>
            </a:r>
            <a:r>
              <a:rPr lang="en-US" sz="3600" dirty="0">
                <a:cs typeface="+mj-cs"/>
              </a:rPr>
              <a:t> Reading Comprehension</a:t>
            </a:r>
          </a:p>
          <a:p>
            <a:pPr>
              <a:lnSpc>
                <a:spcPct val="150000"/>
              </a:lnSpc>
            </a:pPr>
            <a:r>
              <a:rPr lang="en-US" sz="3600" dirty="0">
                <a:cs typeface="+mj-cs"/>
              </a:rPr>
              <a:t>“CAN YOU EAT YOURSELF HAPPY”</a:t>
            </a:r>
            <a:endParaRPr lang="ar-JO" sz="3600" dirty="0">
              <a:cs typeface="+mj-cs"/>
            </a:endParaRPr>
          </a:p>
          <a:p>
            <a:pPr>
              <a:lnSpc>
                <a:spcPct val="150000"/>
              </a:lnSpc>
            </a:pPr>
            <a:r>
              <a:rPr lang="en-US" sz="3600" dirty="0">
                <a:cs typeface="+mj-cs"/>
              </a:rPr>
              <a:t>Subject: Let’s eat</a:t>
            </a:r>
            <a:endParaRPr lang="ar-SA" sz="3600" dirty="0">
              <a:cs typeface="+mj-cs"/>
            </a:endParaRPr>
          </a:p>
          <a:p>
            <a:pPr>
              <a:lnSpc>
                <a:spcPct val="150000"/>
              </a:lnSpc>
            </a:pPr>
            <a:r>
              <a:rPr lang="en-US" sz="3600" dirty="0">
                <a:cs typeface="+mj-cs"/>
              </a:rPr>
              <a:t>Grade: 10</a:t>
            </a:r>
            <a:endParaRPr lang="ar-JO" sz="3600" dirty="0">
              <a:cs typeface="+mj-cs"/>
            </a:endParaRP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3951" y="4428068"/>
            <a:ext cx="5656307" cy="2365924"/>
          </a:xfrm>
          <a:prstGeom prst="rect">
            <a:avLst/>
          </a:prstGeom>
        </p:spPr>
      </p:pic>
    </p:spTree>
    <p:extLst>
      <p:ext uri="{BB962C8B-B14F-4D97-AF65-F5344CB8AC3E}">
        <p14:creationId xmlns:p14="http://schemas.microsoft.com/office/powerpoint/2010/main" val="363365894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pic>
        <p:nvPicPr>
          <p:cNvPr id="6" name="Picture 5">
            <a:extLst>
              <a:ext uri="{FF2B5EF4-FFF2-40B4-BE49-F238E27FC236}">
                <a16:creationId xmlns:a16="http://schemas.microsoft.com/office/drawing/2014/main" id="{153CDDBB-1892-6F39-4E28-48AAFBE00637}"/>
              </a:ext>
            </a:extLst>
          </p:cNvPr>
          <p:cNvPicPr>
            <a:picLocks noChangeAspect="1"/>
          </p:cNvPicPr>
          <p:nvPr/>
        </p:nvPicPr>
        <p:blipFill>
          <a:blip r:embed="rId4"/>
          <a:stretch>
            <a:fillRect/>
          </a:stretch>
        </p:blipFill>
        <p:spPr>
          <a:xfrm>
            <a:off x="4086206" y="1606310"/>
            <a:ext cx="6213832" cy="4565265"/>
          </a:xfrm>
          <a:prstGeom prst="rect">
            <a:avLst/>
          </a:prstGeom>
        </p:spPr>
      </p:pic>
      <p:pic>
        <p:nvPicPr>
          <p:cNvPr id="8" name="Picture 7">
            <a:extLst>
              <a:ext uri="{FF2B5EF4-FFF2-40B4-BE49-F238E27FC236}">
                <a16:creationId xmlns:a16="http://schemas.microsoft.com/office/drawing/2014/main" id="{40B805D9-E18C-878C-0F83-E964D2FCB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39" y="1912432"/>
            <a:ext cx="3340100" cy="4445000"/>
          </a:xfrm>
          <a:prstGeom prst="rect">
            <a:avLst/>
          </a:prstGeom>
        </p:spPr>
      </p:pic>
    </p:spTree>
    <p:extLst>
      <p:ext uri="{BB962C8B-B14F-4D97-AF65-F5344CB8AC3E}">
        <p14:creationId xmlns:p14="http://schemas.microsoft.com/office/powerpoint/2010/main" val="181919432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pic>
        <p:nvPicPr>
          <p:cNvPr id="4" name="Picture 3">
            <a:extLst>
              <a:ext uri="{FF2B5EF4-FFF2-40B4-BE49-F238E27FC236}">
                <a16:creationId xmlns:a16="http://schemas.microsoft.com/office/drawing/2014/main" id="{C0AF4D57-4C36-CF4B-26A4-5E58FEC51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34" y="2063480"/>
            <a:ext cx="3075710" cy="2050473"/>
          </a:xfrm>
          <a:prstGeom prst="rect">
            <a:avLst/>
          </a:prstGeom>
        </p:spPr>
      </p:pic>
      <p:pic>
        <p:nvPicPr>
          <p:cNvPr id="7" name="Picture 6">
            <a:extLst>
              <a:ext uri="{FF2B5EF4-FFF2-40B4-BE49-F238E27FC236}">
                <a16:creationId xmlns:a16="http://schemas.microsoft.com/office/drawing/2014/main" id="{0F3C999E-95F8-D1D3-8EA4-F2D7A03A35AB}"/>
              </a:ext>
            </a:extLst>
          </p:cNvPr>
          <p:cNvPicPr>
            <a:picLocks noChangeAspect="1"/>
          </p:cNvPicPr>
          <p:nvPr/>
        </p:nvPicPr>
        <p:blipFill>
          <a:blip r:embed="rId5"/>
          <a:stretch>
            <a:fillRect/>
          </a:stretch>
        </p:blipFill>
        <p:spPr>
          <a:xfrm>
            <a:off x="3876072" y="1498324"/>
            <a:ext cx="6616818" cy="5066001"/>
          </a:xfrm>
          <a:prstGeom prst="rect">
            <a:avLst/>
          </a:prstGeom>
        </p:spPr>
      </p:pic>
    </p:spTree>
    <p:extLst>
      <p:ext uri="{BB962C8B-B14F-4D97-AF65-F5344CB8AC3E}">
        <p14:creationId xmlns:p14="http://schemas.microsoft.com/office/powerpoint/2010/main" val="76482674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pic>
        <p:nvPicPr>
          <p:cNvPr id="4" name="Picture 3">
            <a:extLst>
              <a:ext uri="{FF2B5EF4-FFF2-40B4-BE49-F238E27FC236}">
                <a16:creationId xmlns:a16="http://schemas.microsoft.com/office/drawing/2014/main" id="{EF9822FE-D687-3E89-C5EA-F37E9565DE3E}"/>
              </a:ext>
            </a:extLst>
          </p:cNvPr>
          <p:cNvPicPr>
            <a:picLocks noChangeAspect="1"/>
          </p:cNvPicPr>
          <p:nvPr/>
        </p:nvPicPr>
        <p:blipFill>
          <a:blip r:embed="rId4"/>
          <a:stretch>
            <a:fillRect/>
          </a:stretch>
        </p:blipFill>
        <p:spPr>
          <a:xfrm>
            <a:off x="5358784" y="1390920"/>
            <a:ext cx="5047659" cy="5304740"/>
          </a:xfrm>
          <a:prstGeom prst="rect">
            <a:avLst/>
          </a:prstGeom>
        </p:spPr>
      </p:pic>
      <p:pic>
        <p:nvPicPr>
          <p:cNvPr id="6" name="Picture 5">
            <a:extLst>
              <a:ext uri="{FF2B5EF4-FFF2-40B4-BE49-F238E27FC236}">
                <a16:creationId xmlns:a16="http://schemas.microsoft.com/office/drawing/2014/main" id="{A10E4048-F3D8-3EED-AAA8-EB946D08A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575" y="1844557"/>
            <a:ext cx="3340100" cy="4445000"/>
          </a:xfrm>
          <a:prstGeom prst="rect">
            <a:avLst/>
          </a:prstGeom>
        </p:spPr>
      </p:pic>
    </p:spTree>
    <p:extLst>
      <p:ext uri="{BB962C8B-B14F-4D97-AF65-F5344CB8AC3E}">
        <p14:creationId xmlns:p14="http://schemas.microsoft.com/office/powerpoint/2010/main" val="158862240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pic>
        <p:nvPicPr>
          <p:cNvPr id="5" name="Picture 4">
            <a:extLst>
              <a:ext uri="{FF2B5EF4-FFF2-40B4-BE49-F238E27FC236}">
                <a16:creationId xmlns:a16="http://schemas.microsoft.com/office/drawing/2014/main" id="{FB2CDEFB-3574-633C-D384-93DBD7313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11" y="1920757"/>
            <a:ext cx="5424054" cy="3616036"/>
          </a:xfrm>
          <a:prstGeom prst="rect">
            <a:avLst/>
          </a:prstGeom>
        </p:spPr>
      </p:pic>
      <p:pic>
        <p:nvPicPr>
          <p:cNvPr id="8" name="Picture 7">
            <a:extLst>
              <a:ext uri="{FF2B5EF4-FFF2-40B4-BE49-F238E27FC236}">
                <a16:creationId xmlns:a16="http://schemas.microsoft.com/office/drawing/2014/main" id="{E895E0BA-67DC-7D9F-3E19-E312257011B9}"/>
              </a:ext>
            </a:extLst>
          </p:cNvPr>
          <p:cNvPicPr>
            <a:picLocks noChangeAspect="1"/>
          </p:cNvPicPr>
          <p:nvPr/>
        </p:nvPicPr>
        <p:blipFill>
          <a:blip r:embed="rId5"/>
          <a:stretch>
            <a:fillRect/>
          </a:stretch>
        </p:blipFill>
        <p:spPr>
          <a:xfrm>
            <a:off x="5498727" y="1369073"/>
            <a:ext cx="4850617" cy="5397501"/>
          </a:xfrm>
          <a:prstGeom prst="rect">
            <a:avLst/>
          </a:prstGeom>
        </p:spPr>
      </p:pic>
    </p:spTree>
    <p:extLst>
      <p:ext uri="{BB962C8B-B14F-4D97-AF65-F5344CB8AC3E}">
        <p14:creationId xmlns:p14="http://schemas.microsoft.com/office/powerpoint/2010/main" val="152382321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Food Affects Emotions | Horizon: The Truth About Taste | Earth Science">
            <a:hlinkClick r:id="" action="ppaction://media"/>
            <a:extLst>
              <a:ext uri="{FF2B5EF4-FFF2-40B4-BE49-F238E27FC236}">
                <a16:creationId xmlns:a16="http://schemas.microsoft.com/office/drawing/2014/main" id="{C91C7C8D-A97F-BFDA-9E85-5F3220F40797}"/>
              </a:ext>
            </a:extLst>
          </p:cNvPr>
          <p:cNvPicPr>
            <a:picLocks noRot="1" noChangeAspect="1"/>
          </p:cNvPicPr>
          <p:nvPr>
            <a:videoFile r:link="rId1"/>
          </p:nvPr>
        </p:nvPicPr>
        <p:blipFill>
          <a:blip r:embed="rId3"/>
          <a:stretch>
            <a:fillRect/>
          </a:stretch>
        </p:blipFill>
        <p:spPr>
          <a:xfrm>
            <a:off x="748145" y="725008"/>
            <a:ext cx="10224655" cy="5776930"/>
          </a:xfrm>
          <a:prstGeom prst="rect">
            <a:avLst/>
          </a:prstGeom>
        </p:spPr>
      </p:pic>
      <p:sp>
        <p:nvSpPr>
          <p:cNvPr id="3" name="Rectangle 2">
            <a:extLst>
              <a:ext uri="{FF2B5EF4-FFF2-40B4-BE49-F238E27FC236}">
                <a16:creationId xmlns:a16="http://schemas.microsoft.com/office/drawing/2014/main" id="{DE10F020-0FB9-D3C1-45AE-DA2F1C8FDC69}"/>
              </a:ext>
            </a:extLst>
          </p:cNvPr>
          <p:cNvSpPr/>
          <p:nvPr/>
        </p:nvSpPr>
        <p:spPr>
          <a:xfrm>
            <a:off x="748145" y="0"/>
            <a:ext cx="3441968" cy="646331"/>
          </a:xfrm>
          <a:prstGeom prst="rect">
            <a:avLst/>
          </a:prstGeom>
        </p:spPr>
        <p:txBody>
          <a:bodyPr wrap="none">
            <a:spAutoFit/>
          </a:bodyPr>
          <a:lstStyle/>
          <a:p>
            <a:r>
              <a:rPr lang="en-US" sz="3600" dirty="0"/>
              <a:t>Think–Pair–Share</a:t>
            </a:r>
            <a:endParaRPr lang="en-US" dirty="0"/>
          </a:p>
        </p:txBody>
      </p:sp>
    </p:spTree>
    <p:extLst>
      <p:ext uri="{BB962C8B-B14F-4D97-AF65-F5344CB8AC3E}">
        <p14:creationId xmlns:p14="http://schemas.microsoft.com/office/powerpoint/2010/main" val="3017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559492" y="2548414"/>
            <a:ext cx="1218285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Q: </a:t>
            </a:r>
            <a:r>
              <a:rPr kumimoji="0" lang="en-US" altLang="en-US" sz="2800" b="0" i="1" u="none" strike="noStrike" cap="none" normalizeH="0" baseline="0" dirty="0">
                <a:ln>
                  <a:noFill/>
                </a:ln>
                <a:solidFill>
                  <a:schemeClr val="tx1"/>
                </a:solidFill>
                <a:effectLst/>
                <a:latin typeface="Arial" panose="020B0604020202020204" pitchFamily="34" charset="0"/>
              </a:rPr>
              <a:t>What is the main </a:t>
            </a:r>
            <a:r>
              <a:rPr lang="en-US" altLang="en-US" sz="2800" i="1" dirty="0">
                <a:latin typeface="Arial" panose="020B0604020202020204" pitchFamily="34" charset="0"/>
              </a:rPr>
              <a:t>idea</a:t>
            </a:r>
            <a:r>
              <a:rPr kumimoji="0" lang="en-US" altLang="en-US" sz="2800" b="0" i="1" u="none" strike="noStrike" cap="none" normalizeH="0" baseline="0" dirty="0">
                <a:ln>
                  <a:noFill/>
                </a:ln>
                <a:solidFill>
                  <a:schemeClr val="tx1"/>
                </a:solidFill>
                <a:effectLst/>
                <a:latin typeface="Arial" panose="020B0604020202020204" pitchFamily="34" charset="0"/>
              </a:rPr>
              <a:t> of Paragraph 1?</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Tree>
    <p:extLst>
      <p:ext uri="{BB962C8B-B14F-4D97-AF65-F5344CB8AC3E}">
        <p14:creationId xmlns:p14="http://schemas.microsoft.com/office/powerpoint/2010/main" val="274316055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66819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96828" y="538897"/>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289243" y="1562379"/>
            <a:ext cx="11589068"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1. It seems that food is an </a:t>
            </a:r>
            <a:r>
              <a:rPr lang="en-US" sz="2400" u="sng" dirty="0"/>
              <a:t>unavoidable</a:t>
            </a:r>
            <a:r>
              <a:rPr lang="en-US" sz="2400" dirty="0"/>
              <a:t> topic of conversation these days. Whether you’re browsing online, flicking through a magazine, </a:t>
            </a:r>
            <a:r>
              <a:rPr lang="en-US" sz="2400" u="sng" dirty="0"/>
              <a:t>zoning</a:t>
            </a:r>
            <a:r>
              <a:rPr lang="en-US" sz="2400" dirty="0"/>
              <a:t> out in front of the TV or chatting away to friends, someone will almost certainly be discussing food in one form or another. Favorite talking points include whether we are over- or underweight because of the type of food we eat; whether we eat too much junk and </a:t>
            </a:r>
            <a:r>
              <a:rPr lang="en-US" sz="2400" u="sng" dirty="0"/>
              <a:t>processed</a:t>
            </a:r>
            <a:r>
              <a:rPr lang="en-US" sz="2400" dirty="0"/>
              <a:t> food; whether we ought to eat meat or not; and exactly which </a:t>
            </a:r>
            <a:r>
              <a:rPr lang="en-US" sz="2400" u="sng" dirty="0"/>
              <a:t>superfood</a:t>
            </a:r>
            <a:r>
              <a:rPr lang="en-US" sz="2400" dirty="0"/>
              <a:t> or diet is going to save our lives and give us the body we want. These are all burning questions for those of us </a:t>
            </a:r>
            <a:r>
              <a:rPr lang="en-US" sz="2400" u="sng" dirty="0"/>
              <a:t>fortunate</a:t>
            </a:r>
            <a:r>
              <a:rPr lang="en-US" sz="2400" dirty="0"/>
              <a:t> enough to be able to choose what we eat, and while diet-related issues are </a:t>
            </a:r>
            <a:r>
              <a:rPr lang="en-US" sz="2400" u="sng" dirty="0"/>
              <a:t>undoubtedly</a:t>
            </a:r>
            <a:r>
              <a:rPr lang="en-US" sz="2400" dirty="0"/>
              <a:t> serious and </a:t>
            </a:r>
            <a:r>
              <a:rPr lang="en-US" sz="2400" u="sng" dirty="0"/>
              <a:t>potentially</a:t>
            </a:r>
            <a:r>
              <a:rPr lang="en-US" sz="2400" dirty="0"/>
              <a:t> </a:t>
            </a:r>
            <a:r>
              <a:rPr lang="en-US" sz="2400" u="sng" dirty="0"/>
              <a:t>life-threatening</a:t>
            </a:r>
            <a:r>
              <a:rPr lang="en-US" sz="2400" dirty="0"/>
              <a:t>, the effects of eating are not only physical. Recent research has been looking at how food affects our moods as well as our bodies.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380946" y="5285558"/>
            <a:ext cx="7635240" cy="1384995"/>
          </a:xfrm>
          <a:prstGeom prst="rect">
            <a:avLst/>
          </a:prstGeom>
        </p:spPr>
        <p:txBody>
          <a:bodyPr wrap="square">
            <a:spAutoFit/>
          </a:bodyPr>
          <a:lstStyle/>
          <a:p>
            <a:r>
              <a:rPr lang="en-US" sz="2800" dirty="0"/>
              <a:t>(While Reading):</a:t>
            </a:r>
          </a:p>
          <a:p>
            <a:pPr>
              <a:buFont typeface="Arial" panose="020B0604020202020204" pitchFamily="34" charset="0"/>
              <a:buChar char="•"/>
            </a:pPr>
            <a:r>
              <a:rPr lang="en-US" sz="2800" dirty="0"/>
              <a:t>Q1: What diet-related issues are mentioned?</a:t>
            </a:r>
          </a:p>
          <a:p>
            <a:pPr>
              <a:buFont typeface="Arial" panose="020B0604020202020204" pitchFamily="34" charset="0"/>
              <a:buChar char="•"/>
            </a:pPr>
            <a:r>
              <a:rPr lang="en-US" sz="2800" dirty="0"/>
              <a:t>Q2: What do recent studies explore about food?</a:t>
            </a:r>
          </a:p>
        </p:txBody>
      </p:sp>
      <p:pic>
        <p:nvPicPr>
          <p:cNvPr id="4"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7021" y="4857877"/>
            <a:ext cx="487363" cy="487363"/>
          </a:xfrm>
          <a:prstGeom prst="rect">
            <a:avLst/>
          </a:prstGeom>
        </p:spPr>
      </p:pic>
      <p:sp>
        <p:nvSpPr>
          <p:cNvPr id="17" name="TextBox 4">
            <a:extLst>
              <a:ext uri="{FF2B5EF4-FFF2-40B4-BE49-F238E27FC236}">
                <a16:creationId xmlns:a16="http://schemas.microsoft.com/office/drawing/2014/main" id="{6D0D7E3B-842C-8214-3E97-C569C39F59E2}"/>
              </a:ext>
            </a:extLst>
          </p:cNvPr>
          <p:cNvSpPr txBox="1"/>
          <p:nvPr/>
        </p:nvSpPr>
        <p:spPr>
          <a:xfrm>
            <a:off x="9909937" y="5932078"/>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130490336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E54C863-518F-7A8F-3D4D-73C0A96A119E}"/>
              </a:ext>
            </a:extLst>
          </p:cNvPr>
          <p:cNvGraphicFramePr>
            <a:graphicFrameLocks noGrp="1"/>
          </p:cNvGraphicFramePr>
          <p:nvPr>
            <p:extLst>
              <p:ext uri="{D42A27DB-BD31-4B8C-83A1-F6EECF244321}">
                <p14:modId xmlns:p14="http://schemas.microsoft.com/office/powerpoint/2010/main" val="2392083403"/>
              </p:ext>
            </p:extLst>
          </p:nvPr>
        </p:nvGraphicFramePr>
        <p:xfrm>
          <a:off x="1115295" y="721936"/>
          <a:ext cx="9961410" cy="5737111"/>
        </p:xfrm>
        <a:graphic>
          <a:graphicData uri="http://schemas.openxmlformats.org/drawingml/2006/table">
            <a:tbl>
              <a:tblPr>
                <a:tableStyleId>{5940675A-B579-460E-94D1-54222C63F5DA}</a:tableStyleId>
              </a:tblPr>
              <a:tblGrid>
                <a:gridCol w="4980705">
                  <a:extLst>
                    <a:ext uri="{9D8B030D-6E8A-4147-A177-3AD203B41FA5}">
                      <a16:colId xmlns:a16="http://schemas.microsoft.com/office/drawing/2014/main" val="2665949585"/>
                    </a:ext>
                  </a:extLst>
                </a:gridCol>
                <a:gridCol w="4980705">
                  <a:extLst>
                    <a:ext uri="{9D8B030D-6E8A-4147-A177-3AD203B41FA5}">
                      <a16:colId xmlns:a16="http://schemas.microsoft.com/office/drawing/2014/main" val="2740596806"/>
                    </a:ext>
                  </a:extLst>
                </a:gridCol>
              </a:tblGrid>
              <a:tr h="197788">
                <a:tc>
                  <a:txBody>
                    <a:bodyPr/>
                    <a:lstStyle/>
                    <a:p>
                      <a:r>
                        <a:rPr lang="en-US" sz="1800" dirty="0"/>
                        <a:t>Term</a:t>
                      </a:r>
                    </a:p>
                  </a:txBody>
                  <a:tcPr marL="49447" marR="49447" marT="24724" marB="24724" anchor="ctr"/>
                </a:tc>
                <a:tc>
                  <a:txBody>
                    <a:bodyPr/>
                    <a:lstStyle/>
                    <a:p>
                      <a:r>
                        <a:rPr lang="en-US" sz="1800"/>
                        <a:t>Meaning</a:t>
                      </a:r>
                    </a:p>
                  </a:txBody>
                  <a:tcPr marL="49447" marR="49447" marT="24724" marB="24724" anchor="ctr"/>
                </a:tc>
                <a:extLst>
                  <a:ext uri="{0D108BD9-81ED-4DB2-BD59-A6C34878D82A}">
                    <a16:rowId xmlns:a16="http://schemas.microsoft.com/office/drawing/2014/main" val="768815408"/>
                  </a:ext>
                </a:extLst>
              </a:tr>
              <a:tr h="346129">
                <a:tc>
                  <a:txBody>
                    <a:bodyPr/>
                    <a:lstStyle/>
                    <a:p>
                      <a:r>
                        <a:rPr lang="en-US" sz="1800" b="1"/>
                        <a:t>unavoidable</a:t>
                      </a:r>
                      <a:endParaRPr lang="en-US" sz="1800"/>
                    </a:p>
                  </a:txBody>
                  <a:tcPr marL="49447" marR="49447" marT="24724" marB="24724" anchor="ctr"/>
                </a:tc>
                <a:tc>
                  <a:txBody>
                    <a:bodyPr/>
                    <a:lstStyle/>
                    <a:p>
                      <a:r>
                        <a:rPr lang="en-US" sz="1800"/>
                        <a:t>Impossible to avoid or escape.</a:t>
                      </a:r>
                    </a:p>
                  </a:txBody>
                  <a:tcPr marL="49447" marR="49447" marT="24724" marB="24724" anchor="ctr"/>
                </a:tc>
                <a:extLst>
                  <a:ext uri="{0D108BD9-81ED-4DB2-BD59-A6C34878D82A}">
                    <a16:rowId xmlns:a16="http://schemas.microsoft.com/office/drawing/2014/main" val="3400326909"/>
                  </a:ext>
                </a:extLst>
              </a:tr>
              <a:tr h="346129">
                <a:tc>
                  <a:txBody>
                    <a:bodyPr/>
                    <a:lstStyle/>
                    <a:p>
                      <a:r>
                        <a:rPr lang="en-US" sz="1800" b="1"/>
                        <a:t>flicking through</a:t>
                      </a:r>
                      <a:endParaRPr lang="en-US" sz="1800"/>
                    </a:p>
                  </a:txBody>
                  <a:tcPr marL="49447" marR="49447" marT="24724" marB="24724" anchor="ctr"/>
                </a:tc>
                <a:tc>
                  <a:txBody>
                    <a:bodyPr/>
                    <a:lstStyle/>
                    <a:p>
                      <a:r>
                        <a:rPr lang="en-US" sz="1800"/>
                        <a:t>To look quickly at the pages of a magazine, book, or website.</a:t>
                      </a:r>
                    </a:p>
                  </a:txBody>
                  <a:tcPr marL="49447" marR="49447" marT="24724" marB="24724" anchor="ctr"/>
                </a:tc>
                <a:extLst>
                  <a:ext uri="{0D108BD9-81ED-4DB2-BD59-A6C34878D82A}">
                    <a16:rowId xmlns:a16="http://schemas.microsoft.com/office/drawing/2014/main" val="702994036"/>
                  </a:ext>
                </a:extLst>
              </a:tr>
              <a:tr h="346129">
                <a:tc>
                  <a:txBody>
                    <a:bodyPr/>
                    <a:lstStyle/>
                    <a:p>
                      <a:r>
                        <a:rPr lang="en-US" sz="1800" b="1"/>
                        <a:t>zoning out</a:t>
                      </a:r>
                      <a:endParaRPr lang="en-US" sz="1800"/>
                    </a:p>
                  </a:txBody>
                  <a:tcPr marL="49447" marR="49447" marT="24724" marB="24724" anchor="ctr"/>
                </a:tc>
                <a:tc>
                  <a:txBody>
                    <a:bodyPr/>
                    <a:lstStyle/>
                    <a:p>
                      <a:r>
                        <a:rPr lang="en-US" sz="1800" dirty="0"/>
                        <a:t>To stop paying attention and just stare without thinking.</a:t>
                      </a:r>
                    </a:p>
                  </a:txBody>
                  <a:tcPr marL="49447" marR="49447" marT="24724" marB="24724" anchor="ctr"/>
                </a:tc>
                <a:extLst>
                  <a:ext uri="{0D108BD9-81ED-4DB2-BD59-A6C34878D82A}">
                    <a16:rowId xmlns:a16="http://schemas.microsoft.com/office/drawing/2014/main" val="2793166842"/>
                  </a:ext>
                </a:extLst>
              </a:tr>
              <a:tr h="346129">
                <a:tc>
                  <a:txBody>
                    <a:bodyPr/>
                    <a:lstStyle/>
                    <a:p>
                      <a:r>
                        <a:rPr lang="en-US" sz="1800" b="1"/>
                        <a:t>chatting away</a:t>
                      </a:r>
                      <a:endParaRPr lang="en-US" sz="1800"/>
                    </a:p>
                  </a:txBody>
                  <a:tcPr marL="49447" marR="49447" marT="24724" marB="24724" anchor="ctr"/>
                </a:tc>
                <a:tc>
                  <a:txBody>
                    <a:bodyPr/>
                    <a:lstStyle/>
                    <a:p>
                      <a:r>
                        <a:rPr lang="en-US" sz="1800"/>
                        <a:t>To talk in a friendly, casual manner for a period of time.</a:t>
                      </a:r>
                    </a:p>
                  </a:txBody>
                  <a:tcPr marL="49447" marR="49447" marT="24724" marB="24724" anchor="ctr"/>
                </a:tc>
                <a:extLst>
                  <a:ext uri="{0D108BD9-81ED-4DB2-BD59-A6C34878D82A}">
                    <a16:rowId xmlns:a16="http://schemas.microsoft.com/office/drawing/2014/main" val="328172014"/>
                  </a:ext>
                </a:extLst>
              </a:tr>
              <a:tr h="346129">
                <a:tc>
                  <a:txBody>
                    <a:bodyPr/>
                    <a:lstStyle/>
                    <a:p>
                      <a:r>
                        <a:rPr lang="en-US" sz="1800" b="1"/>
                        <a:t>talking points</a:t>
                      </a:r>
                      <a:endParaRPr lang="en-US" sz="1800"/>
                    </a:p>
                  </a:txBody>
                  <a:tcPr marL="49447" marR="49447" marT="24724" marB="24724" anchor="ctr"/>
                </a:tc>
                <a:tc>
                  <a:txBody>
                    <a:bodyPr/>
                    <a:lstStyle/>
                    <a:p>
                      <a:r>
                        <a:rPr lang="en-US" sz="1800"/>
                        <a:t>Subjects or topics that people discuss or argue about.</a:t>
                      </a:r>
                    </a:p>
                  </a:txBody>
                  <a:tcPr marL="49447" marR="49447" marT="24724" marB="24724" anchor="ctr"/>
                </a:tc>
                <a:extLst>
                  <a:ext uri="{0D108BD9-81ED-4DB2-BD59-A6C34878D82A}">
                    <a16:rowId xmlns:a16="http://schemas.microsoft.com/office/drawing/2014/main" val="3144949871"/>
                  </a:ext>
                </a:extLst>
              </a:tr>
              <a:tr h="346129">
                <a:tc>
                  <a:txBody>
                    <a:bodyPr/>
                    <a:lstStyle/>
                    <a:p>
                      <a:r>
                        <a:rPr lang="en-US" sz="1800" b="1" dirty="0"/>
                        <a:t>processed food</a:t>
                      </a:r>
                      <a:endParaRPr lang="en-US" sz="1800" dirty="0"/>
                    </a:p>
                  </a:txBody>
                  <a:tcPr marL="49447" marR="49447" marT="24724" marB="24724" anchor="ctr"/>
                </a:tc>
                <a:tc>
                  <a:txBody>
                    <a:bodyPr/>
                    <a:lstStyle/>
                    <a:p>
                      <a:r>
                        <a:rPr lang="en-US" sz="1800"/>
                        <a:t>Food that has been changed from its natural state.</a:t>
                      </a:r>
                    </a:p>
                  </a:txBody>
                  <a:tcPr marL="49447" marR="49447" marT="24724" marB="24724" anchor="ctr"/>
                </a:tc>
                <a:extLst>
                  <a:ext uri="{0D108BD9-81ED-4DB2-BD59-A6C34878D82A}">
                    <a16:rowId xmlns:a16="http://schemas.microsoft.com/office/drawing/2014/main" val="1171879157"/>
                  </a:ext>
                </a:extLst>
              </a:tr>
              <a:tr h="346129">
                <a:tc>
                  <a:txBody>
                    <a:bodyPr/>
                    <a:lstStyle/>
                    <a:p>
                      <a:r>
                        <a:rPr lang="en-US" sz="1800" b="1"/>
                        <a:t>superfood</a:t>
                      </a:r>
                      <a:endParaRPr lang="en-US" sz="1800"/>
                    </a:p>
                  </a:txBody>
                  <a:tcPr marL="49447" marR="49447" marT="24724" marB="24724" anchor="ctr"/>
                </a:tc>
                <a:tc>
                  <a:txBody>
                    <a:bodyPr/>
                    <a:lstStyle/>
                    <a:p>
                      <a:r>
                        <a:rPr lang="en-US" sz="1800"/>
                        <a:t>A food believed to be very good for your health.</a:t>
                      </a:r>
                    </a:p>
                  </a:txBody>
                  <a:tcPr marL="49447" marR="49447" marT="24724" marB="24724" anchor="ctr"/>
                </a:tc>
                <a:extLst>
                  <a:ext uri="{0D108BD9-81ED-4DB2-BD59-A6C34878D82A}">
                    <a16:rowId xmlns:a16="http://schemas.microsoft.com/office/drawing/2014/main" val="309675014"/>
                  </a:ext>
                </a:extLst>
              </a:tr>
              <a:tr h="346129">
                <a:tc>
                  <a:txBody>
                    <a:bodyPr/>
                    <a:lstStyle/>
                    <a:p>
                      <a:r>
                        <a:rPr lang="en-US" sz="1800" b="1"/>
                        <a:t>burning questions</a:t>
                      </a:r>
                      <a:endParaRPr lang="en-US" sz="1800"/>
                    </a:p>
                  </a:txBody>
                  <a:tcPr marL="49447" marR="49447" marT="24724" marB="24724" anchor="ctr"/>
                </a:tc>
                <a:tc>
                  <a:txBody>
                    <a:bodyPr/>
                    <a:lstStyle/>
                    <a:p>
                      <a:r>
                        <a:rPr lang="en-US" sz="1800"/>
                        <a:t>Very important and urgent questions.</a:t>
                      </a:r>
                    </a:p>
                  </a:txBody>
                  <a:tcPr marL="49447" marR="49447" marT="24724" marB="24724" anchor="ctr"/>
                </a:tc>
                <a:extLst>
                  <a:ext uri="{0D108BD9-81ED-4DB2-BD59-A6C34878D82A}">
                    <a16:rowId xmlns:a16="http://schemas.microsoft.com/office/drawing/2014/main" val="1657613067"/>
                  </a:ext>
                </a:extLst>
              </a:tr>
              <a:tr h="346129">
                <a:tc>
                  <a:txBody>
                    <a:bodyPr/>
                    <a:lstStyle/>
                    <a:p>
                      <a:r>
                        <a:rPr lang="en-US" sz="1800" b="1"/>
                        <a:t>diet-related issues</a:t>
                      </a:r>
                      <a:endParaRPr lang="en-US" sz="1800"/>
                    </a:p>
                  </a:txBody>
                  <a:tcPr marL="49447" marR="49447" marT="24724" marB="24724" anchor="ctr"/>
                </a:tc>
                <a:tc>
                  <a:txBody>
                    <a:bodyPr/>
                    <a:lstStyle/>
                    <a:p>
                      <a:r>
                        <a:rPr lang="en-US" sz="1800"/>
                        <a:t>Health problems caused by the food a person consumes.</a:t>
                      </a:r>
                    </a:p>
                  </a:txBody>
                  <a:tcPr marL="49447" marR="49447" marT="24724" marB="24724" anchor="ctr"/>
                </a:tc>
                <a:extLst>
                  <a:ext uri="{0D108BD9-81ED-4DB2-BD59-A6C34878D82A}">
                    <a16:rowId xmlns:a16="http://schemas.microsoft.com/office/drawing/2014/main" val="1772762586"/>
                  </a:ext>
                </a:extLst>
              </a:tr>
              <a:tr h="346129">
                <a:tc>
                  <a:txBody>
                    <a:bodyPr/>
                    <a:lstStyle/>
                    <a:p>
                      <a:r>
                        <a:rPr lang="en-US" sz="1800" b="1"/>
                        <a:t>undoubtedly</a:t>
                      </a:r>
                      <a:endParaRPr lang="en-US" sz="1800"/>
                    </a:p>
                  </a:txBody>
                  <a:tcPr marL="49447" marR="49447" marT="24724" marB="24724" anchor="ctr"/>
                </a:tc>
                <a:tc>
                  <a:txBody>
                    <a:bodyPr/>
                    <a:lstStyle/>
                    <a:p>
                      <a:r>
                        <a:rPr lang="en-US" sz="1800"/>
                        <a:t>Without a doubt; certainly.</a:t>
                      </a:r>
                    </a:p>
                  </a:txBody>
                  <a:tcPr marL="49447" marR="49447" marT="24724" marB="24724" anchor="ctr"/>
                </a:tc>
                <a:extLst>
                  <a:ext uri="{0D108BD9-81ED-4DB2-BD59-A6C34878D82A}">
                    <a16:rowId xmlns:a16="http://schemas.microsoft.com/office/drawing/2014/main" val="212126202"/>
                  </a:ext>
                </a:extLst>
              </a:tr>
              <a:tr h="346129">
                <a:tc>
                  <a:txBody>
                    <a:bodyPr/>
                    <a:lstStyle/>
                    <a:p>
                      <a:r>
                        <a:rPr lang="en-US" sz="1800" b="1"/>
                        <a:t>potentially life-threatening</a:t>
                      </a:r>
                      <a:endParaRPr lang="en-US" sz="1800"/>
                    </a:p>
                  </a:txBody>
                  <a:tcPr marL="49447" marR="49447" marT="24724" marB="24724" anchor="ctr"/>
                </a:tc>
                <a:tc>
                  <a:txBody>
                    <a:bodyPr/>
                    <a:lstStyle/>
                    <a:p>
                      <a:r>
                        <a:rPr lang="en-US" sz="1800"/>
                        <a:t>Could possibly cause death.</a:t>
                      </a:r>
                    </a:p>
                  </a:txBody>
                  <a:tcPr marL="49447" marR="49447" marT="24724" marB="24724" anchor="ctr"/>
                </a:tc>
                <a:extLst>
                  <a:ext uri="{0D108BD9-81ED-4DB2-BD59-A6C34878D82A}">
                    <a16:rowId xmlns:a16="http://schemas.microsoft.com/office/drawing/2014/main" val="2511337475"/>
                  </a:ext>
                </a:extLst>
              </a:tr>
              <a:tr h="346129">
                <a:tc>
                  <a:txBody>
                    <a:bodyPr/>
                    <a:lstStyle/>
                    <a:p>
                      <a:r>
                        <a:rPr lang="en-US" sz="1800" b="1"/>
                        <a:t>moods</a:t>
                      </a:r>
                      <a:endParaRPr lang="en-US" sz="1800"/>
                    </a:p>
                  </a:txBody>
                  <a:tcPr marL="49447" marR="49447" marT="24724" marB="24724" anchor="ctr"/>
                </a:tc>
                <a:tc>
                  <a:txBody>
                    <a:bodyPr/>
                    <a:lstStyle/>
                    <a:p>
                      <a:r>
                        <a:rPr lang="en-US" sz="1800" dirty="0"/>
                        <a:t>A person's emotional state.</a:t>
                      </a:r>
                    </a:p>
                  </a:txBody>
                  <a:tcPr marL="49447" marR="49447" marT="24724" marB="24724" anchor="ctr"/>
                </a:tc>
                <a:extLst>
                  <a:ext uri="{0D108BD9-81ED-4DB2-BD59-A6C34878D82A}">
                    <a16:rowId xmlns:a16="http://schemas.microsoft.com/office/drawing/2014/main" val="3188175841"/>
                  </a:ext>
                </a:extLst>
              </a:tr>
            </a:tbl>
          </a:graphicData>
        </a:graphic>
      </p:graphicFrame>
    </p:spTree>
    <p:extLst>
      <p:ext uri="{BB962C8B-B14F-4D97-AF65-F5344CB8AC3E}">
        <p14:creationId xmlns:p14="http://schemas.microsoft.com/office/powerpoint/2010/main" val="410096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E39B7-A162-7E1C-62B6-BE66BF12ECD4}"/>
              </a:ext>
            </a:extLst>
          </p:cNvPr>
          <p:cNvSpPr txBox="1"/>
          <p:nvPr/>
        </p:nvSpPr>
        <p:spPr>
          <a:xfrm>
            <a:off x="630382" y="828608"/>
            <a:ext cx="6726382" cy="2600392"/>
          </a:xfrm>
          <a:prstGeom prst="rect">
            <a:avLst/>
          </a:prstGeom>
          <a:noFill/>
        </p:spPr>
        <p:txBody>
          <a:bodyPr wrap="square">
            <a:spAutoFit/>
          </a:bodyPr>
          <a:lstStyle/>
          <a:p>
            <a:pPr marL="342900" marR="0" lvl="0" indent="-342900" rtl="0">
              <a:lnSpc>
                <a:spcPct val="115000"/>
              </a:lnSpc>
              <a:spcBef>
                <a:spcPts val="0"/>
              </a:spcBef>
              <a:spcAft>
                <a:spcPts val="800"/>
              </a:spcAft>
              <a:buFont typeface="+mj-lt"/>
              <a:buAutoNum type="arabicPeriod"/>
            </a:pPr>
            <a:r>
              <a:rPr lang="en-US" sz="3600" dirty="0">
                <a:effectLst/>
                <a:latin typeface="Times New Roman" panose="02020603050405020304" pitchFamily="18" charset="0"/>
                <a:ea typeface="Times" panose="02020603050405020304" pitchFamily="18" charset="0"/>
                <a:cs typeface="Arial" panose="020B0604020202020204" pitchFamily="34" charset="0"/>
              </a:rPr>
              <a:t>What role does the food we eat play in affecting both our physical health and our moods? </a:t>
            </a:r>
            <a:br>
              <a:rPr lang="en-US" sz="3600" dirty="0">
                <a:effectLst/>
                <a:latin typeface="Times New Roman" panose="02020603050405020304" pitchFamily="18" charset="0"/>
                <a:ea typeface="Times" panose="02020603050405020304" pitchFamily="18" charset="0"/>
                <a:cs typeface="Arial" panose="020B0604020202020204" pitchFamily="34" charset="0"/>
              </a:rPr>
            </a:b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AC3AFB-698F-7DFD-BB09-5F91A4CF0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518" y="1584392"/>
            <a:ext cx="3340100" cy="4445000"/>
          </a:xfrm>
          <a:prstGeom prst="rect">
            <a:avLst/>
          </a:prstGeom>
        </p:spPr>
      </p:pic>
    </p:spTree>
    <p:extLst>
      <p:ext uri="{BB962C8B-B14F-4D97-AF65-F5344CB8AC3E}">
        <p14:creationId xmlns:p14="http://schemas.microsoft.com/office/powerpoint/2010/main" val="762273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71037-145C-C4BD-AEE3-3EE8A414A7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473" y="0"/>
            <a:ext cx="3283527" cy="2189018"/>
          </a:xfrm>
          <a:prstGeom prst="rect">
            <a:avLst/>
          </a:prstGeom>
        </p:spPr>
      </p:pic>
      <p:sp>
        <p:nvSpPr>
          <p:cNvPr id="4" name="TextBox 3">
            <a:extLst>
              <a:ext uri="{FF2B5EF4-FFF2-40B4-BE49-F238E27FC236}">
                <a16:creationId xmlns:a16="http://schemas.microsoft.com/office/drawing/2014/main" id="{C865041A-E1BA-B47E-5A22-FFC6AB72FA2F}"/>
              </a:ext>
            </a:extLst>
          </p:cNvPr>
          <p:cNvSpPr txBox="1"/>
          <p:nvPr/>
        </p:nvSpPr>
        <p:spPr>
          <a:xfrm>
            <a:off x="1260763" y="1094509"/>
            <a:ext cx="6996545" cy="4524315"/>
          </a:xfrm>
          <a:prstGeom prst="rect">
            <a:avLst/>
          </a:prstGeom>
          <a:noFill/>
        </p:spPr>
        <p:txBody>
          <a:bodyPr wrap="square">
            <a:spAutoFit/>
          </a:bodyPr>
          <a:lstStyle/>
          <a:p>
            <a:r>
              <a:rPr lang="en-US" sz="4800" b="1" dirty="0"/>
              <a:t>1.</a:t>
            </a:r>
            <a:r>
              <a:rPr lang="en-US" sz="4800" dirty="0"/>
              <a:t> Food affects not only our bodies but also our moods; Physically, we become over- or underweight, and emotionally, it produces hormones. </a:t>
            </a:r>
          </a:p>
        </p:txBody>
      </p:sp>
    </p:spTree>
    <p:extLst>
      <p:ext uri="{BB962C8B-B14F-4D97-AF65-F5344CB8AC3E}">
        <p14:creationId xmlns:p14="http://schemas.microsoft.com/office/powerpoint/2010/main" val="1095071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3</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Let’s  eat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DC8AF74-B50A-4805-A8E4-A41139DDDC04}"/>
              </a:ext>
            </a:extLst>
          </p:cNvPr>
          <p:cNvSpPr txBox="1"/>
          <p:nvPr/>
        </p:nvSpPr>
        <p:spPr>
          <a:xfrm>
            <a:off x="468880" y="1298269"/>
            <a:ext cx="1317390"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Objectives </a:t>
            </a:r>
          </a:p>
        </p:txBody>
      </p:sp>
      <p:sp>
        <p:nvSpPr>
          <p:cNvPr id="4" name="Rectangle 2"/>
          <p:cNvSpPr>
            <a:spLocks noChangeArrowheads="1"/>
          </p:cNvSpPr>
          <p:nvPr/>
        </p:nvSpPr>
        <p:spPr bwMode="auto">
          <a:xfrm>
            <a:off x="389572" y="1945078"/>
            <a:ext cx="89370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Identify key information and details in the article.</a:t>
            </a:r>
          </a:p>
          <a:p>
            <a:pPr marL="0" marR="0" lvl="0" indent="0"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Understand how food affects physical and emotional health.</a:t>
            </a:r>
          </a:p>
          <a:p>
            <a:pPr marL="0" marR="0" lvl="0" indent="0"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Practice reading strategies: skimming, scanning, and inference.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4" y="3942162"/>
            <a:ext cx="8830056" cy="2915837"/>
          </a:xfrm>
          <a:prstGeom prst="rect">
            <a:avLst/>
          </a:prstGeom>
        </p:spPr>
      </p:pic>
    </p:spTree>
    <p:extLst>
      <p:ext uri="{BB962C8B-B14F-4D97-AF65-F5344CB8AC3E}">
        <p14:creationId xmlns:p14="http://schemas.microsoft.com/office/powerpoint/2010/main" val="26475277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559492" y="2332971"/>
            <a:ext cx="967264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dirty="0"/>
          </a:p>
          <a:p>
            <a:r>
              <a:rPr lang="en-US" sz="2800" dirty="0"/>
              <a:t>Q: </a:t>
            </a:r>
            <a:r>
              <a:rPr lang="en-US" sz="2800" i="1" dirty="0"/>
              <a:t>What is the main idea of Paragraph 2?</a:t>
            </a:r>
            <a:endParaRPr lang="en-US" sz="280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Tree>
    <p:extLst>
      <p:ext uri="{BB962C8B-B14F-4D97-AF65-F5344CB8AC3E}">
        <p14:creationId xmlns:p14="http://schemas.microsoft.com/office/powerpoint/2010/main" val="405847855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0350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40076" y="492494"/>
            <a:ext cx="1252646"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616014" y="277496"/>
              <a:ext cx="1252200"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06:00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80946" y="1809920"/>
            <a:ext cx="11677578"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2. First and foremost, </a:t>
            </a:r>
            <a:r>
              <a:rPr lang="en-US" sz="2000" dirty="0" err="1"/>
              <a:t>flavour</a:t>
            </a:r>
            <a:r>
              <a:rPr lang="en-US" sz="2000" dirty="0"/>
              <a:t> is a powerful conductor of memories and emotions. Strawberries may evoke a very special summer, a birthday cake may conjure a childlike wonder. In Proust’s </a:t>
            </a:r>
            <a:r>
              <a:rPr lang="en-US" sz="2000" i="1" dirty="0"/>
              <a:t>Remembrance of Things Past</a:t>
            </a:r>
            <a:r>
              <a:rPr lang="en-US" sz="2000" dirty="0"/>
              <a:t>, for example, the narrator depicts the ‘powerful joy’ that a tea-soaked madeleine awakes in him. When he is ‘dispirited after a dreary day, with the prospect of a depressing morrow’. It isn’t so much that the sweet cake tastes lovely, but that it transports him to his innocent youth, when his aunt in the country would feed him the very same treat on Sunday mornings. But  the single most influential sense in </a:t>
            </a:r>
            <a:r>
              <a:rPr lang="en-US" sz="2000" dirty="0" err="1"/>
              <a:t>flavour</a:t>
            </a:r>
            <a:r>
              <a:rPr lang="en-US" sz="2000" dirty="0"/>
              <a:t> appreciation is the sense of smell. Unlike the other senses, smell is processed in a part of the brain that deals with strong emotional responses and memory. A particular smell can trigger both a memory of the time we first experienced it and a repetition of the feelings we had then. So for each of us, particular memories and feelings become associated with certain smells. These are just some of the many ways in which food can make us happy.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559492" y="5108458"/>
            <a:ext cx="6527108" cy="1200329"/>
          </a:xfrm>
          <a:prstGeom prst="rect">
            <a:avLst/>
          </a:prstGeom>
        </p:spPr>
        <p:txBody>
          <a:bodyPr wrap="square">
            <a:spAutoFit/>
          </a:bodyPr>
          <a:lstStyle/>
          <a:p>
            <a:r>
              <a:rPr lang="en-US" sz="2400" dirty="0"/>
              <a:t>(While Reading):</a:t>
            </a:r>
          </a:p>
          <a:p>
            <a:pPr>
              <a:buFont typeface="Arial" panose="020B0604020202020204" pitchFamily="34" charset="0"/>
              <a:buChar char="•"/>
            </a:pPr>
            <a:r>
              <a:rPr lang="en-US" sz="2400" dirty="0"/>
              <a:t>Q1: How can taste and smell trigger emotions?</a:t>
            </a:r>
          </a:p>
          <a:p>
            <a:pPr>
              <a:buFont typeface="Arial" panose="020B0604020202020204" pitchFamily="34" charset="0"/>
              <a:buChar char="•"/>
            </a:pPr>
            <a:r>
              <a:rPr lang="en-US" sz="2400" dirty="0"/>
              <a:t>Q2: What example does Proust give?</a:t>
            </a:r>
          </a:p>
        </p:txBody>
      </p:sp>
      <p:pic>
        <p:nvPicPr>
          <p:cNvPr id="4"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9808" y="944447"/>
            <a:ext cx="438137" cy="487363"/>
          </a:xfrm>
          <a:prstGeom prst="rect">
            <a:avLst/>
          </a:prstGeom>
        </p:spPr>
      </p:pic>
      <p:sp>
        <p:nvSpPr>
          <p:cNvPr id="18" name="TextBox 4">
            <a:extLst>
              <a:ext uri="{FF2B5EF4-FFF2-40B4-BE49-F238E27FC236}">
                <a16:creationId xmlns:a16="http://schemas.microsoft.com/office/drawing/2014/main" id="{6D0D7E3B-842C-8214-3E97-C569C39F59E2}"/>
              </a:ext>
            </a:extLst>
          </p:cNvPr>
          <p:cNvSpPr txBox="1"/>
          <p:nvPr/>
        </p:nvSpPr>
        <p:spPr>
          <a:xfrm>
            <a:off x="9895477" y="5727815"/>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119028165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CB6D2F-D56B-BB9D-E466-8BBD49CF9843}"/>
              </a:ext>
            </a:extLst>
          </p:cNvPr>
          <p:cNvSpPr txBox="1"/>
          <p:nvPr/>
        </p:nvSpPr>
        <p:spPr>
          <a:xfrm>
            <a:off x="443344" y="510855"/>
            <a:ext cx="8575965" cy="5250476"/>
          </a:xfrm>
          <a:prstGeom prst="rect">
            <a:avLst/>
          </a:prstGeom>
          <a:noFill/>
        </p:spPr>
        <p:txBody>
          <a:bodyPr wrap="square">
            <a:spAutoFit/>
          </a:bodyPr>
          <a:lstStyle/>
          <a:p>
            <a:pPr marR="0" lvl="0" rtl="0">
              <a:lnSpc>
                <a:spcPct val="115000"/>
              </a:lnSpc>
              <a:spcBef>
                <a:spcPts val="0"/>
              </a:spcBef>
              <a:spcAft>
                <a:spcPts val="800"/>
              </a:spcAft>
            </a:pPr>
            <a:r>
              <a:rPr lang="en-US" sz="2400" dirty="0">
                <a:effectLst/>
                <a:latin typeface="Times New Roman" panose="02020603050405020304" pitchFamily="18" charset="0"/>
                <a:ea typeface="Times" panose="02020603050405020304" pitchFamily="18" charset="0"/>
                <a:cs typeface="Arial" panose="020B0604020202020204" pitchFamily="34" charset="0"/>
              </a:rPr>
              <a:t>2. In what ways does this statement ‘flavor can be a powerful conductor of memories and emotions’ deepen our understanding of the connection between sensory experiences and human memory? Provide examples to support your explanation.</a:t>
            </a:r>
          </a:p>
          <a:p>
            <a:pPr marR="0" lvl="0" rtl="0">
              <a:lnSpc>
                <a:spcPct val="115000"/>
              </a:lnSpc>
              <a:spcBef>
                <a:spcPts val="0"/>
              </a:spcBef>
              <a:spcAft>
                <a:spcPts val="800"/>
              </a:spcAft>
            </a:pPr>
            <a:endParaRPr lang="en-US" sz="2400" dirty="0">
              <a:latin typeface="Times New Roman" panose="02020603050405020304" pitchFamily="18" charset="0"/>
              <a:ea typeface="Calibri" panose="020F0502020204030204" pitchFamily="34" charset="0"/>
              <a:cs typeface="Arial" panose="020B0604020202020204" pitchFamily="34" charset="0"/>
            </a:endParaRPr>
          </a:p>
          <a:p>
            <a:pPr marR="0" lvl="0" rtl="0">
              <a:lnSpc>
                <a:spcPct val="115000"/>
              </a:lnSpc>
              <a:spcBef>
                <a:spcPts val="0"/>
              </a:spcBef>
              <a:spcAft>
                <a:spcPts val="800"/>
              </a:spcAft>
            </a:pP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R="0" lvl="0" rtl="0">
              <a:lnSpc>
                <a:spcPct val="115000"/>
              </a:lnSpc>
              <a:spcBef>
                <a:spcPts val="0"/>
              </a:spcBef>
              <a:spcAft>
                <a:spcPts val="800"/>
              </a:spcAft>
            </a:pPr>
            <a:endParaRPr lang="en-US" sz="2400" dirty="0">
              <a:latin typeface="Times New Roman" panose="02020603050405020304" pitchFamily="18" charset="0"/>
              <a:ea typeface="Calibri" panose="020F0502020204030204" pitchFamily="34" charset="0"/>
              <a:cs typeface="Arial" panose="020B0604020202020204" pitchFamily="34" charset="0"/>
            </a:endParaRPr>
          </a:p>
          <a:p>
            <a:pPr marR="0" lvl="0" rtl="0">
              <a:lnSpc>
                <a:spcPct val="115000"/>
              </a:lnSpc>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R="0" lvl="0">
              <a:lnSpc>
                <a:spcPct val="115000"/>
              </a:lnSpc>
              <a:spcBef>
                <a:spcPts val="0"/>
              </a:spcBef>
              <a:spcAft>
                <a:spcPts val="800"/>
              </a:spcAft>
            </a:pPr>
            <a:r>
              <a:rPr lang="en-US" sz="2400" dirty="0">
                <a:effectLst/>
                <a:latin typeface="Times New Roman" panose="02020603050405020304" pitchFamily="18" charset="0"/>
                <a:ea typeface="Times" panose="02020603050405020304" pitchFamily="18" charset="0"/>
                <a:cs typeface="Arial" panose="020B0604020202020204" pitchFamily="34" charset="0"/>
              </a:rPr>
              <a:t>3. “Smell is considered to be the most influential sense in flavor appreciation” Justify this statement using evidence from daily life or research.</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D1FDC70-5F36-BEBD-E87E-8578DD73E7BE}"/>
              </a:ext>
            </a:extLst>
          </p:cNvPr>
          <p:cNvPicPr>
            <a:picLocks noChangeAspect="1"/>
          </p:cNvPicPr>
          <p:nvPr/>
        </p:nvPicPr>
        <p:blipFill>
          <a:blip r:embed="rId2"/>
          <a:stretch>
            <a:fillRect/>
          </a:stretch>
        </p:blipFill>
        <p:spPr>
          <a:xfrm>
            <a:off x="8851102" y="1611831"/>
            <a:ext cx="3340898" cy="4444369"/>
          </a:xfrm>
          <a:prstGeom prst="rect">
            <a:avLst/>
          </a:prstGeom>
        </p:spPr>
      </p:pic>
    </p:spTree>
    <p:extLst>
      <p:ext uri="{BB962C8B-B14F-4D97-AF65-F5344CB8AC3E}">
        <p14:creationId xmlns:p14="http://schemas.microsoft.com/office/powerpoint/2010/main" val="2681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5A1110-66EF-67F0-A859-83FD46E9F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473" y="0"/>
            <a:ext cx="3283527" cy="2189018"/>
          </a:xfrm>
          <a:prstGeom prst="rect">
            <a:avLst/>
          </a:prstGeom>
        </p:spPr>
      </p:pic>
      <p:sp>
        <p:nvSpPr>
          <p:cNvPr id="4" name="TextBox 3">
            <a:extLst>
              <a:ext uri="{FF2B5EF4-FFF2-40B4-BE49-F238E27FC236}">
                <a16:creationId xmlns:a16="http://schemas.microsoft.com/office/drawing/2014/main" id="{C6AE00B8-A782-0BFB-6CFD-FD3A7027E0F4}"/>
              </a:ext>
            </a:extLst>
          </p:cNvPr>
          <p:cNvSpPr txBox="1"/>
          <p:nvPr/>
        </p:nvSpPr>
        <p:spPr>
          <a:xfrm>
            <a:off x="429491" y="661289"/>
            <a:ext cx="8714509" cy="2677656"/>
          </a:xfrm>
          <a:prstGeom prst="rect">
            <a:avLst/>
          </a:prstGeom>
          <a:noFill/>
        </p:spPr>
        <p:txBody>
          <a:bodyPr wrap="square">
            <a:spAutoFit/>
          </a:bodyPr>
          <a:lstStyle/>
          <a:p>
            <a:r>
              <a:rPr lang="en-US" sz="2800" dirty="0"/>
              <a:t>2. The text states that “</a:t>
            </a:r>
            <a:r>
              <a:rPr lang="en-US" sz="2800" dirty="0" err="1"/>
              <a:t>flavour</a:t>
            </a:r>
            <a:r>
              <a:rPr lang="en-US" sz="2800" dirty="0"/>
              <a:t> is a powerful conductor of memories and emotions.” For example, strawberries may remind someone of “a very special summer,” and a birthday cake may “conjure a childlike wonder.” Proust’s madeleine shows how a taste can “transport him to his innocent youth.”</a:t>
            </a:r>
          </a:p>
        </p:txBody>
      </p:sp>
      <p:sp>
        <p:nvSpPr>
          <p:cNvPr id="6" name="TextBox 5">
            <a:extLst>
              <a:ext uri="{FF2B5EF4-FFF2-40B4-BE49-F238E27FC236}">
                <a16:creationId xmlns:a16="http://schemas.microsoft.com/office/drawing/2014/main" id="{529E9A02-7C90-2B07-CEB4-DDA41430BBD0}"/>
              </a:ext>
            </a:extLst>
          </p:cNvPr>
          <p:cNvSpPr txBox="1"/>
          <p:nvPr/>
        </p:nvSpPr>
        <p:spPr>
          <a:xfrm>
            <a:off x="429491" y="3816927"/>
            <a:ext cx="9518073" cy="2246769"/>
          </a:xfrm>
          <a:prstGeom prst="rect">
            <a:avLst/>
          </a:prstGeom>
          <a:noFill/>
        </p:spPr>
        <p:txBody>
          <a:bodyPr wrap="square">
            <a:spAutoFit/>
          </a:bodyPr>
          <a:lstStyle/>
          <a:p>
            <a:r>
              <a:rPr lang="en-US" sz="2800" dirty="0"/>
              <a:t>3. The passage says that “the single most influential sense in </a:t>
            </a:r>
            <a:r>
              <a:rPr lang="en-US" sz="2800" dirty="0" err="1"/>
              <a:t>flavour</a:t>
            </a:r>
            <a:r>
              <a:rPr lang="en-US" sz="2800" dirty="0"/>
              <a:t> appreciation is the sense of smell,” because it is processed in the brain area that deals with “strong emotional responses and memory.” A particular smell can trigger both a memory and “a repetition of the feelings we had then.”</a:t>
            </a:r>
          </a:p>
        </p:txBody>
      </p:sp>
    </p:spTree>
    <p:extLst>
      <p:ext uri="{BB962C8B-B14F-4D97-AF65-F5344CB8AC3E}">
        <p14:creationId xmlns:p14="http://schemas.microsoft.com/office/powerpoint/2010/main" val="15732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830F1A-8573-325A-DD86-67C6CA47D5B5}"/>
              </a:ext>
            </a:extLst>
          </p:cNvPr>
          <p:cNvGraphicFramePr>
            <a:graphicFrameLocks noGrp="1"/>
          </p:cNvGraphicFramePr>
          <p:nvPr>
            <p:extLst>
              <p:ext uri="{D42A27DB-BD31-4B8C-83A1-F6EECF244321}">
                <p14:modId xmlns:p14="http://schemas.microsoft.com/office/powerpoint/2010/main" val="4052098731"/>
              </p:ext>
            </p:extLst>
          </p:nvPr>
        </p:nvGraphicFramePr>
        <p:xfrm>
          <a:off x="984696" y="241503"/>
          <a:ext cx="10500723" cy="6194592"/>
        </p:xfrm>
        <a:graphic>
          <a:graphicData uri="http://schemas.openxmlformats.org/drawingml/2006/table">
            <a:tbl>
              <a:tblPr>
                <a:tableStyleId>{5940675A-B579-460E-94D1-54222C63F5DA}</a:tableStyleId>
              </a:tblPr>
              <a:tblGrid>
                <a:gridCol w="3041193">
                  <a:extLst>
                    <a:ext uri="{9D8B030D-6E8A-4147-A177-3AD203B41FA5}">
                      <a16:colId xmlns:a16="http://schemas.microsoft.com/office/drawing/2014/main" val="1353410127"/>
                    </a:ext>
                  </a:extLst>
                </a:gridCol>
                <a:gridCol w="1696038">
                  <a:extLst>
                    <a:ext uri="{9D8B030D-6E8A-4147-A177-3AD203B41FA5}">
                      <a16:colId xmlns:a16="http://schemas.microsoft.com/office/drawing/2014/main" val="3577135913"/>
                    </a:ext>
                  </a:extLst>
                </a:gridCol>
                <a:gridCol w="5763492">
                  <a:extLst>
                    <a:ext uri="{9D8B030D-6E8A-4147-A177-3AD203B41FA5}">
                      <a16:colId xmlns:a16="http://schemas.microsoft.com/office/drawing/2014/main" val="2964220240"/>
                    </a:ext>
                  </a:extLst>
                </a:gridCol>
              </a:tblGrid>
              <a:tr h="259988">
                <a:tc>
                  <a:txBody>
                    <a:bodyPr/>
                    <a:lstStyle/>
                    <a:p>
                      <a:r>
                        <a:rPr lang="en-US" sz="1600" b="1">
                          <a:effectLst/>
                        </a:rPr>
                        <a:t>foremost</a:t>
                      </a:r>
                      <a:endParaRPr lang="en-US" sz="1600" b="0">
                        <a:effectLst/>
                        <a:latin typeface="quote-cjk-patch"/>
                      </a:endParaRPr>
                    </a:p>
                  </a:txBody>
                  <a:tcPr marL="39498" marR="65830" marT="41144" marB="41144" anchor="ctr"/>
                </a:tc>
                <a:tc>
                  <a:txBody>
                    <a:bodyPr/>
                    <a:lstStyle/>
                    <a:p>
                      <a:r>
                        <a:rPr lang="en-US" sz="1600" b="0">
                          <a:effectLst/>
                        </a:rPr>
                        <a:t>adverb</a:t>
                      </a:r>
                      <a:endParaRPr lang="en-US" sz="1600" b="0">
                        <a:effectLst/>
                        <a:latin typeface="quote-cjk-patch"/>
                      </a:endParaRPr>
                    </a:p>
                  </a:txBody>
                  <a:tcPr marL="65830" marR="65830" marT="41144" marB="41144" anchor="ctr"/>
                </a:tc>
                <a:tc>
                  <a:txBody>
                    <a:bodyPr/>
                    <a:lstStyle/>
                    <a:p>
                      <a:r>
                        <a:rPr lang="en-US" sz="1600" b="0">
                          <a:effectLst/>
                        </a:rPr>
                        <a:t>most importantly; first.</a:t>
                      </a:r>
                      <a:endParaRPr lang="en-US" sz="1600" b="0">
                        <a:effectLst/>
                        <a:latin typeface="quote-cjk-patch"/>
                      </a:endParaRPr>
                    </a:p>
                  </a:txBody>
                  <a:tcPr marL="65830" marR="65830" marT="41144" marB="41144" anchor="ctr"/>
                </a:tc>
                <a:extLst>
                  <a:ext uri="{0D108BD9-81ED-4DB2-BD59-A6C34878D82A}">
                    <a16:rowId xmlns:a16="http://schemas.microsoft.com/office/drawing/2014/main" val="997112937"/>
                  </a:ext>
                </a:extLst>
              </a:tr>
              <a:tr h="648765">
                <a:tc>
                  <a:txBody>
                    <a:bodyPr/>
                    <a:lstStyle/>
                    <a:p>
                      <a:r>
                        <a:rPr lang="en-US" sz="1600" b="1">
                          <a:effectLst/>
                        </a:rPr>
                        <a:t>conductor</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Something that transmits or carries something else. Here, it means a </a:t>
                      </a:r>
                      <a:r>
                        <a:rPr lang="en-US" sz="1600" b="1">
                          <a:effectLst/>
                        </a:rPr>
                        <a:t>trigger</a:t>
                      </a:r>
                      <a:r>
                        <a:rPr lang="en-US" sz="1600" b="0">
                          <a:effectLst/>
                        </a:rPr>
                        <a:t> or </a:t>
                      </a:r>
                      <a:r>
                        <a:rPr lang="en-US" sz="1600" b="1">
                          <a:effectLst/>
                        </a:rPr>
                        <a:t>carrier</a:t>
                      </a:r>
                      <a:r>
                        <a:rPr lang="en-US" sz="1600" b="0">
                          <a:effectLst/>
                        </a:rPr>
                        <a:t> of memories.</a:t>
                      </a:r>
                      <a:endParaRPr lang="en-US" sz="1600" b="0">
                        <a:effectLst/>
                        <a:latin typeface="quote-cjk-patch"/>
                      </a:endParaRPr>
                    </a:p>
                  </a:txBody>
                  <a:tcPr marL="65830" marR="65830" marT="41144" marB="41144" anchor="ctr"/>
                </a:tc>
                <a:extLst>
                  <a:ext uri="{0D108BD9-81ED-4DB2-BD59-A6C34878D82A}">
                    <a16:rowId xmlns:a16="http://schemas.microsoft.com/office/drawing/2014/main" val="87463241"/>
                  </a:ext>
                </a:extLst>
              </a:tr>
              <a:tr h="454376">
                <a:tc>
                  <a:txBody>
                    <a:bodyPr/>
                    <a:lstStyle/>
                    <a:p>
                      <a:r>
                        <a:rPr lang="en-US" sz="1600" b="1">
                          <a:effectLst/>
                        </a:rPr>
                        <a:t>evoke</a:t>
                      </a:r>
                      <a:endParaRPr lang="en-US" sz="1600" b="0">
                        <a:effectLst/>
                        <a:latin typeface="quote-cjk-patch"/>
                      </a:endParaRPr>
                    </a:p>
                  </a:txBody>
                  <a:tcPr marL="39498" marR="65830" marT="41144" marB="41144" anchor="ctr"/>
                </a:tc>
                <a:tc>
                  <a:txBody>
                    <a:bodyPr/>
                    <a:lstStyle/>
                    <a:p>
                      <a:r>
                        <a:rPr lang="en-US" sz="1600" b="0">
                          <a:effectLst/>
                        </a:rPr>
                        <a:t>verb</a:t>
                      </a:r>
                      <a:endParaRPr lang="en-US" sz="1600" b="0">
                        <a:effectLst/>
                        <a:latin typeface="quote-cjk-patch"/>
                      </a:endParaRPr>
                    </a:p>
                  </a:txBody>
                  <a:tcPr marL="65830" marR="65830" marT="41144" marB="41144" anchor="ctr"/>
                </a:tc>
                <a:tc>
                  <a:txBody>
                    <a:bodyPr/>
                    <a:lstStyle/>
                    <a:p>
                      <a:r>
                        <a:rPr lang="en-US" sz="1600" b="0">
                          <a:effectLst/>
                        </a:rPr>
                        <a:t>To bring a memory, feeling, or image into your mind.</a:t>
                      </a:r>
                      <a:endParaRPr lang="en-US" sz="1600" b="0">
                        <a:effectLst/>
                        <a:latin typeface="quote-cjk-patch"/>
                      </a:endParaRPr>
                    </a:p>
                  </a:txBody>
                  <a:tcPr marL="65830" marR="65830" marT="41144" marB="41144" anchor="ctr"/>
                </a:tc>
                <a:extLst>
                  <a:ext uri="{0D108BD9-81ED-4DB2-BD59-A6C34878D82A}">
                    <a16:rowId xmlns:a16="http://schemas.microsoft.com/office/drawing/2014/main" val="3589909531"/>
                  </a:ext>
                </a:extLst>
              </a:tr>
              <a:tr h="454376">
                <a:tc>
                  <a:txBody>
                    <a:bodyPr/>
                    <a:lstStyle/>
                    <a:p>
                      <a:r>
                        <a:rPr lang="en-US" sz="1600" b="1">
                          <a:effectLst/>
                        </a:rPr>
                        <a:t>conjure</a:t>
                      </a:r>
                      <a:endParaRPr lang="en-US" sz="1600" b="0">
                        <a:effectLst/>
                        <a:latin typeface="quote-cjk-patch"/>
                      </a:endParaRPr>
                    </a:p>
                  </a:txBody>
                  <a:tcPr marL="39498" marR="65830" marT="41144" marB="41144" anchor="ctr"/>
                </a:tc>
                <a:tc>
                  <a:txBody>
                    <a:bodyPr/>
                    <a:lstStyle/>
                    <a:p>
                      <a:r>
                        <a:rPr lang="en-US" sz="1600" b="0">
                          <a:effectLst/>
                        </a:rPr>
                        <a:t>verb</a:t>
                      </a:r>
                      <a:endParaRPr lang="en-US" sz="1600" b="0">
                        <a:effectLst/>
                        <a:latin typeface="quote-cjk-patch"/>
                      </a:endParaRPr>
                    </a:p>
                  </a:txBody>
                  <a:tcPr marL="65830" marR="65830" marT="41144" marB="41144" anchor="ctr"/>
                </a:tc>
                <a:tc>
                  <a:txBody>
                    <a:bodyPr/>
                    <a:lstStyle/>
                    <a:p>
                      <a:r>
                        <a:rPr lang="en-US" sz="1600" b="0">
                          <a:effectLst/>
                        </a:rPr>
                        <a:t>To make something appear or seem to appear, as if by magic.</a:t>
                      </a:r>
                      <a:endParaRPr lang="en-US" sz="1600" b="0">
                        <a:effectLst/>
                        <a:latin typeface="quote-cjk-patch"/>
                      </a:endParaRPr>
                    </a:p>
                  </a:txBody>
                  <a:tcPr marL="65830" marR="65830" marT="41144" marB="41144" anchor="ctr"/>
                </a:tc>
                <a:extLst>
                  <a:ext uri="{0D108BD9-81ED-4DB2-BD59-A6C34878D82A}">
                    <a16:rowId xmlns:a16="http://schemas.microsoft.com/office/drawing/2014/main" val="1982872288"/>
                  </a:ext>
                </a:extLst>
              </a:tr>
              <a:tr h="454376">
                <a:tc>
                  <a:txBody>
                    <a:bodyPr/>
                    <a:lstStyle/>
                    <a:p>
                      <a:r>
                        <a:rPr lang="en-US" sz="1600" b="1">
                          <a:effectLst/>
                        </a:rPr>
                        <a:t>depicts</a:t>
                      </a:r>
                      <a:endParaRPr lang="en-US" sz="1600" b="0">
                        <a:effectLst/>
                        <a:latin typeface="quote-cjk-patch"/>
                      </a:endParaRPr>
                    </a:p>
                  </a:txBody>
                  <a:tcPr marL="39498" marR="65830" marT="41144" marB="41144" anchor="ctr"/>
                </a:tc>
                <a:tc>
                  <a:txBody>
                    <a:bodyPr/>
                    <a:lstStyle/>
                    <a:p>
                      <a:r>
                        <a:rPr lang="en-US" sz="1600" b="0">
                          <a:effectLst/>
                        </a:rPr>
                        <a:t>verb</a:t>
                      </a:r>
                      <a:endParaRPr lang="en-US" sz="1600" b="0">
                        <a:effectLst/>
                        <a:latin typeface="quote-cjk-patch"/>
                      </a:endParaRPr>
                    </a:p>
                  </a:txBody>
                  <a:tcPr marL="65830" marR="65830" marT="41144" marB="41144" anchor="ctr"/>
                </a:tc>
                <a:tc>
                  <a:txBody>
                    <a:bodyPr/>
                    <a:lstStyle/>
                    <a:p>
                      <a:r>
                        <a:rPr lang="en-US" sz="1600" b="0">
                          <a:effectLst/>
                        </a:rPr>
                        <a:t>Shows or describes something in a picture or story.</a:t>
                      </a:r>
                      <a:endParaRPr lang="en-US" sz="1600" b="0">
                        <a:effectLst/>
                        <a:latin typeface="quote-cjk-patch"/>
                      </a:endParaRPr>
                    </a:p>
                  </a:txBody>
                  <a:tcPr marL="65830" marR="65830" marT="41144" marB="41144" anchor="ctr"/>
                </a:tc>
                <a:extLst>
                  <a:ext uri="{0D108BD9-81ED-4DB2-BD59-A6C34878D82A}">
                    <a16:rowId xmlns:a16="http://schemas.microsoft.com/office/drawing/2014/main" val="1574409425"/>
                  </a:ext>
                </a:extLst>
              </a:tr>
              <a:tr h="454376">
                <a:tc>
                  <a:txBody>
                    <a:bodyPr/>
                    <a:lstStyle/>
                    <a:p>
                      <a:r>
                        <a:rPr lang="en-US" sz="1600" b="1">
                          <a:effectLst/>
                        </a:rPr>
                        <a:t>dispirited</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Feeling sad, discouraged, and having lost hope.</a:t>
                      </a:r>
                      <a:endParaRPr lang="en-US" sz="1600" b="0">
                        <a:effectLst/>
                        <a:latin typeface="quote-cjk-patch"/>
                      </a:endParaRPr>
                    </a:p>
                  </a:txBody>
                  <a:tcPr marL="65830" marR="65830" marT="41144" marB="41144" anchor="ctr"/>
                </a:tc>
                <a:extLst>
                  <a:ext uri="{0D108BD9-81ED-4DB2-BD59-A6C34878D82A}">
                    <a16:rowId xmlns:a16="http://schemas.microsoft.com/office/drawing/2014/main" val="4210635263"/>
                  </a:ext>
                </a:extLst>
              </a:tr>
              <a:tr h="454376">
                <a:tc>
                  <a:txBody>
                    <a:bodyPr/>
                    <a:lstStyle/>
                    <a:p>
                      <a:r>
                        <a:rPr lang="en-US" sz="1600" b="1">
                          <a:effectLst/>
                        </a:rPr>
                        <a:t>dreary</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Dull, boring, and depressing; causing sadness.</a:t>
                      </a:r>
                      <a:endParaRPr lang="en-US" sz="1600" b="0">
                        <a:effectLst/>
                        <a:latin typeface="quote-cjk-patch"/>
                      </a:endParaRPr>
                    </a:p>
                  </a:txBody>
                  <a:tcPr marL="65830" marR="65830" marT="41144" marB="41144" anchor="ctr"/>
                </a:tc>
                <a:extLst>
                  <a:ext uri="{0D108BD9-81ED-4DB2-BD59-A6C34878D82A}">
                    <a16:rowId xmlns:a16="http://schemas.microsoft.com/office/drawing/2014/main" val="308421365"/>
                  </a:ext>
                </a:extLst>
              </a:tr>
              <a:tr h="454376">
                <a:tc>
                  <a:txBody>
                    <a:bodyPr/>
                    <a:lstStyle/>
                    <a:p>
                      <a:r>
                        <a:rPr lang="en-US" sz="1600" b="1">
                          <a:effectLst/>
                        </a:rPr>
                        <a:t>prospect</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The possibility or likelihood that something will happen.</a:t>
                      </a:r>
                      <a:endParaRPr lang="en-US" sz="1600" b="0">
                        <a:effectLst/>
                        <a:latin typeface="quote-cjk-patch"/>
                      </a:endParaRPr>
                    </a:p>
                  </a:txBody>
                  <a:tcPr marL="65830" marR="65830" marT="41144" marB="41144" anchor="ctr"/>
                </a:tc>
                <a:extLst>
                  <a:ext uri="{0D108BD9-81ED-4DB2-BD59-A6C34878D82A}">
                    <a16:rowId xmlns:a16="http://schemas.microsoft.com/office/drawing/2014/main" val="425705851"/>
                  </a:ext>
                </a:extLst>
              </a:tr>
              <a:tr h="454376">
                <a:tc>
                  <a:txBody>
                    <a:bodyPr/>
                    <a:lstStyle/>
                    <a:p>
                      <a:r>
                        <a:rPr lang="en-US" sz="1600" b="1">
                          <a:effectLst/>
                        </a:rPr>
                        <a:t>morrow</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(Old-fashioned word) The next day; tomorrow.</a:t>
                      </a:r>
                      <a:endParaRPr lang="en-US" sz="1600" b="0">
                        <a:effectLst/>
                        <a:latin typeface="quote-cjk-patch"/>
                      </a:endParaRPr>
                    </a:p>
                  </a:txBody>
                  <a:tcPr marL="65830" marR="65830" marT="41144" marB="41144" anchor="ctr"/>
                </a:tc>
                <a:extLst>
                  <a:ext uri="{0D108BD9-81ED-4DB2-BD59-A6C34878D82A}">
                    <a16:rowId xmlns:a16="http://schemas.microsoft.com/office/drawing/2014/main" val="3751952459"/>
                  </a:ext>
                </a:extLst>
              </a:tr>
              <a:tr h="454376">
                <a:tc>
                  <a:txBody>
                    <a:bodyPr/>
                    <a:lstStyle/>
                    <a:p>
                      <a:r>
                        <a:rPr lang="en-US" sz="1600" b="1">
                          <a:effectLst/>
                        </a:rPr>
                        <a:t>transport</a:t>
                      </a:r>
                      <a:endParaRPr lang="en-US" sz="1600" b="0">
                        <a:effectLst/>
                        <a:latin typeface="quote-cjk-patch"/>
                      </a:endParaRPr>
                    </a:p>
                  </a:txBody>
                  <a:tcPr marL="39498" marR="65830" marT="41144" marB="41144" anchor="ctr"/>
                </a:tc>
                <a:tc>
                  <a:txBody>
                    <a:bodyPr/>
                    <a:lstStyle/>
                    <a:p>
                      <a:r>
                        <a:rPr lang="en-US" sz="1600" b="0" dirty="0">
                          <a:effectLst/>
                        </a:rPr>
                        <a:t>verb</a:t>
                      </a:r>
                      <a:endParaRPr lang="en-US" sz="1600" b="0" dirty="0">
                        <a:effectLst/>
                        <a:latin typeface="quote-cjk-patch"/>
                      </a:endParaRPr>
                    </a:p>
                  </a:txBody>
                  <a:tcPr marL="65830" marR="65830" marT="41144" marB="41144" anchor="ctr"/>
                </a:tc>
                <a:tc>
                  <a:txBody>
                    <a:bodyPr/>
                    <a:lstStyle/>
                    <a:p>
                      <a:r>
                        <a:rPr lang="en-US" sz="1600" b="0">
                          <a:effectLst/>
                        </a:rPr>
                        <a:t>To cause someone to imagine they are in a different place or time.</a:t>
                      </a:r>
                      <a:endParaRPr lang="en-US" sz="1600" b="0">
                        <a:effectLst/>
                        <a:latin typeface="quote-cjk-patch"/>
                      </a:endParaRPr>
                    </a:p>
                  </a:txBody>
                  <a:tcPr marL="65830" marR="65830" marT="41144" marB="41144" anchor="ctr"/>
                </a:tc>
                <a:extLst>
                  <a:ext uri="{0D108BD9-81ED-4DB2-BD59-A6C34878D82A}">
                    <a16:rowId xmlns:a16="http://schemas.microsoft.com/office/drawing/2014/main" val="995889623"/>
                  </a:ext>
                </a:extLst>
              </a:tr>
              <a:tr h="454376">
                <a:tc>
                  <a:txBody>
                    <a:bodyPr/>
                    <a:lstStyle/>
                    <a:p>
                      <a:r>
                        <a:rPr lang="en-US" sz="1600" b="1">
                          <a:effectLst/>
                        </a:rPr>
                        <a:t>influential</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Having a lot of power to change or affect something or someone.</a:t>
                      </a:r>
                      <a:endParaRPr lang="en-US" sz="1600" b="0">
                        <a:effectLst/>
                        <a:latin typeface="quote-cjk-patch"/>
                      </a:endParaRPr>
                    </a:p>
                  </a:txBody>
                  <a:tcPr marL="65830" marR="65830" marT="41144" marB="41144" anchor="ctr"/>
                </a:tc>
                <a:extLst>
                  <a:ext uri="{0D108BD9-81ED-4DB2-BD59-A6C34878D82A}">
                    <a16:rowId xmlns:a16="http://schemas.microsoft.com/office/drawing/2014/main" val="2253677398"/>
                  </a:ext>
                </a:extLst>
              </a:tr>
              <a:tr h="454376">
                <a:tc>
                  <a:txBody>
                    <a:bodyPr/>
                    <a:lstStyle/>
                    <a:p>
                      <a:r>
                        <a:rPr lang="en-US" sz="1600" b="1">
                          <a:effectLst/>
                        </a:rPr>
                        <a:t>appreciation</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The recognition and enjoyment of the good qualities of something.</a:t>
                      </a:r>
                      <a:endParaRPr lang="en-US" sz="1600" b="0">
                        <a:effectLst/>
                        <a:latin typeface="quote-cjk-patch"/>
                      </a:endParaRPr>
                    </a:p>
                  </a:txBody>
                  <a:tcPr marL="65830" marR="65830" marT="41144" marB="41144" anchor="ctr"/>
                </a:tc>
                <a:extLst>
                  <a:ext uri="{0D108BD9-81ED-4DB2-BD59-A6C34878D82A}">
                    <a16:rowId xmlns:a16="http://schemas.microsoft.com/office/drawing/2014/main" val="266805483"/>
                  </a:ext>
                </a:extLst>
              </a:tr>
              <a:tr h="349811">
                <a:tc>
                  <a:txBody>
                    <a:bodyPr/>
                    <a:lstStyle/>
                    <a:p>
                      <a:r>
                        <a:rPr lang="en-US" sz="1600" b="1">
                          <a:effectLst/>
                        </a:rPr>
                        <a:t>trigger</a:t>
                      </a:r>
                      <a:endParaRPr lang="en-US" sz="1600" b="0">
                        <a:effectLst/>
                        <a:latin typeface="quote-cjk-patch"/>
                      </a:endParaRPr>
                    </a:p>
                  </a:txBody>
                  <a:tcPr marL="39498" marR="65830" marT="41144" marB="41144" anchor="ctr"/>
                </a:tc>
                <a:tc>
                  <a:txBody>
                    <a:bodyPr/>
                    <a:lstStyle/>
                    <a:p>
                      <a:r>
                        <a:rPr lang="en-US" sz="1600" b="0">
                          <a:effectLst/>
                        </a:rPr>
                        <a:t>verb</a:t>
                      </a:r>
                      <a:endParaRPr lang="en-US" sz="1600" b="0">
                        <a:effectLst/>
                        <a:latin typeface="quote-cjk-patch"/>
                      </a:endParaRPr>
                    </a:p>
                  </a:txBody>
                  <a:tcPr marL="65830" marR="65830" marT="41144" marB="41144" anchor="ctr"/>
                </a:tc>
                <a:tc>
                  <a:txBody>
                    <a:bodyPr/>
                    <a:lstStyle/>
                    <a:p>
                      <a:r>
                        <a:rPr lang="en-US" sz="1600" b="0">
                          <a:effectLst/>
                        </a:rPr>
                        <a:t>To cause something to start or happen.</a:t>
                      </a:r>
                      <a:endParaRPr lang="en-US" sz="1600" b="0">
                        <a:effectLst/>
                        <a:latin typeface="quote-cjk-patch"/>
                      </a:endParaRPr>
                    </a:p>
                  </a:txBody>
                  <a:tcPr marL="65830" marR="65830" marT="41144" marB="41144" anchor="ctr"/>
                </a:tc>
                <a:extLst>
                  <a:ext uri="{0D108BD9-81ED-4DB2-BD59-A6C34878D82A}">
                    <a16:rowId xmlns:a16="http://schemas.microsoft.com/office/drawing/2014/main" val="1092604641"/>
                  </a:ext>
                </a:extLst>
              </a:tr>
              <a:tr h="259988">
                <a:tc>
                  <a:txBody>
                    <a:bodyPr/>
                    <a:lstStyle/>
                    <a:p>
                      <a:r>
                        <a:rPr lang="en-US" sz="1600" b="1">
                          <a:effectLst/>
                        </a:rPr>
                        <a:t>associated</a:t>
                      </a:r>
                      <a:endParaRPr lang="en-US" sz="1600" b="0">
                        <a:effectLst/>
                        <a:latin typeface="quote-cjk-patch"/>
                      </a:endParaRPr>
                    </a:p>
                  </a:txBody>
                  <a:tcPr marL="39498" marR="65830" marT="41144" marB="41144" anchor="ctr"/>
                </a:tc>
                <a:tc>
                  <a:txBody>
                    <a:bodyPr/>
                    <a:lstStyle/>
                    <a:p>
                      <a:r>
                        <a:rPr lang="en-US" sz="1600" b="0">
                          <a:effectLst/>
                        </a:rPr>
                        <a:t>verb</a:t>
                      </a:r>
                      <a:endParaRPr lang="en-US" sz="1600" b="0">
                        <a:effectLst/>
                        <a:latin typeface="quote-cjk-patch"/>
                      </a:endParaRPr>
                    </a:p>
                  </a:txBody>
                  <a:tcPr marL="65830" marR="65830" marT="41144" marB="41144" anchor="ctr"/>
                </a:tc>
                <a:tc>
                  <a:txBody>
                    <a:bodyPr/>
                    <a:lstStyle/>
                    <a:p>
                      <a:r>
                        <a:rPr lang="en-US" sz="1600" b="0" dirty="0">
                          <a:effectLst/>
                        </a:rPr>
                        <a:t>Connected in your mind.</a:t>
                      </a:r>
                      <a:endParaRPr lang="en-US" sz="1600" b="0" dirty="0">
                        <a:effectLst/>
                        <a:latin typeface="quote-cjk-patch"/>
                      </a:endParaRPr>
                    </a:p>
                  </a:txBody>
                  <a:tcPr marL="65830" marR="65830" marT="41144" marB="41144" anchor="ctr"/>
                </a:tc>
                <a:extLst>
                  <a:ext uri="{0D108BD9-81ED-4DB2-BD59-A6C34878D82A}">
                    <a16:rowId xmlns:a16="http://schemas.microsoft.com/office/drawing/2014/main" val="3430617013"/>
                  </a:ext>
                </a:extLst>
              </a:tr>
            </a:tbl>
          </a:graphicData>
        </a:graphic>
      </p:graphicFrame>
    </p:spTree>
    <p:extLst>
      <p:ext uri="{BB962C8B-B14F-4D97-AF65-F5344CB8AC3E}">
        <p14:creationId xmlns:p14="http://schemas.microsoft.com/office/powerpoint/2010/main" val="1159457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5" name="Rectangle 1"/>
          <p:cNvSpPr>
            <a:spLocks noChangeArrowheads="1"/>
          </p:cNvSpPr>
          <p:nvPr/>
        </p:nvSpPr>
        <p:spPr bwMode="auto">
          <a:xfrm>
            <a:off x="884575" y="1999900"/>
            <a:ext cx="786625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Arial" panose="020B0604020202020204" pitchFamily="34" charset="0"/>
              </a:rPr>
              <a:t>Q: </a:t>
            </a:r>
            <a:r>
              <a:rPr kumimoji="0" lang="en-US" altLang="en-US" sz="3200" b="0" i="1" u="none" strike="noStrike" cap="none" normalizeH="0" baseline="0" dirty="0">
                <a:ln>
                  <a:noFill/>
                </a:ln>
                <a:solidFill>
                  <a:schemeClr val="tx1"/>
                </a:solidFill>
                <a:effectLst/>
                <a:latin typeface="Arial" panose="020B0604020202020204" pitchFamily="34" charset="0"/>
              </a:rPr>
              <a:t>What is the main idea of Paragraph 3?</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8775883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4752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76155" y="558388"/>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08:00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559492" y="1686639"/>
            <a:ext cx="1149903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3. Of course, it does help if these foods are toothsome, delectable or in other words </a:t>
            </a:r>
            <a:r>
              <a:rPr lang="en-US" sz="2000" i="1" dirty="0"/>
              <a:t>delicious</a:t>
            </a:r>
            <a:r>
              <a:rPr lang="en-US" sz="2000" dirty="0"/>
              <a:t>. ‘Tasty food is one of the most universal routes to pleasure,’ reads an academic paper by the Oxford psychiatrist Morten </a:t>
            </a:r>
            <a:r>
              <a:rPr lang="en-US" sz="2000" dirty="0" err="1"/>
              <a:t>Kringelbach</a:t>
            </a:r>
            <a:r>
              <a:rPr lang="en-US" sz="2000" dirty="0"/>
              <a:t> on our understanding, so far, of the neuroscience of happiness. This is why eating forms the basis of much scientific experimentation into the mechanics behind that elusive, warm, fuzzy sense of well-being. Pleasure is widely viewed as an </a:t>
            </a:r>
            <a:r>
              <a:rPr lang="en-US" sz="2000" b="1" dirty="0"/>
              <a:t>essential</a:t>
            </a:r>
            <a:r>
              <a:rPr lang="en-US" sz="2000" dirty="0"/>
              <a:t> component of happiness. Food excites the reward system in the brain, stimulating desire and anticipation, and when we eat something we enjoy, it releases hormones which produce the sensation of pleasure.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816" y="3968496"/>
            <a:ext cx="5529708" cy="2545080"/>
          </a:xfrm>
          <a:prstGeom prst="rect">
            <a:avLst/>
          </a:prstGeom>
        </p:spPr>
      </p:pic>
      <p:sp>
        <p:nvSpPr>
          <p:cNvPr id="6" name="Rectangle 1"/>
          <p:cNvSpPr>
            <a:spLocks noChangeArrowheads="1"/>
          </p:cNvSpPr>
          <p:nvPr/>
        </p:nvSpPr>
        <p:spPr bwMode="auto">
          <a:xfrm>
            <a:off x="468879" y="4180065"/>
            <a:ext cx="635254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Work with your partner.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Partner A</a:t>
            </a:r>
            <a:r>
              <a:rPr kumimoji="0" lang="en-US" altLang="en-US" sz="1800" b="0" i="0" u="none" strike="noStrike" cap="none" normalizeH="0" baseline="0" dirty="0">
                <a:ln>
                  <a:noFill/>
                </a:ln>
                <a:solidFill>
                  <a:schemeClr val="tx1"/>
                </a:solidFill>
                <a:effectLst/>
                <a:latin typeface="Arial" panose="020B0604020202020204" pitchFamily="34" charset="0"/>
              </a:rPr>
              <a:t> reads the question aloud and answers it.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Partner B</a:t>
            </a:r>
            <a:r>
              <a:rPr kumimoji="0" lang="en-US" altLang="en-US" sz="1800" b="0" i="0" u="none" strike="noStrike" cap="none" normalizeH="0" baseline="0" dirty="0">
                <a:ln>
                  <a:noFill/>
                </a:ln>
                <a:solidFill>
                  <a:schemeClr val="tx1"/>
                </a:solidFill>
                <a:effectLst/>
                <a:latin typeface="Arial" panose="020B0604020202020204" pitchFamily="34" charset="0"/>
              </a:rPr>
              <a:t> listens carefully, checks, and </a:t>
            </a:r>
            <a:r>
              <a:rPr kumimoji="0" lang="en-US" altLang="en-US" sz="1800" b="0" i="1" u="none" strike="noStrike" cap="none" normalizeH="0" baseline="0" dirty="0">
                <a:ln>
                  <a:noFill/>
                </a:ln>
                <a:solidFill>
                  <a:schemeClr val="tx1"/>
                </a:solidFill>
                <a:effectLst/>
                <a:latin typeface="Arial" panose="020B0604020202020204" pitchFamily="34" charset="0"/>
              </a:rPr>
              <a:t>coaches</a:t>
            </a:r>
            <a:r>
              <a:rPr kumimoji="0" lang="en-US" altLang="en-US" sz="1800" b="0" i="0" u="none" strike="noStrike" cap="none" normalizeH="0" baseline="0" dirty="0">
                <a:ln>
                  <a:noFill/>
                </a:ln>
                <a:solidFill>
                  <a:schemeClr val="tx1"/>
                </a:solidFill>
                <a:effectLst/>
                <a:latin typeface="Arial" panose="020B0604020202020204" pitchFamily="34" charset="0"/>
              </a:rPr>
              <a:t> (helps if needed).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Switch roles: </a:t>
            </a:r>
            <a:r>
              <a:rPr kumimoji="0" lang="en-US" altLang="en-US" sz="1800" b="1" i="0" u="none" strike="noStrike" cap="none" normalizeH="0" baseline="0" dirty="0">
                <a:ln>
                  <a:noFill/>
                </a:ln>
                <a:solidFill>
                  <a:schemeClr val="tx1"/>
                </a:solidFill>
                <a:effectLst/>
                <a:latin typeface="Arial" panose="020B0604020202020204" pitchFamily="34" charset="0"/>
              </a:rPr>
              <a:t>Partner B</a:t>
            </a:r>
            <a:r>
              <a:rPr kumimoji="0" lang="en-US" altLang="en-US" sz="1800" b="0" i="0" u="none" strike="noStrike" cap="none" normalizeH="0" baseline="0" dirty="0">
                <a:ln>
                  <a:noFill/>
                </a:ln>
                <a:solidFill>
                  <a:schemeClr val="tx1"/>
                </a:solidFill>
                <a:effectLst/>
                <a:latin typeface="Arial" panose="020B0604020202020204" pitchFamily="34" charset="0"/>
              </a:rPr>
              <a:t> answers the next question, and </a:t>
            </a:r>
            <a:r>
              <a:rPr kumimoji="0" lang="en-US" altLang="en-US" sz="1800" b="1" i="0" u="none" strike="noStrike" cap="none" normalizeH="0" baseline="0" dirty="0">
                <a:ln>
                  <a:noFill/>
                </a:ln>
                <a:solidFill>
                  <a:schemeClr val="tx1"/>
                </a:solidFill>
                <a:effectLst/>
                <a:latin typeface="Arial" panose="020B0604020202020204" pitchFamily="34" charset="0"/>
              </a:rPr>
              <a:t>Partner A</a:t>
            </a:r>
            <a:r>
              <a:rPr kumimoji="0" lang="en-US" altLang="en-US" sz="1800" b="0" i="0" u="none" strike="noStrike" cap="none" normalizeH="0" baseline="0" dirty="0">
                <a:ln>
                  <a:noFill/>
                </a:ln>
                <a:solidFill>
                  <a:schemeClr val="tx1"/>
                </a:solidFill>
                <a:effectLst/>
                <a:latin typeface="Arial" panose="020B0604020202020204" pitchFamily="34" charset="0"/>
              </a:rPr>
              <a:t> coaches.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Continue until both partners have answered both questions.</a:t>
            </a:r>
          </a:p>
        </p:txBody>
      </p:sp>
      <p:pic>
        <p:nvPicPr>
          <p:cNvPr id="4"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21074" y="3498517"/>
            <a:ext cx="487363" cy="487363"/>
          </a:xfrm>
          <a:prstGeom prst="rect">
            <a:avLst/>
          </a:prstGeom>
        </p:spPr>
      </p:pic>
    </p:spTree>
    <p:extLst>
      <p:ext uri="{BB962C8B-B14F-4D97-AF65-F5344CB8AC3E}">
        <p14:creationId xmlns:p14="http://schemas.microsoft.com/office/powerpoint/2010/main" val="27544485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C8CCBA-DAFF-B7A8-7E51-A430472524B0}"/>
              </a:ext>
            </a:extLst>
          </p:cNvPr>
          <p:cNvGraphicFramePr>
            <a:graphicFrameLocks noGrp="1"/>
          </p:cNvGraphicFramePr>
          <p:nvPr>
            <p:extLst>
              <p:ext uri="{D42A27DB-BD31-4B8C-83A1-F6EECF244321}">
                <p14:modId xmlns:p14="http://schemas.microsoft.com/office/powerpoint/2010/main" val="409563"/>
              </p:ext>
            </p:extLst>
          </p:nvPr>
        </p:nvGraphicFramePr>
        <p:xfrm>
          <a:off x="575476" y="352241"/>
          <a:ext cx="11041048" cy="6153518"/>
        </p:xfrm>
        <a:graphic>
          <a:graphicData uri="http://schemas.openxmlformats.org/drawingml/2006/table">
            <a:tbl>
              <a:tblPr>
                <a:tableStyleId>{5940675A-B579-460E-94D1-54222C63F5DA}</a:tableStyleId>
              </a:tblPr>
              <a:tblGrid>
                <a:gridCol w="3197681">
                  <a:extLst>
                    <a:ext uri="{9D8B030D-6E8A-4147-A177-3AD203B41FA5}">
                      <a16:colId xmlns:a16="http://schemas.microsoft.com/office/drawing/2014/main" val="4287713352"/>
                    </a:ext>
                  </a:extLst>
                </a:gridCol>
                <a:gridCol w="2895351">
                  <a:extLst>
                    <a:ext uri="{9D8B030D-6E8A-4147-A177-3AD203B41FA5}">
                      <a16:colId xmlns:a16="http://schemas.microsoft.com/office/drawing/2014/main" val="68117415"/>
                    </a:ext>
                  </a:extLst>
                </a:gridCol>
                <a:gridCol w="4948016">
                  <a:extLst>
                    <a:ext uri="{9D8B030D-6E8A-4147-A177-3AD203B41FA5}">
                      <a16:colId xmlns:a16="http://schemas.microsoft.com/office/drawing/2014/main" val="1423785160"/>
                    </a:ext>
                  </a:extLst>
                </a:gridCol>
              </a:tblGrid>
              <a:tr h="330559">
                <a:tc>
                  <a:txBody>
                    <a:bodyPr/>
                    <a:lstStyle/>
                    <a:p>
                      <a:r>
                        <a:rPr lang="en-US" sz="1600" b="1">
                          <a:effectLst/>
                        </a:rPr>
                        <a:t>toothsome</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(Formal) Delicious and pleasing to eat.</a:t>
                      </a:r>
                      <a:endParaRPr lang="en-US" sz="1600" b="0">
                        <a:effectLst/>
                        <a:latin typeface="quote-cjk-patch"/>
                      </a:endParaRPr>
                    </a:p>
                  </a:txBody>
                  <a:tcPr marL="65830" marR="65830" marT="41144" marB="41144" anchor="ctr"/>
                </a:tc>
                <a:extLst>
                  <a:ext uri="{0D108BD9-81ED-4DB2-BD59-A6C34878D82A}">
                    <a16:rowId xmlns:a16="http://schemas.microsoft.com/office/drawing/2014/main" val="3217102029"/>
                  </a:ext>
                </a:extLst>
              </a:tr>
              <a:tr h="330559">
                <a:tc>
                  <a:txBody>
                    <a:bodyPr/>
                    <a:lstStyle/>
                    <a:p>
                      <a:r>
                        <a:rPr lang="en-US" sz="1600" b="1">
                          <a:effectLst/>
                        </a:rPr>
                        <a:t>delectable</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Extremely tasty and enjoyable.</a:t>
                      </a:r>
                      <a:endParaRPr lang="en-US" sz="1600" b="0">
                        <a:effectLst/>
                        <a:latin typeface="quote-cjk-patch"/>
                      </a:endParaRPr>
                    </a:p>
                  </a:txBody>
                  <a:tcPr marL="65830" marR="65830" marT="41144" marB="41144" anchor="ctr"/>
                </a:tc>
                <a:extLst>
                  <a:ext uri="{0D108BD9-81ED-4DB2-BD59-A6C34878D82A}">
                    <a16:rowId xmlns:a16="http://schemas.microsoft.com/office/drawing/2014/main" val="25438340"/>
                  </a:ext>
                </a:extLst>
              </a:tr>
              <a:tr h="330559">
                <a:tc>
                  <a:txBody>
                    <a:bodyPr/>
                    <a:lstStyle/>
                    <a:p>
                      <a:r>
                        <a:rPr lang="en-US" sz="1600" b="1">
                          <a:effectLst/>
                        </a:rPr>
                        <a:t>universal</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Done, experienced, or understood by everyone.</a:t>
                      </a:r>
                      <a:endParaRPr lang="en-US" sz="1600" b="0">
                        <a:effectLst/>
                        <a:latin typeface="quote-cjk-patch"/>
                      </a:endParaRPr>
                    </a:p>
                  </a:txBody>
                  <a:tcPr marL="65830" marR="65830" marT="41144" marB="41144" anchor="ctr"/>
                </a:tc>
                <a:extLst>
                  <a:ext uri="{0D108BD9-81ED-4DB2-BD59-A6C34878D82A}">
                    <a16:rowId xmlns:a16="http://schemas.microsoft.com/office/drawing/2014/main" val="923613417"/>
                  </a:ext>
                </a:extLst>
              </a:tr>
              <a:tr h="330559">
                <a:tc>
                  <a:txBody>
                    <a:bodyPr/>
                    <a:lstStyle/>
                    <a:p>
                      <a:r>
                        <a:rPr lang="en-US" sz="1600" b="1">
                          <a:effectLst/>
                        </a:rPr>
                        <a:t>routes</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Ways or paths to achieve something.</a:t>
                      </a:r>
                      <a:endParaRPr lang="en-US" sz="1600" b="0">
                        <a:effectLst/>
                        <a:latin typeface="quote-cjk-patch"/>
                      </a:endParaRPr>
                    </a:p>
                  </a:txBody>
                  <a:tcPr marL="65830" marR="65830" marT="41144" marB="41144" anchor="ctr"/>
                </a:tc>
                <a:extLst>
                  <a:ext uri="{0D108BD9-81ED-4DB2-BD59-A6C34878D82A}">
                    <a16:rowId xmlns:a16="http://schemas.microsoft.com/office/drawing/2014/main" val="105832103"/>
                  </a:ext>
                </a:extLst>
              </a:tr>
              <a:tr h="584841">
                <a:tc>
                  <a:txBody>
                    <a:bodyPr/>
                    <a:lstStyle/>
                    <a:p>
                      <a:r>
                        <a:rPr lang="en-US" sz="1600" b="1">
                          <a:effectLst/>
                        </a:rPr>
                        <a:t>psychiatrist</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A medical doctor who specializes in treating mental health conditions.</a:t>
                      </a:r>
                      <a:endParaRPr lang="en-US" sz="1600" b="0">
                        <a:effectLst/>
                        <a:latin typeface="quote-cjk-patch"/>
                      </a:endParaRPr>
                    </a:p>
                  </a:txBody>
                  <a:tcPr marL="65830" marR="65830" marT="41144" marB="41144" anchor="ctr"/>
                </a:tc>
                <a:extLst>
                  <a:ext uri="{0D108BD9-81ED-4DB2-BD59-A6C34878D82A}">
                    <a16:rowId xmlns:a16="http://schemas.microsoft.com/office/drawing/2014/main" val="1301242971"/>
                  </a:ext>
                </a:extLst>
              </a:tr>
              <a:tr h="584841">
                <a:tc>
                  <a:txBody>
                    <a:bodyPr/>
                    <a:lstStyle/>
                    <a:p>
                      <a:r>
                        <a:rPr lang="en-US" sz="1600" b="1">
                          <a:effectLst/>
                        </a:rPr>
                        <a:t>neuroscience</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The scientific study of the brain and nervous system.</a:t>
                      </a:r>
                      <a:endParaRPr lang="en-US" sz="1600" b="0">
                        <a:effectLst/>
                        <a:latin typeface="quote-cjk-patch"/>
                      </a:endParaRPr>
                    </a:p>
                  </a:txBody>
                  <a:tcPr marL="65830" marR="65830" marT="41144" marB="41144" anchor="ctr"/>
                </a:tc>
                <a:extLst>
                  <a:ext uri="{0D108BD9-81ED-4DB2-BD59-A6C34878D82A}">
                    <a16:rowId xmlns:a16="http://schemas.microsoft.com/office/drawing/2014/main" val="1245605474"/>
                  </a:ext>
                </a:extLst>
              </a:tr>
              <a:tr h="330559">
                <a:tc>
                  <a:txBody>
                    <a:bodyPr/>
                    <a:lstStyle/>
                    <a:p>
                      <a:r>
                        <a:rPr lang="en-US" sz="1600" b="1">
                          <a:effectLst/>
                        </a:rPr>
                        <a:t>elusive</a:t>
                      </a:r>
                      <a:endParaRPr lang="en-US" sz="1600" b="0">
                        <a:effectLst/>
                        <a:latin typeface="quote-cjk-patch"/>
                      </a:endParaRPr>
                    </a:p>
                  </a:txBody>
                  <a:tcPr marL="39498" marR="65830" marT="41144" marB="41144" anchor="ctr"/>
                </a:tc>
                <a:tc>
                  <a:txBody>
                    <a:bodyPr/>
                    <a:lstStyle/>
                    <a:p>
                      <a:r>
                        <a:rPr lang="en-US" sz="1600" b="0">
                          <a:effectLst/>
                        </a:rPr>
                        <a:t>adjective</a:t>
                      </a:r>
                      <a:endParaRPr lang="en-US" sz="1600" b="0">
                        <a:effectLst/>
                        <a:latin typeface="quote-cjk-patch"/>
                      </a:endParaRPr>
                    </a:p>
                  </a:txBody>
                  <a:tcPr marL="65830" marR="65830" marT="41144" marB="41144" anchor="ctr"/>
                </a:tc>
                <a:tc>
                  <a:txBody>
                    <a:bodyPr/>
                    <a:lstStyle/>
                    <a:p>
                      <a:r>
                        <a:rPr lang="en-US" sz="1600" b="0">
                          <a:effectLst/>
                        </a:rPr>
                        <a:t>Difficult to find, catch, describe, or achieve.</a:t>
                      </a:r>
                      <a:endParaRPr lang="en-US" sz="1600" b="0">
                        <a:effectLst/>
                        <a:latin typeface="quote-cjk-patch"/>
                      </a:endParaRPr>
                    </a:p>
                  </a:txBody>
                  <a:tcPr marL="65830" marR="65830" marT="41144" marB="41144" anchor="ctr"/>
                </a:tc>
                <a:extLst>
                  <a:ext uri="{0D108BD9-81ED-4DB2-BD59-A6C34878D82A}">
                    <a16:rowId xmlns:a16="http://schemas.microsoft.com/office/drawing/2014/main" val="2791776729"/>
                  </a:ext>
                </a:extLst>
              </a:tr>
              <a:tr h="330559">
                <a:tc>
                  <a:txBody>
                    <a:bodyPr/>
                    <a:lstStyle/>
                    <a:p>
                      <a:r>
                        <a:rPr lang="en-US" sz="1600" b="1">
                          <a:effectLst/>
                        </a:rPr>
                        <a:t>well-being</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The state of being comfortable, healthy, or happy.</a:t>
                      </a:r>
                      <a:endParaRPr lang="en-US" sz="1600" b="0">
                        <a:effectLst/>
                        <a:latin typeface="quote-cjk-patch"/>
                      </a:endParaRPr>
                    </a:p>
                  </a:txBody>
                  <a:tcPr marL="65830" marR="65830" marT="41144" marB="41144" anchor="ctr"/>
                </a:tc>
                <a:extLst>
                  <a:ext uri="{0D108BD9-81ED-4DB2-BD59-A6C34878D82A}">
                    <a16:rowId xmlns:a16="http://schemas.microsoft.com/office/drawing/2014/main" val="1837488612"/>
                  </a:ext>
                </a:extLst>
              </a:tr>
              <a:tr h="584841">
                <a:tc>
                  <a:txBody>
                    <a:bodyPr/>
                    <a:lstStyle/>
                    <a:p>
                      <a:r>
                        <a:rPr lang="en-US" sz="1600" b="1">
                          <a:effectLst/>
                        </a:rPr>
                        <a:t>essential component</a:t>
                      </a:r>
                      <a:endParaRPr lang="en-US" sz="1600" b="0">
                        <a:effectLst/>
                        <a:latin typeface="quote-cjk-patch"/>
                      </a:endParaRPr>
                    </a:p>
                  </a:txBody>
                  <a:tcPr marL="39498" marR="65830" marT="41144" marB="41144" anchor="ctr"/>
                </a:tc>
                <a:tc>
                  <a:txBody>
                    <a:bodyPr/>
                    <a:lstStyle/>
                    <a:p>
                      <a:r>
                        <a:rPr lang="en-US" sz="1600" b="0" dirty="0">
                          <a:effectLst/>
                        </a:rPr>
                        <a:t>phrase</a:t>
                      </a:r>
                      <a:endParaRPr lang="en-US" sz="1600" b="0" dirty="0">
                        <a:effectLst/>
                        <a:latin typeface="quote-cjk-patch"/>
                      </a:endParaRPr>
                    </a:p>
                  </a:txBody>
                  <a:tcPr marL="65830" marR="65830" marT="41144" marB="41144" anchor="ctr"/>
                </a:tc>
                <a:tc>
                  <a:txBody>
                    <a:bodyPr/>
                    <a:lstStyle/>
                    <a:p>
                      <a:r>
                        <a:rPr lang="en-US" sz="1600" b="0">
                          <a:effectLst/>
                        </a:rPr>
                        <a:t>A necessary and basic part that something must have.</a:t>
                      </a:r>
                      <a:endParaRPr lang="en-US" sz="1600" b="0">
                        <a:effectLst/>
                        <a:latin typeface="quote-cjk-patch"/>
                      </a:endParaRPr>
                    </a:p>
                  </a:txBody>
                  <a:tcPr marL="65830" marR="65830" marT="41144" marB="41144" anchor="ctr"/>
                </a:tc>
                <a:extLst>
                  <a:ext uri="{0D108BD9-81ED-4DB2-BD59-A6C34878D82A}">
                    <a16:rowId xmlns:a16="http://schemas.microsoft.com/office/drawing/2014/main" val="1007516457"/>
                  </a:ext>
                </a:extLst>
              </a:tr>
              <a:tr h="584841">
                <a:tc>
                  <a:txBody>
                    <a:bodyPr/>
                    <a:lstStyle/>
                    <a:p>
                      <a:r>
                        <a:rPr lang="en-US" sz="1600" b="1">
                          <a:effectLst/>
                        </a:rPr>
                        <a:t>reward system</a:t>
                      </a:r>
                      <a:endParaRPr lang="en-US" sz="1600" b="0">
                        <a:effectLst/>
                        <a:latin typeface="quote-cjk-patch"/>
                      </a:endParaRPr>
                    </a:p>
                  </a:txBody>
                  <a:tcPr marL="39498" marR="65830" marT="41144" marB="41144" anchor="ctr"/>
                </a:tc>
                <a:tc>
                  <a:txBody>
                    <a:bodyPr/>
                    <a:lstStyle/>
                    <a:p>
                      <a:r>
                        <a:rPr lang="en-US" sz="1600" b="0">
                          <a:effectLst/>
                        </a:rPr>
                        <a:t>phrase</a:t>
                      </a:r>
                      <a:endParaRPr lang="en-US" sz="1600" b="0">
                        <a:effectLst/>
                        <a:latin typeface="quote-cjk-patch"/>
                      </a:endParaRPr>
                    </a:p>
                  </a:txBody>
                  <a:tcPr marL="65830" marR="65830" marT="41144" marB="41144" anchor="ctr"/>
                </a:tc>
                <a:tc>
                  <a:txBody>
                    <a:bodyPr/>
                    <a:lstStyle/>
                    <a:p>
                      <a:r>
                        <a:rPr lang="en-US" sz="1600" b="0">
                          <a:effectLst/>
                        </a:rPr>
                        <a:t>A network in the brain that makes you feel pleasure to encourage certain behaviors.</a:t>
                      </a:r>
                      <a:endParaRPr lang="en-US" sz="1600" b="0">
                        <a:effectLst/>
                        <a:latin typeface="quote-cjk-patch"/>
                      </a:endParaRPr>
                    </a:p>
                  </a:txBody>
                  <a:tcPr marL="65830" marR="65830" marT="41144" marB="41144" anchor="ctr"/>
                </a:tc>
                <a:extLst>
                  <a:ext uri="{0D108BD9-81ED-4DB2-BD59-A6C34878D82A}">
                    <a16:rowId xmlns:a16="http://schemas.microsoft.com/office/drawing/2014/main" val="943228856"/>
                  </a:ext>
                </a:extLst>
              </a:tr>
              <a:tr h="330559">
                <a:tc>
                  <a:txBody>
                    <a:bodyPr/>
                    <a:lstStyle/>
                    <a:p>
                      <a:r>
                        <a:rPr lang="en-US" sz="1600" b="1">
                          <a:effectLst/>
                        </a:rPr>
                        <a:t>stimulating</a:t>
                      </a:r>
                      <a:endParaRPr lang="en-US" sz="1600" b="0">
                        <a:effectLst/>
                        <a:latin typeface="quote-cjk-patch"/>
                      </a:endParaRPr>
                    </a:p>
                  </a:txBody>
                  <a:tcPr marL="39498" marR="65830" marT="41144" marB="41144" anchor="ctr"/>
                </a:tc>
                <a:tc>
                  <a:txBody>
                    <a:bodyPr/>
                    <a:lstStyle/>
                    <a:p>
                      <a:r>
                        <a:rPr lang="en-US" sz="1600" b="0">
                          <a:effectLst/>
                        </a:rPr>
                        <a:t>verb</a:t>
                      </a:r>
                      <a:endParaRPr lang="en-US" sz="1600" b="0">
                        <a:effectLst/>
                        <a:latin typeface="quote-cjk-patch"/>
                      </a:endParaRPr>
                    </a:p>
                  </a:txBody>
                  <a:tcPr marL="65830" marR="65830" marT="41144" marB="41144" anchor="ctr"/>
                </a:tc>
                <a:tc>
                  <a:txBody>
                    <a:bodyPr/>
                    <a:lstStyle/>
                    <a:p>
                      <a:r>
                        <a:rPr lang="en-US" sz="1600" b="0">
                          <a:effectLst/>
                        </a:rPr>
                        <a:t>Encouraging or triggering activity or a response.</a:t>
                      </a:r>
                      <a:endParaRPr lang="en-US" sz="1600" b="0">
                        <a:effectLst/>
                        <a:latin typeface="quote-cjk-patch"/>
                      </a:endParaRPr>
                    </a:p>
                  </a:txBody>
                  <a:tcPr marL="65830" marR="65830" marT="41144" marB="41144" anchor="ctr"/>
                </a:tc>
                <a:extLst>
                  <a:ext uri="{0D108BD9-81ED-4DB2-BD59-A6C34878D82A}">
                    <a16:rowId xmlns:a16="http://schemas.microsoft.com/office/drawing/2014/main" val="3602176027"/>
                  </a:ext>
                </a:extLst>
              </a:tr>
              <a:tr h="584841">
                <a:tc>
                  <a:txBody>
                    <a:bodyPr/>
                    <a:lstStyle/>
                    <a:p>
                      <a:r>
                        <a:rPr lang="en-US" sz="1600" b="1">
                          <a:effectLst/>
                        </a:rPr>
                        <a:t>anticipation</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The feeling of excitement about something that is going to happen.</a:t>
                      </a:r>
                      <a:endParaRPr lang="en-US" sz="1600" b="0">
                        <a:effectLst/>
                        <a:latin typeface="quote-cjk-patch"/>
                      </a:endParaRPr>
                    </a:p>
                  </a:txBody>
                  <a:tcPr marL="65830" marR="65830" marT="41144" marB="41144" anchor="ctr"/>
                </a:tc>
                <a:extLst>
                  <a:ext uri="{0D108BD9-81ED-4DB2-BD59-A6C34878D82A}">
                    <a16:rowId xmlns:a16="http://schemas.microsoft.com/office/drawing/2014/main" val="3167249494"/>
                  </a:ext>
                </a:extLst>
              </a:tr>
              <a:tr h="584841">
                <a:tc>
                  <a:txBody>
                    <a:bodyPr/>
                    <a:lstStyle/>
                    <a:p>
                      <a:r>
                        <a:rPr lang="en-US" sz="1600" b="1">
                          <a:effectLst/>
                        </a:rPr>
                        <a:t>hormones</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a:effectLst/>
                        </a:rPr>
                        <a:t>Chemical messengers in the body that control many functions, including mood.</a:t>
                      </a:r>
                      <a:endParaRPr lang="en-US" sz="1600" b="0">
                        <a:effectLst/>
                        <a:latin typeface="quote-cjk-patch"/>
                      </a:endParaRPr>
                    </a:p>
                  </a:txBody>
                  <a:tcPr marL="65830" marR="65830" marT="41144" marB="41144" anchor="ctr"/>
                </a:tc>
                <a:extLst>
                  <a:ext uri="{0D108BD9-81ED-4DB2-BD59-A6C34878D82A}">
                    <a16:rowId xmlns:a16="http://schemas.microsoft.com/office/drawing/2014/main" val="1737108081"/>
                  </a:ext>
                </a:extLst>
              </a:tr>
              <a:tr h="330559">
                <a:tc>
                  <a:txBody>
                    <a:bodyPr/>
                    <a:lstStyle/>
                    <a:p>
                      <a:r>
                        <a:rPr lang="en-US" sz="1600" b="1">
                          <a:effectLst/>
                        </a:rPr>
                        <a:t>sensation</a:t>
                      </a:r>
                      <a:endParaRPr lang="en-US" sz="1600" b="0">
                        <a:effectLst/>
                        <a:latin typeface="quote-cjk-patch"/>
                      </a:endParaRPr>
                    </a:p>
                  </a:txBody>
                  <a:tcPr marL="39498" marR="65830" marT="41144" marB="41144" anchor="ctr"/>
                </a:tc>
                <a:tc>
                  <a:txBody>
                    <a:bodyPr/>
                    <a:lstStyle/>
                    <a:p>
                      <a:r>
                        <a:rPr lang="en-US" sz="1600" b="0">
                          <a:effectLst/>
                        </a:rPr>
                        <a:t>noun</a:t>
                      </a:r>
                      <a:endParaRPr lang="en-US" sz="1600" b="0">
                        <a:effectLst/>
                        <a:latin typeface="quote-cjk-patch"/>
                      </a:endParaRPr>
                    </a:p>
                  </a:txBody>
                  <a:tcPr marL="65830" marR="65830" marT="41144" marB="41144" anchor="ctr"/>
                </a:tc>
                <a:tc>
                  <a:txBody>
                    <a:bodyPr/>
                    <a:lstStyle/>
                    <a:p>
                      <a:r>
                        <a:rPr lang="en-US" sz="1600" b="0" dirty="0">
                          <a:effectLst/>
                        </a:rPr>
                        <a:t>A physical feeling or experience.</a:t>
                      </a:r>
                      <a:endParaRPr lang="en-US" sz="1600" b="0" dirty="0">
                        <a:effectLst/>
                        <a:latin typeface="quote-cjk-patch"/>
                      </a:endParaRPr>
                    </a:p>
                  </a:txBody>
                  <a:tcPr marL="65830" marR="65830" marT="41144" marB="41144" anchor="ctr"/>
                </a:tc>
                <a:extLst>
                  <a:ext uri="{0D108BD9-81ED-4DB2-BD59-A6C34878D82A}">
                    <a16:rowId xmlns:a16="http://schemas.microsoft.com/office/drawing/2014/main" val="1731897441"/>
                  </a:ext>
                </a:extLst>
              </a:tr>
            </a:tbl>
          </a:graphicData>
        </a:graphic>
      </p:graphicFrame>
    </p:spTree>
    <p:extLst>
      <p:ext uri="{BB962C8B-B14F-4D97-AF65-F5344CB8AC3E}">
        <p14:creationId xmlns:p14="http://schemas.microsoft.com/office/powerpoint/2010/main" val="3129431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58EB83-7A34-4A02-4601-1F76FFA955A7}"/>
              </a:ext>
            </a:extLst>
          </p:cNvPr>
          <p:cNvSpPr txBox="1"/>
          <p:nvPr/>
        </p:nvSpPr>
        <p:spPr>
          <a:xfrm>
            <a:off x="727363" y="862226"/>
            <a:ext cx="8001000" cy="4893647"/>
          </a:xfrm>
          <a:prstGeom prst="rect">
            <a:avLst/>
          </a:prstGeom>
          <a:noFill/>
        </p:spPr>
        <p:txBody>
          <a:bodyPr wrap="square">
            <a:spAutoFit/>
          </a:bodyPr>
          <a:lstStyle/>
          <a:p>
            <a:r>
              <a:rPr lang="en-US" sz="2400" dirty="0"/>
              <a:t>4.	There are some ways in which food can make us happy. Explain referring to the passage?</a:t>
            </a:r>
          </a:p>
          <a:p>
            <a:endParaRPr lang="en-US" sz="2400" dirty="0"/>
          </a:p>
          <a:p>
            <a:r>
              <a:rPr lang="en-US" sz="2400" dirty="0"/>
              <a:t>5.	 “Tasty food is considered one of the most universal routes to pleasure”. In two sentences, comment on the previous sentence providing real-life examples . </a:t>
            </a:r>
          </a:p>
          <a:p>
            <a:endParaRPr lang="en-US" sz="2400" dirty="0"/>
          </a:p>
          <a:p>
            <a:r>
              <a:rPr lang="en-US" sz="2400" dirty="0"/>
              <a:t>6.	What does the author mean by "the neuroscience of happiness"? </a:t>
            </a:r>
          </a:p>
          <a:p>
            <a:endParaRPr lang="en-US" sz="2400" dirty="0"/>
          </a:p>
          <a:p>
            <a:pPr marL="457200" indent="-457200">
              <a:buAutoNum type="arabicPeriod" startAt="7"/>
            </a:pPr>
            <a:r>
              <a:rPr lang="en-US" sz="2400" dirty="0"/>
              <a:t>“Hormones play an important role in the sensation of pleasure when eating” What role do they play? </a:t>
            </a:r>
          </a:p>
          <a:p>
            <a:pPr marL="457200" indent="-457200">
              <a:buAutoNum type="arabicPeriod" startAt="7"/>
            </a:pPr>
            <a:endParaRPr lang="en-US" sz="2400" dirty="0"/>
          </a:p>
        </p:txBody>
      </p:sp>
      <p:pic>
        <p:nvPicPr>
          <p:cNvPr id="4" name="Picture 3">
            <a:extLst>
              <a:ext uri="{FF2B5EF4-FFF2-40B4-BE49-F238E27FC236}">
                <a16:creationId xmlns:a16="http://schemas.microsoft.com/office/drawing/2014/main" id="{4868B558-CBC5-264D-63C9-6967792C1AB2}"/>
              </a:ext>
            </a:extLst>
          </p:cNvPr>
          <p:cNvPicPr>
            <a:picLocks noChangeAspect="1"/>
          </p:cNvPicPr>
          <p:nvPr/>
        </p:nvPicPr>
        <p:blipFill>
          <a:blip r:embed="rId2"/>
          <a:stretch>
            <a:fillRect/>
          </a:stretch>
        </p:blipFill>
        <p:spPr>
          <a:xfrm>
            <a:off x="8728363" y="1885687"/>
            <a:ext cx="3340898" cy="4444369"/>
          </a:xfrm>
          <a:prstGeom prst="rect">
            <a:avLst/>
          </a:prstGeom>
        </p:spPr>
      </p:pic>
    </p:spTree>
    <p:extLst>
      <p:ext uri="{BB962C8B-B14F-4D97-AF65-F5344CB8AC3E}">
        <p14:creationId xmlns:p14="http://schemas.microsoft.com/office/powerpoint/2010/main" val="1376695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520CAC-2064-B8A4-FBDA-541AB8A3F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473" y="0"/>
            <a:ext cx="3283527" cy="2189018"/>
          </a:xfrm>
          <a:prstGeom prst="rect">
            <a:avLst/>
          </a:prstGeom>
        </p:spPr>
      </p:pic>
      <p:sp>
        <p:nvSpPr>
          <p:cNvPr id="4" name="TextBox 3">
            <a:extLst>
              <a:ext uri="{FF2B5EF4-FFF2-40B4-BE49-F238E27FC236}">
                <a16:creationId xmlns:a16="http://schemas.microsoft.com/office/drawing/2014/main" id="{E48AE516-DA4A-1C84-0A15-E6FFF487B9B0}"/>
              </a:ext>
            </a:extLst>
          </p:cNvPr>
          <p:cNvSpPr txBox="1"/>
          <p:nvPr/>
        </p:nvSpPr>
        <p:spPr>
          <a:xfrm>
            <a:off x="526471" y="373136"/>
            <a:ext cx="8589820" cy="1815882"/>
          </a:xfrm>
          <a:prstGeom prst="rect">
            <a:avLst/>
          </a:prstGeom>
          <a:noFill/>
        </p:spPr>
        <p:txBody>
          <a:bodyPr wrap="square">
            <a:spAutoFit/>
          </a:bodyPr>
          <a:lstStyle/>
          <a:p>
            <a:r>
              <a:rPr lang="en-US" sz="2800" dirty="0"/>
              <a:t>4. Food can make us happy in many ways: through memories and emotions, by stimulating the reward system in the brain, and by releasing hormones that create pleasure. </a:t>
            </a:r>
          </a:p>
        </p:txBody>
      </p:sp>
      <p:sp>
        <p:nvSpPr>
          <p:cNvPr id="6" name="TextBox 5">
            <a:extLst>
              <a:ext uri="{FF2B5EF4-FFF2-40B4-BE49-F238E27FC236}">
                <a16:creationId xmlns:a16="http://schemas.microsoft.com/office/drawing/2014/main" id="{3796B8FF-8738-D252-5ACF-CEFF73012AF4}"/>
              </a:ext>
            </a:extLst>
          </p:cNvPr>
          <p:cNvSpPr txBox="1"/>
          <p:nvPr/>
        </p:nvSpPr>
        <p:spPr>
          <a:xfrm>
            <a:off x="526471" y="2219235"/>
            <a:ext cx="11277601" cy="1384995"/>
          </a:xfrm>
          <a:prstGeom prst="rect">
            <a:avLst/>
          </a:prstGeom>
          <a:noFill/>
        </p:spPr>
        <p:txBody>
          <a:bodyPr wrap="square">
            <a:spAutoFit/>
          </a:bodyPr>
          <a:lstStyle/>
          <a:p>
            <a:r>
              <a:rPr lang="en-US" sz="2800" b="1" dirty="0"/>
              <a:t>5.</a:t>
            </a:r>
            <a:r>
              <a:rPr lang="en-US" sz="2800" dirty="0"/>
              <a:t> Tasty food gives pleasure because it excites our senses—like enjoying chocolate after a long day or eating a favorite family dish during celebrations. These experiences create joy and comfort.</a:t>
            </a:r>
          </a:p>
        </p:txBody>
      </p:sp>
      <p:sp>
        <p:nvSpPr>
          <p:cNvPr id="8" name="TextBox 7">
            <a:extLst>
              <a:ext uri="{FF2B5EF4-FFF2-40B4-BE49-F238E27FC236}">
                <a16:creationId xmlns:a16="http://schemas.microsoft.com/office/drawing/2014/main" id="{5FA2CC7E-3C9C-8A4B-4B1D-5A02A7979495}"/>
              </a:ext>
            </a:extLst>
          </p:cNvPr>
          <p:cNvSpPr txBox="1"/>
          <p:nvPr/>
        </p:nvSpPr>
        <p:spPr>
          <a:xfrm>
            <a:off x="526471" y="3634447"/>
            <a:ext cx="11388438" cy="1384995"/>
          </a:xfrm>
          <a:prstGeom prst="rect">
            <a:avLst/>
          </a:prstGeom>
          <a:noFill/>
        </p:spPr>
        <p:txBody>
          <a:bodyPr wrap="square">
            <a:spAutoFit/>
          </a:bodyPr>
          <a:lstStyle/>
          <a:p>
            <a:r>
              <a:rPr lang="en-US" sz="2800" dirty="0"/>
              <a:t>6. “The neuroscience of happiness” refers to the scientific study of how the brain creates feelings of pleasure, satisfaction, and happiness, particularly when stimulated by eating.</a:t>
            </a:r>
          </a:p>
        </p:txBody>
      </p:sp>
      <p:sp>
        <p:nvSpPr>
          <p:cNvPr id="10" name="TextBox 9">
            <a:extLst>
              <a:ext uri="{FF2B5EF4-FFF2-40B4-BE49-F238E27FC236}">
                <a16:creationId xmlns:a16="http://schemas.microsoft.com/office/drawing/2014/main" id="{5BE7C556-62CC-E338-7728-D06519C9559D}"/>
              </a:ext>
            </a:extLst>
          </p:cNvPr>
          <p:cNvSpPr txBox="1"/>
          <p:nvPr/>
        </p:nvSpPr>
        <p:spPr>
          <a:xfrm>
            <a:off x="526470" y="5188204"/>
            <a:ext cx="11277601" cy="954107"/>
          </a:xfrm>
          <a:prstGeom prst="rect">
            <a:avLst/>
          </a:prstGeom>
          <a:noFill/>
        </p:spPr>
        <p:txBody>
          <a:bodyPr wrap="square">
            <a:spAutoFit/>
          </a:bodyPr>
          <a:lstStyle/>
          <a:p>
            <a:r>
              <a:rPr lang="en-US" sz="2800" dirty="0"/>
              <a:t>7. Hormones released during eating stimulate the brain’s reward system, creating sensations of pleasure, desire, and well-being.</a:t>
            </a:r>
          </a:p>
        </p:txBody>
      </p:sp>
    </p:spTree>
    <p:extLst>
      <p:ext uri="{BB962C8B-B14F-4D97-AF65-F5344CB8AC3E}">
        <p14:creationId xmlns:p14="http://schemas.microsoft.com/office/powerpoint/2010/main" val="110391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797253" y="1227341"/>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80" y="1298269"/>
            <a:ext cx="1519408"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20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 name="Rectangle 1"/>
          <p:cNvSpPr>
            <a:spLocks noChangeArrowheads="1"/>
          </p:cNvSpPr>
          <p:nvPr/>
        </p:nvSpPr>
        <p:spPr bwMode="auto">
          <a:xfrm>
            <a:off x="468879" y="1308559"/>
            <a:ext cx="100832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50000"/>
              </a:lnSpc>
              <a:spcBef>
                <a:spcPct val="0"/>
              </a:spcBef>
              <a:spcAft>
                <a:spcPct val="0"/>
              </a:spcAft>
            </a:pPr>
            <a:r>
              <a:rPr lang="en-US" sz="2400" dirty="0"/>
              <a:t>(Think–Pair–Share)</a:t>
            </a:r>
          </a:p>
          <a:p>
            <a:pPr lvl="0" eaLnBrk="0" fontAlgn="base" hangingPunct="0">
              <a:lnSpc>
                <a:spcPct val="150000"/>
              </a:lnSpc>
              <a:spcBef>
                <a:spcPct val="0"/>
              </a:spcBef>
              <a:spcAft>
                <a:spcPct val="0"/>
              </a:spcAft>
              <a:buFontTx/>
              <a:buChar char="•"/>
            </a:pPr>
            <a:r>
              <a:rPr kumimoji="0" lang="en-US" altLang="en-US" sz="2400" b="0" i="0" u="none" strike="noStrike" cap="none" normalizeH="0" baseline="0" dirty="0">
                <a:ln>
                  <a:noFill/>
                </a:ln>
                <a:solidFill>
                  <a:schemeClr val="tx1"/>
                </a:solidFill>
                <a:effectLst/>
                <a:latin typeface="Arial" panose="020B0604020202020204" pitchFamily="34" charset="0"/>
              </a:rPr>
              <a:t>Question: </a:t>
            </a:r>
            <a:r>
              <a:rPr kumimoji="0" lang="en-US" altLang="en-US" sz="2400" b="0" i="1" u="none" strike="noStrike" cap="none" normalizeH="0" baseline="0" dirty="0">
                <a:ln>
                  <a:noFill/>
                </a:ln>
                <a:solidFill>
                  <a:schemeClr val="tx1"/>
                </a:solidFill>
                <a:effectLst/>
                <a:latin typeface="Arial" panose="020B0604020202020204" pitchFamily="34" charset="0"/>
              </a:rPr>
              <a:t>Do you think the food we eat can influence our mood? How?</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Instructions: Students think individually, then share with a partner, then share with class.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72" y="4425696"/>
            <a:ext cx="6891528" cy="2432304"/>
          </a:xfrm>
          <a:prstGeom prst="rect">
            <a:avLst/>
          </a:prstGeom>
        </p:spPr>
      </p:pic>
    </p:spTree>
    <p:extLst>
      <p:ext uri="{BB962C8B-B14F-4D97-AF65-F5344CB8AC3E}">
        <p14:creationId xmlns:p14="http://schemas.microsoft.com/office/powerpoint/2010/main" val="98479251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6" name="Rectangle 2"/>
          <p:cNvSpPr>
            <a:spLocks noChangeArrowheads="1"/>
          </p:cNvSpPr>
          <p:nvPr/>
        </p:nvSpPr>
        <p:spPr bwMode="auto">
          <a:xfrm>
            <a:off x="603504" y="2155941"/>
            <a:ext cx="122468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rial" panose="020B0604020202020204" pitchFamily="34" charset="0"/>
              </a:rPr>
              <a:t>Q: </a:t>
            </a:r>
            <a:r>
              <a:rPr kumimoji="0" lang="en-US" altLang="en-US" sz="3600" b="0" i="1" u="none" strike="noStrike" cap="none" normalizeH="0" baseline="0" dirty="0">
                <a:ln>
                  <a:noFill/>
                </a:ln>
                <a:solidFill>
                  <a:schemeClr val="tx1"/>
                </a:solidFill>
                <a:effectLst/>
                <a:latin typeface="Arial" panose="020B0604020202020204" pitchFamily="34" charset="0"/>
              </a:rPr>
              <a:t>What is the main idea of Paragraph 4?</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4">
            <a:extLst>
              <a:ext uri="{FF2B5EF4-FFF2-40B4-BE49-F238E27FC236}">
                <a16:creationId xmlns:a16="http://schemas.microsoft.com/office/drawing/2014/main" id="{6D0D7E3B-842C-8214-3E97-C569C39F59E2}"/>
              </a:ext>
            </a:extLst>
          </p:cNvPr>
          <p:cNvSpPr txBox="1"/>
          <p:nvPr/>
        </p:nvSpPr>
        <p:spPr>
          <a:xfrm>
            <a:off x="10726668" y="5901446"/>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202427103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0856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37191" y="421927"/>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80946" y="1748563"/>
            <a:ext cx="1149903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4. However, such pleasures are fleeting, and overconsumption of tasty but unhealthy foods may interfere with your reward system. You may also feel different. Psychologist Andrew Smith of Cardiff University suspects that our attitudes and beliefs about these foods cause us to feel low after consuming them. In a study he carried out, one group were given crisps and chocolate (foods we tend to consider unhealthy and only to be consumed occasionally as special treats) for their teatime snack over the course of ten days, while another group ate fruit. The results associated chocolate with greater depression, and those who ate chocolate and crisps reported greater cognitive difficulties and fatigue, whereas the fruit group had lower anxiety, depression and distress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468879" y="5303382"/>
            <a:ext cx="8903208" cy="1384995"/>
          </a:xfrm>
          <a:prstGeom prst="rect">
            <a:avLst/>
          </a:prstGeom>
        </p:spPr>
        <p:txBody>
          <a:bodyPr wrap="square">
            <a:spAutoFit/>
          </a:bodyPr>
          <a:lstStyle/>
          <a:p>
            <a:r>
              <a:rPr lang="en-US" sz="2800" dirty="0"/>
              <a:t>(While Reading):</a:t>
            </a:r>
          </a:p>
          <a:p>
            <a:pPr>
              <a:buFont typeface="Arial" panose="020B0604020202020204" pitchFamily="34" charset="0"/>
              <a:buChar char="•"/>
            </a:pPr>
            <a:r>
              <a:rPr lang="en-US" sz="2800" dirty="0"/>
              <a:t>Q1: What did Andrew Smith discover about chocolate?</a:t>
            </a:r>
          </a:p>
          <a:p>
            <a:pPr>
              <a:buFont typeface="Arial" panose="020B0604020202020204" pitchFamily="34" charset="0"/>
              <a:buChar char="•"/>
            </a:pPr>
            <a:r>
              <a:rPr lang="en-US" sz="2800" dirty="0"/>
              <a:t>Q2: What do nutritionists suggest to regulate mood?</a:t>
            </a:r>
          </a:p>
        </p:txBody>
      </p:sp>
      <p:pic>
        <p:nvPicPr>
          <p:cNvPr id="4"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7484" y="4793206"/>
            <a:ext cx="487363" cy="487363"/>
          </a:xfrm>
          <a:prstGeom prst="rect">
            <a:avLst/>
          </a:prstGeom>
        </p:spPr>
      </p:pic>
      <p:sp>
        <p:nvSpPr>
          <p:cNvPr id="17" name="TextBox 4">
            <a:extLst>
              <a:ext uri="{FF2B5EF4-FFF2-40B4-BE49-F238E27FC236}">
                <a16:creationId xmlns:a16="http://schemas.microsoft.com/office/drawing/2014/main" id="{6D0D7E3B-842C-8214-3E97-C569C39F59E2}"/>
              </a:ext>
            </a:extLst>
          </p:cNvPr>
          <p:cNvSpPr txBox="1"/>
          <p:nvPr/>
        </p:nvSpPr>
        <p:spPr>
          <a:xfrm>
            <a:off x="10304853" y="5897290"/>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95341478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EDDCD-CD76-EB2A-5723-B58D609ECE3F}"/>
              </a:ext>
            </a:extLst>
          </p:cNvPr>
          <p:cNvSpPr txBox="1"/>
          <p:nvPr/>
        </p:nvSpPr>
        <p:spPr>
          <a:xfrm>
            <a:off x="762000" y="709550"/>
            <a:ext cx="8257309" cy="4832092"/>
          </a:xfrm>
          <a:prstGeom prst="rect">
            <a:avLst/>
          </a:prstGeom>
          <a:noFill/>
        </p:spPr>
        <p:txBody>
          <a:bodyPr wrap="square">
            <a:spAutoFit/>
          </a:bodyPr>
          <a:lstStyle/>
          <a:p>
            <a:r>
              <a:rPr lang="en-US" sz="2800" dirty="0"/>
              <a:t>8.	According to the text, what negative effects can overconsumption of unhealthy foods have on our bodies?</a:t>
            </a:r>
          </a:p>
          <a:p>
            <a:endParaRPr lang="en-US" sz="2800" dirty="0"/>
          </a:p>
          <a:p>
            <a:r>
              <a:rPr lang="en-US" sz="2800" dirty="0"/>
              <a:t>9.	In the study mentioned in the text, what were the two groups of participants given as their teatime snacks?</a:t>
            </a:r>
          </a:p>
          <a:p>
            <a:endParaRPr lang="en-US" sz="2800" dirty="0"/>
          </a:p>
          <a:p>
            <a:pPr marL="342900" indent="-342900">
              <a:buAutoNum type="arabicPeriod" startAt="10"/>
            </a:pPr>
            <a:r>
              <a:rPr lang="en-US" sz="2800" dirty="0"/>
              <a:t>What were the results of the study in terms of the participants' mental well-being?</a:t>
            </a:r>
          </a:p>
          <a:p>
            <a:pPr marL="342900" indent="-342900">
              <a:buAutoNum type="arabicPeriod" startAt="10"/>
            </a:pPr>
            <a:endParaRPr lang="en-US" sz="2800" dirty="0"/>
          </a:p>
        </p:txBody>
      </p:sp>
      <p:pic>
        <p:nvPicPr>
          <p:cNvPr id="4" name="Picture 3">
            <a:extLst>
              <a:ext uri="{FF2B5EF4-FFF2-40B4-BE49-F238E27FC236}">
                <a16:creationId xmlns:a16="http://schemas.microsoft.com/office/drawing/2014/main" id="{E6D0FEA0-3340-8AE8-C54E-76C93DF1DEDF}"/>
              </a:ext>
            </a:extLst>
          </p:cNvPr>
          <p:cNvPicPr>
            <a:picLocks noChangeAspect="1"/>
          </p:cNvPicPr>
          <p:nvPr/>
        </p:nvPicPr>
        <p:blipFill>
          <a:blip r:embed="rId2"/>
          <a:stretch>
            <a:fillRect/>
          </a:stretch>
        </p:blipFill>
        <p:spPr>
          <a:xfrm>
            <a:off x="8728363" y="1885687"/>
            <a:ext cx="3340898" cy="4444369"/>
          </a:xfrm>
          <a:prstGeom prst="rect">
            <a:avLst/>
          </a:prstGeom>
        </p:spPr>
      </p:pic>
    </p:spTree>
    <p:extLst>
      <p:ext uri="{BB962C8B-B14F-4D97-AF65-F5344CB8AC3E}">
        <p14:creationId xmlns:p14="http://schemas.microsoft.com/office/powerpoint/2010/main" val="674611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4CEDF-6EE3-86D9-97EE-6C1FFC343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473" y="0"/>
            <a:ext cx="3283527" cy="2189018"/>
          </a:xfrm>
          <a:prstGeom prst="rect">
            <a:avLst/>
          </a:prstGeom>
        </p:spPr>
      </p:pic>
      <p:sp>
        <p:nvSpPr>
          <p:cNvPr id="4" name="TextBox 3">
            <a:extLst>
              <a:ext uri="{FF2B5EF4-FFF2-40B4-BE49-F238E27FC236}">
                <a16:creationId xmlns:a16="http://schemas.microsoft.com/office/drawing/2014/main" id="{0A5C9973-386D-5DED-51E5-EEBCE6A89C13}"/>
              </a:ext>
            </a:extLst>
          </p:cNvPr>
          <p:cNvSpPr txBox="1"/>
          <p:nvPr/>
        </p:nvSpPr>
        <p:spPr>
          <a:xfrm>
            <a:off x="457199" y="494344"/>
            <a:ext cx="8451273" cy="1815882"/>
          </a:xfrm>
          <a:prstGeom prst="rect">
            <a:avLst/>
          </a:prstGeom>
          <a:noFill/>
        </p:spPr>
        <p:txBody>
          <a:bodyPr wrap="square">
            <a:spAutoFit/>
          </a:bodyPr>
          <a:lstStyle/>
          <a:p>
            <a:r>
              <a:rPr lang="en-US" sz="2800" dirty="0"/>
              <a:t>8. Overconsumption of unhealthy foods can disrupt the brain’s reward system, cause uncontrollable cravings, lead to binges, and increase feelings of guilt, depression, fatigue, and cognitive difficulties.</a:t>
            </a:r>
          </a:p>
        </p:txBody>
      </p:sp>
      <p:sp>
        <p:nvSpPr>
          <p:cNvPr id="6" name="TextBox 5">
            <a:extLst>
              <a:ext uri="{FF2B5EF4-FFF2-40B4-BE49-F238E27FC236}">
                <a16:creationId xmlns:a16="http://schemas.microsoft.com/office/drawing/2014/main" id="{A77B1164-F3BB-3E83-FDE1-D542779E4ED7}"/>
              </a:ext>
            </a:extLst>
          </p:cNvPr>
          <p:cNvSpPr txBox="1"/>
          <p:nvPr/>
        </p:nvSpPr>
        <p:spPr>
          <a:xfrm>
            <a:off x="457198" y="2804570"/>
            <a:ext cx="11582401" cy="954107"/>
          </a:xfrm>
          <a:prstGeom prst="rect">
            <a:avLst/>
          </a:prstGeom>
          <a:noFill/>
        </p:spPr>
        <p:txBody>
          <a:bodyPr wrap="square">
            <a:spAutoFit/>
          </a:bodyPr>
          <a:lstStyle/>
          <a:p>
            <a:r>
              <a:rPr lang="en-US" sz="2800" dirty="0"/>
              <a:t>9. One group was given crisps and chocolate, while the other group ate fruit for their teatime snacks.</a:t>
            </a:r>
          </a:p>
        </p:txBody>
      </p:sp>
      <p:sp>
        <p:nvSpPr>
          <p:cNvPr id="8" name="TextBox 7">
            <a:extLst>
              <a:ext uri="{FF2B5EF4-FFF2-40B4-BE49-F238E27FC236}">
                <a16:creationId xmlns:a16="http://schemas.microsoft.com/office/drawing/2014/main" id="{58B7EDB9-D0F2-A020-625D-B1B2FE7CBA44}"/>
              </a:ext>
            </a:extLst>
          </p:cNvPr>
          <p:cNvSpPr txBox="1"/>
          <p:nvPr/>
        </p:nvSpPr>
        <p:spPr>
          <a:xfrm>
            <a:off x="457198" y="4265612"/>
            <a:ext cx="11582401" cy="1384995"/>
          </a:xfrm>
          <a:prstGeom prst="rect">
            <a:avLst/>
          </a:prstGeom>
          <a:noFill/>
        </p:spPr>
        <p:txBody>
          <a:bodyPr wrap="square">
            <a:spAutoFit/>
          </a:bodyPr>
          <a:lstStyle/>
          <a:p>
            <a:r>
              <a:rPr lang="en-US" sz="2800" dirty="0"/>
              <a:t>10. The chocolate-and-crisps group experienced more depression, fatigue, and cognitive difficulties, while the fruit group had less anxiety, depression, and distress.</a:t>
            </a:r>
          </a:p>
        </p:txBody>
      </p:sp>
    </p:spTree>
    <p:extLst>
      <p:ext uri="{BB962C8B-B14F-4D97-AF65-F5344CB8AC3E}">
        <p14:creationId xmlns:p14="http://schemas.microsoft.com/office/powerpoint/2010/main" val="381362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B076522-D88F-BA9E-F8A2-9BF3DF7699CA}"/>
              </a:ext>
            </a:extLst>
          </p:cNvPr>
          <p:cNvGraphicFramePr>
            <a:graphicFrameLocks noGrp="1"/>
          </p:cNvGraphicFramePr>
          <p:nvPr>
            <p:extLst>
              <p:ext uri="{D42A27DB-BD31-4B8C-83A1-F6EECF244321}">
                <p14:modId xmlns:p14="http://schemas.microsoft.com/office/powerpoint/2010/main" val="567535672"/>
              </p:ext>
            </p:extLst>
          </p:nvPr>
        </p:nvGraphicFramePr>
        <p:xfrm>
          <a:off x="922325" y="420638"/>
          <a:ext cx="10347350" cy="6016724"/>
        </p:xfrm>
        <a:graphic>
          <a:graphicData uri="http://schemas.openxmlformats.org/drawingml/2006/table">
            <a:tbl>
              <a:tblPr>
                <a:tableStyleId>{5940675A-B579-460E-94D1-54222C63F5DA}</a:tableStyleId>
              </a:tblPr>
              <a:tblGrid>
                <a:gridCol w="2996773">
                  <a:extLst>
                    <a:ext uri="{9D8B030D-6E8A-4147-A177-3AD203B41FA5}">
                      <a16:colId xmlns:a16="http://schemas.microsoft.com/office/drawing/2014/main" val="2442737392"/>
                    </a:ext>
                  </a:extLst>
                </a:gridCol>
                <a:gridCol w="2658578">
                  <a:extLst>
                    <a:ext uri="{9D8B030D-6E8A-4147-A177-3AD203B41FA5}">
                      <a16:colId xmlns:a16="http://schemas.microsoft.com/office/drawing/2014/main" val="655055074"/>
                    </a:ext>
                  </a:extLst>
                </a:gridCol>
                <a:gridCol w="4691999">
                  <a:extLst>
                    <a:ext uri="{9D8B030D-6E8A-4147-A177-3AD203B41FA5}">
                      <a16:colId xmlns:a16="http://schemas.microsoft.com/office/drawing/2014/main" val="1366364762"/>
                    </a:ext>
                  </a:extLst>
                </a:gridCol>
              </a:tblGrid>
              <a:tr h="334718">
                <a:tc>
                  <a:txBody>
                    <a:bodyPr/>
                    <a:lstStyle/>
                    <a:p>
                      <a:r>
                        <a:rPr lang="en-US" sz="1600" b="1">
                          <a:effectLst/>
                        </a:rPr>
                        <a:t>fleeting</a:t>
                      </a:r>
                      <a:endParaRPr lang="en-US" sz="1600" b="0">
                        <a:effectLst/>
                        <a:latin typeface="quote-cjk-patch"/>
                      </a:endParaRPr>
                    </a:p>
                  </a:txBody>
                  <a:tcPr marL="41408" marR="69014" marT="43134" marB="43134" anchor="ctr"/>
                </a:tc>
                <a:tc>
                  <a:txBody>
                    <a:bodyPr/>
                    <a:lstStyle/>
                    <a:p>
                      <a:r>
                        <a:rPr lang="en-US" sz="1600" b="0">
                          <a:effectLst/>
                        </a:rPr>
                        <a:t>adjective</a:t>
                      </a:r>
                      <a:endParaRPr lang="en-US" sz="1600" b="0">
                        <a:effectLst/>
                        <a:latin typeface="quote-cjk-patch"/>
                      </a:endParaRPr>
                    </a:p>
                  </a:txBody>
                  <a:tcPr marL="69014" marR="69014" marT="43134" marB="43134" anchor="ctr"/>
                </a:tc>
                <a:tc>
                  <a:txBody>
                    <a:bodyPr/>
                    <a:lstStyle/>
                    <a:p>
                      <a:r>
                        <a:rPr lang="en-US" sz="1600" b="0">
                          <a:effectLst/>
                        </a:rPr>
                        <a:t>Lasting for a very short time; temporary.</a:t>
                      </a:r>
                      <a:endParaRPr lang="en-US" sz="1600" b="0">
                        <a:effectLst/>
                        <a:latin typeface="quote-cjk-patch"/>
                      </a:endParaRPr>
                    </a:p>
                  </a:txBody>
                  <a:tcPr marL="69014" marR="69014" marT="43134" marB="43134" anchor="ctr"/>
                </a:tc>
                <a:extLst>
                  <a:ext uri="{0D108BD9-81ED-4DB2-BD59-A6C34878D82A}">
                    <a16:rowId xmlns:a16="http://schemas.microsoft.com/office/drawing/2014/main" val="391293418"/>
                  </a:ext>
                </a:extLst>
              </a:tr>
              <a:tr h="458944">
                <a:tc>
                  <a:txBody>
                    <a:bodyPr/>
                    <a:lstStyle/>
                    <a:p>
                      <a:r>
                        <a:rPr lang="en-US" sz="1600" b="1">
                          <a:effectLst/>
                        </a:rPr>
                        <a:t>overconsumption</a:t>
                      </a:r>
                      <a:endParaRPr lang="en-US" sz="1600" b="0">
                        <a:effectLst/>
                        <a:latin typeface="quote-cjk-patch"/>
                      </a:endParaRPr>
                    </a:p>
                  </a:txBody>
                  <a:tcPr marL="41408" marR="69014" marT="43134" marB="43134" anchor="ctr"/>
                </a:tc>
                <a:tc>
                  <a:txBody>
                    <a:bodyPr/>
                    <a:lstStyle/>
                    <a:p>
                      <a:r>
                        <a:rPr lang="en-US" sz="1600" b="0">
                          <a:effectLst/>
                        </a:rPr>
                        <a:t>noun</a:t>
                      </a:r>
                      <a:endParaRPr lang="en-US" sz="1600" b="0">
                        <a:effectLst/>
                        <a:latin typeface="quote-cjk-patch"/>
                      </a:endParaRPr>
                    </a:p>
                  </a:txBody>
                  <a:tcPr marL="69014" marR="69014" marT="43134" marB="43134" anchor="ctr"/>
                </a:tc>
                <a:tc>
                  <a:txBody>
                    <a:bodyPr/>
                    <a:lstStyle/>
                    <a:p>
                      <a:r>
                        <a:rPr lang="en-US" sz="1600" b="0">
                          <a:effectLst/>
                        </a:rPr>
                        <a:t>The act of having too much of something; eating or drinking more than is needed or good for you.</a:t>
                      </a:r>
                      <a:endParaRPr lang="en-US" sz="1600" b="0">
                        <a:effectLst/>
                        <a:latin typeface="quote-cjk-patch"/>
                      </a:endParaRPr>
                    </a:p>
                  </a:txBody>
                  <a:tcPr marL="69014" marR="69014" marT="43134" marB="43134" anchor="ctr"/>
                </a:tc>
                <a:extLst>
                  <a:ext uri="{0D108BD9-81ED-4DB2-BD59-A6C34878D82A}">
                    <a16:rowId xmlns:a16="http://schemas.microsoft.com/office/drawing/2014/main" val="1520473710"/>
                  </a:ext>
                </a:extLst>
              </a:tr>
              <a:tr h="334718">
                <a:tc>
                  <a:txBody>
                    <a:bodyPr/>
                    <a:lstStyle/>
                    <a:p>
                      <a:r>
                        <a:rPr lang="en-US" sz="1600" b="1">
                          <a:effectLst/>
                        </a:rPr>
                        <a:t>interfere with</a:t>
                      </a:r>
                      <a:endParaRPr lang="en-US" sz="1600" b="0">
                        <a:effectLst/>
                        <a:latin typeface="quote-cjk-patch"/>
                      </a:endParaRPr>
                    </a:p>
                  </a:txBody>
                  <a:tcPr marL="41408" marR="69014" marT="43134" marB="43134" anchor="ctr"/>
                </a:tc>
                <a:tc>
                  <a:txBody>
                    <a:bodyPr/>
                    <a:lstStyle/>
                    <a:p>
                      <a:r>
                        <a:rPr lang="en-US" sz="1600" b="0">
                          <a:effectLst/>
                        </a:rPr>
                        <a:t>phrasal verb</a:t>
                      </a:r>
                      <a:endParaRPr lang="en-US" sz="1600" b="0">
                        <a:effectLst/>
                        <a:latin typeface="quote-cjk-patch"/>
                      </a:endParaRPr>
                    </a:p>
                  </a:txBody>
                  <a:tcPr marL="69014" marR="69014" marT="43134" marB="43134" anchor="ctr"/>
                </a:tc>
                <a:tc>
                  <a:txBody>
                    <a:bodyPr/>
                    <a:lstStyle/>
                    <a:p>
                      <a:r>
                        <a:rPr lang="en-US" sz="1600" b="0">
                          <a:effectLst/>
                        </a:rPr>
                        <a:t>To disrupt or prevent something from working properly.</a:t>
                      </a:r>
                      <a:endParaRPr lang="en-US" sz="1600" b="0">
                        <a:effectLst/>
                        <a:latin typeface="quote-cjk-patch"/>
                      </a:endParaRPr>
                    </a:p>
                  </a:txBody>
                  <a:tcPr marL="69014" marR="69014" marT="43134" marB="43134" anchor="ctr"/>
                </a:tc>
                <a:extLst>
                  <a:ext uri="{0D108BD9-81ED-4DB2-BD59-A6C34878D82A}">
                    <a16:rowId xmlns:a16="http://schemas.microsoft.com/office/drawing/2014/main" val="1838710799"/>
                  </a:ext>
                </a:extLst>
              </a:tr>
              <a:tr h="334718">
                <a:tc>
                  <a:txBody>
                    <a:bodyPr/>
                    <a:lstStyle/>
                    <a:p>
                      <a:r>
                        <a:rPr lang="en-US" sz="1600" b="1">
                          <a:effectLst/>
                        </a:rPr>
                        <a:t>attitudes</a:t>
                      </a:r>
                      <a:endParaRPr lang="en-US" sz="1600" b="0">
                        <a:effectLst/>
                        <a:latin typeface="quote-cjk-patch"/>
                      </a:endParaRPr>
                    </a:p>
                  </a:txBody>
                  <a:tcPr marL="41408" marR="69014" marT="43134" marB="43134" anchor="ctr"/>
                </a:tc>
                <a:tc>
                  <a:txBody>
                    <a:bodyPr/>
                    <a:lstStyle/>
                    <a:p>
                      <a:r>
                        <a:rPr lang="en-US" sz="1600" b="0">
                          <a:effectLst/>
                        </a:rPr>
                        <a:t>noun</a:t>
                      </a:r>
                      <a:endParaRPr lang="en-US" sz="1600" b="0">
                        <a:effectLst/>
                        <a:latin typeface="quote-cjk-patch"/>
                      </a:endParaRPr>
                    </a:p>
                  </a:txBody>
                  <a:tcPr marL="69014" marR="69014" marT="43134" marB="43134" anchor="ctr"/>
                </a:tc>
                <a:tc>
                  <a:txBody>
                    <a:bodyPr/>
                    <a:lstStyle/>
                    <a:p>
                      <a:r>
                        <a:rPr lang="en-US" sz="1600" b="0">
                          <a:effectLst/>
                        </a:rPr>
                        <a:t>A person's way of thinking or feeling about something; an opinion.</a:t>
                      </a:r>
                      <a:endParaRPr lang="en-US" sz="1600" b="0">
                        <a:effectLst/>
                        <a:latin typeface="quote-cjk-patch"/>
                      </a:endParaRPr>
                    </a:p>
                  </a:txBody>
                  <a:tcPr marL="69014" marR="69014" marT="43134" marB="43134" anchor="ctr"/>
                </a:tc>
                <a:extLst>
                  <a:ext uri="{0D108BD9-81ED-4DB2-BD59-A6C34878D82A}">
                    <a16:rowId xmlns:a16="http://schemas.microsoft.com/office/drawing/2014/main" val="3380291170"/>
                  </a:ext>
                </a:extLst>
              </a:tr>
              <a:tr h="334718">
                <a:tc>
                  <a:txBody>
                    <a:bodyPr/>
                    <a:lstStyle/>
                    <a:p>
                      <a:r>
                        <a:rPr lang="en-US" sz="1600" b="1">
                          <a:effectLst/>
                        </a:rPr>
                        <a:t>suspects</a:t>
                      </a:r>
                      <a:endParaRPr lang="en-US" sz="1600" b="0">
                        <a:effectLst/>
                        <a:latin typeface="quote-cjk-patch"/>
                      </a:endParaRPr>
                    </a:p>
                  </a:txBody>
                  <a:tcPr marL="41408" marR="69014" marT="43134" marB="43134" anchor="ctr"/>
                </a:tc>
                <a:tc>
                  <a:txBody>
                    <a:bodyPr/>
                    <a:lstStyle/>
                    <a:p>
                      <a:r>
                        <a:rPr lang="en-US" sz="1600" b="0">
                          <a:effectLst/>
                        </a:rPr>
                        <a:t>verb</a:t>
                      </a:r>
                      <a:endParaRPr lang="en-US" sz="1600" b="0">
                        <a:effectLst/>
                        <a:latin typeface="quote-cjk-patch"/>
                      </a:endParaRPr>
                    </a:p>
                  </a:txBody>
                  <a:tcPr marL="69014" marR="69014" marT="43134" marB="43134" anchor="ctr"/>
                </a:tc>
                <a:tc>
                  <a:txBody>
                    <a:bodyPr/>
                    <a:lstStyle/>
                    <a:p>
                      <a:r>
                        <a:rPr lang="en-US" sz="1600" b="0">
                          <a:effectLst/>
                        </a:rPr>
                        <a:t>Believes something to be true or likely, but without certain proof.</a:t>
                      </a:r>
                      <a:endParaRPr lang="en-US" sz="1600" b="0">
                        <a:effectLst/>
                        <a:latin typeface="quote-cjk-patch"/>
                      </a:endParaRPr>
                    </a:p>
                  </a:txBody>
                  <a:tcPr marL="69014" marR="69014" marT="43134" marB="43134" anchor="ctr"/>
                </a:tc>
                <a:extLst>
                  <a:ext uri="{0D108BD9-81ED-4DB2-BD59-A6C34878D82A}">
                    <a16:rowId xmlns:a16="http://schemas.microsoft.com/office/drawing/2014/main" val="2517118440"/>
                  </a:ext>
                </a:extLst>
              </a:tr>
              <a:tr h="334718">
                <a:tc>
                  <a:txBody>
                    <a:bodyPr/>
                    <a:lstStyle/>
                    <a:p>
                      <a:r>
                        <a:rPr lang="en-US" sz="1600" b="1">
                          <a:effectLst/>
                        </a:rPr>
                        <a:t>tend to</a:t>
                      </a:r>
                      <a:endParaRPr lang="en-US" sz="1600" b="0">
                        <a:effectLst/>
                        <a:latin typeface="quote-cjk-patch"/>
                      </a:endParaRPr>
                    </a:p>
                  </a:txBody>
                  <a:tcPr marL="41408" marR="69014" marT="43134" marB="43134" anchor="ctr"/>
                </a:tc>
                <a:tc>
                  <a:txBody>
                    <a:bodyPr/>
                    <a:lstStyle/>
                    <a:p>
                      <a:r>
                        <a:rPr lang="en-US" sz="1600" b="0">
                          <a:effectLst/>
                        </a:rPr>
                        <a:t>verb phrase</a:t>
                      </a:r>
                      <a:endParaRPr lang="en-US" sz="1600" b="0">
                        <a:effectLst/>
                        <a:latin typeface="quote-cjk-patch"/>
                      </a:endParaRPr>
                    </a:p>
                  </a:txBody>
                  <a:tcPr marL="69014" marR="69014" marT="43134" marB="43134" anchor="ctr"/>
                </a:tc>
                <a:tc>
                  <a:txBody>
                    <a:bodyPr/>
                    <a:lstStyle/>
                    <a:p>
                      <a:r>
                        <a:rPr lang="en-US" sz="1600" b="0">
                          <a:effectLst/>
                        </a:rPr>
                        <a:t>To usually do a particular thing; to be likely to behave in a certain way.</a:t>
                      </a:r>
                      <a:endParaRPr lang="en-US" sz="1600" b="0">
                        <a:effectLst/>
                        <a:latin typeface="quote-cjk-patch"/>
                      </a:endParaRPr>
                    </a:p>
                  </a:txBody>
                  <a:tcPr marL="69014" marR="69014" marT="43134" marB="43134" anchor="ctr"/>
                </a:tc>
                <a:extLst>
                  <a:ext uri="{0D108BD9-81ED-4DB2-BD59-A6C34878D82A}">
                    <a16:rowId xmlns:a16="http://schemas.microsoft.com/office/drawing/2014/main" val="1635063240"/>
                  </a:ext>
                </a:extLst>
              </a:tr>
              <a:tr h="334718">
                <a:tc>
                  <a:txBody>
                    <a:bodyPr/>
                    <a:lstStyle/>
                    <a:p>
                      <a:r>
                        <a:rPr lang="en-US" sz="1600" b="1">
                          <a:effectLst/>
                        </a:rPr>
                        <a:t>occasionally</a:t>
                      </a:r>
                      <a:endParaRPr lang="en-US" sz="1600" b="0">
                        <a:effectLst/>
                        <a:latin typeface="quote-cjk-patch"/>
                      </a:endParaRPr>
                    </a:p>
                  </a:txBody>
                  <a:tcPr marL="41408" marR="69014" marT="43134" marB="43134" anchor="ctr"/>
                </a:tc>
                <a:tc>
                  <a:txBody>
                    <a:bodyPr/>
                    <a:lstStyle/>
                    <a:p>
                      <a:r>
                        <a:rPr lang="en-US" sz="1600" b="0">
                          <a:effectLst/>
                        </a:rPr>
                        <a:t>adverb</a:t>
                      </a:r>
                      <a:endParaRPr lang="en-US" sz="1600" b="0">
                        <a:effectLst/>
                        <a:latin typeface="quote-cjk-patch"/>
                      </a:endParaRPr>
                    </a:p>
                  </a:txBody>
                  <a:tcPr marL="69014" marR="69014" marT="43134" marB="43134" anchor="ctr"/>
                </a:tc>
                <a:tc>
                  <a:txBody>
                    <a:bodyPr/>
                    <a:lstStyle/>
                    <a:p>
                      <a:r>
                        <a:rPr lang="en-US" sz="1600" b="0">
                          <a:effectLst/>
                        </a:rPr>
                        <a:t>Sometimes, but not very often; once in a while.</a:t>
                      </a:r>
                      <a:endParaRPr lang="en-US" sz="1600" b="0">
                        <a:effectLst/>
                        <a:latin typeface="quote-cjk-patch"/>
                      </a:endParaRPr>
                    </a:p>
                  </a:txBody>
                  <a:tcPr marL="69014" marR="69014" marT="43134" marB="43134" anchor="ctr"/>
                </a:tc>
                <a:extLst>
                  <a:ext uri="{0D108BD9-81ED-4DB2-BD59-A6C34878D82A}">
                    <a16:rowId xmlns:a16="http://schemas.microsoft.com/office/drawing/2014/main" val="2018550985"/>
                  </a:ext>
                </a:extLst>
              </a:tr>
              <a:tr h="334718">
                <a:tc>
                  <a:txBody>
                    <a:bodyPr/>
                    <a:lstStyle/>
                    <a:p>
                      <a:r>
                        <a:rPr lang="en-US" sz="1600" b="1">
                          <a:effectLst/>
                        </a:rPr>
                        <a:t>over the course of</a:t>
                      </a:r>
                      <a:endParaRPr lang="en-US" sz="1600" b="0">
                        <a:effectLst/>
                        <a:latin typeface="quote-cjk-patch"/>
                      </a:endParaRPr>
                    </a:p>
                  </a:txBody>
                  <a:tcPr marL="41408" marR="69014" marT="43134" marB="43134" anchor="ctr"/>
                </a:tc>
                <a:tc>
                  <a:txBody>
                    <a:bodyPr/>
                    <a:lstStyle/>
                    <a:p>
                      <a:r>
                        <a:rPr lang="en-US" sz="1600" b="0">
                          <a:effectLst/>
                        </a:rPr>
                        <a:t>phrase</a:t>
                      </a:r>
                      <a:endParaRPr lang="en-US" sz="1600" b="0">
                        <a:effectLst/>
                        <a:latin typeface="quote-cjk-patch"/>
                      </a:endParaRPr>
                    </a:p>
                  </a:txBody>
                  <a:tcPr marL="69014" marR="69014" marT="43134" marB="43134" anchor="ctr"/>
                </a:tc>
                <a:tc>
                  <a:txBody>
                    <a:bodyPr/>
                    <a:lstStyle/>
                    <a:p>
                      <a:r>
                        <a:rPr lang="en-US" sz="1600" b="0">
                          <a:effectLst/>
                        </a:rPr>
                        <a:t>During a period of time; throughout the length of.</a:t>
                      </a:r>
                      <a:endParaRPr lang="en-US" sz="1600" b="0">
                        <a:effectLst/>
                        <a:latin typeface="quote-cjk-patch"/>
                      </a:endParaRPr>
                    </a:p>
                  </a:txBody>
                  <a:tcPr marL="69014" marR="69014" marT="43134" marB="43134" anchor="ctr"/>
                </a:tc>
                <a:extLst>
                  <a:ext uri="{0D108BD9-81ED-4DB2-BD59-A6C34878D82A}">
                    <a16:rowId xmlns:a16="http://schemas.microsoft.com/office/drawing/2014/main" val="3897436303"/>
                  </a:ext>
                </a:extLst>
              </a:tr>
              <a:tr h="334718">
                <a:tc>
                  <a:txBody>
                    <a:bodyPr/>
                    <a:lstStyle/>
                    <a:p>
                      <a:r>
                        <a:rPr lang="en-US" sz="1600" b="1">
                          <a:effectLst/>
                        </a:rPr>
                        <a:t>depression</a:t>
                      </a:r>
                      <a:endParaRPr lang="en-US" sz="1600" b="0">
                        <a:effectLst/>
                        <a:latin typeface="quote-cjk-patch"/>
                      </a:endParaRPr>
                    </a:p>
                  </a:txBody>
                  <a:tcPr marL="41408" marR="69014" marT="43134" marB="43134" anchor="ctr"/>
                </a:tc>
                <a:tc>
                  <a:txBody>
                    <a:bodyPr/>
                    <a:lstStyle/>
                    <a:p>
                      <a:r>
                        <a:rPr lang="en-US" sz="1600" b="0">
                          <a:effectLst/>
                        </a:rPr>
                        <a:t>noun</a:t>
                      </a:r>
                      <a:endParaRPr lang="en-US" sz="1600" b="0">
                        <a:effectLst/>
                        <a:latin typeface="quote-cjk-patch"/>
                      </a:endParaRPr>
                    </a:p>
                  </a:txBody>
                  <a:tcPr marL="69014" marR="69014" marT="43134" marB="43134" anchor="ctr"/>
                </a:tc>
                <a:tc>
                  <a:txBody>
                    <a:bodyPr/>
                    <a:lstStyle/>
                    <a:p>
                      <a:r>
                        <a:rPr lang="en-US" sz="1600" b="0">
                          <a:effectLst/>
                        </a:rPr>
                        <a:t>(In this context) A state of feeling very sad and without hope.</a:t>
                      </a:r>
                      <a:endParaRPr lang="en-US" sz="1600" b="0">
                        <a:effectLst/>
                        <a:latin typeface="quote-cjk-patch"/>
                      </a:endParaRPr>
                    </a:p>
                  </a:txBody>
                  <a:tcPr marL="69014" marR="69014" marT="43134" marB="43134" anchor="ctr"/>
                </a:tc>
                <a:extLst>
                  <a:ext uri="{0D108BD9-81ED-4DB2-BD59-A6C34878D82A}">
                    <a16:rowId xmlns:a16="http://schemas.microsoft.com/office/drawing/2014/main" val="1628225323"/>
                  </a:ext>
                </a:extLst>
              </a:tr>
              <a:tr h="458944">
                <a:tc>
                  <a:txBody>
                    <a:bodyPr/>
                    <a:lstStyle/>
                    <a:p>
                      <a:r>
                        <a:rPr lang="en-US" sz="1600" b="1">
                          <a:effectLst/>
                        </a:rPr>
                        <a:t>cognitive difficulties</a:t>
                      </a:r>
                      <a:endParaRPr lang="en-US" sz="1600" b="0">
                        <a:effectLst/>
                        <a:latin typeface="quote-cjk-patch"/>
                      </a:endParaRPr>
                    </a:p>
                  </a:txBody>
                  <a:tcPr marL="41408" marR="69014" marT="43134" marB="43134" anchor="ctr"/>
                </a:tc>
                <a:tc>
                  <a:txBody>
                    <a:bodyPr/>
                    <a:lstStyle/>
                    <a:p>
                      <a:r>
                        <a:rPr lang="en-US" sz="1600" b="0">
                          <a:effectLst/>
                        </a:rPr>
                        <a:t>phrase</a:t>
                      </a:r>
                      <a:endParaRPr lang="en-US" sz="1600" b="0">
                        <a:effectLst/>
                        <a:latin typeface="quote-cjk-patch"/>
                      </a:endParaRPr>
                    </a:p>
                  </a:txBody>
                  <a:tcPr marL="69014" marR="69014" marT="43134" marB="43134" anchor="ctr"/>
                </a:tc>
                <a:tc>
                  <a:txBody>
                    <a:bodyPr/>
                    <a:lstStyle/>
                    <a:p>
                      <a:r>
                        <a:rPr lang="en-US" sz="1600" b="0">
                          <a:effectLst/>
                        </a:rPr>
                        <a:t>Problems with mental processes like thinking, learning, remembering, and concentrating.</a:t>
                      </a:r>
                      <a:endParaRPr lang="en-US" sz="1600" b="0">
                        <a:effectLst/>
                        <a:latin typeface="quote-cjk-patch"/>
                      </a:endParaRPr>
                    </a:p>
                  </a:txBody>
                  <a:tcPr marL="69014" marR="69014" marT="43134" marB="43134" anchor="ctr"/>
                </a:tc>
                <a:extLst>
                  <a:ext uri="{0D108BD9-81ED-4DB2-BD59-A6C34878D82A}">
                    <a16:rowId xmlns:a16="http://schemas.microsoft.com/office/drawing/2014/main" val="3737648244"/>
                  </a:ext>
                </a:extLst>
              </a:tr>
              <a:tr h="210493">
                <a:tc>
                  <a:txBody>
                    <a:bodyPr/>
                    <a:lstStyle/>
                    <a:p>
                      <a:r>
                        <a:rPr lang="en-US" sz="1600" b="1">
                          <a:effectLst/>
                        </a:rPr>
                        <a:t>fatigue</a:t>
                      </a:r>
                      <a:endParaRPr lang="en-US" sz="1600" b="0">
                        <a:effectLst/>
                        <a:latin typeface="quote-cjk-patch"/>
                      </a:endParaRPr>
                    </a:p>
                  </a:txBody>
                  <a:tcPr marL="41408" marR="69014" marT="43134" marB="43134" anchor="ctr"/>
                </a:tc>
                <a:tc>
                  <a:txBody>
                    <a:bodyPr/>
                    <a:lstStyle/>
                    <a:p>
                      <a:r>
                        <a:rPr lang="en-US" sz="1600" b="0">
                          <a:effectLst/>
                        </a:rPr>
                        <a:t>noun</a:t>
                      </a:r>
                      <a:endParaRPr lang="en-US" sz="1600" b="0">
                        <a:effectLst/>
                        <a:latin typeface="quote-cjk-patch"/>
                      </a:endParaRPr>
                    </a:p>
                  </a:txBody>
                  <a:tcPr marL="69014" marR="69014" marT="43134" marB="43134" anchor="ctr"/>
                </a:tc>
                <a:tc>
                  <a:txBody>
                    <a:bodyPr/>
                    <a:lstStyle/>
                    <a:p>
                      <a:r>
                        <a:rPr lang="en-US" sz="1600" b="0">
                          <a:effectLst/>
                        </a:rPr>
                        <a:t>Extreme tiredness or exhaustion.</a:t>
                      </a:r>
                      <a:endParaRPr lang="en-US" sz="1600" b="0">
                        <a:effectLst/>
                        <a:latin typeface="quote-cjk-patch"/>
                      </a:endParaRPr>
                    </a:p>
                  </a:txBody>
                  <a:tcPr marL="69014" marR="69014" marT="43134" marB="43134" anchor="ctr"/>
                </a:tc>
                <a:extLst>
                  <a:ext uri="{0D108BD9-81ED-4DB2-BD59-A6C34878D82A}">
                    <a16:rowId xmlns:a16="http://schemas.microsoft.com/office/drawing/2014/main" val="380604018"/>
                  </a:ext>
                </a:extLst>
              </a:tr>
              <a:tr h="334718">
                <a:tc>
                  <a:txBody>
                    <a:bodyPr/>
                    <a:lstStyle/>
                    <a:p>
                      <a:r>
                        <a:rPr lang="en-US" sz="1600" b="1">
                          <a:effectLst/>
                        </a:rPr>
                        <a:t>anxiety</a:t>
                      </a:r>
                      <a:endParaRPr lang="en-US" sz="1600" b="0">
                        <a:effectLst/>
                        <a:latin typeface="quote-cjk-patch"/>
                      </a:endParaRPr>
                    </a:p>
                  </a:txBody>
                  <a:tcPr marL="41408" marR="69014" marT="43134" marB="43134" anchor="ctr"/>
                </a:tc>
                <a:tc>
                  <a:txBody>
                    <a:bodyPr/>
                    <a:lstStyle/>
                    <a:p>
                      <a:r>
                        <a:rPr lang="en-US" sz="1600" b="0">
                          <a:effectLst/>
                        </a:rPr>
                        <a:t>noun</a:t>
                      </a:r>
                      <a:endParaRPr lang="en-US" sz="1600" b="0">
                        <a:effectLst/>
                        <a:latin typeface="quote-cjk-patch"/>
                      </a:endParaRPr>
                    </a:p>
                  </a:txBody>
                  <a:tcPr marL="69014" marR="69014" marT="43134" marB="43134" anchor="ctr"/>
                </a:tc>
                <a:tc>
                  <a:txBody>
                    <a:bodyPr/>
                    <a:lstStyle/>
                    <a:p>
                      <a:r>
                        <a:rPr lang="en-US" sz="1600" b="0">
                          <a:effectLst/>
                        </a:rPr>
                        <a:t>A feeling of worry, nervousness, or unease.</a:t>
                      </a:r>
                      <a:endParaRPr lang="en-US" sz="1600" b="0">
                        <a:effectLst/>
                        <a:latin typeface="quote-cjk-patch"/>
                      </a:endParaRPr>
                    </a:p>
                  </a:txBody>
                  <a:tcPr marL="69014" marR="69014" marT="43134" marB="43134" anchor="ctr"/>
                </a:tc>
                <a:extLst>
                  <a:ext uri="{0D108BD9-81ED-4DB2-BD59-A6C34878D82A}">
                    <a16:rowId xmlns:a16="http://schemas.microsoft.com/office/drawing/2014/main" val="3031994215"/>
                  </a:ext>
                </a:extLst>
              </a:tr>
              <a:tr h="210493">
                <a:tc>
                  <a:txBody>
                    <a:bodyPr/>
                    <a:lstStyle/>
                    <a:p>
                      <a:r>
                        <a:rPr lang="en-US" sz="1600" b="1">
                          <a:effectLst/>
                        </a:rPr>
                        <a:t>distress</a:t>
                      </a:r>
                      <a:endParaRPr lang="en-US" sz="1600" b="0">
                        <a:effectLst/>
                        <a:latin typeface="quote-cjk-patch"/>
                      </a:endParaRPr>
                    </a:p>
                  </a:txBody>
                  <a:tcPr marL="41408" marR="69014" marT="43134" marB="43134" anchor="ctr"/>
                </a:tc>
                <a:tc>
                  <a:txBody>
                    <a:bodyPr/>
                    <a:lstStyle/>
                    <a:p>
                      <a:r>
                        <a:rPr lang="en-US" sz="1600" b="0">
                          <a:effectLst/>
                        </a:rPr>
                        <a:t>noun</a:t>
                      </a:r>
                      <a:endParaRPr lang="en-US" sz="1600" b="0">
                        <a:effectLst/>
                        <a:latin typeface="quote-cjk-patch"/>
                      </a:endParaRPr>
                    </a:p>
                  </a:txBody>
                  <a:tcPr marL="69014" marR="69014" marT="43134" marB="43134" anchor="ctr"/>
                </a:tc>
                <a:tc>
                  <a:txBody>
                    <a:bodyPr/>
                    <a:lstStyle/>
                    <a:p>
                      <a:r>
                        <a:rPr lang="en-US" sz="1600" b="0" dirty="0">
                          <a:effectLst/>
                        </a:rPr>
                        <a:t>Extreme sadness, pain, or suffering.</a:t>
                      </a:r>
                      <a:endParaRPr lang="en-US" sz="1600" b="0" dirty="0">
                        <a:effectLst/>
                        <a:latin typeface="quote-cjk-patch"/>
                      </a:endParaRPr>
                    </a:p>
                  </a:txBody>
                  <a:tcPr marL="69014" marR="69014" marT="43134" marB="43134" anchor="ctr"/>
                </a:tc>
                <a:extLst>
                  <a:ext uri="{0D108BD9-81ED-4DB2-BD59-A6C34878D82A}">
                    <a16:rowId xmlns:a16="http://schemas.microsoft.com/office/drawing/2014/main" val="2231524226"/>
                  </a:ext>
                </a:extLst>
              </a:tr>
            </a:tbl>
          </a:graphicData>
        </a:graphic>
      </p:graphicFrame>
    </p:spTree>
    <p:extLst>
      <p:ext uri="{BB962C8B-B14F-4D97-AF65-F5344CB8AC3E}">
        <p14:creationId xmlns:p14="http://schemas.microsoft.com/office/powerpoint/2010/main" val="297548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5" name="Rectangle 1"/>
          <p:cNvSpPr>
            <a:spLocks noChangeArrowheads="1"/>
          </p:cNvSpPr>
          <p:nvPr/>
        </p:nvSpPr>
        <p:spPr bwMode="auto">
          <a:xfrm>
            <a:off x="559492" y="2499426"/>
            <a:ext cx="123657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rial" panose="020B0604020202020204" pitchFamily="34" charset="0"/>
              </a:rPr>
              <a:t>Q: </a:t>
            </a:r>
            <a:r>
              <a:rPr kumimoji="0" lang="en-US" altLang="en-US" sz="3600" b="0" i="1" u="none" strike="noStrike" cap="none" normalizeH="0" baseline="0" dirty="0">
                <a:ln>
                  <a:noFill/>
                </a:ln>
                <a:solidFill>
                  <a:schemeClr val="tx1"/>
                </a:solidFill>
                <a:effectLst/>
                <a:latin typeface="Arial" panose="020B0604020202020204" pitchFamily="34" charset="0"/>
              </a:rPr>
              <a:t>What is the main idea of Paragraph 5?</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409594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614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67173" y="504992"/>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07:00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80946" y="1776540"/>
            <a:ext cx="1156862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5. Alongside pleasure, another contributor to happiness and well-being is a sense of meaningfulness – and this is where cooking, as opposed to eating food, comes in. Cooking is in fact an established occupational therapy for depression. According to Mark Salter, a consultant psychiatrist in Hackney, London, “The preparing, sharing and consuming of food is so precious,” he says, “because it lies slap at the heart of what it means to be human – to love, to relate, to plan, to feed, to enjoy and to share. It isn’t only a pleasure, but a life skill.” It’s </a:t>
            </a:r>
            <a:r>
              <a:rPr lang="en-US" sz="2400" dirty="0">
                <a:solidFill>
                  <a:srgbClr val="FF0000"/>
                </a:solidFill>
              </a:rPr>
              <a:t>elemental</a:t>
            </a:r>
            <a:r>
              <a:rPr lang="en-US" sz="2400" dirty="0"/>
              <a:t>, caring for yourself and others. When choosing ingredients, combining </a:t>
            </a:r>
            <a:r>
              <a:rPr lang="en-US" sz="2400" dirty="0" err="1"/>
              <a:t>flavours</a:t>
            </a:r>
            <a:r>
              <a:rPr lang="en-US" sz="2400" dirty="0"/>
              <a:t> and creating a dish, you are imagining the health-giving or pleasurable impact it will have on those who will consume it. Cooking takes the focus away from yourself.</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380946" y="5337323"/>
            <a:ext cx="9668310" cy="1200329"/>
          </a:xfrm>
          <a:prstGeom prst="rect">
            <a:avLst/>
          </a:prstGeom>
        </p:spPr>
        <p:txBody>
          <a:bodyPr wrap="square">
            <a:spAutoFit/>
          </a:bodyPr>
          <a:lstStyle/>
          <a:p>
            <a:pPr>
              <a:buFont typeface="Arial" panose="020B0604020202020204" pitchFamily="34" charset="0"/>
              <a:buChar char="•"/>
            </a:pPr>
            <a:r>
              <a:rPr lang="en-US" sz="2400" dirty="0"/>
              <a:t>(While Reading ):</a:t>
            </a:r>
          </a:p>
          <a:p>
            <a:pPr marL="742950" lvl="1" indent="-285750">
              <a:buFont typeface="Arial" panose="020B0604020202020204" pitchFamily="34" charset="0"/>
              <a:buChar char="•"/>
            </a:pPr>
            <a:r>
              <a:rPr lang="en-US" sz="2400" dirty="0"/>
              <a:t>Q1: How is cooking more than just preparing food?</a:t>
            </a:r>
          </a:p>
          <a:p>
            <a:pPr marL="742950" lvl="1" indent="-285750">
              <a:buFont typeface="Arial" panose="020B0604020202020204" pitchFamily="34" charset="0"/>
              <a:buChar char="•"/>
            </a:pPr>
            <a:r>
              <a:rPr lang="en-US" sz="2400" dirty="0"/>
              <a:t>Q2: What does Mark Salter say about food and meaning?</a:t>
            </a:r>
          </a:p>
        </p:txBody>
      </p:sp>
      <p:pic>
        <p:nvPicPr>
          <p:cNvPr id="4" name="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0519" y="5077331"/>
            <a:ext cx="487363" cy="487363"/>
          </a:xfrm>
          <a:prstGeom prst="rect">
            <a:avLst/>
          </a:prstGeom>
        </p:spPr>
      </p:pic>
    </p:spTree>
    <p:extLst>
      <p:ext uri="{BB962C8B-B14F-4D97-AF65-F5344CB8AC3E}">
        <p14:creationId xmlns:p14="http://schemas.microsoft.com/office/powerpoint/2010/main" val="11774059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A8CDD3-A326-0835-6C33-8CD5A8683BE1}"/>
              </a:ext>
            </a:extLst>
          </p:cNvPr>
          <p:cNvSpPr txBox="1"/>
          <p:nvPr/>
        </p:nvSpPr>
        <p:spPr>
          <a:xfrm>
            <a:off x="637309" y="778823"/>
            <a:ext cx="7093527" cy="4401205"/>
          </a:xfrm>
          <a:prstGeom prst="rect">
            <a:avLst/>
          </a:prstGeom>
          <a:noFill/>
        </p:spPr>
        <p:txBody>
          <a:bodyPr wrap="square">
            <a:spAutoFit/>
          </a:bodyPr>
          <a:lstStyle/>
          <a:p>
            <a:r>
              <a:rPr lang="en-US" sz="2800" dirty="0"/>
              <a:t>11.	 Clarify how cooking differs from simply eating food, and justify why this distinction is important according to the text.</a:t>
            </a:r>
          </a:p>
          <a:p>
            <a:endParaRPr lang="en-US" sz="2800" dirty="0"/>
          </a:p>
          <a:p>
            <a:endParaRPr lang="en-US" sz="2800" dirty="0"/>
          </a:p>
          <a:p>
            <a:pPr marL="342900" indent="-342900">
              <a:buAutoNum type="arabicPeriod" startAt="12"/>
            </a:pPr>
            <a:r>
              <a:rPr lang="en-US" sz="2800" dirty="0"/>
              <a:t>According to Mark Salter, why is the preparing, sharing, and consuming of food so precious? What is your own opinion concerning that?  </a:t>
            </a:r>
          </a:p>
          <a:p>
            <a:pPr marL="342900" indent="-342900">
              <a:buAutoNum type="arabicPeriod" startAt="12"/>
            </a:pPr>
            <a:endParaRPr lang="en-US" sz="2800" dirty="0"/>
          </a:p>
        </p:txBody>
      </p:sp>
      <p:pic>
        <p:nvPicPr>
          <p:cNvPr id="4" name="Picture 3">
            <a:extLst>
              <a:ext uri="{FF2B5EF4-FFF2-40B4-BE49-F238E27FC236}">
                <a16:creationId xmlns:a16="http://schemas.microsoft.com/office/drawing/2014/main" id="{20DED2AF-96A7-D08C-4275-D98148688B24}"/>
              </a:ext>
            </a:extLst>
          </p:cNvPr>
          <p:cNvPicPr>
            <a:picLocks noChangeAspect="1"/>
          </p:cNvPicPr>
          <p:nvPr/>
        </p:nvPicPr>
        <p:blipFill>
          <a:blip r:embed="rId2"/>
          <a:stretch>
            <a:fillRect/>
          </a:stretch>
        </p:blipFill>
        <p:spPr>
          <a:xfrm>
            <a:off x="8451272" y="1206815"/>
            <a:ext cx="3340898" cy="4444369"/>
          </a:xfrm>
          <a:prstGeom prst="rect">
            <a:avLst/>
          </a:prstGeom>
        </p:spPr>
      </p:pic>
    </p:spTree>
    <p:extLst>
      <p:ext uri="{BB962C8B-B14F-4D97-AF65-F5344CB8AC3E}">
        <p14:creationId xmlns:p14="http://schemas.microsoft.com/office/powerpoint/2010/main" val="171441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A241E4-DD5C-784B-2468-95CE901644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473" y="0"/>
            <a:ext cx="3283527" cy="2189018"/>
          </a:xfrm>
          <a:prstGeom prst="rect">
            <a:avLst/>
          </a:prstGeom>
        </p:spPr>
      </p:pic>
      <p:sp>
        <p:nvSpPr>
          <p:cNvPr id="4" name="TextBox 3">
            <a:extLst>
              <a:ext uri="{FF2B5EF4-FFF2-40B4-BE49-F238E27FC236}">
                <a16:creationId xmlns:a16="http://schemas.microsoft.com/office/drawing/2014/main" id="{50F73AFE-6E0D-55A1-2A3C-D01F46C2A14F}"/>
              </a:ext>
            </a:extLst>
          </p:cNvPr>
          <p:cNvSpPr txBox="1"/>
          <p:nvPr/>
        </p:nvSpPr>
        <p:spPr>
          <a:xfrm>
            <a:off x="498764" y="632844"/>
            <a:ext cx="8409709" cy="2246769"/>
          </a:xfrm>
          <a:prstGeom prst="rect">
            <a:avLst/>
          </a:prstGeom>
          <a:noFill/>
        </p:spPr>
        <p:txBody>
          <a:bodyPr wrap="square">
            <a:spAutoFit/>
          </a:bodyPr>
          <a:lstStyle/>
          <a:p>
            <a:r>
              <a:rPr lang="en-US" sz="2800" dirty="0"/>
              <a:t>11. Cooking differs from eating because it involves planning, preparing, and sharing food, which gives a sense of purpose and care for others. This distinction is important because cooking provides meaningfulness and promotes mental well-being</a:t>
            </a:r>
          </a:p>
        </p:txBody>
      </p:sp>
      <p:sp>
        <p:nvSpPr>
          <p:cNvPr id="6" name="TextBox 5">
            <a:extLst>
              <a:ext uri="{FF2B5EF4-FFF2-40B4-BE49-F238E27FC236}">
                <a16:creationId xmlns:a16="http://schemas.microsoft.com/office/drawing/2014/main" id="{A0E84EB7-D556-7E1D-62F1-0AEC0716945E}"/>
              </a:ext>
            </a:extLst>
          </p:cNvPr>
          <p:cNvSpPr txBox="1"/>
          <p:nvPr/>
        </p:nvSpPr>
        <p:spPr>
          <a:xfrm>
            <a:off x="498764" y="3239724"/>
            <a:ext cx="10931236" cy="1815882"/>
          </a:xfrm>
          <a:prstGeom prst="rect">
            <a:avLst/>
          </a:prstGeom>
          <a:noFill/>
        </p:spPr>
        <p:txBody>
          <a:bodyPr wrap="square">
            <a:spAutoFit/>
          </a:bodyPr>
          <a:lstStyle/>
          <a:p>
            <a:r>
              <a:rPr lang="en-US" sz="2800" dirty="0"/>
              <a:t>12. According to Mark Salter, preparing, sharing, and consuming food is precious because it represents love, care, planning, and the human ability to connect with others. In my opinion, it is precious because it strengthens family bonds and creates joyful memories.</a:t>
            </a:r>
          </a:p>
        </p:txBody>
      </p:sp>
    </p:spTree>
    <p:extLst>
      <p:ext uri="{BB962C8B-B14F-4D97-AF65-F5344CB8AC3E}">
        <p14:creationId xmlns:p14="http://schemas.microsoft.com/office/powerpoint/2010/main" val="13809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9B4117-9A1C-F86C-E010-8FD28FC276EE}"/>
              </a:ext>
            </a:extLst>
          </p:cNvPr>
          <p:cNvGraphicFramePr>
            <a:graphicFrameLocks noGrp="1"/>
          </p:cNvGraphicFramePr>
          <p:nvPr>
            <p:extLst>
              <p:ext uri="{D42A27DB-BD31-4B8C-83A1-F6EECF244321}">
                <p14:modId xmlns:p14="http://schemas.microsoft.com/office/powerpoint/2010/main" val="3109205379"/>
              </p:ext>
            </p:extLst>
          </p:nvPr>
        </p:nvGraphicFramePr>
        <p:xfrm>
          <a:off x="583998" y="644505"/>
          <a:ext cx="11024004" cy="5568990"/>
        </p:xfrm>
        <a:graphic>
          <a:graphicData uri="http://schemas.openxmlformats.org/drawingml/2006/table">
            <a:tbl>
              <a:tblPr>
                <a:tableStyleId>{5940675A-B579-460E-94D1-54222C63F5DA}</a:tableStyleId>
              </a:tblPr>
              <a:tblGrid>
                <a:gridCol w="3192744">
                  <a:extLst>
                    <a:ext uri="{9D8B030D-6E8A-4147-A177-3AD203B41FA5}">
                      <a16:colId xmlns:a16="http://schemas.microsoft.com/office/drawing/2014/main" val="1540383188"/>
                    </a:ext>
                  </a:extLst>
                </a:gridCol>
                <a:gridCol w="2818022">
                  <a:extLst>
                    <a:ext uri="{9D8B030D-6E8A-4147-A177-3AD203B41FA5}">
                      <a16:colId xmlns:a16="http://schemas.microsoft.com/office/drawing/2014/main" val="2950036336"/>
                    </a:ext>
                  </a:extLst>
                </a:gridCol>
                <a:gridCol w="5013238">
                  <a:extLst>
                    <a:ext uri="{9D8B030D-6E8A-4147-A177-3AD203B41FA5}">
                      <a16:colId xmlns:a16="http://schemas.microsoft.com/office/drawing/2014/main" val="919651893"/>
                    </a:ext>
                  </a:extLst>
                </a:gridCol>
              </a:tblGrid>
              <a:tr h="191925">
                <a:tc>
                  <a:txBody>
                    <a:bodyPr/>
                    <a:lstStyle/>
                    <a:p>
                      <a:r>
                        <a:rPr lang="en-US" sz="1600" b="1">
                          <a:effectLst/>
                        </a:rPr>
                        <a:t>alongside</a:t>
                      </a:r>
                      <a:endParaRPr lang="en-US" sz="1600" b="0">
                        <a:effectLst/>
                        <a:latin typeface="quote-cjk-patch"/>
                      </a:endParaRPr>
                    </a:p>
                  </a:txBody>
                  <a:tcPr marL="37756" marR="62926" marT="39329" marB="39329" anchor="ctr"/>
                </a:tc>
                <a:tc>
                  <a:txBody>
                    <a:bodyPr/>
                    <a:lstStyle/>
                    <a:p>
                      <a:r>
                        <a:rPr lang="en-US" sz="1600" b="0">
                          <a:effectLst/>
                        </a:rPr>
                        <a:t>preposition</a:t>
                      </a:r>
                      <a:endParaRPr lang="en-US" sz="1600" b="0">
                        <a:effectLst/>
                        <a:latin typeface="quote-cjk-patch"/>
                      </a:endParaRPr>
                    </a:p>
                  </a:txBody>
                  <a:tcPr marL="62926" marR="62926" marT="39329" marB="39329" anchor="ctr"/>
                </a:tc>
                <a:tc>
                  <a:txBody>
                    <a:bodyPr/>
                    <a:lstStyle/>
                    <a:p>
                      <a:r>
                        <a:rPr lang="en-US" sz="1600" b="0">
                          <a:effectLst/>
                        </a:rPr>
                        <a:t>Together with; in addition to.</a:t>
                      </a:r>
                      <a:endParaRPr lang="en-US" sz="1600" b="0">
                        <a:effectLst/>
                        <a:latin typeface="quote-cjk-patch"/>
                      </a:endParaRPr>
                    </a:p>
                  </a:txBody>
                  <a:tcPr marL="62926" marR="62926" marT="39329" marB="39329" anchor="ctr"/>
                </a:tc>
                <a:extLst>
                  <a:ext uri="{0D108BD9-81ED-4DB2-BD59-A6C34878D82A}">
                    <a16:rowId xmlns:a16="http://schemas.microsoft.com/office/drawing/2014/main" val="799737105"/>
                  </a:ext>
                </a:extLst>
              </a:tr>
              <a:tr h="305191">
                <a:tc>
                  <a:txBody>
                    <a:bodyPr/>
                    <a:lstStyle/>
                    <a:p>
                      <a:r>
                        <a:rPr lang="en-US" sz="1600" b="1">
                          <a:effectLst/>
                        </a:rPr>
                        <a:t>contributor</a:t>
                      </a:r>
                      <a:endParaRPr lang="en-US" sz="1600" b="0">
                        <a:effectLst/>
                        <a:latin typeface="quote-cjk-patch"/>
                      </a:endParaRPr>
                    </a:p>
                  </a:txBody>
                  <a:tcPr marL="37756" marR="62926" marT="39329" marB="39329" anchor="ctr"/>
                </a:tc>
                <a:tc>
                  <a:txBody>
                    <a:bodyPr/>
                    <a:lstStyle/>
                    <a:p>
                      <a:r>
                        <a:rPr lang="en-US" sz="1600" b="0">
                          <a:effectLst/>
                        </a:rPr>
                        <a:t>noun</a:t>
                      </a:r>
                      <a:endParaRPr lang="en-US" sz="1600" b="0">
                        <a:effectLst/>
                        <a:latin typeface="quote-cjk-patch"/>
                      </a:endParaRPr>
                    </a:p>
                  </a:txBody>
                  <a:tcPr marL="62926" marR="62926" marT="39329" marB="39329" anchor="ctr"/>
                </a:tc>
                <a:tc>
                  <a:txBody>
                    <a:bodyPr/>
                    <a:lstStyle/>
                    <a:p>
                      <a:r>
                        <a:rPr lang="en-US" sz="1600" b="0">
                          <a:effectLst/>
                        </a:rPr>
                        <a:t>Something that helps to cause or provide something.</a:t>
                      </a:r>
                      <a:endParaRPr lang="en-US" sz="1600" b="0">
                        <a:effectLst/>
                        <a:latin typeface="quote-cjk-patch"/>
                      </a:endParaRPr>
                    </a:p>
                  </a:txBody>
                  <a:tcPr marL="62926" marR="62926" marT="39329" marB="39329" anchor="ctr"/>
                </a:tc>
                <a:extLst>
                  <a:ext uri="{0D108BD9-81ED-4DB2-BD59-A6C34878D82A}">
                    <a16:rowId xmlns:a16="http://schemas.microsoft.com/office/drawing/2014/main" val="2860252499"/>
                  </a:ext>
                </a:extLst>
              </a:tr>
              <a:tr h="305191">
                <a:tc>
                  <a:txBody>
                    <a:bodyPr/>
                    <a:lstStyle/>
                    <a:p>
                      <a:r>
                        <a:rPr lang="en-US" sz="1600" b="1" dirty="0">
                          <a:effectLst/>
                        </a:rPr>
                        <a:t>meaningfulness</a:t>
                      </a:r>
                      <a:endParaRPr lang="en-US" sz="1600" b="0" dirty="0">
                        <a:effectLst/>
                        <a:latin typeface="quote-cjk-patch"/>
                      </a:endParaRPr>
                    </a:p>
                  </a:txBody>
                  <a:tcPr marL="37756" marR="62926" marT="39329" marB="39329" anchor="ctr"/>
                </a:tc>
                <a:tc>
                  <a:txBody>
                    <a:bodyPr/>
                    <a:lstStyle/>
                    <a:p>
                      <a:r>
                        <a:rPr lang="en-US" sz="1600" b="0">
                          <a:effectLst/>
                        </a:rPr>
                        <a:t>noun</a:t>
                      </a:r>
                      <a:endParaRPr lang="en-US" sz="1600" b="0">
                        <a:effectLst/>
                        <a:latin typeface="quote-cjk-patch"/>
                      </a:endParaRPr>
                    </a:p>
                  </a:txBody>
                  <a:tcPr marL="62926" marR="62926" marT="39329" marB="39329" anchor="ctr"/>
                </a:tc>
                <a:tc>
                  <a:txBody>
                    <a:bodyPr/>
                    <a:lstStyle/>
                    <a:p>
                      <a:r>
                        <a:rPr lang="en-US" sz="1600" b="0">
                          <a:effectLst/>
                        </a:rPr>
                        <a:t>The quality of having a purpose or being important.</a:t>
                      </a:r>
                      <a:endParaRPr lang="en-US" sz="1600" b="0">
                        <a:effectLst/>
                        <a:latin typeface="quote-cjk-patch"/>
                      </a:endParaRPr>
                    </a:p>
                  </a:txBody>
                  <a:tcPr marL="62926" marR="62926" marT="39329" marB="39329" anchor="ctr"/>
                </a:tc>
                <a:extLst>
                  <a:ext uri="{0D108BD9-81ED-4DB2-BD59-A6C34878D82A}">
                    <a16:rowId xmlns:a16="http://schemas.microsoft.com/office/drawing/2014/main" val="1776866333"/>
                  </a:ext>
                </a:extLst>
              </a:tr>
              <a:tr h="191925">
                <a:tc>
                  <a:txBody>
                    <a:bodyPr/>
                    <a:lstStyle/>
                    <a:p>
                      <a:r>
                        <a:rPr lang="en-US" sz="1600" b="1">
                          <a:effectLst/>
                        </a:rPr>
                        <a:t>as opposed to</a:t>
                      </a:r>
                      <a:endParaRPr lang="en-US" sz="1600" b="0">
                        <a:effectLst/>
                        <a:latin typeface="quote-cjk-patch"/>
                      </a:endParaRPr>
                    </a:p>
                  </a:txBody>
                  <a:tcPr marL="37756" marR="62926" marT="39329" marB="39329" anchor="ctr"/>
                </a:tc>
                <a:tc>
                  <a:txBody>
                    <a:bodyPr/>
                    <a:lstStyle/>
                    <a:p>
                      <a:r>
                        <a:rPr lang="en-US" sz="1600" b="0">
                          <a:effectLst/>
                        </a:rPr>
                        <a:t>phrase</a:t>
                      </a:r>
                      <a:endParaRPr lang="en-US" sz="1600" b="0">
                        <a:effectLst/>
                        <a:latin typeface="quote-cjk-patch"/>
                      </a:endParaRPr>
                    </a:p>
                  </a:txBody>
                  <a:tcPr marL="62926" marR="62926" marT="39329" marB="39329" anchor="ctr"/>
                </a:tc>
                <a:tc>
                  <a:txBody>
                    <a:bodyPr/>
                    <a:lstStyle/>
                    <a:p>
                      <a:r>
                        <a:rPr lang="en-US" sz="1600" b="0">
                          <a:effectLst/>
                        </a:rPr>
                        <a:t>In contrast with; rather than.</a:t>
                      </a:r>
                      <a:endParaRPr lang="en-US" sz="1600" b="0">
                        <a:effectLst/>
                        <a:latin typeface="quote-cjk-patch"/>
                      </a:endParaRPr>
                    </a:p>
                  </a:txBody>
                  <a:tcPr marL="62926" marR="62926" marT="39329" marB="39329" anchor="ctr"/>
                </a:tc>
                <a:extLst>
                  <a:ext uri="{0D108BD9-81ED-4DB2-BD59-A6C34878D82A}">
                    <a16:rowId xmlns:a16="http://schemas.microsoft.com/office/drawing/2014/main" val="1254402306"/>
                  </a:ext>
                </a:extLst>
              </a:tr>
              <a:tr h="305191">
                <a:tc>
                  <a:txBody>
                    <a:bodyPr/>
                    <a:lstStyle/>
                    <a:p>
                      <a:r>
                        <a:rPr lang="en-US" sz="1600" b="1">
                          <a:effectLst/>
                        </a:rPr>
                        <a:t>established</a:t>
                      </a:r>
                      <a:endParaRPr lang="en-US" sz="1600" b="0">
                        <a:effectLst/>
                        <a:latin typeface="quote-cjk-patch"/>
                      </a:endParaRPr>
                    </a:p>
                  </a:txBody>
                  <a:tcPr marL="37756" marR="62926" marT="39329" marB="39329" anchor="ctr"/>
                </a:tc>
                <a:tc>
                  <a:txBody>
                    <a:bodyPr/>
                    <a:lstStyle/>
                    <a:p>
                      <a:r>
                        <a:rPr lang="en-US" sz="1600" b="0">
                          <a:effectLst/>
                        </a:rPr>
                        <a:t>adjective</a:t>
                      </a:r>
                      <a:endParaRPr lang="en-US" sz="1600" b="0">
                        <a:effectLst/>
                        <a:latin typeface="quote-cjk-patch"/>
                      </a:endParaRPr>
                    </a:p>
                  </a:txBody>
                  <a:tcPr marL="62926" marR="62926" marT="39329" marB="39329" anchor="ctr"/>
                </a:tc>
                <a:tc>
                  <a:txBody>
                    <a:bodyPr/>
                    <a:lstStyle/>
                    <a:p>
                      <a:r>
                        <a:rPr lang="en-US" sz="1600" b="0">
                          <a:effectLst/>
                        </a:rPr>
                        <a:t>Recognized and accepted because it has been used for a long time.</a:t>
                      </a:r>
                      <a:endParaRPr lang="en-US" sz="1600" b="0">
                        <a:effectLst/>
                        <a:latin typeface="quote-cjk-patch"/>
                      </a:endParaRPr>
                    </a:p>
                  </a:txBody>
                  <a:tcPr marL="62926" marR="62926" marT="39329" marB="39329" anchor="ctr"/>
                </a:tc>
                <a:extLst>
                  <a:ext uri="{0D108BD9-81ED-4DB2-BD59-A6C34878D82A}">
                    <a16:rowId xmlns:a16="http://schemas.microsoft.com/office/drawing/2014/main" val="1777781958"/>
                  </a:ext>
                </a:extLst>
              </a:tr>
              <a:tr h="531725">
                <a:tc>
                  <a:txBody>
                    <a:bodyPr/>
                    <a:lstStyle/>
                    <a:p>
                      <a:r>
                        <a:rPr lang="en-US" sz="1600" b="1">
                          <a:effectLst/>
                        </a:rPr>
                        <a:t>occupational therapy</a:t>
                      </a:r>
                      <a:endParaRPr lang="en-US" sz="1600" b="0">
                        <a:effectLst/>
                        <a:latin typeface="quote-cjk-patch"/>
                      </a:endParaRPr>
                    </a:p>
                  </a:txBody>
                  <a:tcPr marL="37756" marR="62926" marT="39329" marB="39329" anchor="ctr"/>
                </a:tc>
                <a:tc>
                  <a:txBody>
                    <a:bodyPr/>
                    <a:lstStyle/>
                    <a:p>
                      <a:r>
                        <a:rPr lang="en-US" sz="1600" b="0">
                          <a:effectLst/>
                        </a:rPr>
                        <a:t>noun</a:t>
                      </a:r>
                      <a:endParaRPr lang="en-US" sz="1600" b="0">
                        <a:effectLst/>
                        <a:latin typeface="quote-cjk-patch"/>
                      </a:endParaRPr>
                    </a:p>
                  </a:txBody>
                  <a:tcPr marL="62926" marR="62926" marT="39329" marB="39329" anchor="ctr"/>
                </a:tc>
                <a:tc>
                  <a:txBody>
                    <a:bodyPr/>
                    <a:lstStyle/>
                    <a:p>
                      <a:r>
                        <a:rPr lang="en-US" sz="1600" b="0">
                          <a:effectLst/>
                        </a:rPr>
                        <a:t>A type of treatment that uses everyday activities to help people with physical or mental health problems.</a:t>
                      </a:r>
                      <a:endParaRPr lang="en-US" sz="1600" b="0">
                        <a:effectLst/>
                        <a:latin typeface="quote-cjk-patch"/>
                      </a:endParaRPr>
                    </a:p>
                  </a:txBody>
                  <a:tcPr marL="62926" marR="62926" marT="39329" marB="39329" anchor="ctr"/>
                </a:tc>
                <a:extLst>
                  <a:ext uri="{0D108BD9-81ED-4DB2-BD59-A6C34878D82A}">
                    <a16:rowId xmlns:a16="http://schemas.microsoft.com/office/drawing/2014/main" val="3978945789"/>
                  </a:ext>
                </a:extLst>
              </a:tr>
              <a:tr h="305191">
                <a:tc>
                  <a:txBody>
                    <a:bodyPr/>
                    <a:lstStyle/>
                    <a:p>
                      <a:r>
                        <a:rPr lang="en-US" sz="1600" b="1">
                          <a:effectLst/>
                        </a:rPr>
                        <a:t>consultant</a:t>
                      </a:r>
                      <a:endParaRPr lang="en-US" sz="1600" b="0">
                        <a:effectLst/>
                        <a:latin typeface="quote-cjk-patch"/>
                      </a:endParaRPr>
                    </a:p>
                  </a:txBody>
                  <a:tcPr marL="37756" marR="62926" marT="39329" marB="39329" anchor="ctr"/>
                </a:tc>
                <a:tc>
                  <a:txBody>
                    <a:bodyPr/>
                    <a:lstStyle/>
                    <a:p>
                      <a:r>
                        <a:rPr lang="en-US" sz="1600" b="0">
                          <a:effectLst/>
                        </a:rPr>
                        <a:t>noun</a:t>
                      </a:r>
                      <a:endParaRPr lang="en-US" sz="1600" b="0">
                        <a:effectLst/>
                        <a:latin typeface="quote-cjk-patch"/>
                      </a:endParaRPr>
                    </a:p>
                  </a:txBody>
                  <a:tcPr marL="62926" marR="62926" marT="39329" marB="39329" anchor="ctr"/>
                </a:tc>
                <a:tc>
                  <a:txBody>
                    <a:bodyPr/>
                    <a:lstStyle/>
                    <a:p>
                      <a:r>
                        <a:rPr lang="en-US" sz="1600" b="0">
                          <a:effectLst/>
                        </a:rPr>
                        <a:t>A senior expert in a professional field.</a:t>
                      </a:r>
                      <a:endParaRPr lang="en-US" sz="1600" b="0">
                        <a:effectLst/>
                        <a:latin typeface="quote-cjk-patch"/>
                      </a:endParaRPr>
                    </a:p>
                  </a:txBody>
                  <a:tcPr marL="62926" marR="62926" marT="39329" marB="39329" anchor="ctr"/>
                </a:tc>
                <a:extLst>
                  <a:ext uri="{0D108BD9-81ED-4DB2-BD59-A6C34878D82A}">
                    <a16:rowId xmlns:a16="http://schemas.microsoft.com/office/drawing/2014/main" val="1122859278"/>
                  </a:ext>
                </a:extLst>
              </a:tr>
              <a:tr h="191925">
                <a:tc>
                  <a:txBody>
                    <a:bodyPr/>
                    <a:lstStyle/>
                    <a:p>
                      <a:r>
                        <a:rPr lang="en-US" sz="1600" b="1">
                          <a:effectLst/>
                        </a:rPr>
                        <a:t>precious</a:t>
                      </a:r>
                      <a:endParaRPr lang="en-US" sz="1600" b="0">
                        <a:effectLst/>
                        <a:latin typeface="quote-cjk-patch"/>
                      </a:endParaRPr>
                    </a:p>
                  </a:txBody>
                  <a:tcPr marL="37756" marR="62926" marT="39329" marB="39329" anchor="ctr"/>
                </a:tc>
                <a:tc>
                  <a:txBody>
                    <a:bodyPr/>
                    <a:lstStyle/>
                    <a:p>
                      <a:r>
                        <a:rPr lang="en-US" sz="1600" b="0">
                          <a:effectLst/>
                        </a:rPr>
                        <a:t>adjective</a:t>
                      </a:r>
                      <a:endParaRPr lang="en-US" sz="1600" b="0">
                        <a:effectLst/>
                        <a:latin typeface="quote-cjk-patch"/>
                      </a:endParaRPr>
                    </a:p>
                  </a:txBody>
                  <a:tcPr marL="62926" marR="62926" marT="39329" marB="39329" anchor="ctr"/>
                </a:tc>
                <a:tc>
                  <a:txBody>
                    <a:bodyPr/>
                    <a:lstStyle/>
                    <a:p>
                      <a:r>
                        <a:rPr lang="en-US" sz="1600" b="0">
                          <a:effectLst/>
                        </a:rPr>
                        <a:t>Extremely valuable and important.</a:t>
                      </a:r>
                      <a:endParaRPr lang="en-US" sz="1600" b="0">
                        <a:effectLst/>
                        <a:latin typeface="quote-cjk-patch"/>
                      </a:endParaRPr>
                    </a:p>
                  </a:txBody>
                  <a:tcPr marL="62926" marR="62926" marT="39329" marB="39329" anchor="ctr"/>
                </a:tc>
                <a:extLst>
                  <a:ext uri="{0D108BD9-81ED-4DB2-BD59-A6C34878D82A}">
                    <a16:rowId xmlns:a16="http://schemas.microsoft.com/office/drawing/2014/main" val="2912271749"/>
                  </a:ext>
                </a:extLst>
              </a:tr>
              <a:tr h="305191">
                <a:tc>
                  <a:txBody>
                    <a:bodyPr/>
                    <a:lstStyle/>
                    <a:p>
                      <a:r>
                        <a:rPr lang="en-US" sz="1600" b="1">
                          <a:effectLst/>
                        </a:rPr>
                        <a:t>slap at the heart of</a:t>
                      </a:r>
                      <a:endParaRPr lang="en-US" sz="1600" b="0">
                        <a:effectLst/>
                        <a:latin typeface="quote-cjk-patch"/>
                      </a:endParaRPr>
                    </a:p>
                  </a:txBody>
                  <a:tcPr marL="37756" marR="62926" marT="39329" marB="39329" anchor="ctr"/>
                </a:tc>
                <a:tc>
                  <a:txBody>
                    <a:bodyPr/>
                    <a:lstStyle/>
                    <a:p>
                      <a:r>
                        <a:rPr lang="en-US" sz="1600" b="0">
                          <a:effectLst/>
                        </a:rPr>
                        <a:t>idiom</a:t>
                      </a:r>
                      <a:endParaRPr lang="en-US" sz="1600" b="0">
                        <a:effectLst/>
                        <a:latin typeface="quote-cjk-patch"/>
                      </a:endParaRPr>
                    </a:p>
                  </a:txBody>
                  <a:tcPr marL="62926" marR="62926" marT="39329" marB="39329" anchor="ctr"/>
                </a:tc>
                <a:tc>
                  <a:txBody>
                    <a:bodyPr/>
                    <a:lstStyle/>
                    <a:p>
                      <a:r>
                        <a:rPr lang="en-US" sz="1600" b="0">
                          <a:effectLst/>
                        </a:rPr>
                        <a:t>Right in the center of; the most important part of.</a:t>
                      </a:r>
                      <a:endParaRPr lang="en-US" sz="1600" b="0">
                        <a:effectLst/>
                        <a:latin typeface="quote-cjk-patch"/>
                      </a:endParaRPr>
                    </a:p>
                  </a:txBody>
                  <a:tcPr marL="62926" marR="62926" marT="39329" marB="39329" anchor="ctr"/>
                </a:tc>
                <a:extLst>
                  <a:ext uri="{0D108BD9-81ED-4DB2-BD59-A6C34878D82A}">
                    <a16:rowId xmlns:a16="http://schemas.microsoft.com/office/drawing/2014/main" val="2188160150"/>
                  </a:ext>
                </a:extLst>
              </a:tr>
              <a:tr h="191925">
                <a:tc>
                  <a:txBody>
                    <a:bodyPr/>
                    <a:lstStyle/>
                    <a:p>
                      <a:r>
                        <a:rPr lang="en-US" sz="1600" b="1">
                          <a:effectLst/>
                        </a:rPr>
                        <a:t>elemental</a:t>
                      </a:r>
                      <a:endParaRPr lang="en-US" sz="1600" b="0">
                        <a:effectLst/>
                        <a:latin typeface="quote-cjk-patch"/>
                      </a:endParaRPr>
                    </a:p>
                  </a:txBody>
                  <a:tcPr marL="37756" marR="62926" marT="39329" marB="39329" anchor="ctr"/>
                </a:tc>
                <a:tc>
                  <a:txBody>
                    <a:bodyPr/>
                    <a:lstStyle/>
                    <a:p>
                      <a:r>
                        <a:rPr lang="en-US" sz="1600" b="0">
                          <a:effectLst/>
                        </a:rPr>
                        <a:t>adjective</a:t>
                      </a:r>
                      <a:endParaRPr lang="en-US" sz="1600" b="0">
                        <a:effectLst/>
                        <a:latin typeface="quote-cjk-patch"/>
                      </a:endParaRPr>
                    </a:p>
                  </a:txBody>
                  <a:tcPr marL="62926" marR="62926" marT="39329" marB="39329" anchor="ctr"/>
                </a:tc>
                <a:tc>
                  <a:txBody>
                    <a:bodyPr/>
                    <a:lstStyle/>
                    <a:p>
                      <a:r>
                        <a:rPr lang="en-US" sz="1600" b="0">
                          <a:effectLst/>
                        </a:rPr>
                        <a:t>Basic, fundamental, and essential.</a:t>
                      </a:r>
                      <a:endParaRPr lang="en-US" sz="1600" b="0">
                        <a:effectLst/>
                        <a:latin typeface="quote-cjk-patch"/>
                      </a:endParaRPr>
                    </a:p>
                  </a:txBody>
                  <a:tcPr marL="62926" marR="62926" marT="39329" marB="39329" anchor="ctr"/>
                </a:tc>
                <a:extLst>
                  <a:ext uri="{0D108BD9-81ED-4DB2-BD59-A6C34878D82A}">
                    <a16:rowId xmlns:a16="http://schemas.microsoft.com/office/drawing/2014/main" val="2586438144"/>
                  </a:ext>
                </a:extLst>
              </a:tr>
              <a:tr h="305191">
                <a:tc>
                  <a:txBody>
                    <a:bodyPr/>
                    <a:lstStyle/>
                    <a:p>
                      <a:r>
                        <a:rPr lang="en-US" sz="1600" b="1">
                          <a:effectLst/>
                        </a:rPr>
                        <a:t>caring for</a:t>
                      </a:r>
                      <a:endParaRPr lang="en-US" sz="1600" b="0">
                        <a:effectLst/>
                        <a:latin typeface="quote-cjk-patch"/>
                      </a:endParaRPr>
                    </a:p>
                  </a:txBody>
                  <a:tcPr marL="37756" marR="62926" marT="39329" marB="39329" anchor="ctr"/>
                </a:tc>
                <a:tc>
                  <a:txBody>
                    <a:bodyPr/>
                    <a:lstStyle/>
                    <a:p>
                      <a:r>
                        <a:rPr lang="en-US" sz="1600" b="0">
                          <a:effectLst/>
                        </a:rPr>
                        <a:t>verb phrase</a:t>
                      </a:r>
                      <a:endParaRPr lang="en-US" sz="1600" b="0">
                        <a:effectLst/>
                        <a:latin typeface="quote-cjk-patch"/>
                      </a:endParaRPr>
                    </a:p>
                  </a:txBody>
                  <a:tcPr marL="62926" marR="62926" marT="39329" marB="39329" anchor="ctr"/>
                </a:tc>
                <a:tc>
                  <a:txBody>
                    <a:bodyPr/>
                    <a:lstStyle/>
                    <a:p>
                      <a:r>
                        <a:rPr lang="en-US" sz="1600" b="0">
                          <a:effectLst/>
                        </a:rPr>
                        <a:t>Looking after; providing for the needs of someone or something.</a:t>
                      </a:r>
                      <a:endParaRPr lang="en-US" sz="1600" b="0">
                        <a:effectLst/>
                        <a:latin typeface="quote-cjk-patch"/>
                      </a:endParaRPr>
                    </a:p>
                  </a:txBody>
                  <a:tcPr marL="62926" marR="62926" marT="39329" marB="39329" anchor="ctr"/>
                </a:tc>
                <a:extLst>
                  <a:ext uri="{0D108BD9-81ED-4DB2-BD59-A6C34878D82A}">
                    <a16:rowId xmlns:a16="http://schemas.microsoft.com/office/drawing/2014/main" val="3495778821"/>
                  </a:ext>
                </a:extLst>
              </a:tr>
              <a:tr h="305191">
                <a:tc>
                  <a:txBody>
                    <a:bodyPr/>
                    <a:lstStyle/>
                    <a:p>
                      <a:r>
                        <a:rPr lang="en-US" sz="1600" b="1">
                          <a:effectLst/>
                        </a:rPr>
                        <a:t>ingredients</a:t>
                      </a:r>
                      <a:endParaRPr lang="en-US" sz="1600" b="0">
                        <a:effectLst/>
                        <a:latin typeface="quote-cjk-patch"/>
                      </a:endParaRPr>
                    </a:p>
                  </a:txBody>
                  <a:tcPr marL="37756" marR="62926" marT="39329" marB="39329" anchor="ctr"/>
                </a:tc>
                <a:tc>
                  <a:txBody>
                    <a:bodyPr/>
                    <a:lstStyle/>
                    <a:p>
                      <a:r>
                        <a:rPr lang="en-US" sz="1600" b="0">
                          <a:effectLst/>
                        </a:rPr>
                        <a:t>noun</a:t>
                      </a:r>
                      <a:endParaRPr lang="en-US" sz="1600" b="0">
                        <a:effectLst/>
                        <a:latin typeface="quote-cjk-patch"/>
                      </a:endParaRPr>
                    </a:p>
                  </a:txBody>
                  <a:tcPr marL="62926" marR="62926" marT="39329" marB="39329" anchor="ctr"/>
                </a:tc>
                <a:tc>
                  <a:txBody>
                    <a:bodyPr/>
                    <a:lstStyle/>
                    <a:p>
                      <a:r>
                        <a:rPr lang="en-US" sz="1600" b="0">
                          <a:effectLst/>
                        </a:rPr>
                        <a:t>The different foods that you use to make a particular meal.</a:t>
                      </a:r>
                      <a:endParaRPr lang="en-US" sz="1600" b="0">
                        <a:effectLst/>
                        <a:latin typeface="quote-cjk-patch"/>
                      </a:endParaRPr>
                    </a:p>
                  </a:txBody>
                  <a:tcPr marL="62926" marR="62926" marT="39329" marB="39329" anchor="ctr"/>
                </a:tc>
                <a:extLst>
                  <a:ext uri="{0D108BD9-81ED-4DB2-BD59-A6C34878D82A}">
                    <a16:rowId xmlns:a16="http://schemas.microsoft.com/office/drawing/2014/main" val="259683484"/>
                  </a:ext>
                </a:extLst>
              </a:tr>
              <a:tr h="305191">
                <a:tc>
                  <a:txBody>
                    <a:bodyPr/>
                    <a:lstStyle/>
                    <a:p>
                      <a:r>
                        <a:rPr lang="en-US" sz="1600" b="1">
                          <a:effectLst/>
                        </a:rPr>
                        <a:t>combining</a:t>
                      </a:r>
                      <a:endParaRPr lang="en-US" sz="1600" b="0">
                        <a:effectLst/>
                        <a:latin typeface="quote-cjk-patch"/>
                      </a:endParaRPr>
                    </a:p>
                  </a:txBody>
                  <a:tcPr marL="37756" marR="62926" marT="39329" marB="39329" anchor="ctr"/>
                </a:tc>
                <a:tc>
                  <a:txBody>
                    <a:bodyPr/>
                    <a:lstStyle/>
                    <a:p>
                      <a:r>
                        <a:rPr lang="en-US" sz="1600" b="0">
                          <a:effectLst/>
                        </a:rPr>
                        <a:t>verb</a:t>
                      </a:r>
                      <a:endParaRPr lang="en-US" sz="1600" b="0">
                        <a:effectLst/>
                        <a:latin typeface="quote-cjk-patch"/>
                      </a:endParaRPr>
                    </a:p>
                  </a:txBody>
                  <a:tcPr marL="62926" marR="62926" marT="39329" marB="39329" anchor="ctr"/>
                </a:tc>
                <a:tc>
                  <a:txBody>
                    <a:bodyPr/>
                    <a:lstStyle/>
                    <a:p>
                      <a:r>
                        <a:rPr lang="en-US" sz="1600" b="0">
                          <a:effectLst/>
                        </a:rPr>
                        <a:t>Mixing or putting different things together.</a:t>
                      </a:r>
                      <a:endParaRPr lang="en-US" sz="1600" b="0">
                        <a:effectLst/>
                        <a:latin typeface="quote-cjk-patch"/>
                      </a:endParaRPr>
                    </a:p>
                  </a:txBody>
                  <a:tcPr marL="62926" marR="62926" marT="39329" marB="39329" anchor="ctr"/>
                </a:tc>
                <a:extLst>
                  <a:ext uri="{0D108BD9-81ED-4DB2-BD59-A6C34878D82A}">
                    <a16:rowId xmlns:a16="http://schemas.microsoft.com/office/drawing/2014/main" val="2021131284"/>
                  </a:ext>
                </a:extLst>
              </a:tr>
              <a:tr h="305191">
                <a:tc>
                  <a:txBody>
                    <a:bodyPr/>
                    <a:lstStyle/>
                    <a:p>
                      <a:r>
                        <a:rPr lang="en-US" sz="1600" b="1">
                          <a:effectLst/>
                        </a:rPr>
                        <a:t>impact</a:t>
                      </a:r>
                      <a:endParaRPr lang="en-US" sz="1600" b="0">
                        <a:effectLst/>
                        <a:latin typeface="quote-cjk-patch"/>
                      </a:endParaRPr>
                    </a:p>
                  </a:txBody>
                  <a:tcPr marL="37756" marR="62926" marT="39329" marB="39329" anchor="ctr"/>
                </a:tc>
                <a:tc>
                  <a:txBody>
                    <a:bodyPr/>
                    <a:lstStyle/>
                    <a:p>
                      <a:r>
                        <a:rPr lang="en-US" sz="1600" b="0">
                          <a:effectLst/>
                        </a:rPr>
                        <a:t>noun</a:t>
                      </a:r>
                      <a:endParaRPr lang="en-US" sz="1600" b="0">
                        <a:effectLst/>
                        <a:latin typeface="quote-cjk-patch"/>
                      </a:endParaRPr>
                    </a:p>
                  </a:txBody>
                  <a:tcPr marL="62926" marR="62926" marT="39329" marB="39329" anchor="ctr"/>
                </a:tc>
                <a:tc>
                  <a:txBody>
                    <a:bodyPr/>
                    <a:lstStyle/>
                    <a:p>
                      <a:r>
                        <a:rPr lang="en-US" sz="1600" b="0">
                          <a:effectLst/>
                        </a:rPr>
                        <a:t>The effect or influence that something has.</a:t>
                      </a:r>
                      <a:endParaRPr lang="en-US" sz="1600" b="0">
                        <a:effectLst/>
                        <a:latin typeface="quote-cjk-patch"/>
                      </a:endParaRPr>
                    </a:p>
                  </a:txBody>
                  <a:tcPr marL="62926" marR="62926" marT="39329" marB="39329" anchor="ctr"/>
                </a:tc>
                <a:extLst>
                  <a:ext uri="{0D108BD9-81ED-4DB2-BD59-A6C34878D82A}">
                    <a16:rowId xmlns:a16="http://schemas.microsoft.com/office/drawing/2014/main" val="2379916323"/>
                  </a:ext>
                </a:extLst>
              </a:tr>
              <a:tr h="305191">
                <a:tc>
                  <a:txBody>
                    <a:bodyPr/>
                    <a:lstStyle/>
                    <a:p>
                      <a:r>
                        <a:rPr lang="en-US" sz="1600" b="1">
                          <a:effectLst/>
                        </a:rPr>
                        <a:t>takes the focus away</a:t>
                      </a:r>
                      <a:endParaRPr lang="en-US" sz="1600" b="0">
                        <a:effectLst/>
                        <a:latin typeface="quote-cjk-patch"/>
                      </a:endParaRPr>
                    </a:p>
                  </a:txBody>
                  <a:tcPr marL="37756" marR="62926" marT="39329" marB="39329" anchor="ctr"/>
                </a:tc>
                <a:tc>
                  <a:txBody>
                    <a:bodyPr/>
                    <a:lstStyle/>
                    <a:p>
                      <a:r>
                        <a:rPr lang="en-US" sz="1600" b="0">
                          <a:effectLst/>
                        </a:rPr>
                        <a:t>phrase</a:t>
                      </a:r>
                      <a:endParaRPr lang="en-US" sz="1600" b="0">
                        <a:effectLst/>
                        <a:latin typeface="quote-cjk-patch"/>
                      </a:endParaRPr>
                    </a:p>
                  </a:txBody>
                  <a:tcPr marL="62926" marR="62926" marT="39329" marB="39329" anchor="ctr"/>
                </a:tc>
                <a:tc>
                  <a:txBody>
                    <a:bodyPr/>
                    <a:lstStyle/>
                    <a:p>
                      <a:r>
                        <a:rPr lang="en-US" sz="1600" b="0" dirty="0">
                          <a:effectLst/>
                        </a:rPr>
                        <a:t>Stops you from thinking so much about yourself.</a:t>
                      </a:r>
                      <a:endParaRPr lang="en-US" sz="1600" b="0" dirty="0">
                        <a:effectLst/>
                        <a:latin typeface="quote-cjk-patch"/>
                      </a:endParaRPr>
                    </a:p>
                  </a:txBody>
                  <a:tcPr marL="62926" marR="62926" marT="39329" marB="39329" anchor="ctr"/>
                </a:tc>
                <a:extLst>
                  <a:ext uri="{0D108BD9-81ED-4DB2-BD59-A6C34878D82A}">
                    <a16:rowId xmlns:a16="http://schemas.microsoft.com/office/drawing/2014/main" val="911790085"/>
                  </a:ext>
                </a:extLst>
              </a:tr>
            </a:tbl>
          </a:graphicData>
        </a:graphic>
      </p:graphicFrame>
    </p:spTree>
    <p:extLst>
      <p:ext uri="{BB962C8B-B14F-4D97-AF65-F5344CB8AC3E}">
        <p14:creationId xmlns:p14="http://schemas.microsoft.com/office/powerpoint/2010/main" val="1591996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205048"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preassessment</a:t>
            </a:r>
            <a:endParaRPr lang="ar-JO" sz="20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5" name="Rectangle 2"/>
          <p:cNvSpPr>
            <a:spLocks noChangeArrowheads="1"/>
          </p:cNvSpPr>
          <p:nvPr/>
        </p:nvSpPr>
        <p:spPr bwMode="auto">
          <a:xfrm>
            <a:off x="630936" y="2319013"/>
            <a:ext cx="962863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What’s the difference between </a:t>
            </a:r>
            <a:r>
              <a:rPr kumimoji="0" lang="en-US" altLang="en-US" sz="2800" b="0" i="1" u="none" strike="noStrike" cap="none" normalizeH="0" baseline="0" dirty="0">
                <a:ln>
                  <a:noFill/>
                </a:ln>
                <a:solidFill>
                  <a:schemeClr val="tx1"/>
                </a:solidFill>
                <a:effectLst/>
                <a:latin typeface="Arial" panose="020B0604020202020204" pitchFamily="34" charset="0"/>
              </a:rPr>
              <a:t>fruit</a:t>
            </a:r>
            <a:r>
              <a:rPr kumimoji="0" lang="en-US" altLang="en-US" sz="2800" b="0" i="0" u="none" strike="noStrike" cap="none" normalizeH="0" baseline="0" dirty="0">
                <a:ln>
                  <a:noFill/>
                </a:ln>
                <a:solidFill>
                  <a:schemeClr val="tx1"/>
                </a:solidFill>
                <a:effectLst/>
                <a:latin typeface="Arial" panose="020B0604020202020204" pitchFamily="34" charset="0"/>
              </a:rPr>
              <a:t> and </a:t>
            </a:r>
            <a:r>
              <a:rPr kumimoji="0" lang="en-US" altLang="en-US" sz="2800" b="0" i="1" u="none" strike="noStrike" cap="none" normalizeH="0" baseline="0" dirty="0">
                <a:ln>
                  <a:noFill/>
                </a:ln>
                <a:solidFill>
                  <a:schemeClr val="tx1"/>
                </a:solidFill>
                <a:effectLst/>
                <a:latin typeface="Arial" panose="020B0604020202020204" pitchFamily="34" charset="0"/>
              </a:rPr>
              <a:t>vegetable</a:t>
            </a:r>
            <a:r>
              <a:rPr kumimoji="0" lang="en-US" altLang="en-US" sz="2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Which food group does </a:t>
            </a:r>
            <a:r>
              <a:rPr kumimoji="0" lang="en-US" altLang="en-US" sz="2800" b="0" i="1" u="none" strike="noStrike" cap="none" normalizeH="0" baseline="0" dirty="0">
                <a:ln>
                  <a:noFill/>
                </a:ln>
                <a:solidFill>
                  <a:schemeClr val="tx1"/>
                </a:solidFill>
                <a:effectLst/>
                <a:latin typeface="Arial" panose="020B0604020202020204" pitchFamily="34" charset="0"/>
              </a:rPr>
              <a:t>garlic</a:t>
            </a:r>
            <a:r>
              <a:rPr kumimoji="0" lang="en-US" altLang="en-US" sz="2800" b="0" i="0" u="none" strike="noStrike" cap="none" normalizeH="0" baseline="0" dirty="0">
                <a:ln>
                  <a:noFill/>
                </a:ln>
                <a:solidFill>
                  <a:schemeClr val="tx1"/>
                </a:solidFill>
                <a:effectLst/>
                <a:latin typeface="Arial" panose="020B0604020202020204" pitchFamily="34" charset="0"/>
              </a:rPr>
              <a:t> belong to?</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What is a “knob of butter”?</a:t>
            </a:r>
          </a:p>
        </p:txBody>
      </p:sp>
      <p:sp>
        <p:nvSpPr>
          <p:cNvPr id="17" name="TextBox 4">
            <a:extLst>
              <a:ext uri="{FF2B5EF4-FFF2-40B4-BE49-F238E27FC236}">
                <a16:creationId xmlns:a16="http://schemas.microsoft.com/office/drawing/2014/main" id="{6D0D7E3B-842C-8214-3E97-C569C39F59E2}"/>
              </a:ext>
            </a:extLst>
          </p:cNvPr>
          <p:cNvSpPr txBox="1"/>
          <p:nvPr/>
        </p:nvSpPr>
        <p:spPr>
          <a:xfrm>
            <a:off x="10685721" y="5840638"/>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71726298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6" name="Rectangle 2"/>
          <p:cNvSpPr>
            <a:spLocks noChangeArrowheads="1"/>
          </p:cNvSpPr>
          <p:nvPr/>
        </p:nvSpPr>
        <p:spPr bwMode="auto">
          <a:xfrm>
            <a:off x="389572" y="2388394"/>
            <a:ext cx="12326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rial" panose="020B0604020202020204" pitchFamily="34" charset="0"/>
              </a:rPr>
              <a:t>Q: </a:t>
            </a:r>
            <a:r>
              <a:rPr kumimoji="0" lang="en-US" altLang="en-US" sz="3600" b="0" i="1" u="none" strike="noStrike" cap="none" normalizeH="0" baseline="0" dirty="0">
                <a:ln>
                  <a:noFill/>
                </a:ln>
                <a:solidFill>
                  <a:schemeClr val="tx1"/>
                </a:solidFill>
                <a:effectLst/>
                <a:latin typeface="Arial" panose="020B0604020202020204" pitchFamily="34" charset="0"/>
              </a:rPr>
              <a:t>What is the main idea of Paragraph 6?</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863952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80242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30729" y="443415"/>
            <a:ext cx="1261271" cy="716434"/>
            <a:chOff x="7496400" y="-477929"/>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96400" y="-477929"/>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619285" y="-402473"/>
              <a:ext cx="1299080"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07:00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35403" y="1793087"/>
            <a:ext cx="1172312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6. Combine the power of cooking to make us happy with the tendency for home-cooked food to be healthier, and you have a </a:t>
            </a:r>
            <a:r>
              <a:rPr lang="en-US" sz="2400" b="1" dirty="0"/>
              <a:t>nutritional</a:t>
            </a:r>
            <a:r>
              <a:rPr lang="en-US" sz="2400" dirty="0"/>
              <a:t> and </a:t>
            </a:r>
            <a:r>
              <a:rPr lang="en-US" sz="2400" b="1" dirty="0"/>
              <a:t>psychological</a:t>
            </a:r>
            <a:r>
              <a:rPr lang="en-US" sz="2400" dirty="0"/>
              <a:t> jackpot. Apart from being healthy, eating home-prepared food is also followed by more intense, positive emotions and less anxiety than consuming food away from home. If you go one step further and grow some food of your own, then you do even better. What with the established positive health effects of being active rather than sedentary, be outside and working with nature rather than cooped up inside all day, together with the satisfaction of growing food and the deliciousness of freshly harvested produce, the happy-making potential of eating is enormous.</a:t>
            </a:r>
          </a:p>
        </p:txBody>
      </p:sp>
      <p:sp>
        <p:nvSpPr>
          <p:cNvPr id="5" name="Rectangle 4"/>
          <p:cNvSpPr/>
          <p:nvPr/>
        </p:nvSpPr>
        <p:spPr>
          <a:xfrm>
            <a:off x="389572" y="5161699"/>
            <a:ext cx="7803853" cy="1200329"/>
          </a:xfrm>
          <a:prstGeom prst="rect">
            <a:avLst/>
          </a:prstGeom>
        </p:spPr>
        <p:txBody>
          <a:bodyPr wrap="square">
            <a:spAutoFit/>
          </a:bodyPr>
          <a:lstStyle/>
          <a:p>
            <a:r>
              <a:rPr lang="en-US" sz="2400" dirty="0"/>
              <a:t>(While Reading ):</a:t>
            </a:r>
          </a:p>
          <a:p>
            <a:pPr>
              <a:buFont typeface="Arial" panose="020B0604020202020204" pitchFamily="34" charset="0"/>
              <a:buChar char="•"/>
            </a:pPr>
            <a:r>
              <a:rPr lang="en-US" sz="2400" dirty="0"/>
              <a:t>Q1: What are two emotional benefits of home cooking?</a:t>
            </a:r>
          </a:p>
          <a:p>
            <a:pPr>
              <a:buFont typeface="Arial" panose="020B0604020202020204" pitchFamily="34" charset="0"/>
              <a:buChar char="•"/>
            </a:pPr>
            <a:r>
              <a:rPr lang="en-US" sz="2400" dirty="0"/>
              <a:t>Q2: How can eating together affect happiness?</a:t>
            </a:r>
          </a:p>
        </p:txBody>
      </p:sp>
      <p:pic>
        <p:nvPicPr>
          <p:cNvPr id="4" name="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5477" y="4757206"/>
            <a:ext cx="487363" cy="487363"/>
          </a:xfrm>
          <a:prstGeom prst="rect">
            <a:avLst/>
          </a:prstGeom>
        </p:spPr>
      </p:pic>
      <p:sp>
        <p:nvSpPr>
          <p:cNvPr id="17" name="TextBox 4">
            <a:extLst>
              <a:ext uri="{FF2B5EF4-FFF2-40B4-BE49-F238E27FC236}">
                <a16:creationId xmlns:a16="http://schemas.microsoft.com/office/drawing/2014/main" id="{6D0D7E3B-842C-8214-3E97-C569C39F59E2}"/>
              </a:ext>
            </a:extLst>
          </p:cNvPr>
          <p:cNvSpPr txBox="1"/>
          <p:nvPr/>
        </p:nvSpPr>
        <p:spPr>
          <a:xfrm>
            <a:off x="10382840" y="5987894"/>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41789443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1DA8310-BDDA-ED8D-7CB6-61F7C53913B1}"/>
              </a:ext>
            </a:extLst>
          </p:cNvPr>
          <p:cNvGraphicFramePr>
            <a:graphicFrameLocks noGrp="1"/>
          </p:cNvGraphicFramePr>
          <p:nvPr>
            <p:extLst>
              <p:ext uri="{D42A27DB-BD31-4B8C-83A1-F6EECF244321}">
                <p14:modId xmlns:p14="http://schemas.microsoft.com/office/powerpoint/2010/main" val="127206114"/>
              </p:ext>
            </p:extLst>
          </p:nvPr>
        </p:nvGraphicFramePr>
        <p:xfrm>
          <a:off x="1522378" y="533852"/>
          <a:ext cx="9147244" cy="5790295"/>
        </p:xfrm>
        <a:graphic>
          <a:graphicData uri="http://schemas.openxmlformats.org/drawingml/2006/table">
            <a:tbl>
              <a:tblPr>
                <a:tableStyleId>{5940675A-B579-460E-94D1-54222C63F5DA}</a:tableStyleId>
              </a:tblPr>
              <a:tblGrid>
                <a:gridCol w="2649202">
                  <a:extLst>
                    <a:ext uri="{9D8B030D-6E8A-4147-A177-3AD203B41FA5}">
                      <a16:colId xmlns:a16="http://schemas.microsoft.com/office/drawing/2014/main" val="2192764127"/>
                    </a:ext>
                  </a:extLst>
                </a:gridCol>
                <a:gridCol w="3249021">
                  <a:extLst>
                    <a:ext uri="{9D8B030D-6E8A-4147-A177-3AD203B41FA5}">
                      <a16:colId xmlns:a16="http://schemas.microsoft.com/office/drawing/2014/main" val="3667102722"/>
                    </a:ext>
                  </a:extLst>
                </a:gridCol>
                <a:gridCol w="3249021">
                  <a:extLst>
                    <a:ext uri="{9D8B030D-6E8A-4147-A177-3AD203B41FA5}">
                      <a16:colId xmlns:a16="http://schemas.microsoft.com/office/drawing/2014/main" val="3544945234"/>
                    </a:ext>
                  </a:extLst>
                </a:gridCol>
              </a:tblGrid>
              <a:tr h="428943">
                <a:tc>
                  <a:txBody>
                    <a:bodyPr/>
                    <a:lstStyle/>
                    <a:p>
                      <a:r>
                        <a:rPr lang="en-US" sz="1600" b="1">
                          <a:effectLst/>
                        </a:rPr>
                        <a:t>tendency</a:t>
                      </a:r>
                      <a:endParaRPr lang="en-US" sz="1600" b="0">
                        <a:effectLst/>
                        <a:latin typeface="quote-cjk-patch"/>
                      </a:endParaRPr>
                    </a:p>
                  </a:txBody>
                  <a:tcPr marL="53065" marR="88442" marT="55276" marB="55276" anchor="ctr"/>
                </a:tc>
                <a:tc>
                  <a:txBody>
                    <a:bodyPr/>
                    <a:lstStyle/>
                    <a:p>
                      <a:r>
                        <a:rPr lang="en-US" sz="1600" b="0">
                          <a:effectLst/>
                        </a:rPr>
                        <a:t>noun</a:t>
                      </a:r>
                      <a:endParaRPr lang="en-US" sz="1600" b="0">
                        <a:effectLst/>
                        <a:latin typeface="quote-cjk-patch"/>
                      </a:endParaRPr>
                    </a:p>
                  </a:txBody>
                  <a:tcPr marL="88442" marR="88442" marT="55276" marB="55276" anchor="ctr"/>
                </a:tc>
                <a:tc>
                  <a:txBody>
                    <a:bodyPr/>
                    <a:lstStyle/>
                    <a:p>
                      <a:r>
                        <a:rPr lang="en-US" sz="1600" b="0">
                          <a:effectLst/>
                        </a:rPr>
                        <a:t>A likelihood to behave or happen in a particular way.</a:t>
                      </a:r>
                      <a:endParaRPr lang="en-US" sz="1600" b="0">
                        <a:effectLst/>
                        <a:latin typeface="quote-cjk-patch"/>
                      </a:endParaRPr>
                    </a:p>
                  </a:txBody>
                  <a:tcPr marL="88442" marR="88442" marT="55276" marB="55276" anchor="ctr"/>
                </a:tc>
                <a:extLst>
                  <a:ext uri="{0D108BD9-81ED-4DB2-BD59-A6C34878D82A}">
                    <a16:rowId xmlns:a16="http://schemas.microsoft.com/office/drawing/2014/main" val="2021939506"/>
                  </a:ext>
                </a:extLst>
              </a:tr>
              <a:tr h="269748">
                <a:tc>
                  <a:txBody>
                    <a:bodyPr/>
                    <a:lstStyle/>
                    <a:p>
                      <a:r>
                        <a:rPr lang="en-US" sz="1600" b="1">
                          <a:effectLst/>
                        </a:rPr>
                        <a:t>nutritional</a:t>
                      </a:r>
                      <a:endParaRPr lang="en-US" sz="1600" b="0">
                        <a:effectLst/>
                        <a:latin typeface="quote-cjk-patch"/>
                      </a:endParaRPr>
                    </a:p>
                  </a:txBody>
                  <a:tcPr marL="53065" marR="88442" marT="55276" marB="55276" anchor="ctr"/>
                </a:tc>
                <a:tc>
                  <a:txBody>
                    <a:bodyPr/>
                    <a:lstStyle/>
                    <a:p>
                      <a:r>
                        <a:rPr lang="en-US" sz="1600" b="0">
                          <a:effectLst/>
                        </a:rPr>
                        <a:t>adjective</a:t>
                      </a:r>
                      <a:endParaRPr lang="en-US" sz="1600" b="0">
                        <a:effectLst/>
                        <a:latin typeface="quote-cjk-patch"/>
                      </a:endParaRPr>
                    </a:p>
                  </a:txBody>
                  <a:tcPr marL="88442" marR="88442" marT="55276" marB="55276" anchor="ctr"/>
                </a:tc>
                <a:tc>
                  <a:txBody>
                    <a:bodyPr/>
                    <a:lstStyle/>
                    <a:p>
                      <a:r>
                        <a:rPr lang="en-US" sz="1600" b="0">
                          <a:effectLst/>
                        </a:rPr>
                        <a:t>Related to the health value of food.</a:t>
                      </a:r>
                      <a:endParaRPr lang="en-US" sz="1600" b="0">
                        <a:effectLst/>
                        <a:latin typeface="quote-cjk-patch"/>
                      </a:endParaRPr>
                    </a:p>
                  </a:txBody>
                  <a:tcPr marL="88442" marR="88442" marT="55276" marB="55276" anchor="ctr"/>
                </a:tc>
                <a:extLst>
                  <a:ext uri="{0D108BD9-81ED-4DB2-BD59-A6C34878D82A}">
                    <a16:rowId xmlns:a16="http://schemas.microsoft.com/office/drawing/2014/main" val="1829148676"/>
                  </a:ext>
                </a:extLst>
              </a:tr>
              <a:tr h="269748">
                <a:tc>
                  <a:txBody>
                    <a:bodyPr/>
                    <a:lstStyle/>
                    <a:p>
                      <a:r>
                        <a:rPr lang="en-US" sz="1600" b="1">
                          <a:effectLst/>
                        </a:rPr>
                        <a:t>psychological</a:t>
                      </a:r>
                      <a:endParaRPr lang="en-US" sz="1600" b="0">
                        <a:effectLst/>
                        <a:latin typeface="quote-cjk-patch"/>
                      </a:endParaRPr>
                    </a:p>
                  </a:txBody>
                  <a:tcPr marL="53065" marR="88442" marT="55276" marB="55276" anchor="ctr"/>
                </a:tc>
                <a:tc>
                  <a:txBody>
                    <a:bodyPr/>
                    <a:lstStyle/>
                    <a:p>
                      <a:r>
                        <a:rPr lang="en-US" sz="1600" b="0">
                          <a:effectLst/>
                        </a:rPr>
                        <a:t>adjective</a:t>
                      </a:r>
                      <a:endParaRPr lang="en-US" sz="1600" b="0">
                        <a:effectLst/>
                        <a:latin typeface="quote-cjk-patch"/>
                      </a:endParaRPr>
                    </a:p>
                  </a:txBody>
                  <a:tcPr marL="88442" marR="88442" marT="55276" marB="55276" anchor="ctr"/>
                </a:tc>
                <a:tc>
                  <a:txBody>
                    <a:bodyPr/>
                    <a:lstStyle/>
                    <a:p>
                      <a:r>
                        <a:rPr lang="en-US" sz="1600" b="0">
                          <a:effectLst/>
                        </a:rPr>
                        <a:t>Related to the mind and emotions.</a:t>
                      </a:r>
                      <a:endParaRPr lang="en-US" sz="1600" b="0">
                        <a:effectLst/>
                        <a:latin typeface="quote-cjk-patch"/>
                      </a:endParaRPr>
                    </a:p>
                  </a:txBody>
                  <a:tcPr marL="88442" marR="88442" marT="55276" marB="55276" anchor="ctr"/>
                </a:tc>
                <a:extLst>
                  <a:ext uri="{0D108BD9-81ED-4DB2-BD59-A6C34878D82A}">
                    <a16:rowId xmlns:a16="http://schemas.microsoft.com/office/drawing/2014/main" val="3138705034"/>
                  </a:ext>
                </a:extLst>
              </a:tr>
              <a:tr h="588138">
                <a:tc>
                  <a:txBody>
                    <a:bodyPr/>
                    <a:lstStyle/>
                    <a:p>
                      <a:r>
                        <a:rPr lang="en-US" sz="1600" b="1">
                          <a:effectLst/>
                        </a:rPr>
                        <a:t>jackpot</a:t>
                      </a:r>
                      <a:endParaRPr lang="en-US" sz="1600" b="0">
                        <a:effectLst/>
                        <a:latin typeface="quote-cjk-patch"/>
                      </a:endParaRPr>
                    </a:p>
                  </a:txBody>
                  <a:tcPr marL="53065" marR="88442" marT="55276" marB="55276" anchor="ctr"/>
                </a:tc>
                <a:tc>
                  <a:txBody>
                    <a:bodyPr/>
                    <a:lstStyle/>
                    <a:p>
                      <a:r>
                        <a:rPr lang="en-US" sz="1600" b="0">
                          <a:effectLst/>
                        </a:rPr>
                        <a:t>noun</a:t>
                      </a:r>
                      <a:endParaRPr lang="en-US" sz="1600" b="0">
                        <a:effectLst/>
                        <a:latin typeface="quote-cjk-patch"/>
                      </a:endParaRPr>
                    </a:p>
                  </a:txBody>
                  <a:tcPr marL="88442" marR="88442" marT="55276" marB="55276" anchor="ctr"/>
                </a:tc>
                <a:tc>
                  <a:txBody>
                    <a:bodyPr/>
                    <a:lstStyle/>
                    <a:p>
                      <a:r>
                        <a:rPr lang="en-US" sz="1600" b="0">
                          <a:effectLst/>
                        </a:rPr>
                        <a:t>(Here) A huge success or winning situation where you get all the benefits at once.</a:t>
                      </a:r>
                      <a:endParaRPr lang="en-US" sz="1600" b="0">
                        <a:effectLst/>
                        <a:latin typeface="quote-cjk-patch"/>
                      </a:endParaRPr>
                    </a:p>
                  </a:txBody>
                  <a:tcPr marL="88442" marR="88442" marT="55276" marB="55276" anchor="ctr"/>
                </a:tc>
                <a:extLst>
                  <a:ext uri="{0D108BD9-81ED-4DB2-BD59-A6C34878D82A}">
                    <a16:rowId xmlns:a16="http://schemas.microsoft.com/office/drawing/2014/main" val="3722069873"/>
                  </a:ext>
                </a:extLst>
              </a:tr>
              <a:tr h="269748">
                <a:tc>
                  <a:txBody>
                    <a:bodyPr/>
                    <a:lstStyle/>
                    <a:p>
                      <a:r>
                        <a:rPr lang="en-US" sz="1600" b="1">
                          <a:effectLst/>
                        </a:rPr>
                        <a:t>intense</a:t>
                      </a:r>
                      <a:endParaRPr lang="en-US" sz="1600" b="0">
                        <a:effectLst/>
                        <a:latin typeface="quote-cjk-patch"/>
                      </a:endParaRPr>
                    </a:p>
                  </a:txBody>
                  <a:tcPr marL="53065" marR="88442" marT="55276" marB="55276" anchor="ctr"/>
                </a:tc>
                <a:tc>
                  <a:txBody>
                    <a:bodyPr/>
                    <a:lstStyle/>
                    <a:p>
                      <a:r>
                        <a:rPr lang="en-US" sz="1600" b="0">
                          <a:effectLst/>
                        </a:rPr>
                        <a:t>adjective</a:t>
                      </a:r>
                      <a:endParaRPr lang="en-US" sz="1600" b="0">
                        <a:effectLst/>
                        <a:latin typeface="quote-cjk-patch"/>
                      </a:endParaRPr>
                    </a:p>
                  </a:txBody>
                  <a:tcPr marL="88442" marR="88442" marT="55276" marB="55276" anchor="ctr"/>
                </a:tc>
                <a:tc>
                  <a:txBody>
                    <a:bodyPr/>
                    <a:lstStyle/>
                    <a:p>
                      <a:r>
                        <a:rPr lang="en-US" sz="1600" b="0">
                          <a:effectLst/>
                        </a:rPr>
                        <a:t>Very strong or extreme.</a:t>
                      </a:r>
                      <a:endParaRPr lang="en-US" sz="1600" b="0">
                        <a:effectLst/>
                        <a:latin typeface="quote-cjk-patch"/>
                      </a:endParaRPr>
                    </a:p>
                  </a:txBody>
                  <a:tcPr marL="88442" marR="88442" marT="55276" marB="55276" anchor="ctr"/>
                </a:tc>
                <a:extLst>
                  <a:ext uri="{0D108BD9-81ED-4DB2-BD59-A6C34878D82A}">
                    <a16:rowId xmlns:a16="http://schemas.microsoft.com/office/drawing/2014/main" val="3788625482"/>
                  </a:ext>
                </a:extLst>
              </a:tr>
              <a:tr h="428943">
                <a:tc>
                  <a:txBody>
                    <a:bodyPr/>
                    <a:lstStyle/>
                    <a:p>
                      <a:r>
                        <a:rPr lang="en-US" sz="1600" b="1">
                          <a:effectLst/>
                        </a:rPr>
                        <a:t>sedentary</a:t>
                      </a:r>
                      <a:endParaRPr lang="en-US" sz="1600" b="0">
                        <a:effectLst/>
                        <a:latin typeface="quote-cjk-patch"/>
                      </a:endParaRPr>
                    </a:p>
                  </a:txBody>
                  <a:tcPr marL="53065" marR="88442" marT="55276" marB="55276" anchor="ctr"/>
                </a:tc>
                <a:tc>
                  <a:txBody>
                    <a:bodyPr/>
                    <a:lstStyle/>
                    <a:p>
                      <a:r>
                        <a:rPr lang="en-US" sz="1600" b="0">
                          <a:effectLst/>
                        </a:rPr>
                        <a:t>adjective</a:t>
                      </a:r>
                      <a:endParaRPr lang="en-US" sz="1600" b="0">
                        <a:effectLst/>
                        <a:latin typeface="quote-cjk-patch"/>
                      </a:endParaRPr>
                    </a:p>
                  </a:txBody>
                  <a:tcPr marL="88442" marR="88442" marT="55276" marB="55276" anchor="ctr"/>
                </a:tc>
                <a:tc>
                  <a:txBody>
                    <a:bodyPr/>
                    <a:lstStyle/>
                    <a:p>
                      <a:r>
                        <a:rPr lang="en-US" sz="1600" b="0">
                          <a:effectLst/>
                        </a:rPr>
                        <a:t>Involving a lot of sitting and not much physical activity.</a:t>
                      </a:r>
                      <a:endParaRPr lang="en-US" sz="1600" b="0">
                        <a:effectLst/>
                        <a:latin typeface="quote-cjk-patch"/>
                      </a:endParaRPr>
                    </a:p>
                  </a:txBody>
                  <a:tcPr marL="88442" marR="88442" marT="55276" marB="55276" anchor="ctr"/>
                </a:tc>
                <a:extLst>
                  <a:ext uri="{0D108BD9-81ED-4DB2-BD59-A6C34878D82A}">
                    <a16:rowId xmlns:a16="http://schemas.microsoft.com/office/drawing/2014/main" val="429161307"/>
                  </a:ext>
                </a:extLst>
              </a:tr>
              <a:tr h="428943">
                <a:tc>
                  <a:txBody>
                    <a:bodyPr/>
                    <a:lstStyle/>
                    <a:p>
                      <a:r>
                        <a:rPr lang="en-US" sz="1600" b="1">
                          <a:effectLst/>
                        </a:rPr>
                        <a:t>cooped up</a:t>
                      </a:r>
                      <a:endParaRPr lang="en-US" sz="1600" b="0">
                        <a:effectLst/>
                        <a:latin typeface="quote-cjk-patch"/>
                      </a:endParaRPr>
                    </a:p>
                  </a:txBody>
                  <a:tcPr marL="53065" marR="88442" marT="55276" marB="55276" anchor="ctr"/>
                </a:tc>
                <a:tc>
                  <a:txBody>
                    <a:bodyPr/>
                    <a:lstStyle/>
                    <a:p>
                      <a:r>
                        <a:rPr lang="en-US" sz="1600" b="0">
                          <a:effectLst/>
                        </a:rPr>
                        <a:t>adjective (phrase)</a:t>
                      </a:r>
                      <a:endParaRPr lang="en-US" sz="1600" b="0">
                        <a:effectLst/>
                        <a:latin typeface="quote-cjk-patch"/>
                      </a:endParaRPr>
                    </a:p>
                  </a:txBody>
                  <a:tcPr marL="88442" marR="88442" marT="55276" marB="55276" anchor="ctr"/>
                </a:tc>
                <a:tc>
                  <a:txBody>
                    <a:bodyPr/>
                    <a:lstStyle/>
                    <a:p>
                      <a:r>
                        <a:rPr lang="en-US" sz="1600" b="0">
                          <a:effectLst/>
                        </a:rPr>
                        <a:t>Confined or trapped in a small space.</a:t>
                      </a:r>
                      <a:endParaRPr lang="en-US" sz="1600" b="0">
                        <a:effectLst/>
                        <a:latin typeface="quote-cjk-patch"/>
                      </a:endParaRPr>
                    </a:p>
                  </a:txBody>
                  <a:tcPr marL="88442" marR="88442" marT="55276" marB="55276" anchor="ctr"/>
                </a:tc>
                <a:extLst>
                  <a:ext uri="{0D108BD9-81ED-4DB2-BD59-A6C34878D82A}">
                    <a16:rowId xmlns:a16="http://schemas.microsoft.com/office/drawing/2014/main" val="3373127695"/>
                  </a:ext>
                </a:extLst>
              </a:tr>
              <a:tr h="428943">
                <a:tc>
                  <a:txBody>
                    <a:bodyPr/>
                    <a:lstStyle/>
                    <a:p>
                      <a:r>
                        <a:rPr lang="en-US" sz="1600" b="1">
                          <a:effectLst/>
                        </a:rPr>
                        <a:t>satisfaction</a:t>
                      </a:r>
                      <a:endParaRPr lang="en-US" sz="1600" b="0">
                        <a:effectLst/>
                        <a:latin typeface="quote-cjk-patch"/>
                      </a:endParaRPr>
                    </a:p>
                  </a:txBody>
                  <a:tcPr marL="53065" marR="88442" marT="55276" marB="55276" anchor="ctr"/>
                </a:tc>
                <a:tc>
                  <a:txBody>
                    <a:bodyPr/>
                    <a:lstStyle/>
                    <a:p>
                      <a:r>
                        <a:rPr lang="en-US" sz="1600" b="0">
                          <a:effectLst/>
                        </a:rPr>
                        <a:t>noun</a:t>
                      </a:r>
                      <a:endParaRPr lang="en-US" sz="1600" b="0">
                        <a:effectLst/>
                        <a:latin typeface="quote-cjk-patch"/>
                      </a:endParaRPr>
                    </a:p>
                  </a:txBody>
                  <a:tcPr marL="88442" marR="88442" marT="55276" marB="55276" anchor="ctr"/>
                </a:tc>
                <a:tc>
                  <a:txBody>
                    <a:bodyPr/>
                    <a:lstStyle/>
                    <a:p>
                      <a:r>
                        <a:rPr lang="en-US" sz="1600" b="0">
                          <a:effectLst/>
                        </a:rPr>
                        <a:t>A feeling of pleasure you get from fulfilling a need or desire.</a:t>
                      </a:r>
                      <a:endParaRPr lang="en-US" sz="1600" b="0">
                        <a:effectLst/>
                        <a:latin typeface="quote-cjk-patch"/>
                      </a:endParaRPr>
                    </a:p>
                  </a:txBody>
                  <a:tcPr marL="88442" marR="88442" marT="55276" marB="55276" anchor="ctr"/>
                </a:tc>
                <a:extLst>
                  <a:ext uri="{0D108BD9-81ED-4DB2-BD59-A6C34878D82A}">
                    <a16:rowId xmlns:a16="http://schemas.microsoft.com/office/drawing/2014/main" val="4116658144"/>
                  </a:ext>
                </a:extLst>
              </a:tr>
              <a:tr h="269748">
                <a:tc>
                  <a:txBody>
                    <a:bodyPr/>
                    <a:lstStyle/>
                    <a:p>
                      <a:r>
                        <a:rPr lang="en-US" sz="1600" b="1">
                          <a:effectLst/>
                        </a:rPr>
                        <a:t>harvested</a:t>
                      </a:r>
                      <a:endParaRPr lang="en-US" sz="1600" b="0">
                        <a:effectLst/>
                        <a:latin typeface="quote-cjk-patch"/>
                      </a:endParaRPr>
                    </a:p>
                  </a:txBody>
                  <a:tcPr marL="53065" marR="88442" marT="55276" marB="55276" anchor="ctr"/>
                </a:tc>
                <a:tc>
                  <a:txBody>
                    <a:bodyPr/>
                    <a:lstStyle/>
                    <a:p>
                      <a:r>
                        <a:rPr lang="en-US" sz="1600" b="0">
                          <a:effectLst/>
                        </a:rPr>
                        <a:t>verb</a:t>
                      </a:r>
                      <a:endParaRPr lang="en-US" sz="1600" b="0">
                        <a:effectLst/>
                        <a:latin typeface="quote-cjk-patch"/>
                      </a:endParaRPr>
                    </a:p>
                  </a:txBody>
                  <a:tcPr marL="88442" marR="88442" marT="55276" marB="55276" anchor="ctr"/>
                </a:tc>
                <a:tc>
                  <a:txBody>
                    <a:bodyPr/>
                    <a:lstStyle/>
                    <a:p>
                      <a:r>
                        <a:rPr lang="en-US" sz="1600" b="0">
                          <a:effectLst/>
                        </a:rPr>
                        <a:t>Gathered a ripe crop from the field.</a:t>
                      </a:r>
                      <a:endParaRPr lang="en-US" sz="1600" b="0">
                        <a:effectLst/>
                        <a:latin typeface="quote-cjk-patch"/>
                      </a:endParaRPr>
                    </a:p>
                  </a:txBody>
                  <a:tcPr marL="88442" marR="88442" marT="55276" marB="55276" anchor="ctr"/>
                </a:tc>
                <a:extLst>
                  <a:ext uri="{0D108BD9-81ED-4DB2-BD59-A6C34878D82A}">
                    <a16:rowId xmlns:a16="http://schemas.microsoft.com/office/drawing/2014/main" val="3111869009"/>
                  </a:ext>
                </a:extLst>
              </a:tr>
              <a:tr h="269748">
                <a:tc>
                  <a:txBody>
                    <a:bodyPr/>
                    <a:lstStyle/>
                    <a:p>
                      <a:r>
                        <a:rPr lang="en-US" sz="1600" b="1">
                          <a:effectLst/>
                        </a:rPr>
                        <a:t>produce</a:t>
                      </a:r>
                      <a:endParaRPr lang="en-US" sz="1600" b="0">
                        <a:effectLst/>
                        <a:latin typeface="quote-cjk-patch"/>
                      </a:endParaRPr>
                    </a:p>
                  </a:txBody>
                  <a:tcPr marL="53065" marR="88442" marT="55276" marB="55276" anchor="ctr"/>
                </a:tc>
                <a:tc>
                  <a:txBody>
                    <a:bodyPr/>
                    <a:lstStyle/>
                    <a:p>
                      <a:r>
                        <a:rPr lang="en-US" sz="1600" b="0">
                          <a:effectLst/>
                        </a:rPr>
                        <a:t>noun</a:t>
                      </a:r>
                      <a:endParaRPr lang="en-US" sz="1600" b="0">
                        <a:effectLst/>
                        <a:latin typeface="quote-cjk-patch"/>
                      </a:endParaRPr>
                    </a:p>
                  </a:txBody>
                  <a:tcPr marL="88442" marR="88442" marT="55276" marB="55276" anchor="ctr"/>
                </a:tc>
                <a:tc>
                  <a:txBody>
                    <a:bodyPr/>
                    <a:lstStyle/>
                    <a:p>
                      <a:r>
                        <a:rPr lang="en-US" sz="1600" b="0">
                          <a:effectLst/>
                        </a:rPr>
                        <a:t>(Here) Fresh fruits and vegetables.</a:t>
                      </a:r>
                      <a:endParaRPr lang="en-US" sz="1600" b="0">
                        <a:effectLst/>
                        <a:latin typeface="quote-cjk-patch"/>
                      </a:endParaRPr>
                    </a:p>
                  </a:txBody>
                  <a:tcPr marL="88442" marR="88442" marT="55276" marB="55276" anchor="ctr"/>
                </a:tc>
                <a:extLst>
                  <a:ext uri="{0D108BD9-81ED-4DB2-BD59-A6C34878D82A}">
                    <a16:rowId xmlns:a16="http://schemas.microsoft.com/office/drawing/2014/main" val="2125832052"/>
                  </a:ext>
                </a:extLst>
              </a:tr>
              <a:tr h="428943">
                <a:tc>
                  <a:txBody>
                    <a:bodyPr/>
                    <a:lstStyle/>
                    <a:p>
                      <a:r>
                        <a:rPr lang="en-US" sz="1600" b="1">
                          <a:effectLst/>
                        </a:rPr>
                        <a:t>potential</a:t>
                      </a:r>
                      <a:endParaRPr lang="en-US" sz="1600" b="0">
                        <a:effectLst/>
                        <a:latin typeface="quote-cjk-patch"/>
                      </a:endParaRPr>
                    </a:p>
                  </a:txBody>
                  <a:tcPr marL="53065" marR="88442" marT="55276" marB="55276" anchor="ctr"/>
                </a:tc>
                <a:tc>
                  <a:txBody>
                    <a:bodyPr/>
                    <a:lstStyle/>
                    <a:p>
                      <a:r>
                        <a:rPr lang="en-US" sz="1600" b="0">
                          <a:effectLst/>
                        </a:rPr>
                        <a:t>noun</a:t>
                      </a:r>
                      <a:endParaRPr lang="en-US" sz="1600" b="0">
                        <a:effectLst/>
                        <a:latin typeface="quote-cjk-patch"/>
                      </a:endParaRPr>
                    </a:p>
                  </a:txBody>
                  <a:tcPr marL="88442" marR="88442" marT="55276" marB="55276" anchor="ctr"/>
                </a:tc>
                <a:tc>
                  <a:txBody>
                    <a:bodyPr/>
                    <a:lstStyle/>
                    <a:p>
                      <a:r>
                        <a:rPr lang="en-US" sz="1600" b="0">
                          <a:effectLst/>
                        </a:rPr>
                        <a:t>The possibility for something to happen or develop in the future.</a:t>
                      </a:r>
                      <a:endParaRPr lang="en-US" sz="1600" b="0">
                        <a:effectLst/>
                        <a:latin typeface="quote-cjk-patch"/>
                      </a:endParaRPr>
                    </a:p>
                  </a:txBody>
                  <a:tcPr marL="88442" marR="88442" marT="55276" marB="55276" anchor="ctr"/>
                </a:tc>
                <a:extLst>
                  <a:ext uri="{0D108BD9-81ED-4DB2-BD59-A6C34878D82A}">
                    <a16:rowId xmlns:a16="http://schemas.microsoft.com/office/drawing/2014/main" val="328518626"/>
                  </a:ext>
                </a:extLst>
              </a:tr>
              <a:tr h="269748">
                <a:tc>
                  <a:txBody>
                    <a:bodyPr/>
                    <a:lstStyle/>
                    <a:p>
                      <a:r>
                        <a:rPr lang="en-US" sz="1600" b="1">
                          <a:effectLst/>
                        </a:rPr>
                        <a:t>enormous</a:t>
                      </a:r>
                      <a:endParaRPr lang="en-US" sz="1600" b="0">
                        <a:effectLst/>
                        <a:latin typeface="quote-cjk-patch"/>
                      </a:endParaRPr>
                    </a:p>
                  </a:txBody>
                  <a:tcPr marL="53065" marR="88442" marT="55276" marB="55276" anchor="ctr"/>
                </a:tc>
                <a:tc>
                  <a:txBody>
                    <a:bodyPr/>
                    <a:lstStyle/>
                    <a:p>
                      <a:r>
                        <a:rPr lang="en-US" sz="1600" b="0">
                          <a:effectLst/>
                        </a:rPr>
                        <a:t>adjective</a:t>
                      </a:r>
                      <a:endParaRPr lang="en-US" sz="1600" b="0">
                        <a:effectLst/>
                        <a:latin typeface="quote-cjk-patch"/>
                      </a:endParaRPr>
                    </a:p>
                  </a:txBody>
                  <a:tcPr marL="88442" marR="88442" marT="55276" marB="55276" anchor="ctr"/>
                </a:tc>
                <a:tc>
                  <a:txBody>
                    <a:bodyPr/>
                    <a:lstStyle/>
                    <a:p>
                      <a:r>
                        <a:rPr lang="en-US" sz="1600" b="0" dirty="0">
                          <a:effectLst/>
                        </a:rPr>
                        <a:t>Very large in size or amount; huge.</a:t>
                      </a:r>
                      <a:endParaRPr lang="en-US" sz="1600" b="0" dirty="0">
                        <a:effectLst/>
                        <a:latin typeface="quote-cjk-patch"/>
                      </a:endParaRPr>
                    </a:p>
                  </a:txBody>
                  <a:tcPr marL="88442" marR="88442" marT="55276" marB="55276" anchor="ctr"/>
                </a:tc>
                <a:extLst>
                  <a:ext uri="{0D108BD9-81ED-4DB2-BD59-A6C34878D82A}">
                    <a16:rowId xmlns:a16="http://schemas.microsoft.com/office/drawing/2014/main" val="427982975"/>
                  </a:ext>
                </a:extLst>
              </a:tr>
            </a:tbl>
          </a:graphicData>
        </a:graphic>
      </p:graphicFrame>
    </p:spTree>
    <p:extLst>
      <p:ext uri="{BB962C8B-B14F-4D97-AF65-F5344CB8AC3E}">
        <p14:creationId xmlns:p14="http://schemas.microsoft.com/office/powerpoint/2010/main" val="162946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2CB77-65CD-C6CD-CCF3-5B4C038B5D14}"/>
              </a:ext>
            </a:extLst>
          </p:cNvPr>
          <p:cNvSpPr txBox="1"/>
          <p:nvPr/>
        </p:nvSpPr>
        <p:spPr>
          <a:xfrm>
            <a:off x="900546" y="1055776"/>
            <a:ext cx="7467600" cy="4524315"/>
          </a:xfrm>
          <a:prstGeom prst="rect">
            <a:avLst/>
          </a:prstGeom>
          <a:noFill/>
        </p:spPr>
        <p:txBody>
          <a:bodyPr wrap="square">
            <a:spAutoFit/>
          </a:bodyPr>
          <a:lstStyle/>
          <a:p>
            <a:r>
              <a:rPr lang="en-US" sz="3200" dirty="0"/>
              <a:t>13.	 How does cooking take the focus away from yourself, according to the text?</a:t>
            </a:r>
          </a:p>
          <a:p>
            <a:endParaRPr lang="en-US" sz="3200" dirty="0"/>
          </a:p>
          <a:p>
            <a:endParaRPr lang="en-US" sz="3200" dirty="0"/>
          </a:p>
          <a:p>
            <a:pPr marL="342900" indent="-342900">
              <a:buAutoNum type="arabicPeriod" startAt="14"/>
            </a:pPr>
            <a:r>
              <a:rPr lang="en-US" sz="3200" dirty="0"/>
              <a:t>What are some positive health effects of being active and working with nature? Support your answer with daily-life incidents from your own experience. </a:t>
            </a:r>
          </a:p>
          <a:p>
            <a:pPr marL="342900" indent="-342900">
              <a:buAutoNum type="arabicPeriod" startAt="14"/>
            </a:pPr>
            <a:endParaRPr lang="en-US" sz="3200" dirty="0"/>
          </a:p>
        </p:txBody>
      </p:sp>
      <p:pic>
        <p:nvPicPr>
          <p:cNvPr id="4" name="Picture 3">
            <a:extLst>
              <a:ext uri="{FF2B5EF4-FFF2-40B4-BE49-F238E27FC236}">
                <a16:creationId xmlns:a16="http://schemas.microsoft.com/office/drawing/2014/main" id="{FAABBE73-0FBD-5F45-23D9-84E3A54A923E}"/>
              </a:ext>
            </a:extLst>
          </p:cNvPr>
          <p:cNvPicPr>
            <a:picLocks noChangeAspect="1"/>
          </p:cNvPicPr>
          <p:nvPr/>
        </p:nvPicPr>
        <p:blipFill>
          <a:blip r:embed="rId2"/>
          <a:stretch>
            <a:fillRect/>
          </a:stretch>
        </p:blipFill>
        <p:spPr>
          <a:xfrm>
            <a:off x="8595769" y="1760997"/>
            <a:ext cx="3340898" cy="4444369"/>
          </a:xfrm>
          <a:prstGeom prst="rect">
            <a:avLst/>
          </a:prstGeom>
        </p:spPr>
      </p:pic>
    </p:spTree>
    <p:extLst>
      <p:ext uri="{BB962C8B-B14F-4D97-AF65-F5344CB8AC3E}">
        <p14:creationId xmlns:p14="http://schemas.microsoft.com/office/powerpoint/2010/main" val="4271770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C49DF-EFEF-5E00-3DE3-91FBBC81A1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473" y="0"/>
            <a:ext cx="3283527" cy="2189018"/>
          </a:xfrm>
          <a:prstGeom prst="rect">
            <a:avLst/>
          </a:prstGeom>
        </p:spPr>
      </p:pic>
      <p:sp>
        <p:nvSpPr>
          <p:cNvPr id="4" name="TextBox 3">
            <a:extLst>
              <a:ext uri="{FF2B5EF4-FFF2-40B4-BE49-F238E27FC236}">
                <a16:creationId xmlns:a16="http://schemas.microsoft.com/office/drawing/2014/main" id="{269A7FCC-A8F0-5E3C-4E7D-6795201667AB}"/>
              </a:ext>
            </a:extLst>
          </p:cNvPr>
          <p:cNvSpPr txBox="1"/>
          <p:nvPr/>
        </p:nvSpPr>
        <p:spPr>
          <a:xfrm>
            <a:off x="678872" y="625917"/>
            <a:ext cx="8007927" cy="1815882"/>
          </a:xfrm>
          <a:prstGeom prst="rect">
            <a:avLst/>
          </a:prstGeom>
          <a:noFill/>
        </p:spPr>
        <p:txBody>
          <a:bodyPr wrap="square">
            <a:spAutoFit/>
          </a:bodyPr>
          <a:lstStyle/>
          <a:p>
            <a:r>
              <a:rPr lang="en-US" sz="2800" dirty="0"/>
              <a:t>13. Cooking takes the focus away from yourself by shifting attention to how the food will benefit and please those who eat it, rather than focusing on your own problems.</a:t>
            </a:r>
          </a:p>
        </p:txBody>
      </p:sp>
      <p:sp>
        <p:nvSpPr>
          <p:cNvPr id="6" name="TextBox 5">
            <a:extLst>
              <a:ext uri="{FF2B5EF4-FFF2-40B4-BE49-F238E27FC236}">
                <a16:creationId xmlns:a16="http://schemas.microsoft.com/office/drawing/2014/main" id="{BE0A0E08-886D-5AD3-BA14-52720F998F46}"/>
              </a:ext>
            </a:extLst>
          </p:cNvPr>
          <p:cNvSpPr txBox="1"/>
          <p:nvPr/>
        </p:nvSpPr>
        <p:spPr>
          <a:xfrm>
            <a:off x="678871" y="2828835"/>
            <a:ext cx="10972801" cy="1815882"/>
          </a:xfrm>
          <a:prstGeom prst="rect">
            <a:avLst/>
          </a:prstGeom>
          <a:noFill/>
        </p:spPr>
        <p:txBody>
          <a:bodyPr wrap="square">
            <a:spAutoFit/>
          </a:bodyPr>
          <a:lstStyle/>
          <a:p>
            <a:r>
              <a:rPr lang="en-US" sz="2800" dirty="0"/>
              <a:t>14. Being active and working with nature improves physical health, reduces stress, and creates satisfaction. For example, gardening or playing outdoor sports makes people feel more energetic, relaxed, and proud of their achievements.</a:t>
            </a:r>
          </a:p>
        </p:txBody>
      </p:sp>
    </p:spTree>
    <p:extLst>
      <p:ext uri="{BB962C8B-B14F-4D97-AF65-F5344CB8AC3E}">
        <p14:creationId xmlns:p14="http://schemas.microsoft.com/office/powerpoint/2010/main" val="27198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1027408" y="581835"/>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80" y="1298269"/>
            <a:ext cx="2944172"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FORMATIVE ASSESSMENT </a:t>
            </a:r>
          </a:p>
        </p:txBody>
      </p:sp>
      <p:sp>
        <p:nvSpPr>
          <p:cNvPr id="3" name="Rectangle 1"/>
          <p:cNvSpPr>
            <a:spLocks noChangeArrowheads="1"/>
          </p:cNvSpPr>
          <p:nvPr/>
        </p:nvSpPr>
        <p:spPr bwMode="auto">
          <a:xfrm>
            <a:off x="777240" y="1816471"/>
            <a:ext cx="9838944"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Activity: Match headings to paragraphs (from book p.30 ex.2).</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Strategy: </a:t>
            </a:r>
            <a:r>
              <a:rPr kumimoji="0" lang="en-US" altLang="en-US" sz="2400" b="1" i="0" u="none" strike="noStrike" cap="none" normalizeH="0" baseline="0" dirty="0">
                <a:ln>
                  <a:noFill/>
                </a:ln>
                <a:solidFill>
                  <a:schemeClr val="tx1"/>
                </a:solidFill>
                <a:effectLst/>
                <a:latin typeface="Arial" panose="020B0604020202020204" pitchFamily="34" charset="0"/>
              </a:rPr>
              <a:t>Round Table</a:t>
            </a:r>
            <a:r>
              <a:rPr kumimoji="0" lang="en-US" altLang="en-US" sz="2400" b="0" i="0" u="none" strike="noStrike" cap="none" normalizeH="0" baseline="0" dirty="0">
                <a:ln>
                  <a:noFill/>
                </a:ln>
                <a:solidFill>
                  <a:schemeClr val="tx1"/>
                </a:solidFill>
                <a:effectLst/>
                <a:latin typeface="Arial" panose="020B0604020202020204" pitchFamily="34" charset="0"/>
              </a:rPr>
              <a:t> – group members take turns writing answers.</a:t>
            </a: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74472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5" name="TextBox 24"/>
          <p:cNvSpPr txBox="1"/>
          <p:nvPr/>
        </p:nvSpPr>
        <p:spPr>
          <a:xfrm>
            <a:off x="468880" y="1298269"/>
            <a:ext cx="8733163" cy="1477328"/>
          </a:xfrm>
          <a:prstGeom prst="rect">
            <a:avLst/>
          </a:prstGeom>
          <a:noFill/>
        </p:spPr>
        <p:txBody>
          <a:bodyPr wrap="square" rtlCol="1">
            <a:spAutoFit/>
          </a:bodyPr>
          <a:lstStyle/>
          <a:p>
            <a:pPr algn="l">
              <a:lnSpc>
                <a:spcPct val="250000"/>
              </a:lnSpc>
            </a:pPr>
            <a:endParaRPr lang="en-US" sz="2800" b="1" dirty="0">
              <a:cs typeface="GE SS Text Bold" pitchFamily="18" charset="-78"/>
            </a:endParaRPr>
          </a:p>
          <a:p>
            <a:pPr algn="r"/>
            <a:endParaRPr lang="ar-JO" sz="2000" b="1" dirty="0"/>
          </a:p>
        </p:txBody>
      </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166826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en-US" sz="2000" b="1" dirty="0"/>
          </a:p>
        </p:txBody>
      </p:sp>
      <p:pic>
        <p:nvPicPr>
          <p:cNvPr id="3" name="Picture 2"/>
          <p:cNvPicPr>
            <a:picLocks noChangeAspect="1"/>
          </p:cNvPicPr>
          <p:nvPr/>
        </p:nvPicPr>
        <p:blipFill>
          <a:blip r:embed="rId4"/>
          <a:stretch>
            <a:fillRect/>
          </a:stretch>
        </p:blipFill>
        <p:spPr>
          <a:xfrm>
            <a:off x="496784" y="1871662"/>
            <a:ext cx="9167815" cy="4856335"/>
          </a:xfrm>
          <a:prstGeom prst="rect">
            <a:avLst/>
          </a:prstGeom>
        </p:spPr>
      </p:pic>
    </p:spTree>
    <p:extLst>
      <p:ext uri="{BB962C8B-B14F-4D97-AF65-F5344CB8AC3E}">
        <p14:creationId xmlns:p14="http://schemas.microsoft.com/office/powerpoint/2010/main" val="248621812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09601" y="581835"/>
            <a:ext cx="1261271" cy="716434"/>
            <a:chOff x="7470521" y="-344413"/>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70521" y="-344413"/>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0" y="-253401"/>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521077"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r>
              <a:rPr lang="en-US" sz="2000" b="1" dirty="0"/>
              <a:t> </a:t>
            </a:r>
          </a:p>
        </p:txBody>
      </p:sp>
      <p:sp>
        <p:nvSpPr>
          <p:cNvPr id="3" name="Rectangle 2"/>
          <p:cNvSpPr/>
          <p:nvPr/>
        </p:nvSpPr>
        <p:spPr>
          <a:xfrm>
            <a:off x="548640" y="2967335"/>
            <a:ext cx="10067544" cy="2031325"/>
          </a:xfrm>
          <a:prstGeom prst="rect">
            <a:avLst/>
          </a:prstGeom>
        </p:spPr>
        <p:txBody>
          <a:bodyPr wrap="square">
            <a:spAutoFit/>
          </a:bodyPr>
          <a:lstStyle/>
          <a:p>
            <a:pPr>
              <a:lnSpc>
                <a:spcPct val="150000"/>
              </a:lnSpc>
              <a:buFont typeface="Arial" panose="020B0604020202020204" pitchFamily="34" charset="0"/>
              <a:buChar char="•"/>
            </a:pPr>
            <a:r>
              <a:rPr lang="en-US" sz="2800" dirty="0"/>
              <a:t>* Multiple choice (from book ex.3).</a:t>
            </a:r>
          </a:p>
          <a:p>
            <a:pPr>
              <a:lnSpc>
                <a:spcPct val="150000"/>
              </a:lnSpc>
              <a:buFont typeface="Arial" panose="020B0604020202020204" pitchFamily="34" charset="0"/>
              <a:buChar char="•"/>
            </a:pPr>
            <a:r>
              <a:rPr lang="en-US" sz="2800" dirty="0"/>
              <a:t>** Write a short paragraph( three sentences) on how food affects your mood.</a:t>
            </a:r>
          </a:p>
        </p:txBody>
      </p:sp>
    </p:spTree>
    <p:extLst>
      <p:ext uri="{BB962C8B-B14F-4D97-AF65-F5344CB8AC3E}">
        <p14:creationId xmlns:p14="http://schemas.microsoft.com/office/powerpoint/2010/main" val="334590523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343905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Rectangle 3"/>
          <p:cNvSpPr/>
          <p:nvPr/>
        </p:nvSpPr>
        <p:spPr>
          <a:xfrm>
            <a:off x="4721362" y="1513713"/>
            <a:ext cx="3441968" cy="646331"/>
          </a:xfrm>
          <a:prstGeom prst="rect">
            <a:avLst/>
          </a:prstGeom>
        </p:spPr>
        <p:txBody>
          <a:bodyPr wrap="none">
            <a:spAutoFit/>
          </a:bodyPr>
          <a:lstStyle/>
          <a:p>
            <a:r>
              <a:rPr lang="en-US" sz="3600" dirty="0"/>
              <a:t>Think–Pair–Share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79" y="2128416"/>
            <a:ext cx="10019289" cy="4577184"/>
          </a:xfrm>
          <a:prstGeom prst="rect">
            <a:avLst/>
          </a:prstGeom>
        </p:spPr>
      </p:pic>
    </p:spTree>
    <p:extLst>
      <p:ext uri="{BB962C8B-B14F-4D97-AF65-F5344CB8AC3E}">
        <p14:creationId xmlns:p14="http://schemas.microsoft.com/office/powerpoint/2010/main" val="4271423828"/>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6677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 name="Rectangle 4"/>
          <p:cNvSpPr/>
          <p:nvPr/>
        </p:nvSpPr>
        <p:spPr>
          <a:xfrm>
            <a:off x="4291003" y="1324419"/>
            <a:ext cx="3690306" cy="707886"/>
          </a:xfrm>
          <a:prstGeom prst="rect">
            <a:avLst/>
          </a:prstGeom>
        </p:spPr>
        <p:txBody>
          <a:bodyPr wrap="none">
            <a:spAutoFit/>
          </a:bodyPr>
          <a:lstStyle/>
          <a:p>
            <a:r>
              <a:rPr lang="en-US" sz="4000" dirty="0"/>
              <a:t>Timed Pair Share</a:t>
            </a:r>
          </a:p>
        </p:txBody>
      </p:sp>
      <p:sp>
        <p:nvSpPr>
          <p:cNvPr id="7" name="TextBox 6">
            <a:extLst>
              <a:ext uri="{FF2B5EF4-FFF2-40B4-BE49-F238E27FC236}">
                <a16:creationId xmlns:a16="http://schemas.microsoft.com/office/drawing/2014/main" id="{7F04CE5E-23CB-7419-4132-1675E46461D5}"/>
              </a:ext>
            </a:extLst>
          </p:cNvPr>
          <p:cNvSpPr txBox="1"/>
          <p:nvPr/>
        </p:nvSpPr>
        <p:spPr>
          <a:xfrm>
            <a:off x="692283" y="2325055"/>
            <a:ext cx="9906443" cy="3970318"/>
          </a:xfrm>
          <a:prstGeom prst="rect">
            <a:avLst/>
          </a:prstGeom>
          <a:noFill/>
        </p:spPr>
        <p:txBody>
          <a:bodyPr wrap="square">
            <a:spAutoFit/>
          </a:bodyPr>
          <a:lstStyle/>
          <a:p>
            <a:r>
              <a:rPr lang="en-US" sz="2800" dirty="0"/>
              <a:t>1. To what extent do you agree that food preparation and sharing go beyond survival and represent love, culture, and human connection? Defend your view with at least two points, whether it’s for or against. </a:t>
            </a:r>
          </a:p>
          <a:p>
            <a:endParaRPr lang="en-US" sz="2800" dirty="0"/>
          </a:p>
          <a:p>
            <a:r>
              <a:rPr lang="en-US" sz="2800" dirty="0"/>
              <a:t>2. Evaluate the benefits of eating home-prepared food in terms of health, cost, and cultural values, and then compare and contrast that with eating junk or unhealthy food. </a:t>
            </a:r>
          </a:p>
          <a:p>
            <a:endParaRPr lang="en-US" sz="2800" dirty="0"/>
          </a:p>
        </p:txBody>
      </p:sp>
    </p:spTree>
    <p:extLst>
      <p:ext uri="{BB962C8B-B14F-4D97-AF65-F5344CB8AC3E}">
        <p14:creationId xmlns:p14="http://schemas.microsoft.com/office/powerpoint/2010/main" val="416937469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16118-51F4-7A6D-1A31-978471966429}"/>
              </a:ext>
            </a:extLst>
          </p:cNvPr>
          <p:cNvSpPr txBox="1"/>
          <p:nvPr/>
        </p:nvSpPr>
        <p:spPr>
          <a:xfrm>
            <a:off x="1122218" y="1194367"/>
            <a:ext cx="9947563" cy="5262979"/>
          </a:xfrm>
          <a:prstGeom prst="rect">
            <a:avLst/>
          </a:prstGeom>
          <a:noFill/>
        </p:spPr>
        <p:txBody>
          <a:bodyPr wrap="square">
            <a:spAutoFit/>
          </a:bodyPr>
          <a:lstStyle/>
          <a:p>
            <a:r>
              <a:rPr lang="en-US" sz="2800" dirty="0"/>
              <a:t>The General Rule</a:t>
            </a:r>
          </a:p>
          <a:p>
            <a:r>
              <a:rPr lang="en-US" sz="2800" dirty="0"/>
              <a:t>Many </a:t>
            </a:r>
            <a:r>
              <a:rPr lang="en-US" sz="2800" b="1" dirty="0"/>
              <a:t>adjectives ending in -al </a:t>
            </a:r>
            <a:r>
              <a:rPr lang="en-US" sz="2800" dirty="0"/>
              <a:t>describe a </a:t>
            </a:r>
            <a:r>
              <a:rPr lang="en-US" sz="2800" u="sng" dirty="0"/>
              <a:t>quality or characteristic of something.</a:t>
            </a:r>
          </a:p>
          <a:p>
            <a:endParaRPr lang="en-US" sz="2800" dirty="0"/>
          </a:p>
          <a:p>
            <a:r>
              <a:rPr lang="en-US" sz="2800" dirty="0"/>
              <a:t>To find the noun form, we often remove the *-al* suffix.</a:t>
            </a:r>
          </a:p>
          <a:p>
            <a:endParaRPr lang="en-US" sz="2800" dirty="0"/>
          </a:p>
          <a:p>
            <a:r>
              <a:rPr lang="en-US" sz="2800" dirty="0"/>
              <a:t>The Pattern:</a:t>
            </a:r>
          </a:p>
          <a:p>
            <a:r>
              <a:rPr lang="en-US" sz="2800" dirty="0"/>
              <a:t>Noun + al → Adjective</a:t>
            </a:r>
          </a:p>
          <a:p>
            <a:r>
              <a:rPr lang="en-US" sz="2800" dirty="0"/>
              <a:t>Example: Logic (noun) + al = Logical (adjective)</a:t>
            </a:r>
          </a:p>
          <a:p>
            <a:endParaRPr lang="en-US" sz="2800" dirty="0"/>
          </a:p>
          <a:p>
            <a:r>
              <a:rPr lang="en-US" sz="2800" dirty="0"/>
              <a:t>Therefore, to go backwards:</a:t>
            </a:r>
          </a:p>
          <a:p>
            <a:r>
              <a:rPr lang="en-US" sz="2800" dirty="0"/>
              <a:t>Logical (adjective) - al = Logic (noun)</a:t>
            </a:r>
          </a:p>
        </p:txBody>
      </p:sp>
      <p:sp>
        <p:nvSpPr>
          <p:cNvPr id="4" name="Rectangle 3">
            <a:extLst>
              <a:ext uri="{FF2B5EF4-FFF2-40B4-BE49-F238E27FC236}">
                <a16:creationId xmlns:a16="http://schemas.microsoft.com/office/drawing/2014/main" id="{2CB728AF-A0D4-7DCD-C9E6-26656C853F91}"/>
              </a:ext>
            </a:extLst>
          </p:cNvPr>
          <p:cNvSpPr/>
          <p:nvPr/>
        </p:nvSpPr>
        <p:spPr>
          <a:xfrm>
            <a:off x="886691" y="277091"/>
            <a:ext cx="4447309" cy="8035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dirty="0"/>
              <a:t>Word formation</a:t>
            </a:r>
          </a:p>
        </p:txBody>
      </p:sp>
    </p:spTree>
    <p:extLst>
      <p:ext uri="{BB962C8B-B14F-4D97-AF65-F5344CB8AC3E}">
        <p14:creationId xmlns:p14="http://schemas.microsoft.com/office/powerpoint/2010/main" val="450772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08E03-6C8B-7C17-50D1-2713331A366C}"/>
              </a:ext>
            </a:extLst>
          </p:cNvPr>
          <p:cNvSpPr txBox="1"/>
          <p:nvPr/>
        </p:nvSpPr>
        <p:spPr>
          <a:xfrm>
            <a:off x="304799" y="243512"/>
            <a:ext cx="8132619" cy="6370975"/>
          </a:xfrm>
          <a:prstGeom prst="rect">
            <a:avLst/>
          </a:prstGeom>
          <a:noFill/>
        </p:spPr>
        <p:txBody>
          <a:bodyPr wrap="square">
            <a:spAutoFit/>
          </a:bodyPr>
          <a:lstStyle/>
          <a:p>
            <a:pPr marL="342900" indent="-342900">
              <a:buAutoNum type="arabicPeriod"/>
            </a:pPr>
            <a:r>
              <a:rPr lang="en-US" sz="2400" dirty="0"/>
              <a:t>I agree a lot with this idea. When someone cooks for you, it shows love and care, not just survival. For example, my mom always cooks special food on holidays, and it makes me feel connected to my family and culture. Also, sharing food with friends or relatives brings people closer and creates memories. So food is not only about eating to live, but also about love and human connection.</a:t>
            </a:r>
          </a:p>
          <a:p>
            <a:pPr marL="342900" indent="-342900">
              <a:buAutoNum type="arabicPeriod"/>
            </a:pPr>
            <a:endParaRPr lang="en-US" sz="2400" dirty="0"/>
          </a:p>
          <a:p>
            <a:pPr marL="342900" indent="-342900">
              <a:buAutoNum type="arabicPeriod"/>
            </a:pPr>
            <a:r>
              <a:rPr lang="en-US" sz="2400" dirty="0"/>
              <a:t>Home-prepared food is much healthier because you know the ingredients, and it usually has less fat and sugar. It also costs less since one meal at home can feed many people, while fast food is expensive. Culturally, home cooking keeps traditions alive, like family recipes that are passed down. On the other hand, junk food is fast and tasty but not healthy. The passage says it can even make people feel more depressed or tired. Junk food also doesn’t bring the same cultural or family meaning as eating together at home.</a:t>
            </a:r>
          </a:p>
        </p:txBody>
      </p:sp>
      <p:pic>
        <p:nvPicPr>
          <p:cNvPr id="1026" name="Picture 2" descr="How do we get opinions?. We all have them and they just make us… | by  Tristan Boudazin | Medium">
            <a:extLst>
              <a:ext uri="{FF2B5EF4-FFF2-40B4-BE49-F238E27FC236}">
                <a16:creationId xmlns:a16="http://schemas.microsoft.com/office/drawing/2014/main" id="{463F2777-4519-C89E-AAD8-BA03EA70F51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864" r="29090"/>
          <a:stretch/>
        </p:blipFill>
        <p:spPr bwMode="auto">
          <a:xfrm>
            <a:off x="9033163" y="1092055"/>
            <a:ext cx="2701636" cy="252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45" name="Action Button: Go Home 44">
            <a:hlinkClick r:id="" action="ppaction://hlinkshowjump?jump=firstslide" highlightClick="1"/>
            <a:extLst>
              <a:ext uri="{FF2B5EF4-FFF2-40B4-BE49-F238E27FC236}">
                <a16:creationId xmlns:a16="http://schemas.microsoft.com/office/drawing/2014/main" id="{FA377B85-2F22-45D6-B306-BACAFE1AB7D8}"/>
              </a:ext>
            </a:extLst>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1827753"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 name="Rectangle 3"/>
          <p:cNvSpPr>
            <a:spLocks noChangeArrowheads="1"/>
          </p:cNvSpPr>
          <p:nvPr/>
        </p:nvSpPr>
        <p:spPr bwMode="auto">
          <a:xfrm>
            <a:off x="468879" y="1868750"/>
            <a:ext cx="986085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Task: One-minute paper – </a:t>
            </a:r>
            <a:r>
              <a:rPr kumimoji="0" lang="en-US" altLang="en-US" sz="2400" b="0" i="1" u="none" strike="noStrike" cap="none" normalizeH="0" baseline="0" dirty="0">
                <a:ln>
                  <a:noFill/>
                </a:ln>
                <a:solidFill>
                  <a:schemeClr val="tx1"/>
                </a:solidFill>
                <a:effectLst/>
                <a:latin typeface="Arial" panose="020B0604020202020204" pitchFamily="34" charset="0"/>
              </a:rPr>
              <a:t>What new idea did you learn today about food and happiness?</a:t>
            </a:r>
          </a:p>
          <a:p>
            <a:pPr marL="0" marR="0" lvl="0" indent="0" algn="l" defTabSz="914400" rtl="0" eaLnBrk="0" fontAlgn="base" latinLnBrk="0" hangingPunct="0">
              <a:lnSpc>
                <a:spcPct val="150000"/>
              </a:lnSpc>
              <a:spcBef>
                <a:spcPct val="0"/>
              </a:spcBef>
              <a:spcAft>
                <a:spcPct val="0"/>
              </a:spcAft>
              <a:buClrTx/>
              <a:buSzTx/>
              <a:buFontTx/>
              <a:buChar char="•"/>
              <a:tabLst/>
            </a:pPr>
            <a:endParaRPr lang="en-US" altLang="en-US" sz="2400" i="1" dirty="0">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1" u="none" strike="noStrike" cap="none" normalizeH="0" baseline="0" dirty="0">
                <a:ln>
                  <a:noFill/>
                </a:ln>
                <a:solidFill>
                  <a:schemeClr val="tx1"/>
                </a:solidFill>
                <a:effectLst/>
                <a:latin typeface="Arial" panose="020B0604020202020204" pitchFamily="34" charset="0"/>
              </a:rPr>
              <a:t>Open your books P.</a:t>
            </a:r>
            <a:r>
              <a:rPr kumimoji="0" lang="en-US" altLang="en-US" sz="2400" b="0" i="1" u="none" strike="noStrike" cap="none" normalizeH="0" dirty="0">
                <a:ln>
                  <a:noFill/>
                </a:ln>
                <a:solidFill>
                  <a:schemeClr val="tx1"/>
                </a:solidFill>
                <a:effectLst/>
                <a:latin typeface="Arial" panose="020B0604020202020204" pitchFamily="34" charset="0"/>
              </a:rPr>
              <a:t> 30. EX: 4,7,8.</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3617599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9D1B4-A01D-0340-7561-C2F68A9F9766}"/>
              </a:ext>
            </a:extLst>
          </p:cNvPr>
          <p:cNvSpPr txBox="1"/>
          <p:nvPr/>
        </p:nvSpPr>
        <p:spPr>
          <a:xfrm>
            <a:off x="394855" y="487025"/>
            <a:ext cx="10986654" cy="6063198"/>
          </a:xfrm>
          <a:prstGeom prst="rect">
            <a:avLst/>
          </a:prstGeom>
          <a:noFill/>
        </p:spPr>
        <p:txBody>
          <a:bodyPr wrap="square">
            <a:spAutoFit/>
          </a:bodyPr>
          <a:lstStyle/>
          <a:p>
            <a:r>
              <a:rPr lang="en-US" sz="2800" b="1" dirty="0"/>
              <a:t>Watch Out for Exceptions &amp; Spelling!</a:t>
            </a:r>
          </a:p>
          <a:p>
            <a:r>
              <a:rPr lang="en-US" sz="2400" dirty="0"/>
              <a:t>The rule is great, but English always has a few twists! Pay close attention to spelling changes.</a:t>
            </a:r>
          </a:p>
          <a:p>
            <a:endParaRPr lang="en-US" sz="2400" dirty="0"/>
          </a:p>
          <a:p>
            <a:r>
              <a:rPr lang="en-US" sz="2400" dirty="0"/>
              <a:t>Psychological → Psychology</a:t>
            </a:r>
          </a:p>
          <a:p>
            <a:endParaRPr lang="en-US" sz="2400" dirty="0"/>
          </a:p>
          <a:p>
            <a:r>
              <a:rPr lang="en-US" sz="2400" dirty="0"/>
              <a:t>The ending changes from -</a:t>
            </a:r>
            <a:r>
              <a:rPr lang="en-US" sz="2400" dirty="0" err="1"/>
              <a:t>ical</a:t>
            </a:r>
            <a:r>
              <a:rPr lang="en-US" sz="2400" dirty="0"/>
              <a:t> to -y. This is a common change for many words (e.g., biology, geology).</a:t>
            </a:r>
          </a:p>
          <a:p>
            <a:endParaRPr lang="en-US" sz="2400" dirty="0"/>
          </a:p>
          <a:p>
            <a:r>
              <a:rPr lang="en-US" sz="2400" dirty="0"/>
              <a:t>Essential → Essence</a:t>
            </a:r>
          </a:p>
          <a:p>
            <a:endParaRPr lang="en-US" sz="2400" dirty="0"/>
          </a:p>
          <a:p>
            <a:r>
              <a:rPr lang="en-US" sz="2400" dirty="0"/>
              <a:t>The -</a:t>
            </a:r>
            <a:r>
              <a:rPr lang="en-US" sz="2400" dirty="0" err="1"/>
              <a:t>tial</a:t>
            </a:r>
            <a:r>
              <a:rPr lang="en-US" sz="2400" dirty="0"/>
              <a:t> ending changes to -</a:t>
            </a:r>
            <a:r>
              <a:rPr lang="en-US" sz="2400" dirty="0" err="1"/>
              <a:t>nce</a:t>
            </a:r>
            <a:r>
              <a:rPr lang="en-US" sz="2400" dirty="0"/>
              <a:t>. the spelling is different.</a:t>
            </a:r>
          </a:p>
          <a:p>
            <a:endParaRPr lang="en-US" sz="2400" dirty="0"/>
          </a:p>
          <a:p>
            <a:r>
              <a:rPr lang="en-US" sz="2400" dirty="0"/>
              <a:t>Key Takeaway: Always double-check the spelling of the root word when you remove the suffix.</a:t>
            </a:r>
          </a:p>
          <a:p>
            <a:endParaRPr lang="en-US" sz="2400" dirty="0"/>
          </a:p>
        </p:txBody>
      </p:sp>
    </p:spTree>
    <p:extLst>
      <p:ext uri="{BB962C8B-B14F-4D97-AF65-F5344CB8AC3E}">
        <p14:creationId xmlns:p14="http://schemas.microsoft.com/office/powerpoint/2010/main" val="357397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05F46B-6ED5-4C0D-5E17-1F9A9434340F}"/>
              </a:ext>
            </a:extLst>
          </p:cNvPr>
          <p:cNvSpPr txBox="1"/>
          <p:nvPr/>
        </p:nvSpPr>
        <p:spPr>
          <a:xfrm>
            <a:off x="706581" y="446912"/>
            <a:ext cx="10889673" cy="6063198"/>
          </a:xfrm>
          <a:prstGeom prst="rect">
            <a:avLst/>
          </a:prstGeom>
          <a:noFill/>
        </p:spPr>
        <p:txBody>
          <a:bodyPr wrap="square">
            <a:spAutoFit/>
          </a:bodyPr>
          <a:lstStyle/>
          <a:p>
            <a:r>
              <a:rPr lang="en-US" sz="2800" b="1" dirty="0"/>
              <a:t>Let's Practice! Choose the Correct Word.</a:t>
            </a:r>
          </a:p>
          <a:p>
            <a:r>
              <a:rPr lang="en-US" sz="2000" dirty="0"/>
              <a:t>Select the correct word (the Adjective or the Noun) to complete each sentence.</a:t>
            </a:r>
          </a:p>
          <a:p>
            <a:endParaRPr lang="en-US" sz="2000" dirty="0"/>
          </a:p>
          <a:p>
            <a:pPr marL="457200" indent="-457200">
              <a:buFont typeface="+mj-lt"/>
              <a:buAutoNum type="arabicPeriod"/>
            </a:pPr>
            <a:r>
              <a:rPr lang="en-US" sz="2000" dirty="0"/>
              <a:t>Her work was so ________ (influence / influential) that it changed the entire field.</a:t>
            </a:r>
          </a:p>
          <a:p>
            <a:pPr marL="457200" indent="-457200">
              <a:buFont typeface="+mj-lt"/>
              <a:buAutoNum type="arabicPeriod"/>
            </a:pPr>
            <a:endParaRPr lang="en-US" sz="2000" dirty="0"/>
          </a:p>
          <a:p>
            <a:pPr marL="457200" indent="-457200">
              <a:buFont typeface="+mj-lt"/>
              <a:buAutoNum type="arabicPeriod"/>
            </a:pPr>
            <a:r>
              <a:rPr lang="en-US" sz="2000" dirty="0"/>
              <a:t>He couldn't hide his ________ (emotion / emotional) when he won the award.</a:t>
            </a:r>
          </a:p>
          <a:p>
            <a:pPr marL="457200" indent="-457200">
              <a:buFont typeface="+mj-lt"/>
              <a:buAutoNum type="arabicPeriod"/>
            </a:pPr>
            <a:endParaRPr lang="en-US" sz="2000" dirty="0"/>
          </a:p>
          <a:p>
            <a:pPr marL="457200" indent="-457200">
              <a:buFont typeface="+mj-lt"/>
              <a:buAutoNum type="arabicPeriod"/>
            </a:pPr>
            <a:r>
              <a:rPr lang="en-US" sz="2000" dirty="0"/>
              <a:t>The theme of love is ________ (universal / universe) in storytelling across all cultures.</a:t>
            </a:r>
          </a:p>
          <a:p>
            <a:pPr marL="457200" indent="-457200">
              <a:buFont typeface="+mj-lt"/>
              <a:buAutoNum type="arabicPeriod"/>
            </a:pPr>
            <a:endParaRPr lang="en-US" sz="2000" dirty="0"/>
          </a:p>
          <a:p>
            <a:pPr marL="457200" indent="-457200">
              <a:buFont typeface="+mj-lt"/>
              <a:buAutoNum type="arabicPeriod"/>
            </a:pPr>
            <a:r>
              <a:rPr lang="en-US" sz="2000" dirty="0"/>
              <a:t>The ________ (essence / essential) of good communication is clarity.</a:t>
            </a:r>
          </a:p>
          <a:p>
            <a:pPr marL="457200" indent="-457200">
              <a:buFont typeface="+mj-lt"/>
              <a:buAutoNum type="arabicPeriod"/>
            </a:pPr>
            <a:endParaRPr lang="en-US" sz="2000" dirty="0"/>
          </a:p>
          <a:p>
            <a:pPr marL="457200" indent="-457200">
              <a:buFont typeface="+mj-lt"/>
              <a:buAutoNum type="arabicPeriod"/>
            </a:pPr>
            <a:r>
              <a:rPr lang="en-US" sz="2000" dirty="0"/>
              <a:t>Firefighting is a dangerous ________ (occupation / occupational).</a:t>
            </a:r>
          </a:p>
          <a:p>
            <a:pPr marL="457200" indent="-457200">
              <a:buFont typeface="+mj-lt"/>
              <a:buAutoNum type="arabicPeriod"/>
            </a:pPr>
            <a:endParaRPr lang="en-US" sz="2000" dirty="0"/>
          </a:p>
          <a:p>
            <a:pPr marL="457200" indent="-457200">
              <a:buFont typeface="+mj-lt"/>
              <a:buAutoNum type="arabicPeriod"/>
            </a:pPr>
            <a:r>
              <a:rPr lang="en-US" sz="2000" dirty="0"/>
              <a:t>Oxygen is a basic ________ (element / elemental) necessary for life.</a:t>
            </a:r>
          </a:p>
          <a:p>
            <a:pPr marL="457200" indent="-457200">
              <a:buFont typeface="+mj-lt"/>
              <a:buAutoNum type="arabicPeriod"/>
            </a:pPr>
            <a:endParaRPr lang="en-US" sz="2000" dirty="0"/>
          </a:p>
          <a:p>
            <a:pPr marL="457200" indent="-457200">
              <a:buFont typeface="+mj-lt"/>
              <a:buAutoNum type="arabicPeriod"/>
            </a:pPr>
            <a:r>
              <a:rPr lang="en-US" sz="2000" dirty="0"/>
              <a:t>t's important to read the label to understand the (nutrition / nutritional) value of your food.</a:t>
            </a:r>
          </a:p>
          <a:p>
            <a:pPr marL="457200" indent="-457200">
              <a:buFont typeface="+mj-lt"/>
              <a:buAutoNum type="arabicPeriod"/>
            </a:pPr>
            <a:endParaRPr lang="en-US" sz="2000" dirty="0"/>
          </a:p>
          <a:p>
            <a:pPr marL="457200" indent="-457200">
              <a:buFont typeface="+mj-lt"/>
              <a:buAutoNum type="arabicPeriod"/>
            </a:pPr>
            <a:r>
              <a:rPr lang="en-US" sz="2000" dirty="0"/>
              <a:t>She decided to major in ________ (psychology / psychological) to understand the human mind better.</a:t>
            </a:r>
          </a:p>
        </p:txBody>
      </p:sp>
    </p:spTree>
    <p:extLst>
      <p:ext uri="{BB962C8B-B14F-4D97-AF65-F5344CB8AC3E}">
        <p14:creationId xmlns:p14="http://schemas.microsoft.com/office/powerpoint/2010/main" val="321514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05F46B-6ED5-4C0D-5E17-1F9A9434340F}"/>
              </a:ext>
            </a:extLst>
          </p:cNvPr>
          <p:cNvSpPr txBox="1"/>
          <p:nvPr/>
        </p:nvSpPr>
        <p:spPr>
          <a:xfrm>
            <a:off x="706581" y="266650"/>
            <a:ext cx="10889673" cy="1138773"/>
          </a:xfrm>
          <a:prstGeom prst="rect">
            <a:avLst/>
          </a:prstGeom>
          <a:noFill/>
        </p:spPr>
        <p:txBody>
          <a:bodyPr wrap="square">
            <a:spAutoFit/>
          </a:bodyPr>
          <a:lstStyle/>
          <a:p>
            <a:r>
              <a:rPr lang="en-US" sz="2800" b="1" dirty="0"/>
              <a:t>Feedback</a:t>
            </a:r>
          </a:p>
          <a:p>
            <a:r>
              <a:rPr lang="en-US" sz="2000" dirty="0"/>
              <a:t>Select the correct word (the Adjective or the Noun) to complete each sentence.</a:t>
            </a:r>
          </a:p>
          <a:p>
            <a:endParaRPr lang="en-US" sz="2000" dirty="0"/>
          </a:p>
        </p:txBody>
      </p:sp>
      <p:sp>
        <p:nvSpPr>
          <p:cNvPr id="4" name="TextBox 3">
            <a:extLst>
              <a:ext uri="{FF2B5EF4-FFF2-40B4-BE49-F238E27FC236}">
                <a16:creationId xmlns:a16="http://schemas.microsoft.com/office/drawing/2014/main" id="{B2B4DFF9-7F7B-AB21-B35D-377393839A94}"/>
              </a:ext>
            </a:extLst>
          </p:cNvPr>
          <p:cNvSpPr txBox="1"/>
          <p:nvPr/>
        </p:nvSpPr>
        <p:spPr>
          <a:xfrm>
            <a:off x="595746" y="1016298"/>
            <a:ext cx="10418617" cy="5575052"/>
          </a:xfrm>
          <a:prstGeom prst="rect">
            <a:avLst/>
          </a:prstGeom>
          <a:noFill/>
        </p:spPr>
        <p:txBody>
          <a:bodyPr wrap="square">
            <a:spAutoFit/>
          </a:bodyPr>
          <a:lstStyle/>
          <a:p>
            <a:pPr>
              <a:lnSpc>
                <a:spcPct val="150000"/>
              </a:lnSpc>
            </a:pPr>
            <a:r>
              <a:rPr lang="en-US" sz="2400" dirty="0"/>
              <a:t>1.  Her work was so **influential** (adjective) that it changed the entire field.</a:t>
            </a:r>
          </a:p>
          <a:p>
            <a:pPr>
              <a:lnSpc>
                <a:spcPct val="150000"/>
              </a:lnSpc>
            </a:pPr>
            <a:r>
              <a:rPr lang="en-US" sz="2400" dirty="0"/>
              <a:t>2.  He couldn't hide his **emotion** (noun) when he won the award.</a:t>
            </a:r>
          </a:p>
          <a:p>
            <a:pPr>
              <a:lnSpc>
                <a:spcPct val="150000"/>
              </a:lnSpc>
            </a:pPr>
            <a:r>
              <a:rPr lang="en-US" sz="2400" dirty="0"/>
              <a:t>3.  The theme of love is **universal** (adjective) in storytelling across all cultures.</a:t>
            </a:r>
          </a:p>
          <a:p>
            <a:pPr>
              <a:lnSpc>
                <a:spcPct val="150000"/>
              </a:lnSpc>
            </a:pPr>
            <a:r>
              <a:rPr lang="en-US" sz="2400" dirty="0"/>
              <a:t>4.  The **essence** (noun) of good communication is clarity.</a:t>
            </a:r>
          </a:p>
          <a:p>
            <a:pPr>
              <a:lnSpc>
                <a:spcPct val="150000"/>
              </a:lnSpc>
            </a:pPr>
            <a:r>
              <a:rPr lang="en-US" sz="2400" dirty="0"/>
              <a:t>5.  Firefighting is a dangerous **occupation** (noun).</a:t>
            </a:r>
          </a:p>
          <a:p>
            <a:pPr>
              <a:lnSpc>
                <a:spcPct val="150000"/>
              </a:lnSpc>
            </a:pPr>
            <a:r>
              <a:rPr lang="en-US" sz="2400" dirty="0"/>
              <a:t>6.  Oxygen is a basic **element** (noun) necessary for life.</a:t>
            </a:r>
          </a:p>
          <a:p>
            <a:pPr>
              <a:lnSpc>
                <a:spcPct val="150000"/>
              </a:lnSpc>
            </a:pPr>
            <a:r>
              <a:rPr lang="en-US" sz="2400" dirty="0"/>
              <a:t>7. It's important to read the label to understand the nutritional (adjective) value of your food.</a:t>
            </a:r>
          </a:p>
          <a:p>
            <a:pPr>
              <a:lnSpc>
                <a:spcPct val="150000"/>
              </a:lnSpc>
            </a:pPr>
            <a:r>
              <a:rPr lang="en-US" sz="2400" dirty="0"/>
              <a:t>8.  She decided to major in **psychology** (noun) to understand the human mind better.</a:t>
            </a:r>
          </a:p>
        </p:txBody>
      </p:sp>
    </p:spTree>
    <p:extLst>
      <p:ext uri="{BB962C8B-B14F-4D97-AF65-F5344CB8AC3E}">
        <p14:creationId xmlns:p14="http://schemas.microsoft.com/office/powerpoint/2010/main" val="1533037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1139D3-928E-B7BB-41C6-47F962F07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73" y="221672"/>
            <a:ext cx="11139054" cy="6414655"/>
          </a:xfrm>
          <a:prstGeom prst="rect">
            <a:avLst/>
          </a:prstGeom>
        </p:spPr>
      </p:pic>
    </p:spTree>
    <p:extLst>
      <p:ext uri="{BB962C8B-B14F-4D97-AF65-F5344CB8AC3E}">
        <p14:creationId xmlns:p14="http://schemas.microsoft.com/office/powerpoint/2010/main" val="1314922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4" ma:contentTypeDescription="Create a new document." ma:contentTypeScope="" ma:versionID="6b2dea2e8b93c79cf5ca688f69d4c3ec">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21fb15d1cb0a07f67bc2296c58cdc3ae"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Props1.xml><?xml version="1.0" encoding="utf-8"?>
<ds:datastoreItem xmlns:ds="http://schemas.openxmlformats.org/officeDocument/2006/customXml" ds:itemID="{3C172FB0-7E72-4296-875E-1A149AF16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d3d12-a688-4a65-9735-5d5242335cee"/>
    <ds:schemaRef ds:uri="3e03e693-6f57-4a0f-8762-2487ed846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C2F8A7-48F6-4D82-82F2-D3F1E0B0BD68}">
  <ds:schemaRefs>
    <ds:schemaRef ds:uri="http://schemas.microsoft.com/sharepoint/v3/contenttype/forms"/>
  </ds:schemaRefs>
</ds:datastoreItem>
</file>

<file path=customXml/itemProps3.xml><?xml version="1.0" encoding="utf-8"?>
<ds:datastoreItem xmlns:ds="http://schemas.openxmlformats.org/officeDocument/2006/customXml" ds:itemID="{11314F1E-9D15-4FF2-8C43-2E449C249AEB}">
  <ds:schemaRefs>
    <ds:schemaRef ds:uri="http://schemas.microsoft.com/office/2006/documentManagement/types"/>
    <ds:schemaRef ds:uri="http://schemas.microsoft.com/office/infopath/2007/PartnerControls"/>
    <ds:schemaRef ds:uri="http://purl.org/dc/elements/1.1/"/>
    <ds:schemaRef ds:uri="0b7d3d12-a688-4a65-9735-5d5242335cee"/>
    <ds:schemaRef ds:uri="3e03e693-6f57-4a0f-8762-2487ed846c1c"/>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3427</TotalTime>
  <Words>4533</Words>
  <Application>Microsoft Office PowerPoint</Application>
  <PresentationFormat>Widescreen</PresentationFormat>
  <Paragraphs>584</Paragraphs>
  <Slides>51</Slides>
  <Notes>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Adobe Arabic</vt:lpstr>
      <vt:lpstr>Arial</vt:lpstr>
      <vt:lpstr>Calibri</vt:lpstr>
      <vt:lpstr>Calibri Light</vt:lpstr>
      <vt:lpstr>HelveticaNeueLT Arabic 45 Light</vt:lpstr>
      <vt:lpstr>HelveticaNeueLT Arabic 55 Roman</vt:lpstr>
      <vt:lpstr>quote-cjk-patch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Ahmad Ashour</cp:lastModifiedBy>
  <cp:revision>251</cp:revision>
  <cp:lastPrinted>2024-02-21T09:04:20Z</cp:lastPrinted>
  <dcterms:created xsi:type="dcterms:W3CDTF">2019-06-13T08:00:41Z</dcterms:created>
  <dcterms:modified xsi:type="dcterms:W3CDTF">2025-09-09T20:12:11Z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0x0101005FCD5A634654594FBBFFA6A58C1B7A05</vt:lpwstr>
  </property>
</Properties>
</file>