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4" r:id="rId5"/>
    <p:sldId id="303" r:id="rId6"/>
    <p:sldId id="304" r:id="rId7"/>
    <p:sldId id="313" r:id="rId8"/>
    <p:sldId id="334" r:id="rId9"/>
    <p:sldId id="306" r:id="rId10"/>
    <p:sldId id="316" r:id="rId11"/>
    <p:sldId id="330" r:id="rId12"/>
    <p:sldId id="331" r:id="rId13"/>
    <p:sldId id="327" r:id="rId14"/>
    <p:sldId id="328" r:id="rId15"/>
    <p:sldId id="412" r:id="rId16"/>
    <p:sldId id="413" r:id="rId17"/>
    <p:sldId id="332" r:id="rId18"/>
    <p:sldId id="326" r:id="rId19"/>
    <p:sldId id="333" r:id="rId20"/>
    <p:sldId id="309" r:id="rId21"/>
    <p:sldId id="310" r:id="rId22"/>
    <p:sldId id="411" r:id="rId23"/>
    <p:sldId id="321" r:id="rId24"/>
    <p:sldId id="322" r:id="rId25"/>
    <p:sldId id="311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81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.xml"/><Relationship Id="rId7" Type="http://schemas.openxmlformats.org/officeDocument/2006/relationships/slide" Target="slide15.xml"/><Relationship Id="rId12" Type="http://schemas.openxmlformats.org/officeDocument/2006/relationships/image" Target="../media/image2.emf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22.xml"/><Relationship Id="rId5" Type="http://schemas.openxmlformats.org/officeDocument/2006/relationships/slide" Target="slide17.xml"/><Relationship Id="rId10" Type="http://schemas.openxmlformats.org/officeDocument/2006/relationships/slide" Target="slide18.xml"/><Relationship Id="rId4" Type="http://schemas.openxmlformats.org/officeDocument/2006/relationships/slide" Target="slide4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youtube.com/watch?v=nh8r9SDmHn4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ordwall.net/resource/17485150/reported-speech" TargetMode="External"/><Relationship Id="rId4" Type="http://schemas.openxmlformats.org/officeDocument/2006/relationships/hyperlink" Target="https://en.islcollective.com/english-esl-video-lessons/grammar-practice/general-grammar-practice/reported-speech/boss-baby-trailer-reported-speech/13316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oopenva.org/courseware/lesson/945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ordwall.net/resource/340149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www.soundsnap.com/search/audio?query=rattl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hlinkClick r:id="rId2" action="ppaction://hlinksldjump"/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  <a:hlinkClick r:id="rId3" action="ppaction://hlinksldjump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  <a:hlinkClick r:id="rId4" action="ppaction://hlinksldjump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  <a:hlinkClick r:id="rId4" action="ppaction://hlinksldjump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  <a:hlinkClick r:id="rId5" action="ppaction://hlinksldjump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  <a:hlinkClick r:id="rId6" action="ppaction://hlinksldjump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  <a:hlinkClick r:id="rId7" action="ppaction://hlinksldjump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98791" y="1788372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  <a:hlinkClick r:id="rId8" action="ppaction://hlinksldjump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  <a:hlinkClick r:id="rId5" action="ppaction://hlinksldjump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  <a:hlinkClick r:id="rId10" action="ppaction://hlinksldjump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  <a:hlinkClick r:id="rId11" action="ppaction://hlinksldjump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B737CE5B-B25A-494B-BFEF-F96EEBED8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53" y="0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8545" y="1524000"/>
            <a:ext cx="9004361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Unit: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3</a:t>
            </a:r>
            <a:endParaRPr lang="ar-SA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Lesson: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Vocabulary</a:t>
            </a:r>
            <a:endParaRPr lang="ar-JO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Subject: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Vocabulary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-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pages ( 28-29) </a:t>
            </a:r>
            <a:endParaRPr lang="ar-SA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Grade: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10</a:t>
            </a:r>
            <a:endParaRPr lang="ar-JO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DATE:14/11/2024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06:00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979604" y="1204779"/>
            <a:ext cx="3806445" cy="44627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cs typeface="GE SS Text Bold" pitchFamily="18" charset="-78"/>
              </a:rPr>
              <a:t>Students Book pages P. 29    Ex.9</a:t>
            </a:r>
          </a:p>
          <a:p>
            <a:pPr>
              <a:lnSpc>
                <a:spcPct val="250000"/>
              </a:lnSpc>
            </a:pPr>
            <a:r>
              <a:rPr lang="en-US" sz="2000" dirty="0"/>
              <a:t>Work </a:t>
            </a:r>
            <a:r>
              <a:rPr lang="en-US" sz="2000" i="1" dirty="0"/>
              <a:t>individually</a:t>
            </a:r>
            <a:r>
              <a:rPr lang="en-US" sz="2000" dirty="0"/>
              <a:t> to complete the exercise then </a:t>
            </a:r>
            <a:r>
              <a:rPr lang="en-US" sz="2000" i="1" dirty="0"/>
              <a:t>check</a:t>
            </a:r>
            <a:r>
              <a:rPr lang="en-US" sz="2000" dirty="0"/>
              <a:t> with your partner (compare answers).</a:t>
            </a:r>
          </a:p>
          <a:p>
            <a:pPr>
              <a:lnSpc>
                <a:spcPct val="250000"/>
              </a:lnSpc>
            </a:pPr>
            <a:endParaRPr lang="ar-JO" sz="2000" b="1" dirty="0"/>
          </a:p>
        </p:txBody>
      </p:sp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80" y="1298269"/>
            <a:ext cx="294417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Presentation </a:t>
            </a:r>
          </a:p>
        </p:txBody>
      </p:sp>
      <p:pic>
        <p:nvPicPr>
          <p:cNvPr id="3" name="Focus5_2E_CD1_Audio_26">
            <a:hlinkClick r:id="" action="ppaction://media"/>
            <a:extLst>
              <a:ext uri="{FF2B5EF4-FFF2-40B4-BE49-F238E27FC236}">
                <a16:creationId xmlns:a16="http://schemas.microsoft.com/office/drawing/2014/main" id="{47369460-A64E-BBB9-09A6-3EE7D53E0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1" y="3118104"/>
            <a:ext cx="6489704" cy="3849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" y="1992019"/>
            <a:ext cx="6372797" cy="11992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0D7E3B-842C-8214-3E97-C569C39F59E2}"/>
              </a:ext>
            </a:extLst>
          </p:cNvPr>
          <p:cNvSpPr txBox="1"/>
          <p:nvPr/>
        </p:nvSpPr>
        <p:spPr>
          <a:xfrm>
            <a:off x="10685721" y="5768847"/>
            <a:ext cx="146533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Buzz In</a:t>
            </a:r>
          </a:p>
        </p:txBody>
      </p:sp>
    </p:spTree>
    <p:extLst>
      <p:ext uri="{BB962C8B-B14F-4D97-AF65-F5344CB8AC3E}">
        <p14:creationId xmlns:p14="http://schemas.microsoft.com/office/powerpoint/2010/main" val="3955602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LESSON1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DATE:14/11/2024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8880" y="1298269"/>
            <a:ext cx="8733163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800" b="1" dirty="0">
                <a:cs typeface="GE SS Text Bold" pitchFamily="18" charset="-78"/>
              </a:rPr>
              <a:t> Ex9</a:t>
            </a:r>
          </a:p>
          <a:p>
            <a:pPr algn="r"/>
            <a:endParaRPr lang="ar-JO" sz="2000" b="1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1" y="6129076"/>
            <a:ext cx="1216731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79" y="1298269"/>
            <a:ext cx="166826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68" y="1904867"/>
            <a:ext cx="7251383" cy="48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4430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DATE:14/11/2024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06:00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979604" y="1204779"/>
            <a:ext cx="3806445" cy="44627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cs typeface="GE SS Text Bold" pitchFamily="18" charset="-78"/>
              </a:rPr>
              <a:t>Students Book pages P. 29    Ex.9</a:t>
            </a:r>
          </a:p>
          <a:p>
            <a:pPr>
              <a:lnSpc>
                <a:spcPct val="250000"/>
              </a:lnSpc>
            </a:pPr>
            <a:r>
              <a:rPr lang="en-US" sz="2000" dirty="0"/>
              <a:t>Work </a:t>
            </a:r>
            <a:r>
              <a:rPr lang="en-US" sz="2000" i="1" dirty="0"/>
              <a:t>individually</a:t>
            </a:r>
            <a:r>
              <a:rPr lang="en-US" sz="2000" dirty="0"/>
              <a:t> to complete the exercise then </a:t>
            </a:r>
            <a:r>
              <a:rPr lang="en-US" sz="2000" i="1" dirty="0"/>
              <a:t>check</a:t>
            </a:r>
            <a:r>
              <a:rPr lang="en-US" sz="2000" dirty="0"/>
              <a:t> with your partner (compare answers).</a:t>
            </a:r>
          </a:p>
          <a:p>
            <a:pPr>
              <a:lnSpc>
                <a:spcPct val="250000"/>
              </a:lnSpc>
            </a:pPr>
            <a:endParaRPr lang="ar-JO" sz="2000" b="1" dirty="0"/>
          </a:p>
        </p:txBody>
      </p:sp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80" y="1298269"/>
            <a:ext cx="294417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Presentation </a:t>
            </a:r>
          </a:p>
        </p:txBody>
      </p:sp>
      <p:pic>
        <p:nvPicPr>
          <p:cNvPr id="3" name="Focus5_2E_CD1_Audio_26">
            <a:hlinkClick r:id="" action="ppaction://media"/>
            <a:extLst>
              <a:ext uri="{FF2B5EF4-FFF2-40B4-BE49-F238E27FC236}">
                <a16:creationId xmlns:a16="http://schemas.microsoft.com/office/drawing/2014/main" id="{47369460-A64E-BBB9-09A6-3EE7D53E0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0D7E3B-842C-8214-3E97-C569C39F59E2}"/>
              </a:ext>
            </a:extLst>
          </p:cNvPr>
          <p:cNvSpPr txBox="1"/>
          <p:nvPr/>
        </p:nvSpPr>
        <p:spPr>
          <a:xfrm>
            <a:off x="10685721" y="5768847"/>
            <a:ext cx="146533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Buzz 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D5D8E-F631-39B4-F1A0-0D51A7BC8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6" y="1794484"/>
            <a:ext cx="6286995" cy="47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30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DATE:14/11/2024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06:00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979604" y="1204779"/>
            <a:ext cx="3806445" cy="44627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cs typeface="GE SS Text Bold" pitchFamily="18" charset="-78"/>
              </a:rPr>
              <a:t>Students Book pages P. 29    Ex.9</a:t>
            </a:r>
          </a:p>
          <a:p>
            <a:pPr>
              <a:lnSpc>
                <a:spcPct val="250000"/>
              </a:lnSpc>
            </a:pPr>
            <a:r>
              <a:rPr lang="en-US" sz="2000" dirty="0"/>
              <a:t>Work </a:t>
            </a:r>
            <a:r>
              <a:rPr lang="en-US" sz="2000" i="1" dirty="0"/>
              <a:t>individually</a:t>
            </a:r>
            <a:r>
              <a:rPr lang="en-US" sz="2000" dirty="0"/>
              <a:t> to complete the exercise then </a:t>
            </a:r>
            <a:r>
              <a:rPr lang="en-US" sz="2000" i="1" dirty="0"/>
              <a:t>check</a:t>
            </a:r>
            <a:r>
              <a:rPr lang="en-US" sz="2000" dirty="0"/>
              <a:t> with your partner (compare answers).</a:t>
            </a:r>
          </a:p>
          <a:p>
            <a:pPr>
              <a:lnSpc>
                <a:spcPct val="250000"/>
              </a:lnSpc>
            </a:pPr>
            <a:endParaRPr lang="ar-JO" sz="2000" b="1" dirty="0"/>
          </a:p>
        </p:txBody>
      </p:sp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80" y="1298269"/>
            <a:ext cx="294417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Feedback </a:t>
            </a:r>
          </a:p>
        </p:txBody>
      </p:sp>
      <p:pic>
        <p:nvPicPr>
          <p:cNvPr id="3" name="Focus5_2E_CD1_Audio_26">
            <a:hlinkClick r:id="" action="ppaction://media"/>
            <a:extLst>
              <a:ext uri="{FF2B5EF4-FFF2-40B4-BE49-F238E27FC236}">
                <a16:creationId xmlns:a16="http://schemas.microsoft.com/office/drawing/2014/main" id="{47369460-A64E-BBB9-09A6-3EE7D53E0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0D7E3B-842C-8214-3E97-C569C39F59E2}"/>
              </a:ext>
            </a:extLst>
          </p:cNvPr>
          <p:cNvSpPr txBox="1"/>
          <p:nvPr/>
        </p:nvSpPr>
        <p:spPr>
          <a:xfrm>
            <a:off x="10685721" y="5768847"/>
            <a:ext cx="146533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Buzz 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E910FF-336F-CE85-740E-A87CB3946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879" y="1825410"/>
            <a:ext cx="5934225" cy="47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5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 1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DATE:13/11/2024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06:00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8880" y="1298269"/>
            <a:ext cx="8733163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cs typeface="GE SS Text Bold" pitchFamily="18" charset="-78"/>
              </a:rPr>
              <a:t>Page 29  Ex. 8</a:t>
            </a:r>
          </a:p>
          <a:p>
            <a:pPr algn="l">
              <a:lnSpc>
                <a:spcPct val="250000"/>
              </a:lnSpc>
            </a:pPr>
            <a:endParaRPr lang="en-US" sz="2800" b="1" dirty="0">
              <a:cs typeface="GE SS Text Bold" pitchFamily="18" charset="-78"/>
            </a:endParaRPr>
          </a:p>
          <a:p>
            <a:pPr algn="r"/>
            <a:endParaRPr lang="ar-JO" sz="2000" b="1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1" y="6129076"/>
            <a:ext cx="1216731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79" y="1298269"/>
            <a:ext cx="498166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FORMATIVE ASSESSMENT – Feed back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ADA2F-A0AF-15A8-9CEA-5AD3A71D67BD}"/>
              </a:ext>
            </a:extLst>
          </p:cNvPr>
          <p:cNvSpPr txBox="1"/>
          <p:nvPr/>
        </p:nvSpPr>
        <p:spPr>
          <a:xfrm>
            <a:off x="468879" y="4649846"/>
            <a:ext cx="9636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Search the meaning of cringe &amp; detest. Do they express  positive or negative feelings?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2157984"/>
            <a:ext cx="7739831" cy="25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7524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14/ 11/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3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68881" y="1144277"/>
            <a:ext cx="10842020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40764" y="2303531"/>
            <a:ext cx="1069825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“You will watch a short video about food vocabulary. Pay attention to how the words are used in context.”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While watching: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Students note down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 new words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they hear.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986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14/ 11/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3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68881" y="1144277"/>
            <a:ext cx="10842020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04:00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830874" y="1275444"/>
            <a:ext cx="71063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2000" b="1" dirty="0">
                <a:hlinkClick r:id="rId6"/>
              </a:rPr>
              <a:t>https://www.youtube.com/watch?v=nh8r9SDmHn4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Collocations _ English Language Learning Tips _ Cambridge English">
            <a:hlinkClick r:id="" action="ppaction://media"/>
            <a:extLst>
              <a:ext uri="{FF2B5EF4-FFF2-40B4-BE49-F238E27FC236}">
                <a16:creationId xmlns:a16="http://schemas.microsoft.com/office/drawing/2014/main" id="{619D7EAE-81BA-4C9D-8DAF-50B4222466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358" y="1725005"/>
            <a:ext cx="10464321" cy="43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67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DATE:12/11/2024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1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8880" y="1298269"/>
            <a:ext cx="8733163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endParaRPr lang="en-US" sz="2800" b="1" dirty="0">
              <a:cs typeface="GE SS Text Bold" pitchFamily="18" charset="-78"/>
            </a:endParaRPr>
          </a:p>
          <a:p>
            <a:pPr algn="r"/>
            <a:endParaRPr lang="ar-JO" sz="2000" b="1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1" y="6129076"/>
            <a:ext cx="1216731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79" y="1298269"/>
            <a:ext cx="343905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7D4AE6-1BAA-5460-0C2D-C6F55E8CFE3E}"/>
              </a:ext>
            </a:extLst>
          </p:cNvPr>
          <p:cNvSpPr txBox="1"/>
          <p:nvPr/>
        </p:nvSpPr>
        <p:spPr>
          <a:xfrm>
            <a:off x="468879" y="4396776"/>
            <a:ext cx="9790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Who is your </a:t>
            </a:r>
            <a:r>
              <a:rPr lang="en-US" sz="3200" dirty="0" err="1"/>
              <a:t>favourite</a:t>
            </a:r>
            <a:r>
              <a:rPr lang="en-US" sz="3200" dirty="0"/>
              <a:t> chef ?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Which of his/ her dishes do you like to prepare or to try  ?</a:t>
            </a:r>
          </a:p>
        </p:txBody>
      </p:sp>
      <p:sp>
        <p:nvSpPr>
          <p:cNvPr id="4" name="Rectangle 3"/>
          <p:cNvSpPr/>
          <p:nvPr/>
        </p:nvSpPr>
        <p:spPr>
          <a:xfrm>
            <a:off x="594360" y="1771543"/>
            <a:ext cx="86076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Think–Pair–Share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/>
              <a:t>Think</a:t>
            </a:r>
            <a:r>
              <a:rPr lang="en-US" sz="2800" dirty="0"/>
              <a:t> – Answer alone.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/>
              <a:t>Pair</a:t>
            </a:r>
            <a:r>
              <a:rPr lang="en-US" sz="2800" dirty="0"/>
              <a:t> – Share with your partner.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/>
              <a:t>Share</a:t>
            </a:r>
            <a:r>
              <a:rPr lang="en-US" sz="2800" dirty="0"/>
              <a:t> – Tell the group.</a:t>
            </a:r>
          </a:p>
        </p:txBody>
      </p:sp>
    </p:spTree>
    <p:extLst>
      <p:ext uri="{BB962C8B-B14F-4D97-AF65-F5344CB8AC3E}">
        <p14:creationId xmlns:p14="http://schemas.microsoft.com/office/powerpoint/2010/main" val="427142382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 12/11/2024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31104" y="645268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8880" y="1298269"/>
            <a:ext cx="8733163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endParaRPr lang="en-US" sz="2800" b="1" dirty="0">
              <a:cs typeface="GE SS Text Bold" pitchFamily="18" charset="-78"/>
            </a:endParaRPr>
          </a:p>
          <a:p>
            <a:pPr algn="r"/>
            <a:endParaRPr lang="ar-JO" sz="2000" b="1" dirty="0"/>
          </a:p>
        </p:txBody>
      </p:sp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79" y="1298269"/>
            <a:ext cx="266772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878" y="1868750"/>
            <a:ext cx="829368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Timed Pair Share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Partner A speaks (1 min).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Partner B listens.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Switch: Partner B speaks (1 min).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Thank each other &amp; share with class Using </a:t>
            </a:r>
            <a:r>
              <a:rPr lang="en-US" sz="2800" u="sng" dirty="0"/>
              <a:t>Buzz In</a:t>
            </a:r>
            <a:r>
              <a:rPr lang="en-US" sz="28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21792" y="5445681"/>
            <a:ext cx="962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Q: </a:t>
            </a:r>
            <a:r>
              <a:rPr lang="en-US" sz="2800" i="1" dirty="0"/>
              <a:t>Do you agree that food vocabulary reflects culture? Why/why not?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D7E3B-842C-8214-3E97-C569C39F59E2}"/>
              </a:ext>
            </a:extLst>
          </p:cNvPr>
          <p:cNvSpPr txBox="1"/>
          <p:nvPr/>
        </p:nvSpPr>
        <p:spPr>
          <a:xfrm>
            <a:off x="10685721" y="5768847"/>
            <a:ext cx="146533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Buzz In</a:t>
            </a:r>
          </a:p>
        </p:txBody>
      </p:sp>
    </p:spTree>
    <p:extLst>
      <p:ext uri="{BB962C8B-B14F-4D97-AF65-F5344CB8AC3E}">
        <p14:creationId xmlns:p14="http://schemas.microsoft.com/office/powerpoint/2010/main" val="416937469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WARM UP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20" y="1144277"/>
            <a:ext cx="8765944" cy="512943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REAL LIFE APPLICATION</a:t>
            </a:r>
            <a:endParaRPr kumimoji="0" lang="ar-JO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EXIT TICKET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0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Grade: 10</a:t>
            </a:r>
            <a:endParaRPr kumimoji="0" lang="ar-JO" sz="1600" b="0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Subject: Vocabulary  </a:t>
            </a:r>
            <a:endParaRPr kumimoji="0" lang="ar-JO" sz="14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</a:t>
            </a:r>
            <a:r>
              <a:rPr kumimoji="0" lang="en-US" sz="16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1</a:t>
            </a:r>
            <a:endParaRPr kumimoji="0" lang="ar-JO" sz="1600" b="0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ISLAMIC  EDUCATIONAL COLLEGE				DATE: </a:t>
            </a:r>
            <a:r>
              <a:rPr kumimoji="0" lang="en-US" sz="2400" b="0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/  / 2025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C0627-6399-F122-3B81-8ED05DFEEE2D}"/>
              </a:ext>
            </a:extLst>
          </p:cNvPr>
          <p:cNvSpPr txBox="1"/>
          <p:nvPr/>
        </p:nvSpPr>
        <p:spPr>
          <a:xfrm>
            <a:off x="2610049" y="1218239"/>
            <a:ext cx="321518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Differentiation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8DBB4E-1391-41F3-8F76-1CBCF5112563}"/>
              </a:ext>
            </a:extLst>
          </p:cNvPr>
          <p:cNvSpPr/>
          <p:nvPr/>
        </p:nvSpPr>
        <p:spPr>
          <a:xfrm>
            <a:off x="6773509" y="1766317"/>
            <a:ext cx="3947115" cy="112147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Students 3+4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F90DC3-7BBF-4ED5-890B-458273939561}"/>
              </a:ext>
            </a:extLst>
          </p:cNvPr>
          <p:cNvSpPr/>
          <p:nvPr/>
        </p:nvSpPr>
        <p:spPr>
          <a:xfrm>
            <a:off x="2631503" y="1815421"/>
            <a:ext cx="3947115" cy="112147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Students 1+2 </a:t>
            </a:r>
          </a:p>
        </p:txBody>
      </p:sp>
      <p:sp>
        <p:nvSpPr>
          <p:cNvPr id="39" name="Rectangle 38">
            <a:hlinkClick r:id="rId4"/>
            <a:extLst>
              <a:ext uri="{FF2B5EF4-FFF2-40B4-BE49-F238E27FC236}">
                <a16:creationId xmlns:a16="http://schemas.microsoft.com/office/drawing/2014/main" id="{5CF27D4B-4B38-4AE8-9497-D8CEA7EDBEEF}"/>
              </a:ext>
            </a:extLst>
          </p:cNvPr>
          <p:cNvSpPr/>
          <p:nvPr/>
        </p:nvSpPr>
        <p:spPr>
          <a:xfrm>
            <a:off x="7067292" y="2987919"/>
            <a:ext cx="4243984" cy="193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Write a short paragraph using at least five of the new words. Challenge them to incorporate both the vocabulary words and the phrasal verbs.</a:t>
            </a:r>
          </a:p>
        </p:txBody>
      </p:sp>
      <p:sp>
        <p:nvSpPr>
          <p:cNvPr id="49" name="Rectangle 48">
            <a:hlinkClick r:id="rId5"/>
            <a:extLst>
              <a:ext uri="{FF2B5EF4-FFF2-40B4-BE49-F238E27FC236}">
                <a16:creationId xmlns:a16="http://schemas.microsoft.com/office/drawing/2014/main" id="{D369066C-60C6-477D-B56A-9DEDAF0DA74A}"/>
              </a:ext>
            </a:extLst>
          </p:cNvPr>
          <p:cNvSpPr/>
          <p:nvPr/>
        </p:nvSpPr>
        <p:spPr>
          <a:xfrm>
            <a:off x="2463756" y="3038163"/>
            <a:ext cx="4495278" cy="1734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Write down 3 sentences using the new words</a:t>
            </a:r>
          </a:p>
        </p:txBody>
      </p:sp>
      <p:sp>
        <p:nvSpPr>
          <p:cNvPr id="3" name="AutoShape 2" descr="Click Here Images – Browse 43,393 Stock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AA8DB1-53B4-F3B5-345B-A286D1F45919}"/>
              </a:ext>
            </a:extLst>
          </p:cNvPr>
          <p:cNvSpPr txBox="1"/>
          <p:nvPr/>
        </p:nvSpPr>
        <p:spPr>
          <a:xfrm>
            <a:off x="2463756" y="5098991"/>
            <a:ext cx="6151418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📌 Share: Each pair presents their product to the class.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E11F911-F6AC-4CB4-48B0-6BFC2CD86550}"/>
              </a:ext>
            </a:extLst>
          </p:cNvPr>
          <p:cNvGraphicFramePr>
            <a:graphicFrameLocks noGrp="1"/>
          </p:cNvGraphicFramePr>
          <p:nvPr/>
        </p:nvGraphicFramePr>
        <p:xfrm>
          <a:off x="2397125" y="5578121"/>
          <a:ext cx="9340335" cy="1219200"/>
        </p:xfrm>
        <a:graphic>
          <a:graphicData uri="http://schemas.openxmlformats.org/drawingml/2006/table">
            <a:tbl>
              <a:tblPr/>
              <a:tblGrid>
                <a:gridCol w="3113445">
                  <a:extLst>
                    <a:ext uri="{9D8B030D-6E8A-4147-A177-3AD203B41FA5}">
                      <a16:colId xmlns:a16="http://schemas.microsoft.com/office/drawing/2014/main" val="2621688678"/>
                    </a:ext>
                  </a:extLst>
                </a:gridCol>
                <a:gridCol w="3113445">
                  <a:extLst>
                    <a:ext uri="{9D8B030D-6E8A-4147-A177-3AD203B41FA5}">
                      <a16:colId xmlns:a16="http://schemas.microsoft.com/office/drawing/2014/main" val="1842200596"/>
                    </a:ext>
                  </a:extLst>
                </a:gridCol>
                <a:gridCol w="3113445">
                  <a:extLst>
                    <a:ext uri="{9D8B030D-6E8A-4147-A177-3AD203B41FA5}">
                      <a16:colId xmlns:a16="http://schemas.microsoft.com/office/drawing/2014/main" val="5546108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Criteria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pts (Strong)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pt (Developing)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367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/>
                        <a:t>Engagement</a:t>
                      </a:r>
                      <a:endParaRPr lang="en-US" sz="1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Actively participates &amp; stays on task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Limited participation or off-task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089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/>
                        <a:t>Collaboration</a:t>
                      </a:r>
                      <a:endParaRPr lang="en-US" sz="1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Shares ideas &amp; supports partner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Minimal sharing or uneven work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1857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/>
                        <a:t>Communication</a:t>
                      </a:r>
                      <a:endParaRPr lang="en-US" sz="1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Ideas are clear &amp; connected to 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Ideas unclear or weakly linked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484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488480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1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DATE:12/11/2024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8880" y="1298269"/>
            <a:ext cx="8733163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endParaRPr lang="en-US" sz="2800" b="1" dirty="0">
              <a:cs typeface="GE SS Text Bold" pitchFamily="18" charset="-78"/>
            </a:endParaRPr>
          </a:p>
          <a:p>
            <a:pPr algn="r"/>
            <a:endParaRPr lang="ar-JO" sz="2000" b="1" dirty="0"/>
          </a:p>
        </p:txBody>
      </p:sp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80" y="1298269"/>
            <a:ext cx="131739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Objectives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4575" y="2122788"/>
            <a:ext cx="8058799" cy="33239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Students will be able to: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Learn and practice new food-related vocabulary.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Use collocations and adjectives in context.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Apply vocabulary in real-life speaking tasks.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Reflect on their learning.</a:t>
            </a:r>
          </a:p>
        </p:txBody>
      </p:sp>
    </p:spTree>
    <p:extLst>
      <p:ext uri="{BB962C8B-B14F-4D97-AF65-F5344CB8AC3E}">
        <p14:creationId xmlns:p14="http://schemas.microsoft.com/office/powerpoint/2010/main" val="264752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 1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DATE:12/11/2024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8879" y="1408114"/>
            <a:ext cx="1031717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cs typeface="GE SS Text Bold" pitchFamily="18" charset="-78"/>
              </a:rPr>
              <a:t>Look at the images on the board .Under each image, write down the correct word from the list.</a:t>
            </a:r>
          </a:p>
          <a:p>
            <a:pPr algn="l">
              <a:lnSpc>
                <a:spcPct val="250000"/>
              </a:lnSpc>
            </a:pPr>
            <a:r>
              <a:rPr lang="en-US" sz="2000" b="1" dirty="0">
                <a:cs typeface="GE SS Text Bold" pitchFamily="18" charset="-78"/>
              </a:rPr>
              <a:t>( bland, pungent , pasty , glutinous, flaky , slimy )</a:t>
            </a:r>
          </a:p>
          <a:p>
            <a:pPr algn="r"/>
            <a:endParaRPr lang="ar-JO" sz="2000" b="1" dirty="0"/>
          </a:p>
        </p:txBody>
      </p:sp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79" y="1298269"/>
            <a:ext cx="182775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1026" name="Picture 2" descr="What is a bland diet and is it really ...">
            <a:extLst>
              <a:ext uri="{FF2B5EF4-FFF2-40B4-BE49-F238E27FC236}">
                <a16:creationId xmlns:a16="http://schemas.microsoft.com/office/drawing/2014/main" id="{87DF630D-B1A8-18F5-DA56-41FF64B9E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54" y="289952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mium Vector | Boy covered his nose because he couldn't stand the pungent  smell of durian fruit">
            <a:extLst>
              <a:ext uri="{FF2B5EF4-FFF2-40B4-BE49-F238E27FC236}">
                <a16:creationId xmlns:a16="http://schemas.microsoft.com/office/drawing/2014/main" id="{B103CC65-482F-8673-B08B-EFEFDFC53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87" y="2969106"/>
            <a:ext cx="2120713" cy="21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verripe bananas">
            <a:extLst>
              <a:ext uri="{FF2B5EF4-FFF2-40B4-BE49-F238E27FC236}">
                <a16:creationId xmlns:a16="http://schemas.microsoft.com/office/drawing/2014/main" id="{FBF82DA7-3113-5FF9-BF60-A48BBDFB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4" y="483851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istory of the Cornish Pasty">
            <a:extLst>
              <a:ext uri="{FF2B5EF4-FFF2-40B4-BE49-F238E27FC236}">
                <a16:creationId xmlns:a16="http://schemas.microsoft.com/office/drawing/2014/main" id="{62985178-55D1-2097-381D-65F6BE70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964" y="5015122"/>
            <a:ext cx="3139304" cy="161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uff Pastry, Flaky Pastry &amp; Rough Puff ...">
            <a:extLst>
              <a:ext uri="{FF2B5EF4-FFF2-40B4-BE49-F238E27FC236}">
                <a16:creationId xmlns:a16="http://schemas.microsoft.com/office/drawing/2014/main" id="{832A5A64-98AB-C132-0D16-89C24B120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079" y="494022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F15AE9-097F-5E00-FEE6-AAEE53DFA0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243" y="3080589"/>
            <a:ext cx="2466975" cy="16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0847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 1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DATE:12/11/2024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79" y="1298269"/>
            <a:ext cx="182775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1026" name="Picture 2" descr="What is a bland diet and is it really ...">
            <a:extLst>
              <a:ext uri="{FF2B5EF4-FFF2-40B4-BE49-F238E27FC236}">
                <a16:creationId xmlns:a16="http://schemas.microsoft.com/office/drawing/2014/main" id="{87DF630D-B1A8-18F5-DA56-41FF64B9E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548" y="135845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9950CB-2944-B6D7-8DE1-5317343BE03B}"/>
              </a:ext>
            </a:extLst>
          </p:cNvPr>
          <p:cNvSpPr txBox="1"/>
          <p:nvPr/>
        </p:nvSpPr>
        <p:spPr>
          <a:xfrm>
            <a:off x="5243996" y="3170318"/>
            <a:ext cx="231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88C4B-D5FA-3133-45AC-68EA46B2B2E2}"/>
              </a:ext>
            </a:extLst>
          </p:cNvPr>
          <p:cNvSpPr txBox="1"/>
          <p:nvPr/>
        </p:nvSpPr>
        <p:spPr>
          <a:xfrm>
            <a:off x="967918" y="3589498"/>
            <a:ext cx="231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slimy</a:t>
            </a:r>
          </a:p>
        </p:txBody>
      </p:sp>
      <p:pic>
        <p:nvPicPr>
          <p:cNvPr id="2050" name="Picture 2" descr="Premium Vector | Boy covered his nose because he couldn't stand the pungent  smell of durian fruit">
            <a:extLst>
              <a:ext uri="{FF2B5EF4-FFF2-40B4-BE49-F238E27FC236}">
                <a16:creationId xmlns:a16="http://schemas.microsoft.com/office/drawing/2014/main" id="{4094AB6D-F14F-0A32-254B-6C2A9BA2B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422" y="1443465"/>
            <a:ext cx="2146033" cy="214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D6C135-AB03-AAD5-F667-8E71C5D90FEF}"/>
              </a:ext>
            </a:extLst>
          </p:cNvPr>
          <p:cNvSpPr txBox="1"/>
          <p:nvPr/>
        </p:nvSpPr>
        <p:spPr>
          <a:xfrm>
            <a:off x="8374575" y="3283428"/>
            <a:ext cx="231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pungent</a:t>
            </a:r>
          </a:p>
        </p:txBody>
      </p:sp>
      <p:pic>
        <p:nvPicPr>
          <p:cNvPr id="2052" name="Picture 4" descr="overripe bananas">
            <a:extLst>
              <a:ext uri="{FF2B5EF4-FFF2-40B4-BE49-F238E27FC236}">
                <a16:creationId xmlns:a16="http://schemas.microsoft.com/office/drawing/2014/main" id="{94690082-1287-F5C2-2E3D-CF485368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91" y="4003077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2EC039-C0D7-A88E-337C-AB10262567CF}"/>
              </a:ext>
            </a:extLst>
          </p:cNvPr>
          <p:cNvSpPr txBox="1"/>
          <p:nvPr/>
        </p:nvSpPr>
        <p:spPr>
          <a:xfrm>
            <a:off x="941741" y="5999156"/>
            <a:ext cx="231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glutinous</a:t>
            </a:r>
          </a:p>
        </p:txBody>
      </p:sp>
      <p:pic>
        <p:nvPicPr>
          <p:cNvPr id="2054" name="Picture 6" descr="History of the Cornish Pasty">
            <a:extLst>
              <a:ext uri="{FF2B5EF4-FFF2-40B4-BE49-F238E27FC236}">
                <a16:creationId xmlns:a16="http://schemas.microsoft.com/office/drawing/2014/main" id="{C883D0E9-36B4-9F00-F90B-DAC32871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85" y="3938707"/>
            <a:ext cx="3389926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12C969-D8FE-4BD4-3767-538F202D07AF}"/>
              </a:ext>
            </a:extLst>
          </p:cNvPr>
          <p:cNvSpPr txBox="1"/>
          <p:nvPr/>
        </p:nvSpPr>
        <p:spPr>
          <a:xfrm>
            <a:off x="3823007" y="5839179"/>
            <a:ext cx="231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pasty</a:t>
            </a:r>
          </a:p>
        </p:txBody>
      </p:sp>
      <p:pic>
        <p:nvPicPr>
          <p:cNvPr id="2056" name="Picture 8" descr="Puff Pastry, Flaky Pastry &amp; Rough Puff ...">
            <a:extLst>
              <a:ext uri="{FF2B5EF4-FFF2-40B4-BE49-F238E27FC236}">
                <a16:creationId xmlns:a16="http://schemas.microsoft.com/office/drawing/2014/main" id="{77D54F33-54AF-DECC-1BA1-FE93314F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536" y="382445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DC16B6-5130-62B7-F208-280210758C6A}"/>
              </a:ext>
            </a:extLst>
          </p:cNvPr>
          <p:cNvSpPr txBox="1"/>
          <p:nvPr/>
        </p:nvSpPr>
        <p:spPr>
          <a:xfrm>
            <a:off x="8007022" y="5722598"/>
            <a:ext cx="231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flaky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527BA-78A4-A25C-40BF-9BEEC61C1A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267" y="1879933"/>
            <a:ext cx="2542919" cy="169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5125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 1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DATE:12/11/2024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Calibri" panose="020F0502020204030204" pitchFamily="34" charset="0"/>
                  <a:cs typeface="Calibri" panose="020F0502020204030204" pitchFamily="34" charset="0"/>
                </a:rPr>
                <a:t>02:00 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8880" y="1298269"/>
            <a:ext cx="8733163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endParaRPr lang="en-US" sz="2800" b="1" dirty="0">
              <a:cs typeface="GE SS Text Bold" pitchFamily="18" charset="-78"/>
            </a:endParaRPr>
          </a:p>
          <a:p>
            <a:pPr algn="r"/>
            <a:endParaRPr lang="ar-JO" sz="2000" b="1" dirty="0"/>
          </a:p>
        </p:txBody>
      </p:sp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79" y="1298269"/>
            <a:ext cx="182775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578A1-DC70-EDA0-1BBD-8807C20E9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1725" y="2244805"/>
            <a:ext cx="9779112" cy="183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7599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 1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DATE:12/11/2024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8880" y="1298269"/>
            <a:ext cx="8733163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endParaRPr lang="en-US" sz="2800" b="1" dirty="0">
              <a:cs typeface="GE SS Text Bold" pitchFamily="18" charset="-78"/>
            </a:endParaRPr>
          </a:p>
          <a:p>
            <a:pPr algn="r"/>
            <a:endParaRPr lang="ar-JO" sz="2000" b="1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1" y="6129076"/>
            <a:ext cx="1216731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80" y="1298269"/>
            <a:ext cx="151940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8880" y="1290888"/>
            <a:ext cx="13058144" cy="334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/>
              <a:t>Instructions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Think</a:t>
            </a:r>
            <a:r>
              <a:rPr lang="en-US" sz="2400" dirty="0"/>
              <a:t> – Answer the question alone.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Pair</a:t>
            </a:r>
            <a:r>
              <a:rPr lang="en-US" sz="2400" dirty="0"/>
              <a:t> – Share your answer with your partner.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Share</a:t>
            </a:r>
            <a:r>
              <a:rPr lang="en-US" sz="2400" dirty="0"/>
              <a:t> – Tell your ideas to the class.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6358" y="1450354"/>
            <a:ext cx="3096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/>
              <a:t>Think–Pair–Share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46" y="3618903"/>
            <a:ext cx="5734261" cy="31090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8879" y="5145531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https://wordwall.net/resource/3401493</a:t>
            </a:r>
            <a:endParaRPr lang="en-US" altLang="en-US" dirty="0">
              <a:solidFill>
                <a:srgbClr val="1155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9251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 1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DATE:12/11/2024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79" y="1298269"/>
            <a:ext cx="252107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r>
              <a:rPr lang="en-US" sz="2000" b="1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59492" y="1927446"/>
            <a:ext cx="6064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fruit, vegetable, herb, fish, meat, </a:t>
            </a:r>
            <a:r>
              <a:rPr lang="en-US" sz="2400" dirty="0" err="1"/>
              <a:t>flavour</a:t>
            </a:r>
            <a:r>
              <a:rPr lang="en-US" sz="2400" dirty="0"/>
              <a:t>, taste</a:t>
            </a:r>
          </a:p>
        </p:txBody>
      </p:sp>
      <p:sp>
        <p:nvSpPr>
          <p:cNvPr id="6" name="Rectangle 5"/>
          <p:cNvSpPr/>
          <p:nvPr/>
        </p:nvSpPr>
        <p:spPr>
          <a:xfrm>
            <a:off x="389572" y="2479246"/>
            <a:ext cx="6697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sizzling, clinking, buzzing, crunching, bubbling, rattling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5508" y="3400378"/>
            <a:ext cx="640986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fine dining,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junk food,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home-cooked meal,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street food,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fast food,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soft voice / quiet tone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Soundsnap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https://www.soundsnap.com/search/audio?query=rattling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84" y="1362456"/>
            <a:ext cx="4184337" cy="534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3940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DATE:12/11/2024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010:00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172509" y="1335184"/>
            <a:ext cx="3538008" cy="27699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dirty="0">
                <a:cs typeface="GE SS Text Bold" pitchFamily="18" charset="-78"/>
              </a:rPr>
              <a:t>Student’s Book pages 28</a:t>
            </a:r>
          </a:p>
          <a:p>
            <a:pPr algn="l"/>
            <a:endParaRPr lang="en-US" sz="2800" b="1" dirty="0">
              <a:cs typeface="GE SS Text Bold" pitchFamily="18" charset="-78"/>
            </a:endParaRPr>
          </a:p>
          <a:p>
            <a:pPr algn="l">
              <a:lnSpc>
                <a:spcPct val="250000"/>
              </a:lnSpc>
            </a:pPr>
            <a:endParaRPr lang="en-US" sz="2800" b="1" dirty="0">
              <a:cs typeface="GE SS Text Bold" pitchFamily="18" charset="-78"/>
            </a:endParaRPr>
          </a:p>
          <a:p>
            <a:pPr algn="r"/>
            <a:endParaRPr lang="ar-JO" sz="2000" b="1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1" y="6129076"/>
            <a:ext cx="1216731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80" y="1298269"/>
            <a:ext cx="294417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Presentation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AA45DA-48B0-C707-CB9A-1959B7E75D8A}"/>
              </a:ext>
            </a:extLst>
          </p:cNvPr>
          <p:cNvSpPr txBox="1"/>
          <p:nvPr/>
        </p:nvSpPr>
        <p:spPr>
          <a:xfrm>
            <a:off x="722650" y="1904221"/>
            <a:ext cx="71051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Think–Pair–Share for Vocabulary Text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Think (1–2 mins)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Students read the short vocabulary text individually.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They underline / note the </a:t>
            </a:r>
            <a:r>
              <a:rPr lang="en-US" b="1" dirty="0"/>
              <a:t>main idea of the text</a:t>
            </a:r>
            <a:r>
              <a:rPr lang="en-US" dirty="0"/>
              <a:t> (e.g., “it’s about food words.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They quickly guess the meaning of the </a:t>
            </a:r>
            <a:r>
              <a:rPr lang="en-US" b="1" dirty="0"/>
              <a:t>underlined words/phrases</a:t>
            </a:r>
            <a:r>
              <a:rPr lang="en-US" dirty="0"/>
              <a:t> from context.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Pair (3–4 mins)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Students turn to a partner and compare their ideas: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dirty="0"/>
              <a:t>What is the text mainly about?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dirty="0"/>
              <a:t>Do they agree on the meaning of the underlined words?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Share (3–4 mins)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A few pairs share with the whole class.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Teacher confirms meanings, gives pronunciation, or adds examples.</a:t>
            </a:r>
          </a:p>
          <a:p>
            <a:r>
              <a:rPr lang="en-US" b="1" dirty="0"/>
              <a:t>Timing:</a:t>
            </a:r>
            <a:r>
              <a:rPr lang="en-US" dirty="0"/>
              <a:t> </a:t>
            </a:r>
            <a:r>
              <a:rPr lang="en-US" b="1" dirty="0"/>
              <a:t>8–10 minutes total</a:t>
            </a:r>
            <a:endParaRPr lang="en-US" dirty="0"/>
          </a:p>
        </p:txBody>
      </p:sp>
      <p:pic>
        <p:nvPicPr>
          <p:cNvPr id="1026" name="Picture 2" descr="Cooperative Learning-Timed Pair Share. | Cathy's M. Ed. Educational Blog">
            <a:extLst>
              <a:ext uri="{FF2B5EF4-FFF2-40B4-BE49-F238E27FC236}">
                <a16:creationId xmlns:a16="http://schemas.microsoft.com/office/drawing/2014/main" id="{0EC2B691-B48F-A46F-F0AF-1AA24C08C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749" y="2659377"/>
            <a:ext cx="3342709" cy="262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943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DATE:12/11/2024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06:00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172509" y="1335184"/>
            <a:ext cx="3538008" cy="27699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dirty="0">
                <a:cs typeface="GE SS Text Bold" pitchFamily="18" charset="-78"/>
              </a:rPr>
              <a:t>Student’s Book pages 29    Ex.5</a:t>
            </a:r>
          </a:p>
          <a:p>
            <a:pPr algn="l"/>
            <a:endParaRPr lang="en-US" sz="2800" b="1" dirty="0">
              <a:cs typeface="GE SS Text Bold" pitchFamily="18" charset="-78"/>
            </a:endParaRPr>
          </a:p>
          <a:p>
            <a:pPr algn="l">
              <a:lnSpc>
                <a:spcPct val="250000"/>
              </a:lnSpc>
            </a:pPr>
            <a:endParaRPr lang="en-US" sz="2800" b="1" dirty="0">
              <a:cs typeface="GE SS Text Bold" pitchFamily="18" charset="-78"/>
            </a:endParaRPr>
          </a:p>
          <a:p>
            <a:pPr algn="r"/>
            <a:endParaRPr lang="ar-JO" sz="2000" b="1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1" y="6129076"/>
            <a:ext cx="1216731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80" y="1298269"/>
            <a:ext cx="294417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Presentation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18" y="3190844"/>
            <a:ext cx="5997830" cy="3661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70" y="1835253"/>
            <a:ext cx="6098854" cy="1231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11" y="2246780"/>
            <a:ext cx="3616946" cy="457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4472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LESSON1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DATE:12/11/2024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8880" y="1298269"/>
            <a:ext cx="8733163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800" b="1" dirty="0">
                <a:cs typeface="GE SS Text Bold" pitchFamily="18" charset="-78"/>
              </a:rPr>
              <a:t> Ex5</a:t>
            </a:r>
          </a:p>
          <a:p>
            <a:pPr algn="r"/>
            <a:endParaRPr lang="ar-JO" sz="2000" b="1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1" y="6129076"/>
            <a:ext cx="1216731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79" y="1298269"/>
            <a:ext cx="166826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4" y="2255418"/>
            <a:ext cx="7178039" cy="380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0886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DATE:13/11/2024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 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06:00 minutes</a:t>
              </a: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1" y="6129076"/>
            <a:ext cx="1216731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80" y="1298269"/>
            <a:ext cx="294417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Presentation </a:t>
            </a:r>
          </a:p>
        </p:txBody>
      </p:sp>
      <p:pic>
        <p:nvPicPr>
          <p:cNvPr id="3" name="Focus5_2E_CD1_Audio_25">
            <a:hlinkClick r:id="" action="ppaction://media"/>
            <a:extLst>
              <a:ext uri="{FF2B5EF4-FFF2-40B4-BE49-F238E27FC236}">
                <a16:creationId xmlns:a16="http://schemas.microsoft.com/office/drawing/2014/main" id="{D6F6B9CF-BD6B-B3E9-EBAB-91E941EE1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0" y="1772401"/>
            <a:ext cx="6621972" cy="883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" y="2859845"/>
            <a:ext cx="7232332" cy="37238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72509" y="1335184"/>
            <a:ext cx="3613540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dirty="0">
                <a:cs typeface="GE SS Text Bold" pitchFamily="18" charset="-78"/>
              </a:rPr>
              <a:t>Students Book pages 29    Ex.5</a:t>
            </a:r>
          </a:p>
          <a:p>
            <a:pPr algn="l"/>
            <a:endParaRPr lang="en-US" sz="2800" b="1" dirty="0">
              <a:cs typeface="GE SS Text Bold" pitchFamily="18" charset="-78"/>
            </a:endParaRPr>
          </a:p>
          <a:p>
            <a:endParaRPr lang="en-US" sz="2800" dirty="0"/>
          </a:p>
          <a:p>
            <a:r>
              <a:rPr lang="en-US" sz="2000" dirty="0"/>
              <a:t>Work </a:t>
            </a:r>
            <a:r>
              <a:rPr lang="en-US" sz="2000" i="1" dirty="0"/>
              <a:t>individually</a:t>
            </a:r>
            <a:r>
              <a:rPr lang="en-US" sz="2000" dirty="0"/>
              <a:t> to complete the exercise then </a:t>
            </a:r>
            <a:r>
              <a:rPr lang="en-US" sz="2000" i="1" dirty="0"/>
              <a:t>check</a:t>
            </a:r>
            <a:r>
              <a:rPr lang="en-US" sz="2000" dirty="0"/>
              <a:t> with your partner (compare answers).</a:t>
            </a:r>
          </a:p>
          <a:p>
            <a:pPr algn="l"/>
            <a:endParaRPr lang="en-US" sz="2800" b="1" dirty="0">
              <a:cs typeface="GE SS Text Bold" pitchFamily="18" charset="-78"/>
            </a:endParaRPr>
          </a:p>
          <a:p>
            <a:pPr algn="r"/>
            <a:endParaRPr lang="ar-JO" sz="2000" b="1" dirty="0"/>
          </a:p>
        </p:txBody>
      </p:sp>
    </p:spTree>
    <p:extLst>
      <p:ext uri="{BB962C8B-B14F-4D97-AF65-F5344CB8AC3E}">
        <p14:creationId xmlns:p14="http://schemas.microsoft.com/office/powerpoint/2010/main" val="646534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8762567" y="686425"/>
            <a:ext cx="2265820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LESSON1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ISLAMIC  EDUCATIONAL COLLEGE         	DATE:13/11/2024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403105" y="67810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907939" y="67392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GRADE10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380946" y="68642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Vocabulary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572" y="1254047"/>
            <a:ext cx="10296149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" y="12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9782" y="115231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8880" y="1298269"/>
            <a:ext cx="8733163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800" b="1" dirty="0">
                <a:cs typeface="GE SS Text Bold" pitchFamily="18" charset="-78"/>
              </a:rPr>
              <a:t> Ex 7</a:t>
            </a:r>
          </a:p>
          <a:p>
            <a:pPr algn="r"/>
            <a:endParaRPr lang="ar-JO" sz="2000" b="1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1" y="6129076"/>
            <a:ext cx="1216731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Action Button: Go Home 4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377B85-2F22-45D6-B306-BACAFE1AB7D8}"/>
              </a:ext>
            </a:extLst>
          </p:cNvPr>
          <p:cNvSpPr/>
          <p:nvPr/>
        </p:nvSpPr>
        <p:spPr>
          <a:xfrm>
            <a:off x="11148277" y="3652760"/>
            <a:ext cx="744279" cy="5936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AF74-B50A-4805-A8E4-A41139DDDC04}"/>
              </a:ext>
            </a:extLst>
          </p:cNvPr>
          <p:cNvSpPr txBox="1"/>
          <p:nvPr/>
        </p:nvSpPr>
        <p:spPr>
          <a:xfrm>
            <a:off x="468879" y="1298269"/>
            <a:ext cx="166826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742601"/>
            <a:ext cx="6603788" cy="492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2122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7d3d12-a688-4a65-9735-5d5242335cee">
      <Terms xmlns="http://schemas.microsoft.com/office/infopath/2007/PartnerControls"/>
    </lcf76f155ced4ddcb4097134ff3c332f>
    <TaxCatchAll xmlns="3e03e693-6f57-4a0f-8762-2487ed846c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CD5A634654594FBBFFA6A58C1B7A05" ma:contentTypeVersion="14" ma:contentTypeDescription="Create a new document." ma:contentTypeScope="" ma:versionID="6b2dea2e8b93c79cf5ca688f69d4c3ec">
  <xsd:schema xmlns:xsd="http://www.w3.org/2001/XMLSchema" xmlns:xs="http://www.w3.org/2001/XMLSchema" xmlns:p="http://schemas.microsoft.com/office/2006/metadata/properties" xmlns:ns2="0b7d3d12-a688-4a65-9735-5d5242335cee" xmlns:ns3="3e03e693-6f57-4a0f-8762-2487ed846c1c" targetNamespace="http://schemas.microsoft.com/office/2006/metadata/properties" ma:root="true" ma:fieldsID="21fb15d1cb0a07f67bc2296c58cdc3ae" ns2:_="" ns3:_="">
    <xsd:import namespace="0b7d3d12-a688-4a65-9735-5d5242335cee"/>
    <xsd:import namespace="3e03e693-6f57-4a0f-8762-2487ed846c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d3d12-a688-4a65-9735-5d5242335c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3e693-6f57-4a0f-8762-2487ed846c1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24593b5-bb6d-4ace-b8b0-595ce26c6980}" ma:internalName="TaxCatchAll" ma:showField="CatchAllData" ma:web="3e03e693-6f57-4a0f-8762-2487ed846c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23E97A-6CD5-476F-AD8D-617C395224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67920D-6D4D-4659-9607-08775E35162D}">
  <ds:schemaRefs>
    <ds:schemaRef ds:uri="http://schemas.microsoft.com/office/2006/metadata/properties"/>
    <ds:schemaRef ds:uri="http://schemas.microsoft.com/office/infopath/2007/PartnerControls"/>
    <ds:schemaRef ds:uri="0b7d3d12-a688-4a65-9735-5d5242335cee"/>
    <ds:schemaRef ds:uri="3e03e693-6f57-4a0f-8762-2487ed846c1c"/>
  </ds:schemaRefs>
</ds:datastoreItem>
</file>

<file path=customXml/itemProps3.xml><?xml version="1.0" encoding="utf-8"?>
<ds:datastoreItem xmlns:ds="http://schemas.openxmlformats.org/officeDocument/2006/customXml" ds:itemID="{5482D104-4B2F-4329-8DD4-5291CB608B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7d3d12-a688-4a65-9735-5d5242335cee"/>
    <ds:schemaRef ds:uri="3e03e693-6f57-4a0f-8762-2487ed846c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5177</TotalTime>
  <Words>1294</Words>
  <Application>Microsoft Office PowerPoint</Application>
  <PresentationFormat>Widescreen</PresentationFormat>
  <Paragraphs>264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Adobe Arabic</vt:lpstr>
      <vt:lpstr>Arial</vt:lpstr>
      <vt:lpstr>Calibri</vt:lpstr>
      <vt:lpstr>Calibri Light</vt:lpstr>
      <vt:lpstr>HelveticaNeueLT Arabic 45 Light</vt:lpstr>
      <vt:lpstr>HelveticaNeueLT Arabic 55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Ahmad Ashour</cp:lastModifiedBy>
  <cp:revision>292</cp:revision>
  <cp:lastPrinted>2024-02-21T09:04:20Z</cp:lastPrinted>
  <dcterms:created xsi:type="dcterms:W3CDTF">2019-06-13T08:00:41Z</dcterms:created>
  <dcterms:modified xsi:type="dcterms:W3CDTF">2025-09-02T18:35:00Z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0x0101005FCD5A634654594FBBFFA6A58C1B7A05</vt:lpwstr>
  </property>
</Properties>
</file>