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9" r:id="rId3"/>
    <p:sldId id="260" r:id="rId4"/>
    <p:sldId id="261" r:id="rId5"/>
    <p:sldId id="262" r:id="rId6"/>
    <p:sldId id="263" r:id="rId7"/>
    <p:sldId id="280" r:id="rId8"/>
    <p:sldId id="264" r:id="rId9"/>
    <p:sldId id="265" r:id="rId10"/>
    <p:sldId id="257" r:id="rId11"/>
    <p:sldId id="267" r:id="rId12"/>
    <p:sldId id="275" r:id="rId13"/>
    <p:sldId id="268" r:id="rId14"/>
    <p:sldId id="286" r:id="rId15"/>
    <p:sldId id="288" r:id="rId16"/>
    <p:sldId id="290" r:id="rId17"/>
    <p:sldId id="289" r:id="rId18"/>
    <p:sldId id="287" r:id="rId19"/>
    <p:sldId id="281" r:id="rId20"/>
    <p:sldId id="269" r:id="rId21"/>
    <p:sldId id="282" r:id="rId22"/>
    <p:sldId id="270" r:id="rId23"/>
    <p:sldId id="283" r:id="rId24"/>
    <p:sldId id="272" r:id="rId25"/>
    <p:sldId id="284" r:id="rId26"/>
    <p:sldId id="271" r:id="rId27"/>
    <p:sldId id="2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0CC608-6885-48AC-9173-7130FD9CCAED}"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A5755-5355-43A7-953F-2E8481EE7DA4}" type="slidenum">
              <a:rPr lang="en-US" smtClean="0"/>
              <a:pPr/>
              <a:t>‹#›</a:t>
            </a:fld>
            <a:endParaRPr lang="en-US"/>
          </a:p>
        </p:txBody>
      </p:sp>
    </p:spTree>
    <p:extLst>
      <p:ext uri="{BB962C8B-B14F-4D97-AF65-F5344CB8AC3E}">
        <p14:creationId xmlns:p14="http://schemas.microsoft.com/office/powerpoint/2010/main" val="400560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CC608-6885-48AC-9173-7130FD9CCAED}"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A5755-5355-43A7-953F-2E8481EE7DA4}" type="slidenum">
              <a:rPr lang="en-US" smtClean="0"/>
              <a:pPr/>
              <a:t>‹#›</a:t>
            </a:fld>
            <a:endParaRPr lang="en-US"/>
          </a:p>
        </p:txBody>
      </p:sp>
    </p:spTree>
    <p:extLst>
      <p:ext uri="{BB962C8B-B14F-4D97-AF65-F5344CB8AC3E}">
        <p14:creationId xmlns:p14="http://schemas.microsoft.com/office/powerpoint/2010/main" val="4191503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CC608-6885-48AC-9173-7130FD9CCAED}"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A5755-5355-43A7-953F-2E8481EE7DA4}" type="slidenum">
              <a:rPr lang="en-US" smtClean="0"/>
              <a:pPr/>
              <a:t>‹#›</a:t>
            </a:fld>
            <a:endParaRPr lang="en-US"/>
          </a:p>
        </p:txBody>
      </p:sp>
    </p:spTree>
    <p:extLst>
      <p:ext uri="{BB962C8B-B14F-4D97-AF65-F5344CB8AC3E}">
        <p14:creationId xmlns:p14="http://schemas.microsoft.com/office/powerpoint/2010/main" val="1116338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382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206"/>
        <p:cNvGrpSpPr/>
        <p:nvPr/>
      </p:nvGrpSpPr>
      <p:grpSpPr>
        <a:xfrm>
          <a:off x="0" y="0"/>
          <a:ext cx="0" cy="0"/>
          <a:chOff x="0" y="0"/>
          <a:chExt cx="0" cy="0"/>
        </a:xfrm>
      </p:grpSpPr>
    </p:spTree>
    <p:extLst>
      <p:ext uri="{BB962C8B-B14F-4D97-AF65-F5344CB8AC3E}">
        <p14:creationId xmlns:p14="http://schemas.microsoft.com/office/powerpoint/2010/main" val="1950324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CC608-6885-48AC-9173-7130FD9CCAED}"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A5755-5355-43A7-953F-2E8481EE7DA4}" type="slidenum">
              <a:rPr lang="en-US" smtClean="0"/>
              <a:pPr/>
              <a:t>‹#›</a:t>
            </a:fld>
            <a:endParaRPr lang="en-US"/>
          </a:p>
        </p:txBody>
      </p:sp>
    </p:spTree>
    <p:extLst>
      <p:ext uri="{BB962C8B-B14F-4D97-AF65-F5344CB8AC3E}">
        <p14:creationId xmlns:p14="http://schemas.microsoft.com/office/powerpoint/2010/main" val="1963050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CC608-6885-48AC-9173-7130FD9CCAED}"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A5755-5355-43A7-953F-2E8481EE7DA4}" type="slidenum">
              <a:rPr lang="en-US" smtClean="0"/>
              <a:pPr/>
              <a:t>‹#›</a:t>
            </a:fld>
            <a:endParaRPr lang="en-US"/>
          </a:p>
        </p:txBody>
      </p:sp>
    </p:spTree>
    <p:extLst>
      <p:ext uri="{BB962C8B-B14F-4D97-AF65-F5344CB8AC3E}">
        <p14:creationId xmlns:p14="http://schemas.microsoft.com/office/powerpoint/2010/main" val="3848421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CC608-6885-48AC-9173-7130FD9CCAED}"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A5755-5355-43A7-953F-2E8481EE7DA4}" type="slidenum">
              <a:rPr lang="en-US" smtClean="0"/>
              <a:pPr/>
              <a:t>‹#›</a:t>
            </a:fld>
            <a:endParaRPr lang="en-US"/>
          </a:p>
        </p:txBody>
      </p:sp>
    </p:spTree>
    <p:extLst>
      <p:ext uri="{BB962C8B-B14F-4D97-AF65-F5344CB8AC3E}">
        <p14:creationId xmlns:p14="http://schemas.microsoft.com/office/powerpoint/2010/main" val="27865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CC608-6885-48AC-9173-7130FD9CCAED}" type="datetimeFigureOut">
              <a:rPr lang="en-US" smtClean="0"/>
              <a:pPr/>
              <a:t>9/21/2025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FA5755-5355-43A7-953F-2E8481EE7DA4}" type="slidenum">
              <a:rPr lang="en-US" smtClean="0"/>
              <a:pPr/>
              <a:t>‹#›</a:t>
            </a:fld>
            <a:endParaRPr lang="en-US"/>
          </a:p>
        </p:txBody>
      </p:sp>
    </p:spTree>
    <p:extLst>
      <p:ext uri="{BB962C8B-B14F-4D97-AF65-F5344CB8AC3E}">
        <p14:creationId xmlns:p14="http://schemas.microsoft.com/office/powerpoint/2010/main" val="2765784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0CC608-6885-48AC-9173-7130FD9CCAED}" type="datetimeFigureOut">
              <a:rPr lang="en-US" smtClean="0"/>
              <a:pPr/>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FA5755-5355-43A7-953F-2E8481EE7DA4}" type="slidenum">
              <a:rPr lang="en-US" smtClean="0"/>
              <a:pPr/>
              <a:t>‹#›</a:t>
            </a:fld>
            <a:endParaRPr lang="en-US"/>
          </a:p>
        </p:txBody>
      </p:sp>
    </p:spTree>
    <p:extLst>
      <p:ext uri="{BB962C8B-B14F-4D97-AF65-F5344CB8AC3E}">
        <p14:creationId xmlns:p14="http://schemas.microsoft.com/office/powerpoint/2010/main" val="65474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CC608-6885-48AC-9173-7130FD9CCAED}" type="datetimeFigureOut">
              <a:rPr lang="en-US" smtClean="0"/>
              <a:pPr/>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FA5755-5355-43A7-953F-2E8481EE7DA4}" type="slidenum">
              <a:rPr lang="en-US" smtClean="0"/>
              <a:pPr/>
              <a:t>‹#›</a:t>
            </a:fld>
            <a:endParaRPr lang="en-US"/>
          </a:p>
        </p:txBody>
      </p:sp>
    </p:spTree>
    <p:extLst>
      <p:ext uri="{BB962C8B-B14F-4D97-AF65-F5344CB8AC3E}">
        <p14:creationId xmlns:p14="http://schemas.microsoft.com/office/powerpoint/2010/main" val="222207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CC608-6885-48AC-9173-7130FD9CCAED}"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A5755-5355-43A7-953F-2E8481EE7DA4}" type="slidenum">
              <a:rPr lang="en-US" smtClean="0"/>
              <a:pPr/>
              <a:t>‹#›</a:t>
            </a:fld>
            <a:endParaRPr lang="en-US"/>
          </a:p>
        </p:txBody>
      </p:sp>
    </p:spTree>
    <p:extLst>
      <p:ext uri="{BB962C8B-B14F-4D97-AF65-F5344CB8AC3E}">
        <p14:creationId xmlns:p14="http://schemas.microsoft.com/office/powerpoint/2010/main" val="165123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CC608-6885-48AC-9173-7130FD9CCAED}"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A5755-5355-43A7-953F-2E8481EE7DA4}" type="slidenum">
              <a:rPr lang="en-US" smtClean="0"/>
              <a:pPr/>
              <a:t>‹#›</a:t>
            </a:fld>
            <a:endParaRPr lang="en-US"/>
          </a:p>
        </p:txBody>
      </p:sp>
    </p:spTree>
    <p:extLst>
      <p:ext uri="{BB962C8B-B14F-4D97-AF65-F5344CB8AC3E}">
        <p14:creationId xmlns:p14="http://schemas.microsoft.com/office/powerpoint/2010/main" val="170687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CC608-6885-48AC-9173-7130FD9CCAED}" type="datetimeFigureOut">
              <a:rPr lang="en-US" smtClean="0"/>
              <a:pPr/>
              <a:t>9/21/2025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A5755-5355-43A7-953F-2E8481EE7DA4}" type="slidenum">
              <a:rPr lang="en-US" smtClean="0"/>
              <a:pPr/>
              <a:t>‹#›</a:t>
            </a:fld>
            <a:endParaRPr lang="en-US"/>
          </a:p>
        </p:txBody>
      </p:sp>
    </p:spTree>
    <p:extLst>
      <p:ext uri="{BB962C8B-B14F-4D97-AF65-F5344CB8AC3E}">
        <p14:creationId xmlns:p14="http://schemas.microsoft.com/office/powerpoint/2010/main" val="3477777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3.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45" y="32004"/>
            <a:ext cx="12192000" cy="6793992"/>
          </a:xfrm>
          <a:prstGeom prst="rect">
            <a:avLst/>
          </a:prstGeom>
        </p:spPr>
      </p:pic>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grpSp>
        <p:nvGrpSpPr>
          <p:cNvPr id="3" name="Group 20">
            <a:extLst>
              <a:ext uri="{FF2B5EF4-FFF2-40B4-BE49-F238E27FC236}">
                <a16:creationId xmlns:a16="http://schemas.microsoft.com/office/drawing/2014/main" id="{E7943F3F-787D-A74D-7161-B36D6B858079}"/>
              </a:ext>
            </a:extLst>
          </p:cNvPr>
          <p:cNvGrpSpPr/>
          <p:nvPr/>
        </p:nvGrpSpPr>
        <p:grpSpPr>
          <a:xfrm>
            <a:off x="42423" y="104529"/>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5" y="6322618"/>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10426652" y="472645"/>
            <a:ext cx="1810669" cy="6232955"/>
          </a:xfrm>
          <a:prstGeom prst="rect">
            <a:avLst/>
          </a:prstGeom>
        </p:spPr>
      </p:pic>
      <p:pic>
        <p:nvPicPr>
          <p:cNvPr id="17" name="صورة 16" descr="download (6).jpg"/>
          <p:cNvPicPr/>
          <p:nvPr/>
        </p:nvPicPr>
        <p:blipFill>
          <a:blip r:embed="rId6" cstate="print"/>
          <a:stretch>
            <a:fillRect/>
          </a:stretch>
        </p:blipFill>
        <p:spPr>
          <a:xfrm>
            <a:off x="7652825" y="585495"/>
            <a:ext cx="2687699" cy="3240919"/>
          </a:xfrm>
          <a:prstGeom prst="rect">
            <a:avLst/>
          </a:prstGeom>
        </p:spPr>
      </p:pic>
      <p:sp>
        <p:nvSpPr>
          <p:cNvPr id="21" name="TextBox 51">
            <a:extLst>
              <a:ext uri="{FF2B5EF4-FFF2-40B4-BE49-F238E27FC236}">
                <a16:creationId xmlns:a16="http://schemas.microsoft.com/office/drawing/2014/main" id="{D204E012-E10A-4287-A0AF-7DBE58062CE6}"/>
              </a:ext>
            </a:extLst>
          </p:cNvPr>
          <p:cNvSpPr txBox="1"/>
          <p:nvPr/>
        </p:nvSpPr>
        <p:spPr>
          <a:xfrm>
            <a:off x="1688125" y="984738"/>
            <a:ext cx="4797082"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DZ" sz="4400" b="1" dirty="0" err="1">
                <a:solidFill>
                  <a:srgbClr val="FF0000"/>
                </a:solidFill>
                <a:cs typeface="Alawi Shafa" pitchFamily="2" charset="-78"/>
              </a:rPr>
              <a:t>نتاجات</a:t>
            </a:r>
            <a:r>
              <a:rPr lang="ar-DZ" sz="4400" b="1" dirty="0">
                <a:solidFill>
                  <a:srgbClr val="FF0000"/>
                </a:solidFill>
                <a:cs typeface="Alawi Shafa" pitchFamily="2" charset="-78"/>
              </a:rPr>
              <a:t> الحصة:</a:t>
            </a:r>
            <a:endParaRPr lang="ar-AE" sz="4400" b="1" dirty="0">
              <a:solidFill>
                <a:srgbClr val="FF0000"/>
              </a:solidFill>
              <a:cs typeface="Alawi Shafa" pitchFamily="2" charset="-78"/>
            </a:endParaRPr>
          </a:p>
        </p:txBody>
      </p:sp>
      <p:sp>
        <p:nvSpPr>
          <p:cNvPr id="24" name="TextBox 51">
            <a:extLst>
              <a:ext uri="{FF2B5EF4-FFF2-40B4-BE49-F238E27FC236}">
                <a16:creationId xmlns:a16="http://schemas.microsoft.com/office/drawing/2014/main" id="{D204E012-E10A-4287-A0AF-7DBE58062CE6}"/>
              </a:ext>
            </a:extLst>
          </p:cNvPr>
          <p:cNvSpPr txBox="1"/>
          <p:nvPr/>
        </p:nvSpPr>
        <p:spPr>
          <a:xfrm>
            <a:off x="2256747" y="2205954"/>
            <a:ext cx="1422241" cy="3477875"/>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endParaRPr lang="ar-JO" sz="4400" dirty="0">
              <a:solidFill>
                <a:schemeClr val="accent2">
                  <a:lumMod val="50000"/>
                </a:schemeClr>
              </a:solidFill>
              <a:cs typeface="Alawi Shafa" pitchFamily="2" charset="-78"/>
            </a:endParaRPr>
          </a:p>
          <a:p>
            <a:pPr algn="ctr"/>
            <a:r>
              <a:rPr lang="ar-DZ" sz="4400" dirty="0">
                <a:solidFill>
                  <a:schemeClr val="accent2">
                    <a:lumMod val="50000"/>
                  </a:schemeClr>
                </a:solidFill>
                <a:cs typeface="Alawi Shafa" pitchFamily="2" charset="-78"/>
              </a:rPr>
              <a:t>تدبر</a:t>
            </a:r>
            <a:endParaRPr lang="ar-JO" sz="4400" dirty="0">
              <a:solidFill>
                <a:schemeClr val="accent2">
                  <a:lumMod val="50000"/>
                </a:schemeClr>
              </a:solidFill>
              <a:cs typeface="Alawi Shafa" pitchFamily="2" charset="-78"/>
            </a:endParaRPr>
          </a:p>
          <a:p>
            <a:pPr algn="ctr"/>
            <a:endParaRPr lang="ar-JO" sz="4400" dirty="0">
              <a:solidFill>
                <a:schemeClr val="accent2">
                  <a:lumMod val="50000"/>
                </a:schemeClr>
              </a:solidFill>
              <a:cs typeface="Alawi Shafa" pitchFamily="2" charset="-78"/>
            </a:endParaRPr>
          </a:p>
          <a:p>
            <a:pPr algn="ctr"/>
            <a:r>
              <a:rPr lang="ar-DZ" sz="4400" dirty="0">
                <a:solidFill>
                  <a:schemeClr val="accent2">
                    <a:lumMod val="50000"/>
                  </a:schemeClr>
                </a:solidFill>
                <a:cs typeface="Alawi Shafa" pitchFamily="2" charset="-78"/>
              </a:rPr>
              <a:t> الآية</a:t>
            </a:r>
            <a:endParaRPr lang="ar-JO" sz="4400" dirty="0">
              <a:solidFill>
                <a:schemeClr val="accent2">
                  <a:lumMod val="50000"/>
                </a:schemeClr>
              </a:solidFill>
              <a:cs typeface="Alawi Shafa" pitchFamily="2" charset="-78"/>
            </a:endParaRPr>
          </a:p>
          <a:p>
            <a:pPr algn="ctr"/>
            <a:endParaRPr lang="ar-JO" sz="4400" dirty="0">
              <a:solidFill>
                <a:schemeClr val="accent2">
                  <a:lumMod val="50000"/>
                </a:schemeClr>
              </a:solidFill>
              <a:cs typeface="Alawi Shafa" pitchFamily="2" charset="-78"/>
            </a:endParaRPr>
          </a:p>
        </p:txBody>
      </p:sp>
      <p:sp>
        <p:nvSpPr>
          <p:cNvPr id="27" name="TextBox 51">
            <a:extLst>
              <a:ext uri="{FF2B5EF4-FFF2-40B4-BE49-F238E27FC236}">
                <a16:creationId xmlns:a16="http://schemas.microsoft.com/office/drawing/2014/main" id="{D204E012-E10A-4287-A0AF-7DBE58062CE6}"/>
              </a:ext>
            </a:extLst>
          </p:cNvPr>
          <p:cNvSpPr txBox="1"/>
          <p:nvPr/>
        </p:nvSpPr>
        <p:spPr>
          <a:xfrm>
            <a:off x="527487" y="2246141"/>
            <a:ext cx="1411744" cy="3477875"/>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endParaRPr lang="ar-JO" sz="4400" dirty="0">
              <a:solidFill>
                <a:schemeClr val="accent2">
                  <a:lumMod val="50000"/>
                </a:schemeClr>
              </a:solidFill>
              <a:cs typeface="Alawi Shafa" pitchFamily="2" charset="-78"/>
            </a:endParaRPr>
          </a:p>
          <a:p>
            <a:pPr algn="ctr"/>
            <a:r>
              <a:rPr lang="ar-DZ" sz="4400" dirty="0">
                <a:solidFill>
                  <a:schemeClr val="accent2">
                    <a:lumMod val="50000"/>
                  </a:schemeClr>
                </a:solidFill>
                <a:cs typeface="Alawi Shafa" pitchFamily="2" charset="-78"/>
              </a:rPr>
              <a:t>حفظ</a:t>
            </a:r>
          </a:p>
          <a:p>
            <a:pPr algn="ctr"/>
            <a:endParaRPr lang="ar-JO" sz="4400" dirty="0">
              <a:solidFill>
                <a:schemeClr val="accent2">
                  <a:lumMod val="50000"/>
                </a:schemeClr>
              </a:solidFill>
              <a:cs typeface="Alawi Shafa" pitchFamily="2" charset="-78"/>
            </a:endParaRPr>
          </a:p>
          <a:p>
            <a:pPr algn="ctr"/>
            <a:r>
              <a:rPr lang="ar-JO" sz="4400" dirty="0">
                <a:solidFill>
                  <a:schemeClr val="accent2">
                    <a:lumMod val="50000"/>
                  </a:schemeClr>
                </a:solidFill>
                <a:cs typeface="Alawi Shafa" pitchFamily="2" charset="-78"/>
              </a:rPr>
              <a:t>ا</a:t>
            </a:r>
            <a:r>
              <a:rPr lang="ar-DZ" sz="4400" dirty="0">
                <a:solidFill>
                  <a:schemeClr val="accent2">
                    <a:lumMod val="50000"/>
                  </a:schemeClr>
                </a:solidFill>
                <a:cs typeface="Alawi Shafa" pitchFamily="2" charset="-78"/>
              </a:rPr>
              <a:t>لآي</a:t>
            </a:r>
            <a:r>
              <a:rPr lang="ar-JO" sz="4400" dirty="0">
                <a:solidFill>
                  <a:schemeClr val="accent2">
                    <a:lumMod val="50000"/>
                  </a:schemeClr>
                </a:solidFill>
                <a:cs typeface="Alawi Shafa" pitchFamily="2" charset="-78"/>
              </a:rPr>
              <a:t>ات</a:t>
            </a:r>
          </a:p>
          <a:p>
            <a:pPr algn="ctr"/>
            <a:endParaRPr lang="ar-AE" sz="4400" dirty="0">
              <a:solidFill>
                <a:schemeClr val="accent2">
                  <a:lumMod val="50000"/>
                </a:schemeClr>
              </a:solidFill>
              <a:cs typeface="Alawi Shafa" pitchFamily="2" charset="-78"/>
            </a:endParaRPr>
          </a:p>
        </p:txBody>
      </p:sp>
      <p:sp>
        <p:nvSpPr>
          <p:cNvPr id="28" name="TextBox 51">
            <a:extLst>
              <a:ext uri="{FF2B5EF4-FFF2-40B4-BE49-F238E27FC236}">
                <a16:creationId xmlns:a16="http://schemas.microsoft.com/office/drawing/2014/main" id="{D204E012-E10A-4287-A0AF-7DBE58062CE6}"/>
              </a:ext>
            </a:extLst>
          </p:cNvPr>
          <p:cNvSpPr txBox="1"/>
          <p:nvPr/>
        </p:nvSpPr>
        <p:spPr>
          <a:xfrm>
            <a:off x="4048175" y="2211338"/>
            <a:ext cx="1495706" cy="3477875"/>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endParaRPr lang="ar-DZ" sz="4400" dirty="0">
              <a:solidFill>
                <a:schemeClr val="accent2">
                  <a:lumMod val="50000"/>
                </a:schemeClr>
              </a:solidFill>
              <a:cs typeface="Alawi Shafa" pitchFamily="2" charset="-78"/>
            </a:endParaRPr>
          </a:p>
          <a:p>
            <a:pPr algn="ctr"/>
            <a:r>
              <a:rPr lang="ar-DZ" sz="4400" dirty="0">
                <a:solidFill>
                  <a:schemeClr val="accent2">
                    <a:lumMod val="50000"/>
                  </a:schemeClr>
                </a:solidFill>
                <a:cs typeface="Alawi Shafa" pitchFamily="2" charset="-78"/>
              </a:rPr>
              <a:t>تفسير الآيات بشكل عام</a:t>
            </a:r>
            <a:endParaRPr lang="ar-AE" sz="4400" dirty="0">
              <a:solidFill>
                <a:schemeClr val="accent2">
                  <a:lumMod val="50000"/>
                </a:schemeClr>
              </a:solidFill>
              <a:cs typeface="Alawi Shafa" pitchFamily="2" charset="-78"/>
            </a:endParaRPr>
          </a:p>
        </p:txBody>
      </p:sp>
      <p:sp>
        <p:nvSpPr>
          <p:cNvPr id="29" name="TextBox 51">
            <a:extLst>
              <a:ext uri="{FF2B5EF4-FFF2-40B4-BE49-F238E27FC236}">
                <a16:creationId xmlns:a16="http://schemas.microsoft.com/office/drawing/2014/main" id="{D204E012-E10A-4287-A0AF-7DBE58062CE6}"/>
              </a:ext>
            </a:extLst>
          </p:cNvPr>
          <p:cNvSpPr txBox="1"/>
          <p:nvPr/>
        </p:nvSpPr>
        <p:spPr>
          <a:xfrm>
            <a:off x="5849819" y="2246141"/>
            <a:ext cx="1446624" cy="3477875"/>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endParaRPr lang="ar-DZ" sz="4400" dirty="0">
              <a:solidFill>
                <a:schemeClr val="accent2">
                  <a:lumMod val="50000"/>
                </a:schemeClr>
              </a:solidFill>
              <a:cs typeface="Alawi Shafa" pitchFamily="2" charset="-78"/>
            </a:endParaRPr>
          </a:p>
          <a:p>
            <a:pPr algn="ctr"/>
            <a:r>
              <a:rPr lang="ar-DZ" sz="4400" dirty="0">
                <a:solidFill>
                  <a:schemeClr val="accent2">
                    <a:lumMod val="50000"/>
                  </a:schemeClr>
                </a:solidFill>
                <a:cs typeface="Alawi Shafa" pitchFamily="2" charset="-78"/>
              </a:rPr>
              <a:t>معرفة آداب </a:t>
            </a:r>
          </a:p>
          <a:p>
            <a:pPr algn="ctr"/>
            <a:r>
              <a:rPr lang="ar-DZ" sz="4400" dirty="0">
                <a:solidFill>
                  <a:schemeClr val="accent2">
                    <a:lumMod val="50000"/>
                  </a:schemeClr>
                </a:solidFill>
                <a:cs typeface="Alawi Shafa" pitchFamily="2" charset="-78"/>
              </a:rPr>
              <a:t>التلاوة</a:t>
            </a:r>
          </a:p>
          <a:p>
            <a:pPr algn="ctr"/>
            <a:endParaRPr lang="ar-AE" sz="4400" dirty="0">
              <a:solidFill>
                <a:schemeClr val="accent2">
                  <a:lumMod val="50000"/>
                </a:schemeClr>
              </a:solidFill>
              <a:cs typeface="Alawi Shafa" pitchFamily="2" charset="-78"/>
            </a:endParaRPr>
          </a:p>
        </p:txBody>
      </p:sp>
      <p:sp>
        <p:nvSpPr>
          <p:cNvPr id="20" name="Rounded Rectangle 19"/>
          <p:cNvSpPr/>
          <p:nvPr/>
        </p:nvSpPr>
        <p:spPr>
          <a:xfrm>
            <a:off x="2090113" y="154236"/>
            <a:ext cx="901755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التلاوة والتجويد                              الصف : العاشر                  الجزء : تبارك                   الدرس :</a:t>
            </a:r>
            <a:r>
              <a:rPr lang="ar-SA" sz="1400" b="1" dirty="0"/>
              <a:t> </a:t>
            </a:r>
            <a:r>
              <a:rPr lang="ar-JO" sz="1400" b="1" dirty="0"/>
              <a:t>سورة القيامة</a:t>
            </a:r>
          </a:p>
        </p:txBody>
      </p:sp>
    </p:spTree>
    <p:extLst>
      <p:ext uri="{BB962C8B-B14F-4D97-AF65-F5344CB8AC3E}">
        <p14:creationId xmlns:p14="http://schemas.microsoft.com/office/powerpoint/2010/main" val="165612947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972" y="82296"/>
            <a:ext cx="8246364" cy="6670548"/>
          </a:xfrm>
          <a:prstGeom prst="rect">
            <a:avLst/>
          </a:prstGeom>
        </p:spPr>
      </p:pic>
      <p:sp>
        <p:nvSpPr>
          <p:cNvPr id="5" name="Rectangle 4"/>
          <p:cNvSpPr/>
          <p:nvPr/>
        </p:nvSpPr>
        <p:spPr>
          <a:xfrm>
            <a:off x="8403336" y="2153519"/>
            <a:ext cx="3794629" cy="1754326"/>
          </a:xfrm>
          <a:prstGeom prst="rect">
            <a:avLst/>
          </a:prstGeom>
          <a:noFill/>
        </p:spPr>
        <p:txBody>
          <a:bodyPr wrap="none" lIns="91440" tIns="45720" rIns="91440" bIns="45720">
            <a:spAutoFit/>
          </a:bodyPr>
          <a:lstStyle/>
          <a:p>
            <a:pPr algn="ctr"/>
            <a:r>
              <a:rPr lang="ar-JO" sz="5400" b="0" cap="none" spc="0" dirty="0">
                <a:ln w="0"/>
                <a:solidFill>
                  <a:schemeClr val="tx1"/>
                </a:solidFill>
                <a:effectLst>
                  <a:outerShdw blurRad="38100" dist="19050" dir="2700000" algn="tl" rotWithShape="0">
                    <a:schemeClr val="dk1">
                      <a:alpha val="40000"/>
                    </a:schemeClr>
                  </a:outerShdw>
                </a:effectLst>
              </a:rPr>
              <a:t>واجبي اتجاه</a:t>
            </a:r>
            <a:br>
              <a:rPr lang="ar-JO" sz="5400" b="0" cap="none" spc="0" dirty="0">
                <a:ln w="0"/>
                <a:solidFill>
                  <a:schemeClr val="tx1"/>
                </a:solidFill>
                <a:effectLst>
                  <a:outerShdw blurRad="38100" dist="19050" dir="2700000" algn="tl" rotWithShape="0">
                    <a:schemeClr val="dk1">
                      <a:alpha val="40000"/>
                    </a:schemeClr>
                  </a:outerShdw>
                </a:effectLst>
              </a:rPr>
            </a:br>
            <a:r>
              <a:rPr lang="ar-JO" sz="5400" b="0" cap="none" spc="0" dirty="0">
                <a:ln w="0"/>
                <a:solidFill>
                  <a:schemeClr val="tx1"/>
                </a:solidFill>
                <a:effectLst>
                  <a:outerShdw blurRad="38100" dist="19050" dir="2700000" algn="tl" rotWithShape="0">
                    <a:schemeClr val="dk1">
                      <a:alpha val="40000"/>
                    </a:schemeClr>
                  </a:outerShdw>
                </a:effectLst>
              </a:rPr>
              <a:t> المسجد الأقصى</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61669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grpSp>
        <p:nvGrpSpPr>
          <p:cNvPr id="3" name="Group 20">
            <a:extLst>
              <a:ext uri="{FF2B5EF4-FFF2-40B4-BE49-F238E27FC236}">
                <a16:creationId xmlns:a16="http://schemas.microsoft.com/office/drawing/2014/main" id="{E7943F3F-787D-A74D-7161-B36D6B858079}"/>
              </a:ext>
            </a:extLst>
          </p:cNvPr>
          <p:cNvGrpSpPr/>
          <p:nvPr/>
        </p:nvGrpSpPr>
        <p:grpSpPr>
          <a:xfrm>
            <a:off x="42423" y="335886"/>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83" y="6003125"/>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التاسع                   الوحدة : تلاوة                   الدرس :</a:t>
            </a:r>
            <a:r>
              <a:rPr lang="ar-SA" sz="1400" b="1" dirty="0"/>
              <a:t> </a:t>
            </a:r>
            <a:r>
              <a:rPr lang="ar-JO" sz="1400" b="1" dirty="0"/>
              <a:t>سورة المدثر</a:t>
            </a:r>
          </a:p>
        </p:txBody>
      </p:sp>
      <p:pic>
        <p:nvPicPr>
          <p:cNvPr id="1026" name="Picture 2"/>
          <p:cNvPicPr>
            <a:picLocks noChangeAspect="1" noChangeArrowheads="1"/>
          </p:cNvPicPr>
          <p:nvPr/>
        </p:nvPicPr>
        <p:blipFill>
          <a:blip r:embed="rId4"/>
          <a:srcRect/>
          <a:stretch>
            <a:fillRect/>
          </a:stretch>
        </p:blipFill>
        <p:spPr bwMode="auto">
          <a:xfrm>
            <a:off x="734956" y="903383"/>
            <a:ext cx="10039540" cy="4729683"/>
          </a:xfrm>
          <a:prstGeom prst="rect">
            <a:avLst/>
          </a:prstGeom>
          <a:noFill/>
          <a:ln w="9525">
            <a:noFill/>
            <a:miter lim="800000"/>
            <a:headEnd/>
            <a:tailEnd/>
          </a:ln>
          <a:effectLst/>
        </p:spPr>
      </p:pic>
      <p:pic>
        <p:nvPicPr>
          <p:cNvPr id="2" name="Picture 1"/>
          <p:cNvPicPr>
            <a:picLocks noChangeAspect="1"/>
          </p:cNvPicPr>
          <p:nvPr/>
        </p:nvPicPr>
        <p:blipFill>
          <a:blip r:embed="rId5"/>
          <a:stretch>
            <a:fillRect/>
          </a:stretch>
        </p:blipFill>
        <p:spPr>
          <a:xfrm>
            <a:off x="10426652" y="472645"/>
            <a:ext cx="1810669" cy="6232955"/>
          </a:xfrm>
          <a:prstGeom prst="rect">
            <a:avLst/>
          </a:prstGeom>
        </p:spPr>
      </p:pic>
    </p:spTree>
    <p:extLst>
      <p:ext uri="{BB962C8B-B14F-4D97-AF65-F5344CB8AC3E}">
        <p14:creationId xmlns:p14="http://schemas.microsoft.com/office/powerpoint/2010/main" val="164833726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pic>
        <p:nvPicPr>
          <p:cNvPr id="2" name="Picture 1"/>
          <p:cNvPicPr>
            <a:picLocks noChangeAspect="1"/>
          </p:cNvPicPr>
          <p:nvPr/>
        </p:nvPicPr>
        <p:blipFill>
          <a:blip r:embed="rId3"/>
          <a:stretch>
            <a:fillRect/>
          </a:stretch>
        </p:blipFill>
        <p:spPr>
          <a:xfrm>
            <a:off x="10426652" y="472645"/>
            <a:ext cx="1810669" cy="6232955"/>
          </a:xfrm>
          <a:prstGeom prst="rect">
            <a:avLst/>
          </a:prstGeom>
        </p:spPr>
      </p:pic>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23" y="5984113"/>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s://i.pinimg.com/564x/42/72/16/427216555649b48ecc66957a19a2910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356" y="524363"/>
            <a:ext cx="9215403" cy="6250119"/>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289005" y="793811"/>
            <a:ext cx="1550195"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1 و 3</a:t>
            </a:r>
            <a:endParaRPr lang="ar-JO" b="1" dirty="0"/>
          </a:p>
        </p:txBody>
      </p:sp>
      <p:sp>
        <p:nvSpPr>
          <p:cNvPr id="31" name="Rounded Rectangle 30"/>
          <p:cNvSpPr/>
          <p:nvPr/>
        </p:nvSpPr>
        <p:spPr>
          <a:xfrm>
            <a:off x="3929221" y="568407"/>
            <a:ext cx="1550193"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2 و 4</a:t>
            </a:r>
            <a:endParaRPr lang="ar-JO" b="1" dirty="0"/>
          </a:p>
        </p:txBody>
      </p:sp>
      <p:sp>
        <p:nvSpPr>
          <p:cNvPr id="18" name="Rounded Rectangle 17"/>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العاشر             الوحدة : ال</a:t>
            </a:r>
            <a:r>
              <a:rPr lang="ar-SA" sz="1400" b="1" dirty="0"/>
              <a:t>اولى</a:t>
            </a:r>
            <a:r>
              <a:rPr lang="ar-JO" sz="1400" b="1" dirty="0"/>
              <a:t>         الدرس :</a:t>
            </a:r>
            <a:r>
              <a:rPr lang="ar-SA" sz="1400" b="1" dirty="0"/>
              <a:t> عناية الإسلام بالمرأة</a:t>
            </a:r>
            <a:r>
              <a:rPr lang="ar-JO" sz="1400" b="1" dirty="0"/>
              <a:t> </a:t>
            </a:r>
          </a:p>
        </p:txBody>
      </p:sp>
      <p:sp>
        <p:nvSpPr>
          <p:cNvPr id="16" name="Rectangle: Rounded Corners 15">
            <a:extLst>
              <a:ext uri="{FF2B5EF4-FFF2-40B4-BE49-F238E27FC236}">
                <a16:creationId xmlns:a16="http://schemas.microsoft.com/office/drawing/2014/main" id="{6764F28B-3C8C-4CB1-8E53-1FC8A359AA13}"/>
              </a:ext>
            </a:extLst>
          </p:cNvPr>
          <p:cNvSpPr/>
          <p:nvPr/>
        </p:nvSpPr>
        <p:spPr>
          <a:xfrm>
            <a:off x="2914808" y="3556594"/>
            <a:ext cx="2178756" cy="83790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ar-JO" sz="2400" b="1" dirty="0"/>
              <a:t>ابحث عن المعنى العام للآيات.</a:t>
            </a:r>
            <a:endParaRPr lang="en-US" sz="2400" b="1" dirty="0"/>
          </a:p>
        </p:txBody>
      </p:sp>
      <p:sp>
        <p:nvSpPr>
          <p:cNvPr id="19" name="Rectangle: Rounded Corners 18">
            <a:extLst>
              <a:ext uri="{FF2B5EF4-FFF2-40B4-BE49-F238E27FC236}">
                <a16:creationId xmlns:a16="http://schemas.microsoft.com/office/drawing/2014/main" id="{7D9ACE35-D093-4952-A8CB-E8C93D8FD07D}"/>
              </a:ext>
            </a:extLst>
          </p:cNvPr>
          <p:cNvSpPr/>
          <p:nvPr/>
        </p:nvSpPr>
        <p:spPr>
          <a:xfrm>
            <a:off x="6078064" y="3429000"/>
            <a:ext cx="3364088" cy="109276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ar-JO" sz="2400" b="1" dirty="0"/>
          </a:p>
          <a:p>
            <a:pPr algn="ctr"/>
            <a:r>
              <a:rPr lang="ar-JO" sz="2400" b="1" dirty="0"/>
              <a:t>ابحث عن معنى الكلمات الآتية</a:t>
            </a:r>
          </a:p>
          <a:p>
            <a:pPr algn="ctr" rtl="1"/>
            <a:r>
              <a:rPr lang="ar-JO" sz="2400" b="1" dirty="0"/>
              <a:t>(الرجز، تمنن ، الناقور )</a:t>
            </a:r>
          </a:p>
          <a:p>
            <a:pPr algn="ctr"/>
            <a:endParaRPr lang="en-US" sz="2400" b="1" dirty="0"/>
          </a:p>
        </p:txBody>
      </p:sp>
      <p:grpSp>
        <p:nvGrpSpPr>
          <p:cNvPr id="3" name="Group 20">
            <a:extLst>
              <a:ext uri="{FF2B5EF4-FFF2-40B4-BE49-F238E27FC236}">
                <a16:creationId xmlns:a16="http://schemas.microsoft.com/office/drawing/2014/main" id="{E7943F3F-787D-A74D-7161-B36D6B858079}"/>
              </a:ext>
            </a:extLst>
          </p:cNvPr>
          <p:cNvGrpSpPr/>
          <p:nvPr/>
        </p:nvGrpSpPr>
        <p:grpSpPr>
          <a:xfrm>
            <a:off x="42423" y="335886"/>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0" name="Rectangle: Rounded Corners 19">
            <a:extLst>
              <a:ext uri="{FF2B5EF4-FFF2-40B4-BE49-F238E27FC236}">
                <a16:creationId xmlns:a16="http://schemas.microsoft.com/office/drawing/2014/main" id="{AF836689-E4D3-43FF-BE49-4B9721669EE7}"/>
              </a:ext>
            </a:extLst>
          </p:cNvPr>
          <p:cNvSpPr/>
          <p:nvPr/>
        </p:nvSpPr>
        <p:spPr>
          <a:xfrm>
            <a:off x="2032000" y="5858933"/>
            <a:ext cx="8200492" cy="9424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JO" b="1" dirty="0"/>
              <a:t>قواعد انجاز المهمة: </a:t>
            </a:r>
          </a:p>
          <a:p>
            <a:pPr algn="ctr"/>
            <a:r>
              <a:rPr lang="ar-JO" dirty="0"/>
              <a:t>1- الانضباط          2- الالتزام بالوقت            3- الاجابة الصحيحة           4- التعاون</a:t>
            </a:r>
            <a:endParaRPr lang="en-US" dirty="0"/>
          </a:p>
        </p:txBody>
      </p:sp>
    </p:spTree>
    <p:extLst>
      <p:ext uri="{BB962C8B-B14F-4D97-AF65-F5344CB8AC3E}">
        <p14:creationId xmlns:p14="http://schemas.microsoft.com/office/powerpoint/2010/main" val="958294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grpSp>
        <p:nvGrpSpPr>
          <p:cNvPr id="3" name="Group 20">
            <a:extLst>
              <a:ext uri="{FF2B5EF4-FFF2-40B4-BE49-F238E27FC236}">
                <a16:creationId xmlns:a16="http://schemas.microsoft.com/office/drawing/2014/main" id="{E7943F3F-787D-A74D-7161-B36D6B858079}"/>
              </a:ext>
            </a:extLst>
          </p:cNvPr>
          <p:cNvGrpSpPr/>
          <p:nvPr/>
        </p:nvGrpSpPr>
        <p:grpSpPr>
          <a:xfrm>
            <a:off x="42423" y="335886"/>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83" y="6003125"/>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التاسع                   الوحدة : تلاوة                   الدرس :</a:t>
            </a:r>
            <a:r>
              <a:rPr lang="ar-SA" sz="1400" b="1" dirty="0"/>
              <a:t> </a:t>
            </a:r>
            <a:r>
              <a:rPr lang="ar-JO" sz="1400" b="1" dirty="0"/>
              <a:t>سورة المدثر</a:t>
            </a:r>
          </a:p>
        </p:txBody>
      </p:sp>
      <p:pic>
        <p:nvPicPr>
          <p:cNvPr id="1026" name="Picture 2"/>
          <p:cNvPicPr>
            <a:picLocks noChangeAspect="1" noChangeArrowheads="1"/>
          </p:cNvPicPr>
          <p:nvPr/>
        </p:nvPicPr>
        <p:blipFill>
          <a:blip r:embed="rId4"/>
          <a:srcRect r="2412" b="74240"/>
          <a:stretch>
            <a:fillRect/>
          </a:stretch>
        </p:blipFill>
        <p:spPr bwMode="auto">
          <a:xfrm>
            <a:off x="734956" y="903383"/>
            <a:ext cx="9797377" cy="1218368"/>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a:srcRect t="2874"/>
          <a:stretch>
            <a:fillRect/>
          </a:stretch>
        </p:blipFill>
        <p:spPr bwMode="auto">
          <a:xfrm>
            <a:off x="-17872" y="2203074"/>
            <a:ext cx="10583048" cy="3613832"/>
          </a:xfrm>
          <a:prstGeom prst="rect">
            <a:avLst/>
          </a:prstGeom>
          <a:noFill/>
          <a:ln w="9525">
            <a:noFill/>
            <a:miter lim="800000"/>
            <a:headEnd/>
            <a:tailEnd/>
          </a:ln>
          <a:effectLst/>
        </p:spPr>
      </p:pic>
      <p:pic>
        <p:nvPicPr>
          <p:cNvPr id="2" name="Picture 1"/>
          <p:cNvPicPr>
            <a:picLocks noChangeAspect="1"/>
          </p:cNvPicPr>
          <p:nvPr/>
        </p:nvPicPr>
        <p:blipFill>
          <a:blip r:embed="rId6"/>
          <a:stretch>
            <a:fillRect/>
          </a:stretch>
        </p:blipFill>
        <p:spPr>
          <a:xfrm>
            <a:off x="10426652" y="472645"/>
            <a:ext cx="1810669" cy="6232955"/>
          </a:xfrm>
          <a:prstGeom prst="rect">
            <a:avLst/>
          </a:prstGeom>
        </p:spPr>
      </p:pic>
      <p:sp>
        <p:nvSpPr>
          <p:cNvPr id="5" name="Rectangle: Rounded Corners 4">
            <a:extLst>
              <a:ext uri="{FF2B5EF4-FFF2-40B4-BE49-F238E27FC236}">
                <a16:creationId xmlns:a16="http://schemas.microsoft.com/office/drawing/2014/main" id="{48B2EBD9-6016-4394-AA6C-68BE716B7E16}"/>
              </a:ext>
            </a:extLst>
          </p:cNvPr>
          <p:cNvSpPr/>
          <p:nvPr/>
        </p:nvSpPr>
        <p:spPr>
          <a:xfrm>
            <a:off x="2325512" y="2889956"/>
            <a:ext cx="7994932" cy="711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9F4E5FE-5EFF-4D10-82FD-24E3291F2E2E}"/>
              </a:ext>
            </a:extLst>
          </p:cNvPr>
          <p:cNvSpPr/>
          <p:nvPr/>
        </p:nvSpPr>
        <p:spPr>
          <a:xfrm>
            <a:off x="193305" y="2095406"/>
            <a:ext cx="10127139" cy="7755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33726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7736"/>
            <a:ext cx="12192000" cy="6793992"/>
          </a:xfrm>
          <a:prstGeom prst="rect">
            <a:avLst/>
          </a:prstGeom>
        </p:spPr>
      </p:pic>
      <p:pic>
        <p:nvPicPr>
          <p:cNvPr id="3074" name="Picture 2" descr="https://i.pinimg.com/564x/42/72/16/427216555649b48ecc66957a19a2910f.jpg"/>
          <p:cNvPicPr>
            <a:picLocks noChangeAspect="1" noChangeArrowheads="1"/>
          </p:cNvPicPr>
          <p:nvPr/>
        </p:nvPicPr>
        <p:blipFill>
          <a:blip r:embed="rId3">
            <a:extLst>
              <a:ext uri="{28A0092B-C50C-407E-A947-70E740481C1C}">
                <a14:useLocalDpi xmlns:a14="http://schemas.microsoft.com/office/drawing/2010/main" val="0"/>
              </a:ext>
            </a:extLst>
          </a:blip>
          <a:srcRect l="14043" t="14043" r="12766" b="14043"/>
          <a:stretch>
            <a:fillRect/>
          </a:stretch>
        </p:blipFill>
        <p:spPr bwMode="auto">
          <a:xfrm>
            <a:off x="264683" y="1534491"/>
            <a:ext cx="5066095" cy="3631191"/>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grpSp>
        <p:nvGrpSpPr>
          <p:cNvPr id="3" name="Group 20">
            <a:extLst>
              <a:ext uri="{FF2B5EF4-FFF2-40B4-BE49-F238E27FC236}">
                <a16:creationId xmlns:a16="http://schemas.microsoft.com/office/drawing/2014/main" id="{E7943F3F-787D-A74D-7161-B36D6B858079}"/>
              </a:ext>
            </a:extLst>
          </p:cNvPr>
          <p:cNvGrpSpPr/>
          <p:nvPr/>
        </p:nvGrpSpPr>
        <p:grpSpPr>
          <a:xfrm>
            <a:off x="42423" y="335886"/>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614962" y="254291"/>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pic>
        <p:nvPicPr>
          <p:cNvPr id="2" name="Picture 1"/>
          <p:cNvPicPr>
            <a:picLocks noChangeAspect="1"/>
          </p:cNvPicPr>
          <p:nvPr/>
        </p:nvPicPr>
        <p:blipFill>
          <a:blip r:embed="rId5"/>
          <a:stretch>
            <a:fillRect/>
          </a:stretch>
        </p:blipFill>
        <p:spPr>
          <a:xfrm>
            <a:off x="10426652" y="472645"/>
            <a:ext cx="1810669" cy="6232955"/>
          </a:xfrm>
          <a:prstGeom prst="rect">
            <a:avLst/>
          </a:prstGeom>
        </p:spPr>
      </p:pic>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sp>
        <p:nvSpPr>
          <p:cNvPr id="28" name="Rounded Rectangle 27"/>
          <p:cNvSpPr/>
          <p:nvPr/>
        </p:nvSpPr>
        <p:spPr>
          <a:xfrm>
            <a:off x="8926286" y="1562946"/>
            <a:ext cx="414997"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1</a:t>
            </a:r>
            <a:endParaRPr lang="ar-JO" b="1" dirty="0"/>
          </a:p>
        </p:txBody>
      </p:sp>
      <p:sp>
        <p:nvSpPr>
          <p:cNvPr id="16" name="مستطيل مستدير الزوايا 15"/>
          <p:cNvSpPr/>
          <p:nvPr/>
        </p:nvSpPr>
        <p:spPr>
          <a:xfrm>
            <a:off x="5838092" y="3756075"/>
            <a:ext cx="2729132" cy="14349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JO" sz="2400" dirty="0"/>
              <a:t> </a:t>
            </a:r>
            <a:r>
              <a:rPr lang="ar-DZ" sz="2400" dirty="0"/>
              <a:t>اشرح شرحا وافيا..</a:t>
            </a:r>
            <a:endParaRPr lang="ar-JO" sz="2400" dirty="0"/>
          </a:p>
          <a:p>
            <a:pPr algn="ctr"/>
            <a:r>
              <a:rPr lang="ar-JO" sz="2400" dirty="0"/>
              <a:t>الآية 37</a:t>
            </a:r>
            <a:endParaRPr lang="ar-DZ" sz="2400"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683" y="6003125"/>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27"/>
          <p:cNvSpPr/>
          <p:nvPr/>
        </p:nvSpPr>
        <p:spPr>
          <a:xfrm>
            <a:off x="8651227" y="650789"/>
            <a:ext cx="1550195"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DZ"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lawi Shafa" pitchFamily="2" charset="-78"/>
              </a:rPr>
              <a:t>التمايز:</a:t>
            </a:r>
            <a:endParaRPr lang="ar-AE"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lawi Shafa" pitchFamily="2" charset="-78"/>
            </a:endParaRPr>
          </a:p>
        </p:txBody>
      </p:sp>
      <p:pic>
        <p:nvPicPr>
          <p:cNvPr id="21" name="Picture 2" descr="https://i.pinimg.com/564x/42/72/16/427216555649b48ecc66957a19a2910f.jpg"/>
          <p:cNvPicPr>
            <a:picLocks noChangeAspect="1" noChangeArrowheads="1"/>
          </p:cNvPicPr>
          <p:nvPr/>
        </p:nvPicPr>
        <p:blipFill>
          <a:blip r:embed="rId3">
            <a:extLst>
              <a:ext uri="{28A0092B-C50C-407E-A947-70E740481C1C}">
                <a14:useLocalDpi xmlns:a14="http://schemas.microsoft.com/office/drawing/2010/main" val="0"/>
              </a:ext>
            </a:extLst>
          </a:blip>
          <a:srcRect l="14043" t="14043" r="12766" b="14043"/>
          <a:stretch>
            <a:fillRect/>
          </a:stretch>
        </p:blipFill>
        <p:spPr bwMode="auto">
          <a:xfrm>
            <a:off x="5254348" y="2231177"/>
            <a:ext cx="5066095" cy="3631191"/>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201717" y="1103547"/>
            <a:ext cx="414997"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4</a:t>
            </a:r>
            <a:endParaRPr lang="ar-JO" b="1" dirty="0"/>
          </a:p>
        </p:txBody>
      </p:sp>
      <p:sp>
        <p:nvSpPr>
          <p:cNvPr id="27" name="Rounded Rectangle 26"/>
          <p:cNvSpPr/>
          <p:nvPr/>
        </p:nvSpPr>
        <p:spPr>
          <a:xfrm>
            <a:off x="3897086" y="990785"/>
            <a:ext cx="414997"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3</a:t>
            </a:r>
            <a:endParaRPr lang="ar-JO" b="1" dirty="0"/>
          </a:p>
        </p:txBody>
      </p:sp>
      <p:sp>
        <p:nvSpPr>
          <p:cNvPr id="29" name="Rounded Rectangle 28"/>
          <p:cNvSpPr/>
          <p:nvPr/>
        </p:nvSpPr>
        <p:spPr>
          <a:xfrm>
            <a:off x="6194205" y="1363875"/>
            <a:ext cx="414997"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2</a:t>
            </a:r>
            <a:endParaRPr lang="ar-JO" b="1" dirty="0"/>
          </a:p>
        </p:txBody>
      </p:sp>
      <p:sp>
        <p:nvSpPr>
          <p:cNvPr id="32" name="مستطيل مستدير الزوايا 16"/>
          <p:cNvSpPr/>
          <p:nvPr/>
        </p:nvSpPr>
        <p:spPr>
          <a:xfrm>
            <a:off x="277500" y="2980038"/>
            <a:ext cx="2232367" cy="12409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JO" sz="2400" dirty="0"/>
              <a:t>اعط نصيحة لزميلاتك.</a:t>
            </a:r>
            <a:endParaRPr lang="ar-DZ" sz="2400" dirty="0"/>
          </a:p>
        </p:txBody>
      </p:sp>
      <p:sp>
        <p:nvSpPr>
          <p:cNvPr id="33" name="مستطيل مستدير الزوايا 16"/>
          <p:cNvSpPr/>
          <p:nvPr/>
        </p:nvSpPr>
        <p:spPr>
          <a:xfrm>
            <a:off x="5295103" y="3721235"/>
            <a:ext cx="2232367" cy="12409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JO" sz="2400" dirty="0"/>
              <a:t>استنتجي قيمة مستفادة من الآيات</a:t>
            </a:r>
            <a:endParaRPr lang="en-US" sz="2400" dirty="0"/>
          </a:p>
        </p:txBody>
      </p:sp>
      <p:sp>
        <p:nvSpPr>
          <p:cNvPr id="34" name="مستطيل مستدير الزوايا 16"/>
          <p:cNvSpPr/>
          <p:nvPr/>
        </p:nvSpPr>
        <p:spPr>
          <a:xfrm>
            <a:off x="2988400" y="3135589"/>
            <a:ext cx="2232367" cy="12409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JO" sz="2400" dirty="0"/>
              <a:t>المعنى العام للآيات..</a:t>
            </a:r>
            <a:endParaRPr lang="en-US" sz="2400" dirty="0"/>
          </a:p>
        </p:txBody>
      </p:sp>
      <p:sp>
        <p:nvSpPr>
          <p:cNvPr id="31" name="Rounded Rectangle 30"/>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العاشر             الوحدة : تلاوة                   الدرس :</a:t>
            </a:r>
            <a:r>
              <a:rPr lang="ar-SA" sz="1400" b="1" dirty="0"/>
              <a:t> </a:t>
            </a:r>
            <a:r>
              <a:rPr lang="ar-JO" sz="1400" b="1" dirty="0"/>
              <a:t>سورة  المنافقون</a:t>
            </a:r>
          </a:p>
        </p:txBody>
      </p:sp>
      <p:sp>
        <p:nvSpPr>
          <p:cNvPr id="35" name="Rectangle: Rounded Corners 34">
            <a:extLst>
              <a:ext uri="{FF2B5EF4-FFF2-40B4-BE49-F238E27FC236}">
                <a16:creationId xmlns:a16="http://schemas.microsoft.com/office/drawing/2014/main" id="{432D24B4-199D-4507-B611-E5DB2E7E3D4C}"/>
              </a:ext>
            </a:extLst>
          </p:cNvPr>
          <p:cNvSpPr/>
          <p:nvPr/>
        </p:nvSpPr>
        <p:spPr>
          <a:xfrm>
            <a:off x="2032000" y="5858933"/>
            <a:ext cx="8200492" cy="9424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JO" b="1" dirty="0"/>
              <a:t>قواعد انجاز المهمة: </a:t>
            </a:r>
          </a:p>
          <a:p>
            <a:pPr algn="ctr"/>
            <a:r>
              <a:rPr lang="ar-JO" dirty="0"/>
              <a:t>1- الانضباط          2- الالتزام بالوقت            3- الاجابة الصحيحة           4- التعاون</a:t>
            </a:r>
            <a:endParaRPr lang="en-US" dirty="0"/>
          </a:p>
        </p:txBody>
      </p:sp>
      <p:sp>
        <p:nvSpPr>
          <p:cNvPr id="17" name="مستطيل مستدير الزوايا 16"/>
          <p:cNvSpPr/>
          <p:nvPr/>
        </p:nvSpPr>
        <p:spPr>
          <a:xfrm>
            <a:off x="8034784" y="3758620"/>
            <a:ext cx="2232367" cy="174121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ar-DZ" sz="2400" dirty="0"/>
              <a:t>استخرج معاني الكلمات:</a:t>
            </a:r>
            <a:endParaRPr lang="ar-JO" sz="2400" dirty="0"/>
          </a:p>
          <a:p>
            <a:pPr algn="ctr"/>
            <a:r>
              <a:rPr lang="ar-JO" sz="2400" b="1" dirty="0"/>
              <a:t>سأرهقه صعودا ، عبس وبسر ، يؤثر ، سقر</a:t>
            </a:r>
            <a:endParaRPr lang="ar-DZ" sz="2400" dirty="0"/>
          </a:p>
        </p:txBody>
      </p:sp>
    </p:spTree>
    <p:extLst>
      <p:ext uri="{BB962C8B-B14F-4D97-AF65-F5344CB8AC3E}">
        <p14:creationId xmlns:p14="http://schemas.microsoft.com/office/powerpoint/2010/main" val="1079523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0" grpId="0" animBg="1"/>
      <p:bldP spid="24" grpId="0" animBg="1"/>
      <p:bldP spid="27"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grpSp>
        <p:nvGrpSpPr>
          <p:cNvPr id="3" name="Group 20">
            <a:extLst>
              <a:ext uri="{FF2B5EF4-FFF2-40B4-BE49-F238E27FC236}">
                <a16:creationId xmlns:a16="http://schemas.microsoft.com/office/drawing/2014/main" id="{E7943F3F-787D-A74D-7161-B36D6B858079}"/>
              </a:ext>
            </a:extLst>
          </p:cNvPr>
          <p:cNvGrpSpPr/>
          <p:nvPr/>
        </p:nvGrpSpPr>
        <p:grpSpPr>
          <a:xfrm>
            <a:off x="0" y="0"/>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83" y="6003125"/>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srcRect r="2412" b="74240"/>
          <a:stretch>
            <a:fillRect/>
          </a:stretch>
        </p:blipFill>
        <p:spPr bwMode="auto">
          <a:xfrm>
            <a:off x="712923" y="661012"/>
            <a:ext cx="9797377" cy="1218368"/>
          </a:xfrm>
          <a:prstGeom prst="rect">
            <a:avLst/>
          </a:prstGeom>
          <a:noFill/>
          <a:ln w="9525">
            <a:noFill/>
            <a:miter lim="800000"/>
            <a:headEnd/>
            <a:tailEnd/>
          </a:ln>
          <a:effectLst/>
        </p:spPr>
      </p:pic>
      <p:pic>
        <p:nvPicPr>
          <p:cNvPr id="2" name="Picture 1"/>
          <p:cNvPicPr>
            <a:picLocks noChangeAspect="1"/>
          </p:cNvPicPr>
          <p:nvPr/>
        </p:nvPicPr>
        <p:blipFill>
          <a:blip r:embed="rId5"/>
          <a:stretch>
            <a:fillRect/>
          </a:stretch>
        </p:blipFill>
        <p:spPr>
          <a:xfrm>
            <a:off x="10426652" y="472645"/>
            <a:ext cx="1810669" cy="6232955"/>
          </a:xfrm>
          <a:prstGeom prst="rect">
            <a:avLst/>
          </a:prstGeom>
        </p:spPr>
      </p:pic>
      <p:sp>
        <p:nvSpPr>
          <p:cNvPr id="5" name="Rectangle 4"/>
          <p:cNvSpPr/>
          <p:nvPr/>
        </p:nvSpPr>
        <p:spPr>
          <a:xfrm>
            <a:off x="6128658" y="2778579"/>
            <a:ext cx="4403676" cy="70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4683" y="4138117"/>
            <a:ext cx="7208765" cy="70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193850" y="2934515"/>
            <a:ext cx="6085115" cy="1632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dirty="0"/>
              <a:t>معايير التلاوة:</a:t>
            </a:r>
          </a:p>
          <a:p>
            <a:pPr algn="ctr"/>
            <a:r>
              <a:rPr lang="ar-JO" dirty="0"/>
              <a:t>1-قراءة الكلمات بشكل صحيح </a:t>
            </a:r>
          </a:p>
          <a:p>
            <a:pPr algn="ctr"/>
            <a:r>
              <a:rPr lang="ar-JO" dirty="0"/>
              <a:t>2-قراءة الحركات بدقة</a:t>
            </a:r>
          </a:p>
          <a:p>
            <a:pPr algn="ctr"/>
            <a:r>
              <a:rPr lang="ar-JO" dirty="0"/>
              <a:t>3-الالتزام بأحكام المد </a:t>
            </a:r>
          </a:p>
          <a:p>
            <a:pPr algn="ctr"/>
            <a:r>
              <a:rPr lang="ar-JO" dirty="0"/>
              <a:t>4-تطبيق غنة النون والميم المشددتين</a:t>
            </a:r>
            <a:endParaRPr lang="en-US" dirty="0"/>
          </a:p>
        </p:txBody>
      </p:sp>
      <p:sp>
        <p:nvSpPr>
          <p:cNvPr id="7" name="Right Arrow 6"/>
          <p:cNvSpPr/>
          <p:nvPr/>
        </p:nvSpPr>
        <p:spPr>
          <a:xfrm>
            <a:off x="429936" y="1706856"/>
            <a:ext cx="4395452" cy="1159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3200" b="1" dirty="0">
                <a:solidFill>
                  <a:schemeClr val="tx1"/>
                </a:solidFill>
              </a:rPr>
              <a:t>تقويم أقران..</a:t>
            </a:r>
            <a:endParaRPr lang="en-US" sz="3200" b="1" dirty="0">
              <a:solidFill>
                <a:schemeClr val="tx1"/>
              </a:solidFill>
            </a:endParaRPr>
          </a:p>
        </p:txBody>
      </p:sp>
      <p:sp>
        <p:nvSpPr>
          <p:cNvPr id="19" name="Rounded Rectangle 18"/>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العاشر             الوحدة : تلاوة                   الدرس :</a:t>
            </a:r>
            <a:r>
              <a:rPr lang="ar-SA" sz="1400" b="1" dirty="0"/>
              <a:t> </a:t>
            </a:r>
            <a:r>
              <a:rPr lang="ar-JO" sz="1400" b="1" dirty="0"/>
              <a:t>سورة  المنافقون</a:t>
            </a:r>
          </a:p>
        </p:txBody>
      </p:sp>
      <p:pic>
        <p:nvPicPr>
          <p:cNvPr id="8" name="Picture 2" descr="ما الفرق بين القرآن شفاء وليس دواء قال الله عن القرآن شفاء ولم يقل دواء لان  الدواءقد يكون به شفاء وقد لايكون وكل شي بإذن الله أما القرآن فهو شفاء لكل  داء">
            <a:extLst>
              <a:ext uri="{FF2B5EF4-FFF2-40B4-BE49-F238E27FC236}">
                <a16:creationId xmlns:a16="http://schemas.microsoft.com/office/drawing/2014/main" id="{2F80047E-8278-40BF-8D77-5CC50066BC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653" y="2866485"/>
            <a:ext cx="2749988" cy="2737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4357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grpSp>
        <p:nvGrpSpPr>
          <p:cNvPr id="3" name="Group 20">
            <a:extLst>
              <a:ext uri="{FF2B5EF4-FFF2-40B4-BE49-F238E27FC236}">
                <a16:creationId xmlns:a16="http://schemas.microsoft.com/office/drawing/2014/main" id="{E7943F3F-787D-A74D-7161-B36D6B858079}"/>
              </a:ext>
            </a:extLst>
          </p:cNvPr>
          <p:cNvGrpSpPr/>
          <p:nvPr/>
        </p:nvGrpSpPr>
        <p:grpSpPr>
          <a:xfrm>
            <a:off x="0" y="0"/>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83" y="6003125"/>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srcRect r="2412" b="74240"/>
          <a:stretch>
            <a:fillRect/>
          </a:stretch>
        </p:blipFill>
        <p:spPr bwMode="auto">
          <a:xfrm>
            <a:off x="712923" y="661012"/>
            <a:ext cx="9797377" cy="1218368"/>
          </a:xfrm>
          <a:prstGeom prst="rect">
            <a:avLst/>
          </a:prstGeom>
          <a:noFill/>
          <a:ln w="9525">
            <a:noFill/>
            <a:miter lim="800000"/>
            <a:headEnd/>
            <a:tailEnd/>
          </a:ln>
          <a:effectLst/>
        </p:spPr>
      </p:pic>
      <p:pic>
        <p:nvPicPr>
          <p:cNvPr id="2" name="Picture 1"/>
          <p:cNvPicPr>
            <a:picLocks noChangeAspect="1"/>
          </p:cNvPicPr>
          <p:nvPr/>
        </p:nvPicPr>
        <p:blipFill>
          <a:blip r:embed="rId5"/>
          <a:stretch>
            <a:fillRect/>
          </a:stretch>
        </p:blipFill>
        <p:spPr>
          <a:xfrm>
            <a:off x="10426652" y="472645"/>
            <a:ext cx="1810669" cy="6232955"/>
          </a:xfrm>
          <a:prstGeom prst="rect">
            <a:avLst/>
          </a:prstGeom>
        </p:spPr>
      </p:pic>
      <p:sp>
        <p:nvSpPr>
          <p:cNvPr id="5" name="Rectangle 4"/>
          <p:cNvSpPr/>
          <p:nvPr/>
        </p:nvSpPr>
        <p:spPr>
          <a:xfrm>
            <a:off x="6128658" y="2778579"/>
            <a:ext cx="4403676" cy="70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4683" y="4138117"/>
            <a:ext cx="7208765" cy="70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193850" y="2934515"/>
            <a:ext cx="6085115" cy="1632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dirty="0"/>
              <a:t>معايير التلاوة:</a:t>
            </a:r>
          </a:p>
          <a:p>
            <a:pPr algn="ctr"/>
            <a:r>
              <a:rPr lang="ar-JO" dirty="0"/>
              <a:t>1-قراءة الكلمات بشكل صحيح </a:t>
            </a:r>
          </a:p>
          <a:p>
            <a:pPr algn="ctr"/>
            <a:r>
              <a:rPr lang="ar-JO" dirty="0"/>
              <a:t>2-قراءة الحركات بدقة</a:t>
            </a:r>
          </a:p>
          <a:p>
            <a:pPr algn="ctr"/>
            <a:r>
              <a:rPr lang="ar-JO" dirty="0"/>
              <a:t>3-الالتزام بأحكام المد </a:t>
            </a:r>
          </a:p>
          <a:p>
            <a:pPr algn="ctr"/>
            <a:r>
              <a:rPr lang="ar-JO" dirty="0"/>
              <a:t>4-تطبيق غنة النون والميم المشددتين</a:t>
            </a:r>
            <a:endParaRPr lang="en-US" dirty="0"/>
          </a:p>
        </p:txBody>
      </p:sp>
      <p:sp>
        <p:nvSpPr>
          <p:cNvPr id="7" name="Right Arrow 6"/>
          <p:cNvSpPr/>
          <p:nvPr/>
        </p:nvSpPr>
        <p:spPr>
          <a:xfrm>
            <a:off x="429936" y="1706856"/>
            <a:ext cx="4395452" cy="1159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3200" b="1" dirty="0">
                <a:solidFill>
                  <a:schemeClr val="tx1"/>
                </a:solidFill>
              </a:rPr>
              <a:t>تقويم أقران..</a:t>
            </a:r>
            <a:endParaRPr lang="en-US" sz="3200" b="1" dirty="0">
              <a:solidFill>
                <a:schemeClr val="tx1"/>
              </a:solidFill>
            </a:endParaRPr>
          </a:p>
        </p:txBody>
      </p:sp>
      <p:sp>
        <p:nvSpPr>
          <p:cNvPr id="19" name="Rounded Rectangle 18"/>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العاشر             الوحدة : تلاوة                   الدرس :</a:t>
            </a:r>
            <a:r>
              <a:rPr lang="ar-SA" sz="1400" b="1" dirty="0"/>
              <a:t> </a:t>
            </a:r>
            <a:r>
              <a:rPr lang="ar-JO" sz="1400" b="1" dirty="0"/>
              <a:t>سورة  المنافقون</a:t>
            </a:r>
          </a:p>
        </p:txBody>
      </p:sp>
      <p:pic>
        <p:nvPicPr>
          <p:cNvPr id="8" name="Picture 2" descr="ما الفرق بين القرآن شفاء وليس دواء قال الله عن القرآن شفاء ولم يقل دواء لان  الدواءقد يكون به شفاء وقد لايكون وكل شي بإذن الله أما القرآن فهو شفاء لكل  داء">
            <a:extLst>
              <a:ext uri="{FF2B5EF4-FFF2-40B4-BE49-F238E27FC236}">
                <a16:creationId xmlns:a16="http://schemas.microsoft.com/office/drawing/2014/main" id="{2F80047E-8278-40BF-8D77-5CC50066BC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653" y="2866485"/>
            <a:ext cx="2749988" cy="2737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52756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7736"/>
            <a:ext cx="12192000" cy="6793992"/>
          </a:xfrm>
          <a:prstGeom prst="rect">
            <a:avLst/>
          </a:prstGeom>
        </p:spPr>
      </p:pic>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grpSp>
        <p:nvGrpSpPr>
          <p:cNvPr id="3" name="Group 20">
            <a:extLst>
              <a:ext uri="{FF2B5EF4-FFF2-40B4-BE49-F238E27FC236}">
                <a16:creationId xmlns:a16="http://schemas.microsoft.com/office/drawing/2014/main" id="{E7943F3F-787D-A74D-7161-B36D6B858079}"/>
              </a:ext>
            </a:extLst>
          </p:cNvPr>
          <p:cNvGrpSpPr/>
          <p:nvPr/>
        </p:nvGrpSpPr>
        <p:grpSpPr>
          <a:xfrm>
            <a:off x="42423" y="104529"/>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5" y="6322618"/>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10426652" y="472645"/>
            <a:ext cx="1810669" cy="6232955"/>
          </a:xfrm>
          <a:prstGeom prst="rect">
            <a:avLst/>
          </a:prstGeom>
        </p:spPr>
      </p:pic>
      <p:sp>
        <p:nvSpPr>
          <p:cNvPr id="15" name="Rounded Rectangle 27"/>
          <p:cNvSpPr/>
          <p:nvPr/>
        </p:nvSpPr>
        <p:spPr>
          <a:xfrm>
            <a:off x="7920111" y="650788"/>
            <a:ext cx="2281311" cy="995131"/>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rtl="1"/>
            <a:r>
              <a:rPr lang="ar-DZ"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lawi Shafa" pitchFamily="2" charset="-78"/>
              </a:rPr>
              <a:t>تقويم </a:t>
            </a:r>
            <a:r>
              <a:rPr lang="ar-JO"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lawi Shafa" pitchFamily="2" charset="-78"/>
              </a:rPr>
              <a:t>تكويني</a:t>
            </a:r>
            <a:r>
              <a:rPr lang="ar-DZ"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lawi Shafa" pitchFamily="2" charset="-78"/>
              </a:rPr>
              <a:t>:</a:t>
            </a:r>
            <a:endParaRPr lang="ar-AE"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lawi Shafa" pitchFamily="2" charset="-78"/>
            </a:endParaRPr>
          </a:p>
        </p:txBody>
      </p:sp>
      <p:sp>
        <p:nvSpPr>
          <p:cNvPr id="17" name="مستطيل مستدير الزوايا 16"/>
          <p:cNvSpPr/>
          <p:nvPr/>
        </p:nvSpPr>
        <p:spPr>
          <a:xfrm>
            <a:off x="1055077" y="2349305"/>
            <a:ext cx="6330461" cy="32777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ar-DZ" sz="7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أكمل الآية..</a:t>
            </a:r>
            <a:endParaRPr lang="en-US" sz="7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19" name="Rounded Rectangle 18"/>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العاشر             الوحدة : تلاوة                   الدرس :</a:t>
            </a:r>
            <a:r>
              <a:rPr lang="ar-SA" sz="1400" b="1" dirty="0"/>
              <a:t> </a:t>
            </a:r>
            <a:r>
              <a:rPr lang="ar-JO" sz="1400" b="1" dirty="0"/>
              <a:t>سورة  المنافقون</a:t>
            </a:r>
          </a:p>
        </p:txBody>
      </p:sp>
    </p:spTree>
    <p:extLst>
      <p:ext uri="{BB962C8B-B14F-4D97-AF65-F5344CB8AC3E}">
        <p14:creationId xmlns:p14="http://schemas.microsoft.com/office/powerpoint/2010/main" val="3494399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7736"/>
            <a:ext cx="12192000" cy="6793992"/>
          </a:xfrm>
          <a:prstGeom prst="rect">
            <a:avLst/>
          </a:prstGeom>
        </p:spPr>
      </p:pic>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grpSp>
        <p:nvGrpSpPr>
          <p:cNvPr id="3" name="Group 20">
            <a:extLst>
              <a:ext uri="{FF2B5EF4-FFF2-40B4-BE49-F238E27FC236}">
                <a16:creationId xmlns:a16="http://schemas.microsoft.com/office/drawing/2014/main" id="{E7943F3F-787D-A74D-7161-B36D6B858079}"/>
              </a:ext>
            </a:extLst>
          </p:cNvPr>
          <p:cNvGrpSpPr/>
          <p:nvPr/>
        </p:nvGrpSpPr>
        <p:grpSpPr>
          <a:xfrm>
            <a:off x="42423" y="104529"/>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5" y="6322618"/>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10426652" y="472645"/>
            <a:ext cx="1810669" cy="6232955"/>
          </a:xfrm>
          <a:prstGeom prst="rect">
            <a:avLst/>
          </a:prstGeom>
        </p:spPr>
      </p:pic>
      <p:sp>
        <p:nvSpPr>
          <p:cNvPr id="15" name="Rounded Rectangle 27"/>
          <p:cNvSpPr/>
          <p:nvPr/>
        </p:nvSpPr>
        <p:spPr>
          <a:xfrm>
            <a:off x="7920111" y="650788"/>
            <a:ext cx="2281311" cy="995131"/>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rtl="1"/>
            <a:r>
              <a:rPr lang="ar-DZ"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lawi Shafa" pitchFamily="2" charset="-78"/>
              </a:rPr>
              <a:t>تقويم ختامي:</a:t>
            </a:r>
            <a:endParaRPr lang="ar-AE"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lawi Shafa" pitchFamily="2" charset="-78"/>
            </a:endParaRPr>
          </a:p>
        </p:txBody>
      </p:sp>
      <p:sp>
        <p:nvSpPr>
          <p:cNvPr id="17" name="مستطيل مستدير الزوايا 16"/>
          <p:cNvSpPr/>
          <p:nvPr/>
        </p:nvSpPr>
        <p:spPr>
          <a:xfrm>
            <a:off x="1055077" y="2349305"/>
            <a:ext cx="6330461" cy="32777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ar-DZ" sz="7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تلاوة </a:t>
            </a:r>
            <a:r>
              <a:rPr lang="ar-DZ" sz="72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جماعية للآيات..</a:t>
            </a:r>
            <a:endParaRPr lang="en-US" sz="7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19" name="Rounded Rectangle 18"/>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العاشر             الوحدة : تلاوة                   الدرس :</a:t>
            </a:r>
            <a:r>
              <a:rPr lang="ar-SA" sz="1400" b="1" dirty="0"/>
              <a:t> </a:t>
            </a:r>
            <a:r>
              <a:rPr lang="ar-JO" sz="1400" b="1" dirty="0"/>
              <a:t>سورة  المنافقون</a:t>
            </a:r>
          </a:p>
        </p:txBody>
      </p:sp>
    </p:spTree>
    <p:extLst>
      <p:ext uri="{BB962C8B-B14F-4D97-AF65-F5344CB8AC3E}">
        <p14:creationId xmlns:p14="http://schemas.microsoft.com/office/powerpoint/2010/main" val="4232066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pic>
        <p:nvPicPr>
          <p:cNvPr id="2" name="Picture 1"/>
          <p:cNvPicPr>
            <a:picLocks noChangeAspect="1"/>
          </p:cNvPicPr>
          <p:nvPr/>
        </p:nvPicPr>
        <p:blipFill>
          <a:blip r:embed="rId3"/>
          <a:stretch>
            <a:fillRect/>
          </a:stretch>
        </p:blipFill>
        <p:spPr>
          <a:xfrm>
            <a:off x="10426652" y="472645"/>
            <a:ext cx="1810669" cy="6232955"/>
          </a:xfrm>
          <a:prstGeom prst="rect">
            <a:avLst/>
          </a:prstGeom>
        </p:spPr>
      </p:pic>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23" y="5984113"/>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s://i.pinimg.com/564x/42/72/16/427216555649b48ecc66957a19a2910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356" y="524363"/>
            <a:ext cx="9215403" cy="6250119"/>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289005" y="793811"/>
            <a:ext cx="1550195"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1 و 3</a:t>
            </a:r>
            <a:endParaRPr lang="ar-JO" b="1" dirty="0"/>
          </a:p>
        </p:txBody>
      </p:sp>
      <p:sp>
        <p:nvSpPr>
          <p:cNvPr id="31" name="Rounded Rectangle 30"/>
          <p:cNvSpPr/>
          <p:nvPr/>
        </p:nvSpPr>
        <p:spPr>
          <a:xfrm>
            <a:off x="3929221" y="568407"/>
            <a:ext cx="1550193"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2 و 4</a:t>
            </a:r>
            <a:endParaRPr lang="ar-JO" b="1" dirty="0"/>
          </a:p>
        </p:txBody>
      </p:sp>
      <p:sp>
        <p:nvSpPr>
          <p:cNvPr id="18" name="Rounded Rectangle 17"/>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العاشر             الوحدة : ال</a:t>
            </a:r>
            <a:r>
              <a:rPr lang="ar-SA" sz="1400" b="1" dirty="0"/>
              <a:t>اولى</a:t>
            </a:r>
            <a:r>
              <a:rPr lang="ar-JO" sz="1400" b="1" dirty="0"/>
              <a:t>         الدرس :</a:t>
            </a:r>
            <a:r>
              <a:rPr lang="ar-SA" sz="1400" b="1" dirty="0"/>
              <a:t> عناية الإسلام بالمرأة</a:t>
            </a:r>
            <a:r>
              <a:rPr lang="ar-JO" sz="1400" b="1" dirty="0"/>
              <a:t> </a:t>
            </a:r>
          </a:p>
        </p:txBody>
      </p:sp>
      <p:sp>
        <p:nvSpPr>
          <p:cNvPr id="16" name="Rectangle: Rounded Corners 15">
            <a:extLst>
              <a:ext uri="{FF2B5EF4-FFF2-40B4-BE49-F238E27FC236}">
                <a16:creationId xmlns:a16="http://schemas.microsoft.com/office/drawing/2014/main" id="{6764F28B-3C8C-4CB1-8E53-1FC8A359AA13}"/>
              </a:ext>
            </a:extLst>
          </p:cNvPr>
          <p:cNvSpPr/>
          <p:nvPr/>
        </p:nvSpPr>
        <p:spPr>
          <a:xfrm>
            <a:off x="2914808" y="3556594"/>
            <a:ext cx="2178756" cy="83790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ar-JO" sz="2400" b="1" dirty="0"/>
              <a:t>ابحث عن المعنى العام للآيات.</a:t>
            </a:r>
            <a:endParaRPr lang="en-US" sz="2400" b="1" dirty="0"/>
          </a:p>
        </p:txBody>
      </p:sp>
      <p:sp>
        <p:nvSpPr>
          <p:cNvPr id="19" name="Rectangle: Rounded Corners 18">
            <a:extLst>
              <a:ext uri="{FF2B5EF4-FFF2-40B4-BE49-F238E27FC236}">
                <a16:creationId xmlns:a16="http://schemas.microsoft.com/office/drawing/2014/main" id="{7D9ACE35-D093-4952-A8CB-E8C93D8FD07D}"/>
              </a:ext>
            </a:extLst>
          </p:cNvPr>
          <p:cNvSpPr/>
          <p:nvPr/>
        </p:nvSpPr>
        <p:spPr>
          <a:xfrm>
            <a:off x="6078064" y="3429000"/>
            <a:ext cx="3364088" cy="109276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ar-JO" sz="2400" b="1" dirty="0"/>
          </a:p>
          <a:p>
            <a:pPr algn="ctr"/>
            <a:r>
              <a:rPr lang="ar-JO" sz="2400" b="1" dirty="0"/>
              <a:t>ابحث عن معنى الكلمات الآتية</a:t>
            </a:r>
          </a:p>
          <a:p>
            <a:pPr algn="ctr" rtl="1"/>
            <a:r>
              <a:rPr lang="ar-JO" sz="2400" b="1" dirty="0"/>
              <a:t>( سأرهقه صعودا ، عبس وبسر ، يؤثر ، سقر )</a:t>
            </a:r>
          </a:p>
          <a:p>
            <a:pPr algn="ctr"/>
            <a:endParaRPr lang="en-US" sz="2400" b="1" dirty="0"/>
          </a:p>
        </p:txBody>
      </p:sp>
      <p:grpSp>
        <p:nvGrpSpPr>
          <p:cNvPr id="3" name="Group 20">
            <a:extLst>
              <a:ext uri="{FF2B5EF4-FFF2-40B4-BE49-F238E27FC236}">
                <a16:creationId xmlns:a16="http://schemas.microsoft.com/office/drawing/2014/main" id="{E7943F3F-787D-A74D-7161-B36D6B858079}"/>
              </a:ext>
            </a:extLst>
          </p:cNvPr>
          <p:cNvGrpSpPr/>
          <p:nvPr/>
        </p:nvGrpSpPr>
        <p:grpSpPr>
          <a:xfrm>
            <a:off x="42423" y="335886"/>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0" name="Rectangle: Rounded Corners 19">
            <a:extLst>
              <a:ext uri="{FF2B5EF4-FFF2-40B4-BE49-F238E27FC236}">
                <a16:creationId xmlns:a16="http://schemas.microsoft.com/office/drawing/2014/main" id="{AF836689-E4D3-43FF-BE49-4B9721669EE7}"/>
              </a:ext>
            </a:extLst>
          </p:cNvPr>
          <p:cNvSpPr/>
          <p:nvPr/>
        </p:nvSpPr>
        <p:spPr>
          <a:xfrm>
            <a:off x="2032000" y="5858933"/>
            <a:ext cx="8200492" cy="9424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JO" b="1" dirty="0"/>
              <a:t>قواعد انجاز المهمة: </a:t>
            </a:r>
          </a:p>
          <a:p>
            <a:pPr algn="ctr"/>
            <a:r>
              <a:rPr lang="ar-JO" dirty="0"/>
              <a:t>1- الانضباط          2- الالتزام بالوقت            3- الاجابة الصحيحة           4- التعاون</a:t>
            </a:r>
            <a:endParaRPr lang="en-US" dirty="0"/>
          </a:p>
        </p:txBody>
      </p:sp>
      <p:pic>
        <p:nvPicPr>
          <p:cNvPr id="1028" name="Picture 4" descr="نموذج التتابع الثنائي (Rally Robin) | نماذج كيجن للتعلم التعاوني – تقنيات  التعليم للجميع">
            <a:extLst>
              <a:ext uri="{FF2B5EF4-FFF2-40B4-BE49-F238E27FC236}">
                <a16:creationId xmlns:a16="http://schemas.microsoft.com/office/drawing/2014/main" id="{AB701E3D-DBB4-41E1-936F-4D31EC324D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24703" b="27331"/>
          <a:stretch/>
        </p:blipFill>
        <p:spPr bwMode="auto">
          <a:xfrm>
            <a:off x="108341" y="1423264"/>
            <a:ext cx="2806467" cy="1514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143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059281-9945-487A-ADF1-BED9A0DA67B5}"/>
              </a:ext>
            </a:extLst>
          </p:cNvPr>
          <p:cNvSpPr txBox="1"/>
          <p:nvPr/>
        </p:nvSpPr>
        <p:spPr>
          <a:xfrm>
            <a:off x="1235955" y="1697220"/>
            <a:ext cx="7978607" cy="1261880"/>
          </a:xfrm>
          <a:prstGeom prst="rect">
            <a:avLst/>
          </a:prstGeom>
          <a:noFill/>
        </p:spPr>
        <p:txBody>
          <a:bodyPr wrap="square" lIns="121917" tIns="60958" rIns="121917" bIns="60958" rtlCol="1">
            <a:spAutoFit/>
          </a:bodyPr>
          <a:lstStyle/>
          <a:p>
            <a:pPr algn="ctr"/>
            <a:r>
              <a:rPr lang="ar-AE" sz="3700" b="1" dirty="0"/>
              <a:t>اللَّهُمَّ إِنِّي أَسْأَلُكَ </a:t>
            </a:r>
          </a:p>
          <a:p>
            <a:pPr algn="ctr"/>
            <a:r>
              <a:rPr lang="ar-AE" sz="3700" b="1" dirty="0"/>
              <a:t>عِلْمًا نَافِعًا وَرِزْقًا طَيِّبًا وَعَمَلًا مُتَقَبَّلًا ...</a:t>
            </a:r>
          </a:p>
        </p:txBody>
      </p:sp>
      <p:sp>
        <p:nvSpPr>
          <p:cNvPr id="6" name="TextBox 5">
            <a:extLst>
              <a:ext uri="{FF2B5EF4-FFF2-40B4-BE49-F238E27FC236}">
                <a16:creationId xmlns:a16="http://schemas.microsoft.com/office/drawing/2014/main" id="{EAD21FD9-4DB8-4001-AFA0-DA23BAEA8EAC}"/>
              </a:ext>
            </a:extLst>
          </p:cNvPr>
          <p:cNvSpPr txBox="1"/>
          <p:nvPr/>
        </p:nvSpPr>
        <p:spPr>
          <a:xfrm>
            <a:off x="216924" y="3391355"/>
            <a:ext cx="9970915" cy="492443"/>
          </a:xfrm>
          <a:prstGeom prst="rect">
            <a:avLst/>
          </a:prstGeom>
          <a:noFill/>
        </p:spPr>
        <p:txBody>
          <a:bodyPr wrap="square" lIns="121917" tIns="60958" rIns="121917" bIns="60958" rtlCol="1">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2400" dirty="0">
                <a:ln/>
                <a:solidFill>
                  <a:srgbClr val="C00000"/>
                </a:solidFill>
              </a:rPr>
              <a:t>إذا علمنا أنّ دراستنا طريق يوصلنا إلى الجنة هذا يجعلنا نتأدب بآداب طالب العلم فـنحرص على  :</a:t>
            </a:r>
          </a:p>
        </p:txBody>
      </p:sp>
      <p:pic>
        <p:nvPicPr>
          <p:cNvPr id="7" name="Picture 6">
            <a:extLst>
              <a:ext uri="{FF2B5EF4-FFF2-40B4-BE49-F238E27FC236}">
                <a16:creationId xmlns:a16="http://schemas.microsoft.com/office/drawing/2014/main" id="{EF725EEF-D26F-4C56-B8DF-2A354172B8E3}"/>
              </a:ext>
            </a:extLst>
          </p:cNvPr>
          <p:cNvPicPr>
            <a:picLocks noChangeAspect="1"/>
          </p:cNvPicPr>
          <p:nvPr/>
        </p:nvPicPr>
        <p:blipFill rotWithShape="1">
          <a:blip r:embed="rId2"/>
          <a:srcRect l="17502" t="29353" b="40214"/>
          <a:stretch/>
        </p:blipFill>
        <p:spPr>
          <a:xfrm>
            <a:off x="1235955" y="4102117"/>
            <a:ext cx="8713072" cy="1808003"/>
          </a:xfrm>
          <a:prstGeom prst="rect">
            <a:avLst/>
          </a:prstGeom>
        </p:spPr>
        <p:style>
          <a:lnRef idx="2">
            <a:schemeClr val="accent2"/>
          </a:lnRef>
          <a:fillRef idx="1">
            <a:schemeClr val="lt1"/>
          </a:fillRef>
          <a:effectRef idx="0">
            <a:schemeClr val="accent2"/>
          </a:effectRef>
          <a:fontRef idx="minor">
            <a:schemeClr val="dk1"/>
          </a:fontRef>
        </p:style>
      </p:pic>
      <p:pic>
        <p:nvPicPr>
          <p:cNvPr id="8" name="Picture 4">
            <a:extLst>
              <a:ext uri="{FF2B5EF4-FFF2-40B4-BE49-F238E27FC236}">
                <a16:creationId xmlns:a16="http://schemas.microsoft.com/office/drawing/2014/main" id="{2805D000-D21E-45FA-9BC8-2F343CE9F58C}"/>
              </a:ext>
            </a:extLst>
          </p:cNvPr>
          <p:cNvPicPr>
            <a:picLocks noChangeAspect="1"/>
          </p:cNvPicPr>
          <p:nvPr/>
        </p:nvPicPr>
        <p:blipFill rotWithShape="1">
          <a:blip r:embed="rId3"/>
          <a:srcRect l="32706" t="-3051" r="34706" b="3051"/>
          <a:stretch/>
        </p:blipFill>
        <p:spPr>
          <a:xfrm>
            <a:off x="7463256" y="517414"/>
            <a:ext cx="3309860" cy="1483951"/>
          </a:xfrm>
          <a:prstGeom prst="rect">
            <a:avLst/>
          </a:prstGeom>
        </p:spPr>
      </p:pic>
      <p:pic>
        <p:nvPicPr>
          <p:cNvPr id="9" name="Picture 8">
            <a:extLst>
              <a:ext uri="{FF2B5EF4-FFF2-40B4-BE49-F238E27FC236}">
                <a16:creationId xmlns:a16="http://schemas.microsoft.com/office/drawing/2014/main" id="{ABB579AC-6049-44BF-9083-32666B57F606}"/>
              </a:ext>
            </a:extLst>
          </p:cNvPr>
          <p:cNvPicPr>
            <a:picLocks noChangeAspect="1"/>
          </p:cNvPicPr>
          <p:nvPr/>
        </p:nvPicPr>
        <p:blipFill>
          <a:blip r:embed="rId4"/>
          <a:stretch>
            <a:fillRect/>
          </a:stretch>
        </p:blipFill>
        <p:spPr>
          <a:xfrm>
            <a:off x="10426652" y="472645"/>
            <a:ext cx="1810669" cy="6232955"/>
          </a:xfrm>
          <a:prstGeom prst="rect">
            <a:avLst/>
          </a:prstGeom>
        </p:spPr>
      </p:pic>
      <p:sp>
        <p:nvSpPr>
          <p:cNvPr id="10" name="Rounded Rectangle 19">
            <a:extLst>
              <a:ext uri="{FF2B5EF4-FFF2-40B4-BE49-F238E27FC236}">
                <a16:creationId xmlns:a16="http://schemas.microsoft.com/office/drawing/2014/main" id="{4921FE8C-B048-4846-AB10-38781A2F7D30}"/>
              </a:ext>
            </a:extLst>
          </p:cNvPr>
          <p:cNvSpPr/>
          <p:nvPr/>
        </p:nvSpPr>
        <p:spPr>
          <a:xfrm>
            <a:off x="1453283" y="154236"/>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التاسع                   الوحدة : تلاوة                   الدرس :</a:t>
            </a:r>
            <a:r>
              <a:rPr lang="ar-SA" sz="1400" b="1" dirty="0"/>
              <a:t> </a:t>
            </a:r>
            <a:r>
              <a:rPr lang="ar-JO" sz="1400" b="1" dirty="0"/>
              <a:t>جزء عم</a:t>
            </a:r>
          </a:p>
        </p:txBody>
      </p:sp>
    </p:spTree>
    <p:extLst>
      <p:ext uri="{BB962C8B-B14F-4D97-AF65-F5344CB8AC3E}">
        <p14:creationId xmlns:p14="http://schemas.microsoft.com/office/powerpoint/2010/main" val="1294279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grpSp>
        <p:nvGrpSpPr>
          <p:cNvPr id="3" name="Group 20">
            <a:extLst>
              <a:ext uri="{FF2B5EF4-FFF2-40B4-BE49-F238E27FC236}">
                <a16:creationId xmlns:a16="http://schemas.microsoft.com/office/drawing/2014/main" id="{E7943F3F-787D-A74D-7161-B36D6B858079}"/>
              </a:ext>
            </a:extLst>
          </p:cNvPr>
          <p:cNvGrpSpPr/>
          <p:nvPr/>
        </p:nvGrpSpPr>
        <p:grpSpPr>
          <a:xfrm>
            <a:off x="42423" y="335886"/>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83" y="6003125"/>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التاسع                   الوحدة : تلاوة                   الدرس :</a:t>
            </a:r>
            <a:r>
              <a:rPr lang="ar-SA" sz="1400" b="1" dirty="0"/>
              <a:t> </a:t>
            </a:r>
            <a:r>
              <a:rPr lang="ar-JO" sz="1400" b="1" dirty="0"/>
              <a:t>سورة المدثر</a:t>
            </a:r>
          </a:p>
        </p:txBody>
      </p:sp>
      <p:pic>
        <p:nvPicPr>
          <p:cNvPr id="1026" name="Picture 2"/>
          <p:cNvPicPr>
            <a:picLocks noChangeAspect="1" noChangeArrowheads="1"/>
          </p:cNvPicPr>
          <p:nvPr/>
        </p:nvPicPr>
        <p:blipFill>
          <a:blip r:embed="rId4"/>
          <a:srcRect r="2412" b="74240"/>
          <a:stretch>
            <a:fillRect/>
          </a:stretch>
        </p:blipFill>
        <p:spPr bwMode="auto">
          <a:xfrm>
            <a:off x="734956" y="903383"/>
            <a:ext cx="9797377" cy="1218368"/>
          </a:xfrm>
          <a:prstGeom prst="rect">
            <a:avLst/>
          </a:prstGeom>
          <a:noFill/>
          <a:ln w="9525">
            <a:noFill/>
            <a:miter lim="800000"/>
            <a:headEnd/>
            <a:tailEnd/>
          </a:ln>
          <a:effectLst/>
        </p:spPr>
      </p:pic>
      <p:pic>
        <p:nvPicPr>
          <p:cNvPr id="2" name="Picture 1"/>
          <p:cNvPicPr>
            <a:picLocks noChangeAspect="1"/>
          </p:cNvPicPr>
          <p:nvPr/>
        </p:nvPicPr>
        <p:blipFill>
          <a:blip r:embed="rId5"/>
          <a:stretch>
            <a:fillRect/>
          </a:stretch>
        </p:blipFill>
        <p:spPr>
          <a:xfrm>
            <a:off x="10426652" y="472645"/>
            <a:ext cx="1810669" cy="6232955"/>
          </a:xfrm>
          <a:prstGeom prst="rect">
            <a:avLst/>
          </a:prstGeom>
        </p:spPr>
      </p:pic>
      <p:pic>
        <p:nvPicPr>
          <p:cNvPr id="3074" name="Picture 2"/>
          <p:cNvPicPr>
            <a:picLocks noChangeAspect="1" noChangeArrowheads="1"/>
          </p:cNvPicPr>
          <p:nvPr/>
        </p:nvPicPr>
        <p:blipFill>
          <a:blip r:embed="rId6"/>
          <a:srcRect t="7007"/>
          <a:stretch>
            <a:fillRect/>
          </a:stretch>
        </p:blipFill>
        <p:spPr bwMode="auto">
          <a:xfrm>
            <a:off x="-1" y="2603575"/>
            <a:ext cx="10327913" cy="1322388"/>
          </a:xfrm>
          <a:prstGeom prst="rect">
            <a:avLst/>
          </a:prstGeom>
          <a:noFill/>
          <a:ln w="9525">
            <a:noFill/>
            <a:miter lim="800000"/>
            <a:headEnd/>
            <a:tailEnd/>
          </a:ln>
          <a:effectLst/>
        </p:spPr>
      </p:pic>
    </p:spTree>
    <p:extLst>
      <p:ext uri="{BB962C8B-B14F-4D97-AF65-F5344CB8AC3E}">
        <p14:creationId xmlns:p14="http://schemas.microsoft.com/office/powerpoint/2010/main" val="1648337268"/>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pic>
        <p:nvPicPr>
          <p:cNvPr id="2" name="Picture 1"/>
          <p:cNvPicPr>
            <a:picLocks noChangeAspect="1"/>
          </p:cNvPicPr>
          <p:nvPr/>
        </p:nvPicPr>
        <p:blipFill>
          <a:blip r:embed="rId3"/>
          <a:stretch>
            <a:fillRect/>
          </a:stretch>
        </p:blipFill>
        <p:spPr>
          <a:xfrm>
            <a:off x="10426652" y="472645"/>
            <a:ext cx="1810669" cy="6232955"/>
          </a:xfrm>
          <a:prstGeom prst="rect">
            <a:avLst/>
          </a:prstGeom>
        </p:spPr>
      </p:pic>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23" y="5984113"/>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s://i.pinimg.com/564x/42/72/16/427216555649b48ecc66957a19a2910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356" y="524363"/>
            <a:ext cx="9215403" cy="6250119"/>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289005" y="793811"/>
            <a:ext cx="1550195"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1 و 3</a:t>
            </a:r>
            <a:endParaRPr lang="ar-JO" b="1" dirty="0"/>
          </a:p>
        </p:txBody>
      </p:sp>
      <p:sp>
        <p:nvSpPr>
          <p:cNvPr id="31" name="Rounded Rectangle 30"/>
          <p:cNvSpPr/>
          <p:nvPr/>
        </p:nvSpPr>
        <p:spPr>
          <a:xfrm>
            <a:off x="3929221" y="568407"/>
            <a:ext cx="1550193"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2 و 4</a:t>
            </a:r>
            <a:endParaRPr lang="ar-JO" b="1" dirty="0"/>
          </a:p>
        </p:txBody>
      </p:sp>
      <p:sp>
        <p:nvSpPr>
          <p:cNvPr id="18" name="Rounded Rectangle 17"/>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العاشر             الوحدة : ال</a:t>
            </a:r>
            <a:r>
              <a:rPr lang="ar-SA" sz="1400" b="1" dirty="0"/>
              <a:t>اولى</a:t>
            </a:r>
            <a:r>
              <a:rPr lang="ar-JO" sz="1400" b="1" dirty="0"/>
              <a:t>         الدرس :</a:t>
            </a:r>
            <a:r>
              <a:rPr lang="ar-SA" sz="1400" b="1" dirty="0"/>
              <a:t> عناية الإسلام بالمرأة</a:t>
            </a:r>
            <a:r>
              <a:rPr lang="ar-JO" sz="1400" b="1" dirty="0"/>
              <a:t> </a:t>
            </a:r>
          </a:p>
        </p:txBody>
      </p:sp>
      <p:sp>
        <p:nvSpPr>
          <p:cNvPr id="16" name="Rectangle: Rounded Corners 15">
            <a:extLst>
              <a:ext uri="{FF2B5EF4-FFF2-40B4-BE49-F238E27FC236}">
                <a16:creationId xmlns:a16="http://schemas.microsoft.com/office/drawing/2014/main" id="{6764F28B-3C8C-4CB1-8E53-1FC8A359AA13}"/>
              </a:ext>
            </a:extLst>
          </p:cNvPr>
          <p:cNvSpPr/>
          <p:nvPr/>
        </p:nvSpPr>
        <p:spPr>
          <a:xfrm>
            <a:off x="2914808" y="3556594"/>
            <a:ext cx="2178756" cy="83790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ar-JO" sz="2400" b="1" dirty="0"/>
              <a:t>ابحث عن المعنى العام للآيات.</a:t>
            </a:r>
            <a:endParaRPr lang="en-US" sz="2400" b="1" dirty="0"/>
          </a:p>
        </p:txBody>
      </p:sp>
      <p:sp>
        <p:nvSpPr>
          <p:cNvPr id="19" name="Rectangle: Rounded Corners 18">
            <a:extLst>
              <a:ext uri="{FF2B5EF4-FFF2-40B4-BE49-F238E27FC236}">
                <a16:creationId xmlns:a16="http://schemas.microsoft.com/office/drawing/2014/main" id="{7D9ACE35-D093-4952-A8CB-E8C93D8FD07D}"/>
              </a:ext>
            </a:extLst>
          </p:cNvPr>
          <p:cNvSpPr/>
          <p:nvPr/>
        </p:nvSpPr>
        <p:spPr>
          <a:xfrm>
            <a:off x="6078064" y="3429000"/>
            <a:ext cx="3364088" cy="109276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ar-JO" sz="2400" b="1" dirty="0"/>
          </a:p>
          <a:p>
            <a:pPr algn="ctr"/>
            <a:r>
              <a:rPr lang="ar-JO" sz="2400" b="1" dirty="0"/>
              <a:t>ابحث عن معنى الكلمات الآتية</a:t>
            </a:r>
          </a:p>
          <a:p>
            <a:pPr algn="ctr" rtl="1"/>
            <a:r>
              <a:rPr lang="ar-JO" sz="2400" b="1" dirty="0"/>
              <a:t>(وزر ، ينبؤا ، بيانه)</a:t>
            </a:r>
          </a:p>
          <a:p>
            <a:pPr algn="ctr"/>
            <a:endParaRPr lang="en-US" sz="2400" b="1" dirty="0"/>
          </a:p>
        </p:txBody>
      </p:sp>
      <p:grpSp>
        <p:nvGrpSpPr>
          <p:cNvPr id="3" name="Group 20">
            <a:extLst>
              <a:ext uri="{FF2B5EF4-FFF2-40B4-BE49-F238E27FC236}">
                <a16:creationId xmlns:a16="http://schemas.microsoft.com/office/drawing/2014/main" id="{E7943F3F-787D-A74D-7161-B36D6B858079}"/>
              </a:ext>
            </a:extLst>
          </p:cNvPr>
          <p:cNvGrpSpPr/>
          <p:nvPr/>
        </p:nvGrpSpPr>
        <p:grpSpPr>
          <a:xfrm>
            <a:off x="42423" y="335886"/>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0" name="Rectangle: Rounded Corners 19">
            <a:extLst>
              <a:ext uri="{FF2B5EF4-FFF2-40B4-BE49-F238E27FC236}">
                <a16:creationId xmlns:a16="http://schemas.microsoft.com/office/drawing/2014/main" id="{AF836689-E4D3-43FF-BE49-4B9721669EE7}"/>
              </a:ext>
            </a:extLst>
          </p:cNvPr>
          <p:cNvSpPr/>
          <p:nvPr/>
        </p:nvSpPr>
        <p:spPr>
          <a:xfrm>
            <a:off x="2032000" y="5858933"/>
            <a:ext cx="8200492" cy="9424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JO" b="1" dirty="0"/>
              <a:t>قواعد انجاز المهمة: </a:t>
            </a:r>
          </a:p>
          <a:p>
            <a:pPr algn="ctr"/>
            <a:r>
              <a:rPr lang="ar-JO" dirty="0"/>
              <a:t>1- الانضباط          2- الالتزام بالوقت            3- الاجابة الصحيحة           4- التعاون</a:t>
            </a:r>
            <a:endParaRPr lang="en-US" dirty="0"/>
          </a:p>
        </p:txBody>
      </p:sp>
    </p:spTree>
    <p:extLst>
      <p:ext uri="{BB962C8B-B14F-4D97-AF65-F5344CB8AC3E}">
        <p14:creationId xmlns:p14="http://schemas.microsoft.com/office/powerpoint/2010/main" val="29514237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grpSp>
        <p:nvGrpSpPr>
          <p:cNvPr id="3" name="Group 20">
            <a:extLst>
              <a:ext uri="{FF2B5EF4-FFF2-40B4-BE49-F238E27FC236}">
                <a16:creationId xmlns:a16="http://schemas.microsoft.com/office/drawing/2014/main" id="{E7943F3F-787D-A74D-7161-B36D6B858079}"/>
              </a:ext>
            </a:extLst>
          </p:cNvPr>
          <p:cNvGrpSpPr/>
          <p:nvPr/>
        </p:nvGrpSpPr>
        <p:grpSpPr>
          <a:xfrm>
            <a:off x="42423" y="104529"/>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45" y="6322618"/>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التاسع                   الوحدة : تلاوة                   الدرس :</a:t>
            </a:r>
            <a:r>
              <a:rPr lang="ar-SA" sz="1400" b="1" dirty="0"/>
              <a:t> </a:t>
            </a:r>
            <a:r>
              <a:rPr lang="ar-JO" sz="1400" b="1" dirty="0"/>
              <a:t>سورة المدثر</a:t>
            </a:r>
          </a:p>
        </p:txBody>
      </p:sp>
      <p:pic>
        <p:nvPicPr>
          <p:cNvPr id="1026" name="Picture 2"/>
          <p:cNvPicPr>
            <a:picLocks noChangeAspect="1" noChangeArrowheads="1"/>
          </p:cNvPicPr>
          <p:nvPr/>
        </p:nvPicPr>
        <p:blipFill>
          <a:blip r:embed="rId4"/>
          <a:srcRect r="2412" b="74240"/>
          <a:stretch>
            <a:fillRect/>
          </a:stretch>
        </p:blipFill>
        <p:spPr bwMode="auto">
          <a:xfrm>
            <a:off x="734956" y="649992"/>
            <a:ext cx="9797377" cy="1218368"/>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a:off x="129967" y="1916935"/>
            <a:ext cx="10530768" cy="4318612"/>
          </a:xfrm>
          <a:prstGeom prst="rect">
            <a:avLst/>
          </a:prstGeom>
          <a:noFill/>
          <a:ln w="9525">
            <a:noFill/>
            <a:miter lim="800000"/>
            <a:headEnd/>
            <a:tailEnd/>
          </a:ln>
          <a:effectLst/>
        </p:spPr>
      </p:pic>
      <p:pic>
        <p:nvPicPr>
          <p:cNvPr id="2" name="Picture 1"/>
          <p:cNvPicPr>
            <a:picLocks noChangeAspect="1"/>
          </p:cNvPicPr>
          <p:nvPr/>
        </p:nvPicPr>
        <p:blipFill>
          <a:blip r:embed="rId6"/>
          <a:stretch>
            <a:fillRect/>
          </a:stretch>
        </p:blipFill>
        <p:spPr>
          <a:xfrm>
            <a:off x="10426652" y="472645"/>
            <a:ext cx="1810669" cy="6232955"/>
          </a:xfrm>
          <a:prstGeom prst="rect">
            <a:avLst/>
          </a:prstGeom>
        </p:spPr>
      </p:pic>
    </p:spTree>
    <p:extLst>
      <p:ext uri="{BB962C8B-B14F-4D97-AF65-F5344CB8AC3E}">
        <p14:creationId xmlns:p14="http://schemas.microsoft.com/office/powerpoint/2010/main" val="164833726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pic>
        <p:nvPicPr>
          <p:cNvPr id="2" name="Picture 1"/>
          <p:cNvPicPr>
            <a:picLocks noChangeAspect="1"/>
          </p:cNvPicPr>
          <p:nvPr/>
        </p:nvPicPr>
        <p:blipFill>
          <a:blip r:embed="rId3"/>
          <a:stretch>
            <a:fillRect/>
          </a:stretch>
        </p:blipFill>
        <p:spPr>
          <a:xfrm>
            <a:off x="10426652" y="472645"/>
            <a:ext cx="1810669" cy="6232955"/>
          </a:xfrm>
          <a:prstGeom prst="rect">
            <a:avLst/>
          </a:prstGeom>
        </p:spPr>
      </p:pic>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23" y="5984113"/>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s://i.pinimg.com/564x/42/72/16/427216555649b48ecc66957a19a2910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356" y="524363"/>
            <a:ext cx="9215403" cy="6250119"/>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289005" y="793811"/>
            <a:ext cx="1550195"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1 و 3</a:t>
            </a:r>
            <a:endParaRPr lang="ar-JO" b="1" dirty="0"/>
          </a:p>
        </p:txBody>
      </p:sp>
      <p:sp>
        <p:nvSpPr>
          <p:cNvPr id="31" name="Rounded Rectangle 30"/>
          <p:cNvSpPr/>
          <p:nvPr/>
        </p:nvSpPr>
        <p:spPr>
          <a:xfrm>
            <a:off x="3929221" y="568407"/>
            <a:ext cx="1550193"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2 و 4</a:t>
            </a:r>
            <a:endParaRPr lang="ar-JO" b="1" dirty="0"/>
          </a:p>
        </p:txBody>
      </p:sp>
      <p:sp>
        <p:nvSpPr>
          <p:cNvPr id="18" name="Rounded Rectangle 17"/>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العاشر             الوحدة : ال</a:t>
            </a:r>
            <a:r>
              <a:rPr lang="ar-SA" sz="1400" b="1" dirty="0"/>
              <a:t>اولى</a:t>
            </a:r>
            <a:r>
              <a:rPr lang="ar-JO" sz="1400" b="1" dirty="0"/>
              <a:t>         الدرس :</a:t>
            </a:r>
            <a:r>
              <a:rPr lang="ar-SA" sz="1400" b="1" dirty="0"/>
              <a:t> عناية الإسلام بالمرأة</a:t>
            </a:r>
            <a:r>
              <a:rPr lang="ar-JO" sz="1400" b="1" dirty="0"/>
              <a:t> </a:t>
            </a:r>
          </a:p>
        </p:txBody>
      </p:sp>
      <p:sp>
        <p:nvSpPr>
          <p:cNvPr id="16" name="Rectangle: Rounded Corners 15">
            <a:extLst>
              <a:ext uri="{FF2B5EF4-FFF2-40B4-BE49-F238E27FC236}">
                <a16:creationId xmlns:a16="http://schemas.microsoft.com/office/drawing/2014/main" id="{6764F28B-3C8C-4CB1-8E53-1FC8A359AA13}"/>
              </a:ext>
            </a:extLst>
          </p:cNvPr>
          <p:cNvSpPr/>
          <p:nvPr/>
        </p:nvSpPr>
        <p:spPr>
          <a:xfrm>
            <a:off x="2914808" y="3556594"/>
            <a:ext cx="2178756" cy="83790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ar-JO" sz="2400" b="1" dirty="0"/>
              <a:t>ابحث عن المعنى العام للآيات.</a:t>
            </a:r>
            <a:endParaRPr lang="en-US" sz="2400" b="1" dirty="0"/>
          </a:p>
        </p:txBody>
      </p:sp>
      <p:sp>
        <p:nvSpPr>
          <p:cNvPr id="19" name="Rectangle: Rounded Corners 18">
            <a:extLst>
              <a:ext uri="{FF2B5EF4-FFF2-40B4-BE49-F238E27FC236}">
                <a16:creationId xmlns:a16="http://schemas.microsoft.com/office/drawing/2014/main" id="{7D9ACE35-D093-4952-A8CB-E8C93D8FD07D}"/>
              </a:ext>
            </a:extLst>
          </p:cNvPr>
          <p:cNvSpPr/>
          <p:nvPr/>
        </p:nvSpPr>
        <p:spPr>
          <a:xfrm>
            <a:off x="5937956" y="3429000"/>
            <a:ext cx="3504196" cy="109276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ar-JO" sz="2400" b="1" dirty="0"/>
          </a:p>
          <a:p>
            <a:pPr algn="ctr"/>
            <a:r>
              <a:rPr lang="ar-JO" sz="2400" b="1" dirty="0"/>
              <a:t>ابحث عن معنى الكلمات الآتية</a:t>
            </a:r>
          </a:p>
          <a:p>
            <a:pPr algn="ctr" rtl="1"/>
            <a:r>
              <a:rPr lang="ar-JO" sz="2400" b="1" dirty="0"/>
              <a:t>(أصحاب النار ، فتنة ، ليستيقن  ، لا يرتاب ، في قلوبهم مرض )</a:t>
            </a:r>
          </a:p>
          <a:p>
            <a:pPr algn="ctr"/>
            <a:endParaRPr lang="en-US" sz="2400" b="1" dirty="0"/>
          </a:p>
        </p:txBody>
      </p:sp>
      <p:grpSp>
        <p:nvGrpSpPr>
          <p:cNvPr id="3" name="Group 20">
            <a:extLst>
              <a:ext uri="{FF2B5EF4-FFF2-40B4-BE49-F238E27FC236}">
                <a16:creationId xmlns:a16="http://schemas.microsoft.com/office/drawing/2014/main" id="{E7943F3F-787D-A74D-7161-B36D6B858079}"/>
              </a:ext>
            </a:extLst>
          </p:cNvPr>
          <p:cNvGrpSpPr/>
          <p:nvPr/>
        </p:nvGrpSpPr>
        <p:grpSpPr>
          <a:xfrm>
            <a:off x="42423" y="335886"/>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0" name="Rectangle: Rounded Corners 19">
            <a:extLst>
              <a:ext uri="{FF2B5EF4-FFF2-40B4-BE49-F238E27FC236}">
                <a16:creationId xmlns:a16="http://schemas.microsoft.com/office/drawing/2014/main" id="{AF836689-E4D3-43FF-BE49-4B9721669EE7}"/>
              </a:ext>
            </a:extLst>
          </p:cNvPr>
          <p:cNvSpPr/>
          <p:nvPr/>
        </p:nvSpPr>
        <p:spPr>
          <a:xfrm>
            <a:off x="2032000" y="5858933"/>
            <a:ext cx="8200492" cy="9424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JO" b="1" dirty="0"/>
              <a:t>قواعد انجاز المهمة: </a:t>
            </a:r>
          </a:p>
          <a:p>
            <a:pPr algn="ctr"/>
            <a:r>
              <a:rPr lang="ar-JO" dirty="0"/>
              <a:t>1- الانضباط          2- الالتزام بالوقت            3- الاجابة الصحيحة           4- التعاون</a:t>
            </a:r>
            <a:endParaRPr lang="en-US" dirty="0"/>
          </a:p>
        </p:txBody>
      </p:sp>
    </p:spTree>
    <p:extLst>
      <p:ext uri="{BB962C8B-B14F-4D97-AF65-F5344CB8AC3E}">
        <p14:creationId xmlns:p14="http://schemas.microsoft.com/office/powerpoint/2010/main" val="4094621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grpSp>
        <p:nvGrpSpPr>
          <p:cNvPr id="3" name="Group 20">
            <a:extLst>
              <a:ext uri="{FF2B5EF4-FFF2-40B4-BE49-F238E27FC236}">
                <a16:creationId xmlns:a16="http://schemas.microsoft.com/office/drawing/2014/main" id="{E7943F3F-787D-A74D-7161-B36D6B858079}"/>
              </a:ext>
            </a:extLst>
          </p:cNvPr>
          <p:cNvGrpSpPr/>
          <p:nvPr/>
        </p:nvGrpSpPr>
        <p:grpSpPr>
          <a:xfrm>
            <a:off x="42423" y="335886"/>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83" y="6003125"/>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التاسع                   الوحدة : تلاوة                   الدرس :</a:t>
            </a:r>
            <a:r>
              <a:rPr lang="ar-SA" sz="1400" b="1" dirty="0"/>
              <a:t> </a:t>
            </a:r>
            <a:r>
              <a:rPr lang="ar-JO" sz="1400" b="1" dirty="0"/>
              <a:t>سورة المدثر</a:t>
            </a:r>
          </a:p>
        </p:txBody>
      </p:sp>
      <p:pic>
        <p:nvPicPr>
          <p:cNvPr id="1026" name="Picture 2"/>
          <p:cNvPicPr>
            <a:picLocks noChangeAspect="1" noChangeArrowheads="1"/>
          </p:cNvPicPr>
          <p:nvPr/>
        </p:nvPicPr>
        <p:blipFill>
          <a:blip r:embed="rId4"/>
          <a:srcRect r="2412" b="74240"/>
          <a:stretch>
            <a:fillRect/>
          </a:stretch>
        </p:blipFill>
        <p:spPr bwMode="auto">
          <a:xfrm>
            <a:off x="734956" y="903383"/>
            <a:ext cx="9797377" cy="1218368"/>
          </a:xfrm>
          <a:prstGeom prst="rect">
            <a:avLst/>
          </a:prstGeom>
          <a:noFill/>
          <a:ln w="9525">
            <a:noFill/>
            <a:miter lim="800000"/>
            <a:headEnd/>
            <a:tailEnd/>
          </a:ln>
          <a:effectLst/>
        </p:spPr>
      </p:pic>
      <p:pic>
        <p:nvPicPr>
          <p:cNvPr id="5122" name="Picture 2"/>
          <p:cNvPicPr>
            <a:picLocks noChangeAspect="1" noChangeArrowheads="1"/>
          </p:cNvPicPr>
          <p:nvPr/>
        </p:nvPicPr>
        <p:blipFill>
          <a:blip r:embed="rId5"/>
          <a:srcRect/>
          <a:stretch>
            <a:fillRect/>
          </a:stretch>
        </p:blipFill>
        <p:spPr bwMode="auto">
          <a:xfrm>
            <a:off x="117179" y="2190750"/>
            <a:ext cx="10527009" cy="2865992"/>
          </a:xfrm>
          <a:prstGeom prst="rect">
            <a:avLst/>
          </a:prstGeom>
          <a:noFill/>
          <a:ln w="9525">
            <a:noFill/>
            <a:miter lim="800000"/>
            <a:headEnd/>
            <a:tailEnd/>
          </a:ln>
          <a:effectLst/>
        </p:spPr>
      </p:pic>
      <p:pic>
        <p:nvPicPr>
          <p:cNvPr id="2" name="Picture 1"/>
          <p:cNvPicPr>
            <a:picLocks noChangeAspect="1"/>
          </p:cNvPicPr>
          <p:nvPr/>
        </p:nvPicPr>
        <p:blipFill>
          <a:blip r:embed="rId6"/>
          <a:stretch>
            <a:fillRect/>
          </a:stretch>
        </p:blipFill>
        <p:spPr>
          <a:xfrm>
            <a:off x="10426652" y="472645"/>
            <a:ext cx="1810669" cy="6232955"/>
          </a:xfrm>
          <a:prstGeom prst="rect">
            <a:avLst/>
          </a:prstGeom>
        </p:spPr>
      </p:pic>
    </p:spTree>
    <p:extLst>
      <p:ext uri="{BB962C8B-B14F-4D97-AF65-F5344CB8AC3E}">
        <p14:creationId xmlns:p14="http://schemas.microsoft.com/office/powerpoint/2010/main" val="164833726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pic>
        <p:nvPicPr>
          <p:cNvPr id="2" name="Picture 1"/>
          <p:cNvPicPr>
            <a:picLocks noChangeAspect="1"/>
          </p:cNvPicPr>
          <p:nvPr/>
        </p:nvPicPr>
        <p:blipFill>
          <a:blip r:embed="rId3"/>
          <a:stretch>
            <a:fillRect/>
          </a:stretch>
        </p:blipFill>
        <p:spPr>
          <a:xfrm>
            <a:off x="10426652" y="472645"/>
            <a:ext cx="1810669" cy="6232955"/>
          </a:xfrm>
          <a:prstGeom prst="rect">
            <a:avLst/>
          </a:prstGeom>
        </p:spPr>
      </p:pic>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23" y="5984113"/>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s://i.pinimg.com/564x/42/72/16/427216555649b48ecc66957a19a2910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356" y="524363"/>
            <a:ext cx="9215403" cy="6250119"/>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289005" y="793811"/>
            <a:ext cx="1550195"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1 و 3</a:t>
            </a:r>
            <a:endParaRPr lang="ar-JO" b="1" dirty="0"/>
          </a:p>
        </p:txBody>
      </p:sp>
      <p:sp>
        <p:nvSpPr>
          <p:cNvPr id="31" name="Rounded Rectangle 30"/>
          <p:cNvSpPr/>
          <p:nvPr/>
        </p:nvSpPr>
        <p:spPr>
          <a:xfrm>
            <a:off x="3929221" y="568407"/>
            <a:ext cx="1550193"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2 و 4</a:t>
            </a:r>
            <a:endParaRPr lang="ar-JO" b="1" dirty="0"/>
          </a:p>
        </p:txBody>
      </p:sp>
      <p:sp>
        <p:nvSpPr>
          <p:cNvPr id="18" name="Rounded Rectangle 17"/>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العاشر             الوحدة : ال</a:t>
            </a:r>
            <a:r>
              <a:rPr lang="ar-SA" sz="1400" b="1" dirty="0"/>
              <a:t>اولى</a:t>
            </a:r>
            <a:r>
              <a:rPr lang="ar-JO" sz="1400" b="1" dirty="0"/>
              <a:t>         الدرس :</a:t>
            </a:r>
            <a:r>
              <a:rPr lang="ar-SA" sz="1400" b="1" dirty="0"/>
              <a:t> عناية الإسلام بالمرأة</a:t>
            </a:r>
            <a:r>
              <a:rPr lang="ar-JO" sz="1400" b="1" dirty="0"/>
              <a:t> </a:t>
            </a:r>
          </a:p>
        </p:txBody>
      </p:sp>
      <p:sp>
        <p:nvSpPr>
          <p:cNvPr id="16" name="Rectangle: Rounded Corners 15">
            <a:extLst>
              <a:ext uri="{FF2B5EF4-FFF2-40B4-BE49-F238E27FC236}">
                <a16:creationId xmlns:a16="http://schemas.microsoft.com/office/drawing/2014/main" id="{6764F28B-3C8C-4CB1-8E53-1FC8A359AA13}"/>
              </a:ext>
            </a:extLst>
          </p:cNvPr>
          <p:cNvSpPr/>
          <p:nvPr/>
        </p:nvSpPr>
        <p:spPr>
          <a:xfrm>
            <a:off x="2914808" y="3556594"/>
            <a:ext cx="2178756" cy="83790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ar-JO" sz="2400" b="1" dirty="0"/>
              <a:t>ابحث عن المعنى العام للآيات.</a:t>
            </a:r>
            <a:endParaRPr lang="en-US" sz="2400" b="1" dirty="0"/>
          </a:p>
        </p:txBody>
      </p:sp>
      <p:sp>
        <p:nvSpPr>
          <p:cNvPr id="19" name="Rectangle: Rounded Corners 18">
            <a:extLst>
              <a:ext uri="{FF2B5EF4-FFF2-40B4-BE49-F238E27FC236}">
                <a16:creationId xmlns:a16="http://schemas.microsoft.com/office/drawing/2014/main" id="{7D9ACE35-D093-4952-A8CB-E8C93D8FD07D}"/>
              </a:ext>
            </a:extLst>
          </p:cNvPr>
          <p:cNvSpPr/>
          <p:nvPr/>
        </p:nvSpPr>
        <p:spPr>
          <a:xfrm>
            <a:off x="6078063" y="3429000"/>
            <a:ext cx="3461047" cy="109276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ar-JO" sz="2400" b="1" dirty="0"/>
          </a:p>
          <a:p>
            <a:pPr algn="ctr"/>
            <a:r>
              <a:rPr lang="ar-JO" sz="2400" b="1" dirty="0"/>
              <a:t>ابحث عن معنى الكلمات الآتية</a:t>
            </a:r>
          </a:p>
          <a:p>
            <a:pPr algn="ctr" rtl="1"/>
            <a:r>
              <a:rPr lang="ar-JO" sz="2400" b="1" dirty="0"/>
              <a:t>( أدبر ، أسفر ، الكبر ، سلككم )</a:t>
            </a:r>
          </a:p>
          <a:p>
            <a:pPr algn="ctr"/>
            <a:endParaRPr lang="en-US" sz="2400" b="1" dirty="0"/>
          </a:p>
        </p:txBody>
      </p:sp>
      <p:grpSp>
        <p:nvGrpSpPr>
          <p:cNvPr id="3" name="Group 20">
            <a:extLst>
              <a:ext uri="{FF2B5EF4-FFF2-40B4-BE49-F238E27FC236}">
                <a16:creationId xmlns:a16="http://schemas.microsoft.com/office/drawing/2014/main" id="{E7943F3F-787D-A74D-7161-B36D6B858079}"/>
              </a:ext>
            </a:extLst>
          </p:cNvPr>
          <p:cNvGrpSpPr/>
          <p:nvPr/>
        </p:nvGrpSpPr>
        <p:grpSpPr>
          <a:xfrm>
            <a:off x="42423" y="335886"/>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0" name="Rectangle: Rounded Corners 19">
            <a:extLst>
              <a:ext uri="{FF2B5EF4-FFF2-40B4-BE49-F238E27FC236}">
                <a16:creationId xmlns:a16="http://schemas.microsoft.com/office/drawing/2014/main" id="{AF836689-E4D3-43FF-BE49-4B9721669EE7}"/>
              </a:ext>
            </a:extLst>
          </p:cNvPr>
          <p:cNvSpPr/>
          <p:nvPr/>
        </p:nvSpPr>
        <p:spPr>
          <a:xfrm>
            <a:off x="2032000" y="5858933"/>
            <a:ext cx="8200492" cy="9424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JO" b="1" dirty="0"/>
              <a:t>قواعد انجاز المهمة: </a:t>
            </a:r>
          </a:p>
          <a:p>
            <a:pPr algn="ctr"/>
            <a:r>
              <a:rPr lang="ar-JO" dirty="0"/>
              <a:t>1- الانضباط          2- الالتزام بالوقت            3- الاجابة الصحيحة           4- التعاون</a:t>
            </a:r>
            <a:endParaRPr lang="en-US" dirty="0"/>
          </a:p>
        </p:txBody>
      </p:sp>
    </p:spTree>
    <p:extLst>
      <p:ext uri="{BB962C8B-B14F-4D97-AF65-F5344CB8AC3E}">
        <p14:creationId xmlns:p14="http://schemas.microsoft.com/office/powerpoint/2010/main" val="37335609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grpSp>
        <p:nvGrpSpPr>
          <p:cNvPr id="3" name="Group 20">
            <a:extLst>
              <a:ext uri="{FF2B5EF4-FFF2-40B4-BE49-F238E27FC236}">
                <a16:creationId xmlns:a16="http://schemas.microsoft.com/office/drawing/2014/main" id="{E7943F3F-787D-A74D-7161-B36D6B858079}"/>
              </a:ext>
            </a:extLst>
          </p:cNvPr>
          <p:cNvGrpSpPr/>
          <p:nvPr/>
        </p:nvGrpSpPr>
        <p:grpSpPr>
          <a:xfrm>
            <a:off x="42423" y="335886"/>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11" y="6344652"/>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التاسع                   الوحدة : تلاوة                   الدرس :</a:t>
            </a:r>
            <a:r>
              <a:rPr lang="ar-SA" sz="1400" b="1" dirty="0"/>
              <a:t> </a:t>
            </a:r>
            <a:r>
              <a:rPr lang="ar-JO" sz="1400" b="1" dirty="0"/>
              <a:t>سورة المدثر</a:t>
            </a:r>
          </a:p>
        </p:txBody>
      </p:sp>
      <p:pic>
        <p:nvPicPr>
          <p:cNvPr id="1026" name="Picture 2"/>
          <p:cNvPicPr>
            <a:picLocks noChangeAspect="1" noChangeArrowheads="1"/>
          </p:cNvPicPr>
          <p:nvPr/>
        </p:nvPicPr>
        <p:blipFill>
          <a:blip r:embed="rId4"/>
          <a:srcRect r="2412" b="74240"/>
          <a:stretch>
            <a:fillRect/>
          </a:stretch>
        </p:blipFill>
        <p:spPr bwMode="auto">
          <a:xfrm>
            <a:off x="734956" y="903383"/>
            <a:ext cx="9797377" cy="1218368"/>
          </a:xfrm>
          <a:prstGeom prst="rect">
            <a:avLst/>
          </a:prstGeom>
          <a:noFill/>
          <a:ln w="9525">
            <a:noFill/>
            <a:miter lim="800000"/>
            <a:headEnd/>
            <a:tailEnd/>
          </a:ln>
          <a:effectLst/>
        </p:spPr>
      </p:pic>
      <p:pic>
        <p:nvPicPr>
          <p:cNvPr id="6146" name="Picture 2"/>
          <p:cNvPicPr>
            <a:picLocks noChangeAspect="1" noChangeArrowheads="1"/>
          </p:cNvPicPr>
          <p:nvPr/>
        </p:nvPicPr>
        <p:blipFill>
          <a:blip r:embed="rId5"/>
          <a:srcRect t="2388"/>
          <a:stretch>
            <a:fillRect/>
          </a:stretch>
        </p:blipFill>
        <p:spPr bwMode="auto">
          <a:xfrm>
            <a:off x="152438" y="2104222"/>
            <a:ext cx="10375900" cy="4197426"/>
          </a:xfrm>
          <a:prstGeom prst="rect">
            <a:avLst/>
          </a:prstGeom>
          <a:noFill/>
          <a:ln w="9525">
            <a:noFill/>
            <a:miter lim="800000"/>
            <a:headEnd/>
            <a:tailEnd/>
          </a:ln>
          <a:effectLst/>
        </p:spPr>
      </p:pic>
      <p:pic>
        <p:nvPicPr>
          <p:cNvPr id="2" name="Picture 1"/>
          <p:cNvPicPr>
            <a:picLocks noChangeAspect="1"/>
          </p:cNvPicPr>
          <p:nvPr/>
        </p:nvPicPr>
        <p:blipFill>
          <a:blip r:embed="rId6"/>
          <a:stretch>
            <a:fillRect/>
          </a:stretch>
        </p:blipFill>
        <p:spPr>
          <a:xfrm>
            <a:off x="10426652" y="472645"/>
            <a:ext cx="1810669" cy="6232955"/>
          </a:xfrm>
          <a:prstGeom prst="rect">
            <a:avLst/>
          </a:prstGeom>
        </p:spPr>
      </p:pic>
    </p:spTree>
    <p:extLst>
      <p:ext uri="{BB962C8B-B14F-4D97-AF65-F5344CB8AC3E}">
        <p14:creationId xmlns:p14="http://schemas.microsoft.com/office/powerpoint/2010/main" val="164833726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07419" y="568407"/>
            <a:ext cx="1323693" cy="6060992"/>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13"/>
          </a:p>
        </p:txBody>
      </p:sp>
      <p:sp>
        <p:nvSpPr>
          <p:cNvPr id="40" name="Rectangle 39"/>
          <p:cNvSpPr/>
          <p:nvPr/>
        </p:nvSpPr>
        <p:spPr>
          <a:xfrm>
            <a:off x="780796" y="541527"/>
            <a:ext cx="9645857" cy="589177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1988" y="152400"/>
            <a:ext cx="487625" cy="362272"/>
          </a:xfrm>
          <a:prstGeom prst="rect">
            <a:avLst/>
          </a:prstGeom>
        </p:spPr>
      </p:pic>
      <p:sp>
        <p:nvSpPr>
          <p:cNvPr id="25" name="TextBox 24"/>
          <p:cNvSpPr txBox="1"/>
          <p:nvPr/>
        </p:nvSpPr>
        <p:spPr>
          <a:xfrm>
            <a:off x="6966307" y="797694"/>
            <a:ext cx="3354136" cy="611706"/>
          </a:xfrm>
          <a:prstGeom prst="rect">
            <a:avLst/>
          </a:prstGeom>
          <a:noFill/>
        </p:spPr>
        <p:txBody>
          <a:bodyPr wrap="square" rtlCol="1">
            <a:spAutoFit/>
          </a:bodyPr>
          <a:lstStyle/>
          <a:p>
            <a:pPr algn="r" rtl="1"/>
            <a:endParaRPr lang="en-US" sz="1125" b="1" dirty="0"/>
          </a:p>
          <a:p>
            <a:pPr algn="r"/>
            <a:r>
              <a:rPr lang="ar-JO" sz="1125" b="1" dirty="0"/>
              <a:t> </a:t>
            </a:r>
            <a:endParaRPr lang="en-US" sz="1125" b="1" dirty="0"/>
          </a:p>
          <a:p>
            <a:pPr algn="r"/>
            <a:endParaRPr lang="ar-JO" sz="1125" b="1" dirty="0"/>
          </a:p>
        </p:txBody>
      </p:sp>
      <p:pic>
        <p:nvPicPr>
          <p:cNvPr id="2" name="Picture 1"/>
          <p:cNvPicPr>
            <a:picLocks noChangeAspect="1"/>
          </p:cNvPicPr>
          <p:nvPr/>
        </p:nvPicPr>
        <p:blipFill>
          <a:blip r:embed="rId3"/>
          <a:stretch>
            <a:fillRect/>
          </a:stretch>
        </p:blipFill>
        <p:spPr>
          <a:xfrm>
            <a:off x="10426652" y="472645"/>
            <a:ext cx="1810669" cy="6232955"/>
          </a:xfrm>
          <a:prstGeom prst="rect">
            <a:avLst/>
          </a:prstGeom>
        </p:spPr>
      </p:pic>
      <p:sp>
        <p:nvSpPr>
          <p:cNvPr id="4" name="Rectangle 3"/>
          <p:cNvSpPr/>
          <p:nvPr/>
        </p:nvSpPr>
        <p:spPr>
          <a:xfrm>
            <a:off x="10047761" y="973800"/>
            <a:ext cx="184731" cy="369332"/>
          </a:xfrm>
          <a:prstGeom prst="rect">
            <a:avLst/>
          </a:prstGeom>
        </p:spPr>
        <p:txBody>
          <a:bodyPr wrap="none">
            <a:spAutoFit/>
          </a:bodyPr>
          <a:lstStyle/>
          <a:p>
            <a:pPr algn="r" rtl="1"/>
            <a:endParaRPr lang="ar-SA" b="1" dirty="0"/>
          </a:p>
        </p:txBody>
      </p:sp>
      <p:pic>
        <p:nvPicPr>
          <p:cNvPr id="30" name="Picture 3">
            <a:extLst>
              <a:ext uri="{FF2B5EF4-FFF2-40B4-BE49-F238E27FC236}">
                <a16:creationId xmlns:a16="http://schemas.microsoft.com/office/drawing/2014/main" id="{2FC3215C-D3B7-6906-CC1F-48C6B21661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23" y="5984113"/>
            <a:ext cx="1411744" cy="44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s://i.pinimg.com/564x/42/72/16/427216555649b48ecc66957a19a2910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356" y="524363"/>
            <a:ext cx="9215403" cy="6250119"/>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289005" y="793811"/>
            <a:ext cx="1550195"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1 و 3</a:t>
            </a:r>
            <a:endParaRPr lang="ar-JO" b="1" dirty="0"/>
          </a:p>
        </p:txBody>
      </p:sp>
      <p:sp>
        <p:nvSpPr>
          <p:cNvPr id="31" name="Rounded Rectangle 30"/>
          <p:cNvSpPr/>
          <p:nvPr/>
        </p:nvSpPr>
        <p:spPr>
          <a:xfrm>
            <a:off x="3929221" y="568407"/>
            <a:ext cx="1550193" cy="769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3200" b="1" dirty="0"/>
              <a:t>2 و 4</a:t>
            </a:r>
            <a:endParaRPr lang="ar-JO" b="1" dirty="0"/>
          </a:p>
        </p:txBody>
      </p:sp>
      <p:sp>
        <p:nvSpPr>
          <p:cNvPr id="18" name="Rounded Rectangle 17"/>
          <p:cNvSpPr/>
          <p:nvPr/>
        </p:nvSpPr>
        <p:spPr>
          <a:xfrm>
            <a:off x="1409216" y="117264"/>
            <a:ext cx="9654384" cy="32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t>المادة : التربية الإسلامية           الصف : العاشر             الوحدة : ال</a:t>
            </a:r>
            <a:r>
              <a:rPr lang="ar-SA" sz="1400" b="1" dirty="0"/>
              <a:t>اولى</a:t>
            </a:r>
            <a:r>
              <a:rPr lang="ar-JO" sz="1400" b="1" dirty="0"/>
              <a:t>         الدرس :</a:t>
            </a:r>
            <a:r>
              <a:rPr lang="ar-SA" sz="1400" b="1" dirty="0"/>
              <a:t> عناية الإسلام بالمرأة</a:t>
            </a:r>
            <a:r>
              <a:rPr lang="ar-JO" sz="1400" b="1" dirty="0"/>
              <a:t> </a:t>
            </a:r>
          </a:p>
        </p:txBody>
      </p:sp>
      <p:sp>
        <p:nvSpPr>
          <p:cNvPr id="16" name="Rectangle: Rounded Corners 15">
            <a:extLst>
              <a:ext uri="{FF2B5EF4-FFF2-40B4-BE49-F238E27FC236}">
                <a16:creationId xmlns:a16="http://schemas.microsoft.com/office/drawing/2014/main" id="{6764F28B-3C8C-4CB1-8E53-1FC8A359AA13}"/>
              </a:ext>
            </a:extLst>
          </p:cNvPr>
          <p:cNvSpPr/>
          <p:nvPr/>
        </p:nvSpPr>
        <p:spPr>
          <a:xfrm>
            <a:off x="2914808" y="3556594"/>
            <a:ext cx="2178756" cy="83790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ar-JO" sz="2400" b="1" dirty="0"/>
              <a:t>ابحث عن المعنى العام للآيات.</a:t>
            </a:r>
            <a:endParaRPr lang="en-US" sz="2400" b="1" dirty="0"/>
          </a:p>
        </p:txBody>
      </p:sp>
      <p:sp>
        <p:nvSpPr>
          <p:cNvPr id="19" name="Rectangle: Rounded Corners 18">
            <a:extLst>
              <a:ext uri="{FF2B5EF4-FFF2-40B4-BE49-F238E27FC236}">
                <a16:creationId xmlns:a16="http://schemas.microsoft.com/office/drawing/2014/main" id="{7D9ACE35-D093-4952-A8CB-E8C93D8FD07D}"/>
              </a:ext>
            </a:extLst>
          </p:cNvPr>
          <p:cNvSpPr/>
          <p:nvPr/>
        </p:nvSpPr>
        <p:spPr>
          <a:xfrm>
            <a:off x="6078064" y="3429000"/>
            <a:ext cx="3364088" cy="109276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ar-JO" sz="2400" b="1" dirty="0"/>
          </a:p>
          <a:p>
            <a:pPr algn="ctr"/>
            <a:r>
              <a:rPr lang="ar-JO" sz="2400" b="1" dirty="0"/>
              <a:t>ابحث عن معنى الكلمات الآتية</a:t>
            </a:r>
          </a:p>
          <a:p>
            <a:pPr algn="ctr" rtl="1"/>
            <a:r>
              <a:rPr lang="ar-JO" sz="2400" b="1" dirty="0"/>
              <a:t>( نخوض ، اليقين ، التذكرة ، حمر مستنفرة ، قسورة )</a:t>
            </a:r>
          </a:p>
          <a:p>
            <a:pPr algn="ctr"/>
            <a:endParaRPr lang="en-US" sz="2400" b="1" dirty="0"/>
          </a:p>
        </p:txBody>
      </p:sp>
      <p:grpSp>
        <p:nvGrpSpPr>
          <p:cNvPr id="3" name="Group 20">
            <a:extLst>
              <a:ext uri="{FF2B5EF4-FFF2-40B4-BE49-F238E27FC236}">
                <a16:creationId xmlns:a16="http://schemas.microsoft.com/office/drawing/2014/main" id="{E7943F3F-787D-A74D-7161-B36D6B858079}"/>
              </a:ext>
            </a:extLst>
          </p:cNvPr>
          <p:cNvGrpSpPr/>
          <p:nvPr/>
        </p:nvGrpSpPr>
        <p:grpSpPr>
          <a:xfrm>
            <a:off x="42423" y="335886"/>
            <a:ext cx="1896808" cy="837900"/>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0" name="Rectangle: Rounded Corners 19">
            <a:extLst>
              <a:ext uri="{FF2B5EF4-FFF2-40B4-BE49-F238E27FC236}">
                <a16:creationId xmlns:a16="http://schemas.microsoft.com/office/drawing/2014/main" id="{AF836689-E4D3-43FF-BE49-4B9721669EE7}"/>
              </a:ext>
            </a:extLst>
          </p:cNvPr>
          <p:cNvSpPr/>
          <p:nvPr/>
        </p:nvSpPr>
        <p:spPr>
          <a:xfrm>
            <a:off x="2032000" y="5858933"/>
            <a:ext cx="8200492" cy="9424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JO" b="1" dirty="0"/>
              <a:t>قواعد انجاز المهمة: </a:t>
            </a:r>
          </a:p>
          <a:p>
            <a:pPr algn="ctr"/>
            <a:r>
              <a:rPr lang="ar-JO" dirty="0"/>
              <a:t>1- الانضباط          2- الالتزام بالوقت            3- الاجابة الصحيحة           4- التعاون</a:t>
            </a:r>
            <a:endParaRPr lang="en-US" dirty="0"/>
          </a:p>
        </p:txBody>
      </p:sp>
    </p:spTree>
    <p:extLst>
      <p:ext uri="{BB962C8B-B14F-4D97-AF65-F5344CB8AC3E}">
        <p14:creationId xmlns:p14="http://schemas.microsoft.com/office/powerpoint/2010/main" val="1573393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blob:https://web.whatsapp.com/ab9ce3e3-989c-4ca6-948d-b23cefbbcd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66D327FE-0C37-49DC-A066-65296BFB0D06}"/>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54803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AE2D7-7896-4278-9514-6120EDF508B4}"/>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2981240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0A8A6C-BCF8-4872-AAE0-4AD14DF32A95}"/>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AEB22D89-A74C-46B7-A548-8E51F2F60E36}"/>
              </a:ext>
            </a:extLst>
          </p:cNvPr>
          <p:cNvPicPr>
            <a:picLocks noChangeAspect="1"/>
          </p:cNvPicPr>
          <p:nvPr/>
        </p:nvPicPr>
        <p:blipFill>
          <a:blip r:embed="rId2"/>
          <a:stretch>
            <a:fillRect/>
          </a:stretch>
        </p:blipFill>
        <p:spPr>
          <a:xfrm>
            <a:off x="7301088" y="2300992"/>
            <a:ext cx="3919185" cy="391918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D19BCBD-29F7-4A97-A955-AD3160D47620}"/>
              </a:ext>
            </a:extLst>
          </p:cNvPr>
          <p:cNvPicPr>
            <a:picLocks noChangeAspect="1"/>
          </p:cNvPicPr>
          <p:nvPr/>
        </p:nvPicPr>
        <p:blipFill>
          <a:blip r:embed="rId3"/>
          <a:stretch>
            <a:fillRect/>
          </a:stretch>
        </p:blipFill>
        <p:spPr>
          <a:xfrm>
            <a:off x="1682045" y="1938858"/>
            <a:ext cx="3646842" cy="45540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8969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73AE1C-AD4F-4EAC-917C-D73BE1244D69}"/>
              </a:ext>
            </a:extLst>
          </p:cNvPr>
          <p:cNvSpPr/>
          <p:nvPr/>
        </p:nvSpPr>
        <p:spPr>
          <a:xfrm>
            <a:off x="0" y="0"/>
            <a:ext cx="12192000" cy="685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C6EB03C0-2982-4A86-BC4F-64163ED392F3}"/>
              </a:ext>
            </a:extLst>
          </p:cNvPr>
          <p:cNvPicPr>
            <a:picLocks noChangeAspect="1"/>
          </p:cNvPicPr>
          <p:nvPr/>
        </p:nvPicPr>
        <p:blipFill>
          <a:blip r:embed="rId2"/>
          <a:stretch>
            <a:fillRect/>
          </a:stretch>
        </p:blipFill>
        <p:spPr>
          <a:xfrm>
            <a:off x="4517142" y="0"/>
            <a:ext cx="3857625" cy="6858000"/>
          </a:xfrm>
          <a:prstGeom prst="rect">
            <a:avLst/>
          </a:prstGeom>
          <a:ln>
            <a:noFill/>
          </a:ln>
          <a:effectLst>
            <a:softEdge rad="112500"/>
          </a:effectLst>
        </p:spPr>
      </p:pic>
      <p:pic>
        <p:nvPicPr>
          <p:cNvPr id="3" name="Picture 2">
            <a:extLst>
              <a:ext uri="{FF2B5EF4-FFF2-40B4-BE49-F238E27FC236}">
                <a16:creationId xmlns:a16="http://schemas.microsoft.com/office/drawing/2014/main" id="{AA60FCA7-9187-4767-90E2-D930B33F7F68}"/>
              </a:ext>
            </a:extLst>
          </p:cNvPr>
          <p:cNvPicPr>
            <a:picLocks noChangeAspect="1"/>
          </p:cNvPicPr>
          <p:nvPr/>
        </p:nvPicPr>
        <p:blipFill>
          <a:blip r:embed="rId3"/>
          <a:stretch>
            <a:fillRect/>
          </a:stretch>
        </p:blipFill>
        <p:spPr>
          <a:xfrm>
            <a:off x="726446" y="906639"/>
            <a:ext cx="3174218" cy="237842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DB5D1DD-B0DF-427A-B36A-2197FE0F6AD0}"/>
              </a:ext>
            </a:extLst>
          </p:cNvPr>
          <p:cNvPicPr>
            <a:picLocks noChangeAspect="1"/>
          </p:cNvPicPr>
          <p:nvPr/>
        </p:nvPicPr>
        <p:blipFill>
          <a:blip r:embed="rId4"/>
          <a:stretch>
            <a:fillRect/>
          </a:stretch>
        </p:blipFill>
        <p:spPr>
          <a:xfrm>
            <a:off x="8643496" y="152365"/>
            <a:ext cx="3279775" cy="245752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A032D5B-0AC1-4423-A1F6-0127FD14D434}"/>
              </a:ext>
            </a:extLst>
          </p:cNvPr>
          <p:cNvPicPr>
            <a:picLocks noChangeAspect="1"/>
          </p:cNvPicPr>
          <p:nvPr/>
        </p:nvPicPr>
        <p:blipFill rotWithShape="1">
          <a:blip r:embed="rId5"/>
          <a:srcRect l="32387" t="30782" r="30411" b="25761"/>
          <a:stretch/>
        </p:blipFill>
        <p:spPr>
          <a:xfrm>
            <a:off x="1037910" y="3572934"/>
            <a:ext cx="2551290" cy="298026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A3BEE80-C678-4DE7-BB35-529575F90811}"/>
              </a:ext>
            </a:extLst>
          </p:cNvPr>
          <p:cNvPicPr>
            <a:picLocks noChangeAspect="1"/>
          </p:cNvPicPr>
          <p:nvPr/>
        </p:nvPicPr>
        <p:blipFill>
          <a:blip r:embed="rId6"/>
          <a:stretch>
            <a:fillRect/>
          </a:stretch>
        </p:blipFill>
        <p:spPr>
          <a:xfrm>
            <a:off x="8987316" y="2790724"/>
            <a:ext cx="2592135" cy="3886439"/>
          </a:xfrm>
          <a:prstGeom prst="rect">
            <a:avLst/>
          </a:prstGeom>
        </p:spPr>
      </p:pic>
    </p:spTree>
    <p:extLst>
      <p:ext uri="{BB962C8B-B14F-4D97-AF65-F5344CB8AC3E}">
        <p14:creationId xmlns:p14="http://schemas.microsoft.com/office/powerpoint/2010/main" val="3550108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972" y="82296"/>
            <a:ext cx="8246364" cy="6670548"/>
          </a:xfrm>
          <a:prstGeom prst="rect">
            <a:avLst/>
          </a:prstGeom>
        </p:spPr>
      </p:pic>
      <p:sp>
        <p:nvSpPr>
          <p:cNvPr id="5" name="Rectangle 4"/>
          <p:cNvSpPr/>
          <p:nvPr/>
        </p:nvSpPr>
        <p:spPr>
          <a:xfrm>
            <a:off x="8403336" y="2153519"/>
            <a:ext cx="3794629" cy="1754326"/>
          </a:xfrm>
          <a:prstGeom prst="rect">
            <a:avLst/>
          </a:prstGeom>
          <a:noFill/>
        </p:spPr>
        <p:txBody>
          <a:bodyPr wrap="none" lIns="91440" tIns="45720" rIns="91440" bIns="45720">
            <a:spAutoFit/>
          </a:bodyPr>
          <a:lstStyle/>
          <a:p>
            <a:pPr algn="ctr"/>
            <a:r>
              <a:rPr lang="ar-JO" sz="5400" b="0" cap="none" spc="0" dirty="0">
                <a:ln w="0"/>
                <a:solidFill>
                  <a:schemeClr val="tx1"/>
                </a:solidFill>
                <a:effectLst>
                  <a:outerShdw blurRad="38100" dist="19050" dir="2700000" algn="tl" rotWithShape="0">
                    <a:schemeClr val="dk1">
                      <a:alpha val="40000"/>
                    </a:schemeClr>
                  </a:outerShdw>
                </a:effectLst>
              </a:rPr>
              <a:t>واجبي اتجاه</a:t>
            </a:r>
            <a:br>
              <a:rPr lang="ar-JO" sz="5400" b="0" cap="none" spc="0" dirty="0">
                <a:ln w="0"/>
                <a:solidFill>
                  <a:schemeClr val="tx1"/>
                </a:solidFill>
                <a:effectLst>
                  <a:outerShdw blurRad="38100" dist="19050" dir="2700000" algn="tl" rotWithShape="0">
                    <a:schemeClr val="dk1">
                      <a:alpha val="40000"/>
                    </a:schemeClr>
                  </a:outerShdw>
                </a:effectLst>
              </a:rPr>
            </a:br>
            <a:r>
              <a:rPr lang="ar-JO" sz="5400" b="0" cap="none" spc="0" dirty="0">
                <a:ln w="0"/>
                <a:solidFill>
                  <a:schemeClr val="tx1"/>
                </a:solidFill>
                <a:effectLst>
                  <a:outerShdw blurRad="38100" dist="19050" dir="2700000" algn="tl" rotWithShape="0">
                    <a:schemeClr val="dk1">
                      <a:alpha val="40000"/>
                    </a:schemeClr>
                  </a:outerShdw>
                </a:effectLst>
              </a:rPr>
              <a:t> المسجد الأقصى</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62420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793992"/>
          </a:xfrm>
          <a:prstGeom prst="rect">
            <a:avLst/>
          </a:prstGeom>
        </p:spPr>
      </p:pic>
      <p:pic>
        <p:nvPicPr>
          <p:cNvPr id="3" name="WhatsApp Video 2023-10-25 at 10.38.35 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4672" y="233744"/>
            <a:ext cx="6144768" cy="6130480"/>
          </a:xfrm>
          <a:prstGeom prst="rect">
            <a:avLst/>
          </a:prstGeom>
        </p:spPr>
      </p:pic>
      <p:pic>
        <p:nvPicPr>
          <p:cNvPr id="2" name="Picture 1">
            <a:extLst>
              <a:ext uri="{FF2B5EF4-FFF2-40B4-BE49-F238E27FC236}">
                <a16:creationId xmlns:a16="http://schemas.microsoft.com/office/drawing/2014/main" id="{105C60A8-DE2B-46F7-AB7A-40B81CD6DB80}"/>
              </a:ext>
            </a:extLst>
          </p:cNvPr>
          <p:cNvPicPr>
            <a:picLocks noChangeAspect="1"/>
          </p:cNvPicPr>
          <p:nvPr/>
        </p:nvPicPr>
        <p:blipFill>
          <a:blip r:embed="rId6"/>
          <a:stretch>
            <a:fillRect/>
          </a:stretch>
        </p:blipFill>
        <p:spPr>
          <a:xfrm>
            <a:off x="7434021" y="351896"/>
            <a:ext cx="4273398" cy="1702682"/>
          </a:xfrm>
          <a:prstGeom prst="rect">
            <a:avLst/>
          </a:prstGeom>
        </p:spPr>
      </p:pic>
    </p:spTree>
    <p:extLst>
      <p:ext uri="{BB962C8B-B14F-4D97-AF65-F5344CB8AC3E}">
        <p14:creationId xmlns:p14="http://schemas.microsoft.com/office/powerpoint/2010/main" val="34688008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آداب لتلاوة القرآن الكريم .. تدبر آياته وأعمل به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065" y="141288"/>
            <a:ext cx="7022592" cy="6597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 y="78273"/>
            <a:ext cx="4861560" cy="6696090"/>
          </a:xfrm>
          <a:prstGeom prst="rect">
            <a:avLst/>
          </a:prstGeom>
        </p:spPr>
      </p:pic>
    </p:spTree>
    <p:extLst>
      <p:ext uri="{BB962C8B-B14F-4D97-AF65-F5344CB8AC3E}">
        <p14:creationId xmlns:p14="http://schemas.microsoft.com/office/powerpoint/2010/main" val="1957245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1723</TotalTime>
  <Words>744</Words>
  <Application>Microsoft Office PowerPoint</Application>
  <PresentationFormat>Widescreen</PresentationFormat>
  <Paragraphs>170</Paragraphs>
  <Slides>27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Alawi Shafa</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المراتب الخمسة الربانية لصاحب القرآن: 📖 الشفاعة: «فإنه يأتي يوم القيامة شفيعًا لأصحابه» •الرفعة: «فإن منزلتك عند آخر آيةٍ تقرؤها» • الصحبة: «مع السفرة الكرام البررة» • الخيرية: «خيركم من تعلم القرآن وعلمه» • الأهلية: «أهل القرآن أهل الله وخاصته» اللهُمَّ اجعلنا منهم! </dc:title>
  <dc:creator>Dell</dc:creator>
  <cp:lastModifiedBy>Majed Moaref</cp:lastModifiedBy>
  <cp:revision>21</cp:revision>
  <dcterms:created xsi:type="dcterms:W3CDTF">2023-10-24T04:21:04Z</dcterms:created>
  <dcterms:modified xsi:type="dcterms:W3CDTF">2025-09-21T06:09:49Z</dcterms:modified>
</cp:coreProperties>
</file>