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7"/>
  </p:notesMasterIdLst>
  <p:sldIdLst>
    <p:sldId id="256" r:id="rId5"/>
    <p:sldId id="287" r:id="rId6"/>
    <p:sldId id="520" r:id="rId7"/>
    <p:sldId id="382" r:id="rId8"/>
    <p:sldId id="383" r:id="rId9"/>
    <p:sldId id="384" r:id="rId10"/>
    <p:sldId id="385" r:id="rId11"/>
    <p:sldId id="386" r:id="rId12"/>
    <p:sldId id="352" r:id="rId13"/>
    <p:sldId id="523" r:id="rId14"/>
    <p:sldId id="467" r:id="rId15"/>
    <p:sldId id="464" r:id="rId16"/>
    <p:sldId id="526" r:id="rId17"/>
    <p:sldId id="527" r:id="rId18"/>
    <p:sldId id="529" r:id="rId19"/>
    <p:sldId id="530" r:id="rId20"/>
    <p:sldId id="531" r:id="rId21"/>
    <p:sldId id="532" r:id="rId22"/>
    <p:sldId id="493" r:id="rId23"/>
    <p:sldId id="514" r:id="rId24"/>
    <p:sldId id="515" r:id="rId25"/>
    <p:sldId id="516" r:id="rId26"/>
    <p:sldId id="517" r:id="rId27"/>
    <p:sldId id="518" r:id="rId28"/>
    <p:sldId id="350" r:id="rId29"/>
    <p:sldId id="366" r:id="rId30"/>
    <p:sldId id="309" r:id="rId31"/>
    <p:sldId id="314" r:id="rId32"/>
    <p:sldId id="316" r:id="rId33"/>
    <p:sldId id="288" r:id="rId34"/>
    <p:sldId id="311" r:id="rId35"/>
    <p:sldId id="310" r:id="rId36"/>
    <p:sldId id="312" r:id="rId37"/>
    <p:sldId id="313" r:id="rId38"/>
    <p:sldId id="315" r:id="rId39"/>
    <p:sldId id="318" r:id="rId40"/>
    <p:sldId id="319" r:id="rId41"/>
    <p:sldId id="307" r:id="rId42"/>
    <p:sldId id="320" r:id="rId43"/>
    <p:sldId id="321" r:id="rId44"/>
    <p:sldId id="323" r:id="rId45"/>
    <p:sldId id="324" r:id="rId46"/>
    <p:sldId id="326" r:id="rId47"/>
    <p:sldId id="325" r:id="rId48"/>
    <p:sldId id="327" r:id="rId49"/>
    <p:sldId id="342" r:id="rId50"/>
    <p:sldId id="290" r:id="rId51"/>
    <p:sldId id="393" r:id="rId52"/>
    <p:sldId id="394" r:id="rId53"/>
    <p:sldId id="395" r:id="rId54"/>
    <p:sldId id="348" r:id="rId55"/>
    <p:sldId id="373" r:id="rId56"/>
    <p:sldId id="374" r:id="rId57"/>
    <p:sldId id="331" r:id="rId58"/>
    <p:sldId id="334" r:id="rId59"/>
    <p:sldId id="336" r:id="rId60"/>
    <p:sldId id="337" r:id="rId61"/>
    <p:sldId id="338" r:id="rId62"/>
    <p:sldId id="339" r:id="rId63"/>
    <p:sldId id="340" r:id="rId64"/>
    <p:sldId id="345" r:id="rId65"/>
    <p:sldId id="34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1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879" autoAdjust="0"/>
  </p:normalViewPr>
  <p:slideViewPr>
    <p:cSldViewPr snapToGrid="0" showGuides="1">
      <p:cViewPr varScale="1">
        <p:scale>
          <a:sx n="68" d="100"/>
          <a:sy n="68" d="100"/>
        </p:scale>
        <p:origin x="84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52BAA-1247-4891-8302-AAAE784F2604}"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BB4D4-7152-44FA-8C8B-F6AD479380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ADC6F202-E086-43E8-BC5F-C161767B9809}" type="datetimeFigureOut">
              <a:rPr lang="en-US" smtClean="0"/>
              <a:t>10/3/2025</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C128DE67-49EB-4AE0-88C0-2B97B80F6F80}"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F202-E086-43E8-BC5F-C161767B980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DC6F202-E086-43E8-BC5F-C161767B9809}"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C6F202-E086-43E8-BC5F-C161767B9809}"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C6F202-E086-43E8-BC5F-C161767B9809}" type="datetimeFigureOut">
              <a:rPr lang="en-US" smtClean="0"/>
              <a:t>10/3/2025</a:t>
            </a:fld>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10/3/2025</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1" fmla="*/ 0 w 9144000"/>
                <a:gd name="connsiteY0-2" fmla="*/ 1270659 h 1330035"/>
                <a:gd name="connsiteX1-3" fmla="*/ 1674420 w 9144000"/>
                <a:gd name="connsiteY1-4" fmla="*/ 1318160 h 1330035"/>
                <a:gd name="connsiteX2-5" fmla="*/ 4120737 w 9144000"/>
                <a:gd name="connsiteY2-6" fmla="*/ 1199407 h 1330035"/>
                <a:gd name="connsiteX3-7" fmla="*/ 7172696 w 9144000"/>
                <a:gd name="connsiteY3-8" fmla="*/ 760020 h 1330035"/>
                <a:gd name="connsiteX4-9" fmla="*/ 9144000 w 9144000"/>
                <a:gd name="connsiteY4-10" fmla="*/ 0 h 1330035"/>
                <a:gd name="connsiteX0-11" fmla="*/ 0 w 9144000"/>
                <a:gd name="connsiteY0-12" fmla="*/ 1270659 h 1330035"/>
                <a:gd name="connsiteX1-13" fmla="*/ 1674420 w 9144000"/>
                <a:gd name="connsiteY1-14" fmla="*/ 1318160 h 1330035"/>
                <a:gd name="connsiteX2-15" fmla="*/ 4120737 w 9144000"/>
                <a:gd name="connsiteY2-16" fmla="*/ 1199407 h 1330035"/>
                <a:gd name="connsiteX3-17" fmla="*/ 7172696 w 9144000"/>
                <a:gd name="connsiteY3-18" fmla="*/ 760020 h 1330035"/>
                <a:gd name="connsiteX4-19" fmla="*/ 9144000 w 9144000"/>
                <a:gd name="connsiteY4-20" fmla="*/ 0 h 1330035"/>
                <a:gd name="connsiteX0-21" fmla="*/ 0 w 9144000"/>
                <a:gd name="connsiteY0-22" fmla="*/ 1270659 h 1330035"/>
                <a:gd name="connsiteX1-23" fmla="*/ 1674420 w 9144000"/>
                <a:gd name="connsiteY1-24" fmla="*/ 1318160 h 1330035"/>
                <a:gd name="connsiteX2-25" fmla="*/ 4120737 w 9144000"/>
                <a:gd name="connsiteY2-26" fmla="*/ 1199407 h 1330035"/>
                <a:gd name="connsiteX3-27" fmla="*/ 7172696 w 9144000"/>
                <a:gd name="connsiteY3-28" fmla="*/ 760020 h 1330035"/>
                <a:gd name="connsiteX4-29" fmla="*/ 9144000 w 9144000"/>
                <a:gd name="connsiteY4-30" fmla="*/ 0 h 1330035"/>
                <a:gd name="connsiteX0-31" fmla="*/ 0 w 9144000"/>
                <a:gd name="connsiteY0-32" fmla="*/ 1116279 h 1175655"/>
                <a:gd name="connsiteX1-33" fmla="*/ 1674420 w 9144000"/>
                <a:gd name="connsiteY1-34" fmla="*/ 1163780 h 1175655"/>
                <a:gd name="connsiteX2-35" fmla="*/ 4120737 w 9144000"/>
                <a:gd name="connsiteY2-36" fmla="*/ 1045027 h 1175655"/>
                <a:gd name="connsiteX3-37" fmla="*/ 7172696 w 9144000"/>
                <a:gd name="connsiteY3-38" fmla="*/ 605640 h 1175655"/>
                <a:gd name="connsiteX4-39" fmla="*/ 9144000 w 9144000"/>
                <a:gd name="connsiteY4-40" fmla="*/ 0 h 117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261499"/>
                <a:gd name="connsiteY0-2" fmla="*/ 105098 h 1388236"/>
                <a:gd name="connsiteX1-3" fmla="*/ 56357 w 1261499"/>
                <a:gd name="connsiteY1-4" fmla="*/ 0 h 1388236"/>
                <a:gd name="connsiteX2-5" fmla="*/ 865241 w 1261499"/>
                <a:gd name="connsiteY2-6" fmla="*/ 0 h 1388236"/>
                <a:gd name="connsiteX3-7" fmla="*/ 1261499 w 1261499"/>
                <a:gd name="connsiteY3-8" fmla="*/ 694118 h 1388236"/>
                <a:gd name="connsiteX4-9" fmla="*/ 865241 w 1261499"/>
                <a:gd name="connsiteY4-10" fmla="*/ 1388236 h 1388236"/>
                <a:gd name="connsiteX5-11" fmla="*/ 56357 w 1261499"/>
                <a:gd name="connsiteY5-12" fmla="*/ 1388236 h 1388236"/>
                <a:gd name="connsiteX6-13" fmla="*/ 0 w 1261499"/>
                <a:gd name="connsiteY6-14" fmla="*/ 105098 h 1388236"/>
                <a:gd name="connsiteX0-15" fmla="*/ 0 w 1261499"/>
                <a:gd name="connsiteY0-16" fmla="*/ 105098 h 1388236"/>
                <a:gd name="connsiteX1-17" fmla="*/ 56357 w 1261499"/>
                <a:gd name="connsiteY1-18" fmla="*/ 0 h 1388236"/>
                <a:gd name="connsiteX2-19" fmla="*/ 865241 w 1261499"/>
                <a:gd name="connsiteY2-20" fmla="*/ 0 h 1388236"/>
                <a:gd name="connsiteX3-21" fmla="*/ 1261499 w 1261499"/>
                <a:gd name="connsiteY3-22" fmla="*/ 694118 h 1388236"/>
                <a:gd name="connsiteX4-23" fmla="*/ 865241 w 1261499"/>
                <a:gd name="connsiteY4-24" fmla="*/ 1388236 h 1388236"/>
                <a:gd name="connsiteX5-25" fmla="*/ 744578 w 1261499"/>
                <a:gd name="connsiteY5-26" fmla="*/ 1387893 h 1388236"/>
                <a:gd name="connsiteX6-27" fmla="*/ 0 w 1261499"/>
                <a:gd name="connsiteY6-28" fmla="*/ 10509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118 h 1388236"/>
                <a:gd name="connsiteX1-3" fmla="*/ 396258 w 1601400"/>
                <a:gd name="connsiteY1-4" fmla="*/ 0 h 1388236"/>
                <a:gd name="connsiteX2-5" fmla="*/ 474029 w 1601400"/>
                <a:gd name="connsiteY2-6" fmla="*/ 4016 h 1388236"/>
                <a:gd name="connsiteX3-7" fmla="*/ 1601400 w 1601400"/>
                <a:gd name="connsiteY3-8" fmla="*/ 694118 h 1388236"/>
                <a:gd name="connsiteX4-9" fmla="*/ 1205142 w 1601400"/>
                <a:gd name="connsiteY4-10" fmla="*/ 1388236 h 1388236"/>
                <a:gd name="connsiteX5-11" fmla="*/ 396258 w 1601400"/>
                <a:gd name="connsiteY5-12" fmla="*/ 1388236 h 1388236"/>
                <a:gd name="connsiteX6-13" fmla="*/ 0 w 1601400"/>
                <a:gd name="connsiteY6-14" fmla="*/ 694118 h 1388236"/>
                <a:gd name="connsiteX0-15" fmla="*/ 0 w 1243407"/>
                <a:gd name="connsiteY0-16" fmla="*/ 694118 h 1388236"/>
                <a:gd name="connsiteX1-17" fmla="*/ 396258 w 1243407"/>
                <a:gd name="connsiteY1-18" fmla="*/ 0 h 1388236"/>
                <a:gd name="connsiteX2-19" fmla="*/ 474029 w 1243407"/>
                <a:gd name="connsiteY2-20" fmla="*/ 4016 h 1388236"/>
                <a:gd name="connsiteX3-21" fmla="*/ 1243407 w 1243407"/>
                <a:gd name="connsiteY3-22" fmla="*/ 1325983 h 1388236"/>
                <a:gd name="connsiteX4-23" fmla="*/ 1205142 w 1243407"/>
                <a:gd name="connsiteY4-24" fmla="*/ 1388236 h 1388236"/>
                <a:gd name="connsiteX5-25" fmla="*/ 396258 w 1243407"/>
                <a:gd name="connsiteY5-26" fmla="*/ 1388236 h 1388236"/>
                <a:gd name="connsiteX6-27" fmla="*/ 0 w 1243407"/>
                <a:gd name="connsiteY6-28" fmla="*/ 694118 h 13882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1" fmla="*/ 0 w 1601400"/>
                <a:gd name="connsiteY0-2" fmla="*/ 694704 h 1388822"/>
                <a:gd name="connsiteX1-3" fmla="*/ 396258 w 1601400"/>
                <a:gd name="connsiteY1-4" fmla="*/ 586 h 1388822"/>
                <a:gd name="connsiteX2-5" fmla="*/ 482002 w 1601400"/>
                <a:gd name="connsiteY2-6" fmla="*/ 0 h 1388822"/>
                <a:gd name="connsiteX3-7" fmla="*/ 1601400 w 1601400"/>
                <a:gd name="connsiteY3-8" fmla="*/ 694704 h 1388822"/>
                <a:gd name="connsiteX4-9" fmla="*/ 1205142 w 1601400"/>
                <a:gd name="connsiteY4-10" fmla="*/ 1388822 h 1388822"/>
                <a:gd name="connsiteX5-11" fmla="*/ 396258 w 1601400"/>
                <a:gd name="connsiteY5-12" fmla="*/ 1388822 h 1388822"/>
                <a:gd name="connsiteX6-13" fmla="*/ 0 w 1601400"/>
                <a:gd name="connsiteY6-14" fmla="*/ 694704 h 1388822"/>
                <a:gd name="connsiteX0-15" fmla="*/ 0 w 1241871"/>
                <a:gd name="connsiteY0-16" fmla="*/ 694704 h 1388822"/>
                <a:gd name="connsiteX1-17" fmla="*/ 396258 w 1241871"/>
                <a:gd name="connsiteY1-18" fmla="*/ 586 h 1388822"/>
                <a:gd name="connsiteX2-19" fmla="*/ 482002 w 1241871"/>
                <a:gd name="connsiteY2-20" fmla="*/ 0 h 1388822"/>
                <a:gd name="connsiteX3-21" fmla="*/ 1241871 w 1241871"/>
                <a:gd name="connsiteY3-22" fmla="*/ 1323912 h 1388822"/>
                <a:gd name="connsiteX4-23" fmla="*/ 1205142 w 1241871"/>
                <a:gd name="connsiteY4-24" fmla="*/ 1388822 h 1388822"/>
                <a:gd name="connsiteX5-25" fmla="*/ 396258 w 1241871"/>
                <a:gd name="connsiteY5-26" fmla="*/ 1388822 h 1388822"/>
                <a:gd name="connsiteX6-27" fmla="*/ 0 w 1241871"/>
                <a:gd name="connsiteY6-28" fmla="*/ 694704 h 1388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ADC6F202-E086-43E8-BC5F-C161767B9809}" type="datetimeFigureOut">
              <a:rPr lang="en-US" smtClean="0"/>
              <a:t>10/3/2025</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C128DE67-49EB-4AE0-88C0-2B97B80F6F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4585" indent="-228600" algn="l" defTabSz="914400" rtl="0" eaLnBrk="1" latinLnBrk="0" hangingPunct="1">
        <a:spcBef>
          <a:spcPct val="20000"/>
        </a:spcBef>
        <a:buClr>
          <a:schemeClr val="accent1"/>
        </a:buClr>
        <a:buSzPct val="76000"/>
        <a:buFont typeface="Wingdings 2" panose="05020102010507070707"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anose="05020102010507070707" pitchFamily="18" charset="2"/>
        <a:buChar char=""/>
        <a:defRPr sz="1600" kern="1200" baseline="0">
          <a:solidFill>
            <a:schemeClr val="tx2"/>
          </a:solidFill>
          <a:latin typeface="+mn-lt"/>
          <a:ea typeface="+mn-ea"/>
          <a:cs typeface="+mn-cs"/>
        </a:defRPr>
      </a:lvl5pPr>
      <a:lvl6pPr marL="1517650"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6pPr>
      <a:lvl7pPr marL="1718945"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8pPr>
      <a:lvl9pPr marL="2121535" indent="-228600" algn="l" defTabSz="914400" rtl="0" eaLnBrk="1" latinLnBrk="0" hangingPunct="1">
        <a:spcBef>
          <a:spcPct val="20000"/>
        </a:spcBef>
        <a:buClr>
          <a:schemeClr val="accent1"/>
        </a:buClr>
        <a:buSzPct val="76000"/>
        <a:buFont typeface="Wingdings 2" panose="050201020105070707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veworksheets.com/worksheet/en/english-second-language-esl/1292433"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liveworksheets.com/ny1659372to"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a:fillRect/>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474" y="881668"/>
            <a:ext cx="2206402" cy="2185607"/>
          </a:xfrm>
          <a:prstGeom prst="rect">
            <a:avLst/>
          </a:prstGeom>
        </p:spPr>
      </p:pic>
      <p:sp>
        <p:nvSpPr>
          <p:cNvPr id="5" name="Rectangle 4"/>
          <p:cNvSpPr/>
          <p:nvPr/>
        </p:nvSpPr>
        <p:spPr>
          <a:xfrm>
            <a:off x="1985554" y="2967335"/>
            <a:ext cx="7849731" cy="35394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GA Battouta Regular" pitchFamily="2" charset="-78"/>
              </a:rPr>
              <a:t>Grade 9 </a:t>
            </a:r>
          </a:p>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GA Battouta Regular" pitchFamily="2" charset="-78"/>
              </a:rPr>
              <a:t>Unit 1: Collocations</a:t>
            </a:r>
          </a:p>
          <a:p>
            <a:r>
              <a:rPr lang="en-US" sz="4400" b="1" dirty="0"/>
              <a:t>       physical appearance</a:t>
            </a:r>
          </a:p>
          <a:p>
            <a:r>
              <a:rPr lang="en-US" dirty="0"/>
              <a:t/>
            </a:r>
            <a:br>
              <a:rPr lang="en-US" dirty="0"/>
            </a:b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GA Battouta Regular" pitchFamily="2" charset="-78"/>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59" y="5207778"/>
            <a:ext cx="8288257" cy="944827"/>
          </a:xfrm>
        </p:spPr>
        <p:txBody>
          <a:bodyPr>
            <a:normAutofit fontScale="90000"/>
          </a:bodyPr>
          <a:lstStyle/>
          <a:p>
            <a:r>
              <a:rPr lang="en-US" dirty="0">
                <a:hlinkClick r:id="rId2"/>
              </a:rPr>
              <a:t>https://www.liveworksheets.com/worksheet/en/english-second-language-esl/1292433</a:t>
            </a:r>
            <a:endParaRPr lang="en-US" dirty="0"/>
          </a:p>
        </p:txBody>
      </p:sp>
      <p:pic>
        <p:nvPicPr>
          <p:cNvPr id="3" name="Picture 2"/>
          <p:cNvPicPr>
            <a:picLocks noChangeAspect="1"/>
          </p:cNvPicPr>
          <p:nvPr/>
        </p:nvPicPr>
        <p:blipFill>
          <a:blip r:embed="rId3"/>
          <a:stretch>
            <a:fillRect/>
          </a:stretch>
        </p:blipFill>
        <p:spPr>
          <a:xfrm>
            <a:off x="9150803" y="4504781"/>
            <a:ext cx="2381250" cy="1924050"/>
          </a:xfrm>
          <a:prstGeom prst="rect">
            <a:avLst/>
          </a:prstGeom>
        </p:spPr>
      </p:pic>
      <p:sp>
        <p:nvSpPr>
          <p:cNvPr id="4" name="Rectangle 3"/>
          <p:cNvSpPr/>
          <p:nvPr/>
        </p:nvSpPr>
        <p:spPr>
          <a:xfrm>
            <a:off x="1031966" y="731520"/>
            <a:ext cx="7837714" cy="3553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“Work with your partner using one phone. Sort the adjectives that describe appearance into the correct categories (e.g., hair, height, build, face).”</a:t>
            </a:r>
          </a:p>
        </p:txBody>
      </p:sp>
    </p:spTree>
    <p:extLst>
      <p:ext uri="{BB962C8B-B14F-4D97-AF65-F5344CB8AC3E}">
        <p14:creationId xmlns:p14="http://schemas.microsoft.com/office/powerpoint/2010/main" val="206209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768" y="965536"/>
            <a:ext cx="9052553" cy="4926927"/>
          </a:xfrm>
          <a:prstGeom prst="rect">
            <a:avLst/>
          </a:prstGeom>
        </p:spPr>
      </p:pic>
    </p:spTree>
    <p:extLst>
      <p:ext uri="{BB962C8B-B14F-4D97-AF65-F5344CB8AC3E}">
        <p14:creationId xmlns:p14="http://schemas.microsoft.com/office/powerpoint/2010/main" val="312977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98199E-5951-491B-8D3C-272CB0EBEB3F}"/>
              </a:ext>
            </a:extLst>
          </p:cNvPr>
          <p:cNvSpPr/>
          <p:nvPr/>
        </p:nvSpPr>
        <p:spPr>
          <a:xfrm>
            <a:off x="786811" y="756040"/>
            <a:ext cx="10919636" cy="1754326"/>
          </a:xfrm>
          <a:prstGeom prst="rect">
            <a:avLst/>
          </a:prstGeom>
        </p:spPr>
        <p:txBody>
          <a:bodyPr wrap="square">
            <a:spAutoFit/>
          </a:bodyPr>
          <a:lstStyle/>
          <a:p>
            <a:r>
              <a:rPr lang="en-US" sz="3600" b="1" dirty="0"/>
              <a:t>Example: She is a tall, slim young woman with long curly blonde </a:t>
            </a:r>
            <a:r>
              <a:rPr lang="en-US" sz="3600" b="1" dirty="0">
                <a:highlight>
                  <a:srgbClr val="FFFF00"/>
                </a:highlight>
              </a:rPr>
              <a:t>hair</a:t>
            </a:r>
            <a:r>
              <a:rPr lang="en-US" sz="3600" b="1" dirty="0"/>
              <a:t>, a round face, and blue </a:t>
            </a:r>
            <a:r>
              <a:rPr lang="en-US" sz="3600" b="1" dirty="0">
                <a:highlight>
                  <a:srgbClr val="FFFF00"/>
                </a:highlight>
              </a:rPr>
              <a:t>eyes</a:t>
            </a:r>
            <a:r>
              <a:rPr lang="en-US" sz="3600" b="1" dirty="0"/>
              <a:t>.</a:t>
            </a:r>
          </a:p>
        </p:txBody>
      </p:sp>
      <p:sp>
        <p:nvSpPr>
          <p:cNvPr id="3" name="Rectangle 2">
            <a:extLst>
              <a:ext uri="{FF2B5EF4-FFF2-40B4-BE49-F238E27FC236}">
                <a16:creationId xmlns:a16="http://schemas.microsoft.com/office/drawing/2014/main" id="{59996C53-B9AD-401F-9C30-BCDF60A779F6}"/>
              </a:ext>
            </a:extLst>
          </p:cNvPr>
          <p:cNvSpPr/>
          <p:nvPr/>
        </p:nvSpPr>
        <p:spPr>
          <a:xfrm>
            <a:off x="1519312" y="2510366"/>
            <a:ext cx="7433652" cy="1631216"/>
          </a:xfrm>
          <a:prstGeom prst="rect">
            <a:avLst/>
          </a:prstGeom>
        </p:spPr>
        <p:txBody>
          <a:bodyPr wrap="square">
            <a:spAutoFit/>
          </a:bodyPr>
          <a:lstStyle/>
          <a:p>
            <a:r>
              <a:rPr lang="en-US" dirty="0"/>
              <a:t> </a:t>
            </a:r>
            <a:r>
              <a:rPr lang="en-US" sz="2000" dirty="0"/>
              <a:t>* </a:t>
            </a:r>
            <a:r>
              <a:rPr lang="en-US" sz="2000" b="1" dirty="0">
                <a:solidFill>
                  <a:srgbClr val="C00000"/>
                </a:solidFill>
              </a:rPr>
              <a:t>When describing hair, the order typically follows</a:t>
            </a:r>
            <a:r>
              <a:rPr lang="en-US" sz="2000" dirty="0"/>
              <a:t>:</a:t>
            </a:r>
          </a:p>
          <a:p>
            <a:r>
              <a:rPr lang="en-US" sz="2000" b="1" dirty="0">
                <a:solidFill>
                  <a:schemeClr val="accent1">
                    <a:lumMod val="50000"/>
                  </a:schemeClr>
                </a:solidFill>
              </a:rPr>
              <a:t>1.Length</a:t>
            </a:r>
            <a:r>
              <a:rPr lang="en-US" sz="2000" b="1" dirty="0"/>
              <a:t>: long, short, shoulder-length</a:t>
            </a:r>
          </a:p>
          <a:p>
            <a:r>
              <a:rPr lang="en-US" sz="2000" b="1" dirty="0">
                <a:solidFill>
                  <a:schemeClr val="accent1">
                    <a:lumMod val="50000"/>
                  </a:schemeClr>
                </a:solidFill>
              </a:rPr>
              <a:t>2. Type</a:t>
            </a:r>
            <a:r>
              <a:rPr lang="en-US" sz="2000" b="1" dirty="0"/>
              <a:t>: curly, straight, wavy, frizzy</a:t>
            </a:r>
          </a:p>
          <a:p>
            <a:r>
              <a:rPr lang="en-US" sz="2000" b="1" dirty="0">
                <a:solidFill>
                  <a:schemeClr val="accent1">
                    <a:lumMod val="50000"/>
                  </a:schemeClr>
                </a:solidFill>
              </a:rPr>
              <a:t>3. Color</a:t>
            </a:r>
            <a:r>
              <a:rPr lang="en-US" sz="2000" b="1" dirty="0"/>
              <a:t>: blonde, brown, black, red.</a:t>
            </a:r>
          </a:p>
          <a:p>
            <a:r>
              <a:rPr lang="en-US" sz="2000" b="1" dirty="0"/>
              <a:t>Example: She has long curly blonde hair.</a:t>
            </a:r>
          </a:p>
        </p:txBody>
      </p:sp>
      <p:sp>
        <p:nvSpPr>
          <p:cNvPr id="4" name="Rectangle 3">
            <a:extLst>
              <a:ext uri="{FF2B5EF4-FFF2-40B4-BE49-F238E27FC236}">
                <a16:creationId xmlns:a16="http://schemas.microsoft.com/office/drawing/2014/main" id="{2F963AD6-B556-4D09-BDC5-4D712BFD17C5}"/>
              </a:ext>
            </a:extLst>
          </p:cNvPr>
          <p:cNvSpPr/>
          <p:nvPr/>
        </p:nvSpPr>
        <p:spPr>
          <a:xfrm>
            <a:off x="1322364" y="4306298"/>
            <a:ext cx="7827548" cy="1631216"/>
          </a:xfrm>
          <a:prstGeom prst="rect">
            <a:avLst/>
          </a:prstGeom>
        </p:spPr>
        <p:txBody>
          <a:bodyPr wrap="square">
            <a:spAutoFit/>
          </a:bodyPr>
          <a:lstStyle/>
          <a:p>
            <a:r>
              <a:rPr lang="en-US" dirty="0"/>
              <a:t>* </a:t>
            </a:r>
            <a:r>
              <a:rPr lang="en-US" sz="2000" b="1" dirty="0"/>
              <a:t>When describing eyes, the order usually follows</a:t>
            </a:r>
            <a:r>
              <a:rPr lang="en-US" sz="2000" dirty="0"/>
              <a:t>:</a:t>
            </a:r>
          </a:p>
          <a:p>
            <a:pPr>
              <a:buFont typeface="+mj-lt"/>
              <a:buAutoNum type="arabicPeriod"/>
            </a:pPr>
            <a:r>
              <a:rPr lang="en-US" sz="2000" b="1" dirty="0">
                <a:solidFill>
                  <a:schemeClr val="accent1">
                    <a:lumMod val="50000"/>
                  </a:schemeClr>
                </a:solidFill>
              </a:rPr>
              <a:t>Size</a:t>
            </a:r>
            <a:r>
              <a:rPr lang="en-US" sz="2000" dirty="0"/>
              <a:t>: </a:t>
            </a:r>
            <a:r>
              <a:rPr lang="en-US" sz="2000" b="1" i="1" dirty="0"/>
              <a:t>large, small, narrow, wide</a:t>
            </a:r>
            <a:endParaRPr lang="en-US" sz="2000" b="1" dirty="0"/>
          </a:p>
          <a:p>
            <a:pPr>
              <a:buFont typeface="+mj-lt"/>
              <a:buAutoNum type="arabicPeriod"/>
            </a:pPr>
            <a:r>
              <a:rPr lang="en-US" sz="2000" b="1" dirty="0">
                <a:solidFill>
                  <a:schemeClr val="accent1">
                    <a:lumMod val="50000"/>
                  </a:schemeClr>
                </a:solidFill>
              </a:rPr>
              <a:t>Shape</a:t>
            </a:r>
            <a:r>
              <a:rPr lang="en-US" sz="2000" b="1" dirty="0"/>
              <a:t>: </a:t>
            </a:r>
            <a:r>
              <a:rPr lang="en-US" sz="2000" b="1" i="1" dirty="0"/>
              <a:t>round, almond-shaped, slanted</a:t>
            </a:r>
            <a:endParaRPr lang="en-US" sz="2000" b="1" dirty="0"/>
          </a:p>
          <a:p>
            <a:pPr>
              <a:buFont typeface="+mj-lt"/>
              <a:buAutoNum type="arabicPeriod"/>
            </a:pPr>
            <a:r>
              <a:rPr lang="en-US" sz="2000" b="1" dirty="0">
                <a:solidFill>
                  <a:schemeClr val="accent1">
                    <a:lumMod val="50000"/>
                  </a:schemeClr>
                </a:solidFill>
              </a:rPr>
              <a:t>Color</a:t>
            </a:r>
            <a:r>
              <a:rPr lang="en-US" sz="2000" b="1" dirty="0"/>
              <a:t>: </a:t>
            </a:r>
            <a:r>
              <a:rPr lang="en-US" sz="2000" b="1" i="1" dirty="0"/>
              <a:t>blue, brown, green, hazel</a:t>
            </a:r>
            <a:endParaRPr lang="en-US" sz="2000" b="1" dirty="0"/>
          </a:p>
          <a:p>
            <a:r>
              <a:rPr lang="en-US" sz="2000" b="1" dirty="0"/>
              <a:t>Example: </a:t>
            </a:r>
            <a:r>
              <a:rPr lang="en-US" sz="2000" b="1" i="1" dirty="0"/>
              <a:t>He has large round blue eyes.</a:t>
            </a:r>
            <a:endParaRPr lang="en-US" sz="2000" b="1" dirty="0"/>
          </a:p>
        </p:txBody>
      </p:sp>
      <p:pic>
        <p:nvPicPr>
          <p:cNvPr id="5" name="Picture 4">
            <a:extLst>
              <a:ext uri="{FF2B5EF4-FFF2-40B4-BE49-F238E27FC236}">
                <a16:creationId xmlns:a16="http://schemas.microsoft.com/office/drawing/2014/main" id="{292F1AE5-6D79-429E-BAD2-11B30A7D39FA}"/>
              </a:ext>
            </a:extLst>
          </p:cNvPr>
          <p:cNvPicPr>
            <a:picLocks noChangeAspect="1"/>
          </p:cNvPicPr>
          <p:nvPr/>
        </p:nvPicPr>
        <p:blipFill>
          <a:blip r:embed="rId2"/>
          <a:stretch>
            <a:fillRect/>
          </a:stretch>
        </p:blipFill>
        <p:spPr>
          <a:xfrm>
            <a:off x="8952963" y="2006589"/>
            <a:ext cx="2131919" cy="2299709"/>
          </a:xfrm>
          <a:prstGeom prst="rect">
            <a:avLst/>
          </a:prstGeom>
        </p:spPr>
      </p:pic>
      <p:pic>
        <p:nvPicPr>
          <p:cNvPr id="6" name="Picture 5">
            <a:extLst>
              <a:ext uri="{FF2B5EF4-FFF2-40B4-BE49-F238E27FC236}">
                <a16:creationId xmlns:a16="http://schemas.microsoft.com/office/drawing/2014/main" id="{B742346E-BD33-4809-B909-421B82C13FA9}"/>
              </a:ext>
            </a:extLst>
          </p:cNvPr>
          <p:cNvPicPr>
            <a:picLocks noChangeAspect="1"/>
          </p:cNvPicPr>
          <p:nvPr/>
        </p:nvPicPr>
        <p:blipFill>
          <a:blip r:embed="rId3"/>
          <a:stretch>
            <a:fillRect/>
          </a:stretch>
        </p:blipFill>
        <p:spPr>
          <a:xfrm>
            <a:off x="9452344" y="4340816"/>
            <a:ext cx="1324903" cy="2358012"/>
          </a:xfrm>
          <a:prstGeom prst="rect">
            <a:avLst/>
          </a:prstGeom>
        </p:spPr>
      </p:pic>
      <p:cxnSp>
        <p:nvCxnSpPr>
          <p:cNvPr id="8" name="Straight Connector 7">
            <a:extLst>
              <a:ext uri="{FF2B5EF4-FFF2-40B4-BE49-F238E27FC236}">
                <a16:creationId xmlns:a16="http://schemas.microsoft.com/office/drawing/2014/main" id="{06BA1629-AB45-4560-B4E2-32746E5FC951}"/>
              </a:ext>
            </a:extLst>
          </p:cNvPr>
          <p:cNvCxnSpPr/>
          <p:nvPr/>
        </p:nvCxnSpPr>
        <p:spPr>
          <a:xfrm>
            <a:off x="4437321" y="1371600"/>
            <a:ext cx="2190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851519-2342-4F35-8D89-D091E62BAE7E}"/>
              </a:ext>
            </a:extLst>
          </p:cNvPr>
          <p:cNvCxnSpPr/>
          <p:nvPr/>
        </p:nvCxnSpPr>
        <p:spPr>
          <a:xfrm>
            <a:off x="7081284" y="1371600"/>
            <a:ext cx="274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6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3143" y="584371"/>
            <a:ext cx="10998926" cy="6001643"/>
          </a:xfrm>
          <a:prstGeom prst="rect">
            <a:avLst/>
          </a:prstGeom>
        </p:spPr>
        <p:txBody>
          <a:bodyPr wrap="square">
            <a:spAutoFit/>
          </a:bodyPr>
          <a:lstStyle/>
          <a:p>
            <a:r>
              <a:rPr lang="en-US" sz="3200" b="1" dirty="0"/>
              <a:t>Basic Adjective Order for Appearance</a:t>
            </a:r>
          </a:p>
          <a:p>
            <a:r>
              <a:rPr lang="en-US" sz="3200" dirty="0"/>
              <a:t>When describing a person, adjectives usually follow this order:</a:t>
            </a:r>
          </a:p>
          <a:p>
            <a:r>
              <a:rPr lang="en-US" sz="3200" b="1" dirty="0"/>
              <a:t>Age → Height → Build/Body/Weight → Hair → Face/Features → Other details</a:t>
            </a:r>
            <a:endParaRPr lang="en-US" sz="3200" dirty="0"/>
          </a:p>
          <a:p>
            <a:r>
              <a:rPr lang="en-US" sz="3200" dirty="0"/>
              <a:t>Using your categories:</a:t>
            </a:r>
          </a:p>
          <a:p>
            <a:pPr>
              <a:buFont typeface="+mj-lt"/>
              <a:buAutoNum type="arabicPeriod"/>
            </a:pPr>
            <a:r>
              <a:rPr lang="en-US" sz="3200" b="1" dirty="0"/>
              <a:t>Age</a:t>
            </a:r>
            <a:r>
              <a:rPr lang="en-US" sz="3200" dirty="0"/>
              <a:t> → young, old, middle-aged</a:t>
            </a:r>
          </a:p>
          <a:p>
            <a:pPr>
              <a:buFont typeface="+mj-lt"/>
              <a:buAutoNum type="arabicPeriod"/>
            </a:pPr>
            <a:r>
              <a:rPr lang="en-US" sz="3200" b="1" dirty="0"/>
              <a:t>Height</a:t>
            </a:r>
            <a:r>
              <a:rPr lang="en-US" sz="3200" dirty="0"/>
              <a:t> → tall, short, average height</a:t>
            </a:r>
          </a:p>
          <a:p>
            <a:pPr>
              <a:buFont typeface="+mj-lt"/>
              <a:buAutoNum type="arabicPeriod"/>
            </a:pPr>
            <a:r>
              <a:rPr lang="en-US" sz="3200" b="1" dirty="0"/>
              <a:t>Weight/Build</a:t>
            </a:r>
            <a:r>
              <a:rPr lang="en-US" sz="3200" dirty="0"/>
              <a:t> → slim, chubby, muscular, thin</a:t>
            </a:r>
          </a:p>
          <a:p>
            <a:pPr>
              <a:buFont typeface="+mj-lt"/>
              <a:buAutoNum type="arabicPeriod"/>
            </a:pPr>
            <a:r>
              <a:rPr lang="en-US" sz="3200" b="1" dirty="0"/>
              <a:t>Hair</a:t>
            </a:r>
            <a:r>
              <a:rPr lang="en-US" sz="3200" dirty="0"/>
              <a:t> → long, short, curly, straight, blonde, black</a:t>
            </a:r>
          </a:p>
          <a:p>
            <a:pPr>
              <a:buFont typeface="+mj-lt"/>
              <a:buAutoNum type="arabicPeriod"/>
            </a:pPr>
            <a:r>
              <a:rPr lang="en-US" sz="3200" b="1" dirty="0"/>
              <a:t>Face/Features</a:t>
            </a:r>
            <a:r>
              <a:rPr lang="en-US" sz="3200" dirty="0"/>
              <a:t> → round face, square face, sharp features, freckles</a:t>
            </a:r>
          </a:p>
        </p:txBody>
      </p:sp>
    </p:spTree>
    <p:extLst>
      <p:ext uri="{BB962C8B-B14F-4D97-AF65-F5344CB8AC3E}">
        <p14:creationId xmlns:p14="http://schemas.microsoft.com/office/powerpoint/2010/main" val="405542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068" y="437514"/>
            <a:ext cx="10445931" cy="6740307"/>
          </a:xfrm>
          <a:prstGeom prst="rect">
            <a:avLst/>
          </a:prstGeom>
        </p:spPr>
        <p:txBody>
          <a:bodyPr wrap="square">
            <a:spAutoFit/>
          </a:bodyPr>
          <a:lstStyle/>
          <a:p>
            <a:r>
              <a:rPr lang="en-US" sz="3600" b="1" dirty="0">
                <a:solidFill>
                  <a:srgbClr val="C00000"/>
                </a:solidFill>
              </a:rPr>
              <a:t> Example Sentences</a:t>
            </a:r>
          </a:p>
          <a:p>
            <a:endParaRPr lang="en-US" sz="3600" b="1" dirty="0">
              <a:solidFill>
                <a:srgbClr val="C00000"/>
              </a:solidFill>
            </a:endParaRPr>
          </a:p>
          <a:p>
            <a:r>
              <a:rPr lang="en-US" sz="3600" b="1" dirty="0"/>
              <a:t>1. She is a young, tall, slim, beautiful girl with long, curly brown hair and a round face.</a:t>
            </a:r>
          </a:p>
          <a:p>
            <a:r>
              <a:rPr lang="en-US" sz="3600" b="1" dirty="0"/>
              <a:t>2. He is an old, short, muscular, handsome man with short, straight black hair and sharp features.</a:t>
            </a:r>
          </a:p>
          <a:p>
            <a:r>
              <a:rPr lang="en-US" sz="3600" b="1" dirty="0"/>
              <a:t>3. They are middle-aged, average-height, thin, good-looking people with straight blonde hair and friendly faces.</a:t>
            </a:r>
          </a:p>
          <a:p>
            <a:endParaRPr lang="en-US" sz="3600" b="1" dirty="0">
              <a:solidFill>
                <a:srgbClr val="C00000"/>
              </a:solidFill>
            </a:endParaRPr>
          </a:p>
          <a:p>
            <a:endParaRPr lang="en-US" sz="3600" b="1" dirty="0">
              <a:solidFill>
                <a:srgbClr val="C00000"/>
              </a:solidFill>
            </a:endParaRPr>
          </a:p>
        </p:txBody>
      </p:sp>
    </p:spTree>
    <p:extLst>
      <p:ext uri="{BB962C8B-B14F-4D97-AF65-F5344CB8AC3E}">
        <p14:creationId xmlns:p14="http://schemas.microsoft.com/office/powerpoint/2010/main" val="129272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196" y="562708"/>
            <a:ext cx="4600135" cy="81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Introduction </a:t>
            </a:r>
            <a:endParaRPr lang="en-US" dirty="0"/>
          </a:p>
        </p:txBody>
      </p:sp>
      <p:sp>
        <p:nvSpPr>
          <p:cNvPr id="3" name="Rectangle 2"/>
          <p:cNvSpPr/>
          <p:nvPr/>
        </p:nvSpPr>
        <p:spPr>
          <a:xfrm>
            <a:off x="872196" y="1617785"/>
            <a:ext cx="10396025" cy="4524315"/>
          </a:xfrm>
          <a:prstGeom prst="rect">
            <a:avLst/>
          </a:prstGeom>
        </p:spPr>
        <p:txBody>
          <a:bodyPr wrap="square">
            <a:spAutoFit/>
          </a:bodyPr>
          <a:lstStyle/>
          <a:p>
            <a:r>
              <a:rPr lang="en-US" sz="3200" b="1" dirty="0">
                <a:solidFill>
                  <a:srgbClr val="C00000"/>
                </a:solidFill>
              </a:rPr>
              <a:t>✨ </a:t>
            </a:r>
            <a:r>
              <a:rPr lang="en-US" sz="3200" b="1" i="1" dirty="0">
                <a:solidFill>
                  <a:srgbClr val="C00000"/>
                </a:solidFill>
              </a:rPr>
              <a:t>Hook:</a:t>
            </a:r>
            <a:r>
              <a:rPr lang="en-US" sz="3200" b="1" dirty="0">
                <a:solidFill>
                  <a:srgbClr val="C00000"/>
                </a:solidFill>
              </a:rPr>
              <a:t> </a:t>
            </a:r>
            <a:r>
              <a:rPr lang="en-US" sz="3200" b="1" i="1" dirty="0"/>
              <a:t>Have you ever met someone whose presence brightens every room they enter?</a:t>
            </a:r>
            <a:r>
              <a:rPr lang="en-US" sz="3200" b="1" dirty="0"/>
              <a:t/>
            </a:r>
            <a:br>
              <a:rPr lang="en-US" sz="3200" b="1" dirty="0"/>
            </a:br>
            <a:r>
              <a:rPr lang="en-US" sz="3200" b="1" dirty="0"/>
              <a:t>From the way they carry themselves to the kindness they show others, some people leave a lasting impression.</a:t>
            </a:r>
          </a:p>
          <a:p>
            <a:r>
              <a:rPr lang="en-US" sz="3200" b="1" dirty="0">
                <a:solidFill>
                  <a:srgbClr val="C00000"/>
                </a:solidFill>
              </a:rPr>
              <a:t>🎯 </a:t>
            </a:r>
            <a:r>
              <a:rPr lang="en-US" sz="3200" b="1" i="1" dirty="0">
                <a:solidFill>
                  <a:srgbClr val="C00000"/>
                </a:solidFill>
              </a:rPr>
              <a:t>Thesis statement</a:t>
            </a:r>
            <a:r>
              <a:rPr lang="en-US" sz="3200" b="1" i="1" dirty="0"/>
              <a:t>:</a:t>
            </a:r>
            <a:r>
              <a:rPr lang="en-US" sz="3200" b="1" dirty="0"/>
              <a:t> </a:t>
            </a:r>
            <a:r>
              <a:rPr lang="en-US" sz="3200" b="1" i="1" dirty="0"/>
              <a:t>In this essay, I will describe my best friend by focusing on her appearance, her personality, and the special qualities that make her unforgettable.</a:t>
            </a:r>
            <a:endParaRPr lang="en-US" sz="3200" b="1" dirty="0"/>
          </a:p>
        </p:txBody>
      </p:sp>
    </p:spTree>
    <p:extLst>
      <p:ext uri="{BB962C8B-B14F-4D97-AF65-F5344CB8AC3E}">
        <p14:creationId xmlns:p14="http://schemas.microsoft.com/office/powerpoint/2010/main" val="112640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858" y="1284742"/>
            <a:ext cx="10480430" cy="4832092"/>
          </a:xfrm>
          <a:prstGeom prst="rect">
            <a:avLst/>
          </a:prstGeom>
        </p:spPr>
        <p:txBody>
          <a:bodyPr wrap="square">
            <a:spAutoFit/>
          </a:bodyPr>
          <a:lstStyle/>
          <a:p>
            <a:r>
              <a:rPr lang="en-US" sz="2800" b="1" dirty="0">
                <a:solidFill>
                  <a:srgbClr val="C00000"/>
                </a:solidFill>
              </a:rPr>
              <a:t>My best friend has a very unique appearance that makes her easy to </a:t>
            </a:r>
            <a:r>
              <a:rPr lang="en-US" sz="2800" b="1" dirty="0" smtClean="0">
                <a:solidFill>
                  <a:srgbClr val="C00000"/>
                </a:solidFill>
              </a:rPr>
              <a:t>recognize</a:t>
            </a:r>
            <a:r>
              <a:rPr lang="en-US" sz="2800" b="1" dirty="0" smtClean="0">
                <a:solidFill>
                  <a:srgbClr val="00B0F0"/>
                </a:solidFill>
              </a:rPr>
              <a:t>( topic sentence</a:t>
            </a:r>
            <a:r>
              <a:rPr lang="en-US" sz="2800" b="1" dirty="0" smtClean="0">
                <a:solidFill>
                  <a:srgbClr val="C00000"/>
                </a:solidFill>
              </a:rPr>
              <a:t>) </a:t>
            </a:r>
            <a:r>
              <a:rPr lang="en-US" sz="2800" b="1" dirty="0" smtClean="0"/>
              <a:t>. </a:t>
            </a:r>
            <a:r>
              <a:rPr lang="en-US" sz="2800" b="1" dirty="0"/>
              <a:t>She is of average height and has a slim figure, which gives her an elegant look. Her face is oval-shaped with bright brown eyes that always seem full of energy. She has long, wavy black hair that frames her face beautifully, and she usually ties it in a ponytail when she is busy. Her smile is wide and cheerful, showing her white teeth, and it instantly makes people feel comfortable around her. The way she dresses is simple but stylish, as she prefers casual clothes that reflect her free and easy personality.</a:t>
            </a:r>
          </a:p>
        </p:txBody>
      </p:sp>
    </p:spTree>
    <p:extLst>
      <p:ext uri="{BB962C8B-B14F-4D97-AF65-F5344CB8AC3E}">
        <p14:creationId xmlns:p14="http://schemas.microsoft.com/office/powerpoint/2010/main" val="11494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130" y="1300987"/>
            <a:ext cx="10438227" cy="4832092"/>
          </a:xfrm>
          <a:prstGeom prst="rect">
            <a:avLst/>
          </a:prstGeom>
        </p:spPr>
        <p:txBody>
          <a:bodyPr wrap="square">
            <a:spAutoFit/>
          </a:bodyPr>
          <a:lstStyle/>
          <a:p>
            <a:r>
              <a:rPr lang="en-US" sz="2800" b="1" dirty="0">
                <a:solidFill>
                  <a:srgbClr val="C00000"/>
                </a:solidFill>
              </a:rPr>
              <a:t>Beyond her appearance, what truly makes my best friend special is her personality</a:t>
            </a:r>
            <a:r>
              <a:rPr lang="en-US" sz="2800" b="1" dirty="0"/>
              <a:t>. She is friendly and considerate, always ready to listen when someone needs to talk. She has a sharp sense of humor that can make even the most serious person laugh, and she knows how to cheer people up when they are feeling down. At the same time, she is hardworking and determined, never giving up when faced with challenges. She treats everyone with respect, whether they are her classmates, teachers, or strangers. Her positive attitude and caring nature make her a person whom others can trust and admire.</a:t>
            </a:r>
          </a:p>
        </p:txBody>
      </p:sp>
    </p:spTree>
    <p:extLst>
      <p:ext uri="{BB962C8B-B14F-4D97-AF65-F5344CB8AC3E}">
        <p14:creationId xmlns:p14="http://schemas.microsoft.com/office/powerpoint/2010/main" val="333516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197" y="1603718"/>
            <a:ext cx="10381957" cy="3539430"/>
          </a:xfrm>
          <a:prstGeom prst="rect">
            <a:avLst/>
          </a:prstGeom>
        </p:spPr>
        <p:txBody>
          <a:bodyPr wrap="square">
            <a:spAutoFit/>
          </a:bodyPr>
          <a:lstStyle/>
          <a:p>
            <a:r>
              <a:rPr lang="en-US" sz="2800" dirty="0"/>
              <a:t>In conclusion, my best friend is unforgettable because of her unique appearance and her warm, caring personality. Her bright eyes, cheerful smile, and graceful style make her stand out, while her kindness, determination, and sense of humor make her loved by everyone around her. She is not only beautiful on the outside but also on the inside, which is why she continues to inspire and influence me in so many positive ways.</a:t>
            </a:r>
          </a:p>
        </p:txBody>
      </p:sp>
    </p:spTree>
    <p:extLst>
      <p:ext uri="{BB962C8B-B14F-4D97-AF65-F5344CB8AC3E}">
        <p14:creationId xmlns:p14="http://schemas.microsoft.com/office/powerpoint/2010/main" val="335909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13" y="2464421"/>
            <a:ext cx="10362066" cy="2242988"/>
          </a:xfrm>
        </p:spPr>
        <p:txBody>
          <a:bodyPr>
            <a:noAutofit/>
          </a:bodyPr>
          <a:lstStyle/>
          <a:p>
            <a:r>
              <a:rPr lang="en-US" sz="6600" b="1" dirty="0"/>
              <a:t>Is the appearance of a person important ?Why ?Why not?  </a:t>
            </a:r>
          </a:p>
        </p:txBody>
      </p:sp>
    </p:spTree>
    <p:extLst>
      <p:ext uri="{BB962C8B-B14F-4D97-AF65-F5344CB8AC3E}">
        <p14:creationId xmlns:p14="http://schemas.microsoft.com/office/powerpoint/2010/main" val="207343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p:nvPr/>
        </p:nvSpPr>
        <p:spPr>
          <a:xfrm>
            <a:off x="26416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Islamic Educational College        </a:t>
            </a:r>
            <a:r>
              <a:rPr lang="ar-JO"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11339167"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0675" y="423713"/>
            <a:ext cx="962747" cy="953673"/>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6" y="603566"/>
            <a:ext cx="2906973"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1"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عنوان فرعي 2"/>
          <p:cNvSpPr txBox="1"/>
          <p:nvPr/>
        </p:nvSpPr>
        <p:spPr>
          <a:xfrm>
            <a:off x="836023" y="1541236"/>
            <a:ext cx="10228962" cy="44738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1">
              <a:buNone/>
            </a:pPr>
            <a:r>
              <a:rPr lang="en-US" sz="3200" b="1" dirty="0">
                <a:solidFill>
                  <a:schemeClr val="tx2"/>
                </a:solidFill>
              </a:rPr>
              <a:t>Lesson’s Objectives</a:t>
            </a:r>
          </a:p>
          <a:p>
            <a:r>
              <a:rPr lang="en-US" sz="3200" b="1" dirty="0">
                <a:solidFill>
                  <a:schemeClr val="tx2"/>
                </a:solidFill>
              </a:rPr>
              <a:t>Identify and categorize descriptive words based on different aspects of appearance, such as facial features, hair and body build.</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p:nvPr/>
        </p:nvSpPr>
        <p:spPr>
          <a:xfrm>
            <a:off x="26416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Islamic Educational College        </a:t>
            </a:r>
            <a:r>
              <a:rPr lang="ar-JO"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11339167"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7196" y="423713"/>
            <a:ext cx="1056226" cy="1046271"/>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6" y="603566"/>
            <a:ext cx="2906973"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1"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1026" name="Picture 2" descr="http://www.drillpal.com/sites/prod.drillpal.com/files/C17_People_physical_appearance_docx_image1_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266" y="1887900"/>
            <a:ext cx="2861945" cy="34415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493991" y="2236899"/>
            <a:ext cx="5869205" cy="1362075"/>
          </a:xfrm>
        </p:spPr>
        <p:txBody>
          <a:bodyPr/>
          <a:lstStyle/>
          <a:p>
            <a:r>
              <a:rPr lang="en-US" dirty="0"/>
              <a:t> </a:t>
            </a:r>
            <a:r>
              <a:rPr lang="en-US" dirty="0">
                <a:solidFill>
                  <a:srgbClr val="FF0000"/>
                </a:solidFill>
              </a:rPr>
              <a:t> </a:t>
            </a:r>
            <a:r>
              <a:rPr lang="en-US" sz="4800" b="1" dirty="0">
                <a:solidFill>
                  <a:srgbClr val="FF0000"/>
                </a:solidFill>
              </a:rPr>
              <a:t>________ </a:t>
            </a:r>
            <a:r>
              <a:rPr lang="en-US" sz="4800" b="1" dirty="0"/>
              <a:t>face . </a:t>
            </a:r>
          </a:p>
        </p:txBody>
      </p:sp>
      <p:sp>
        <p:nvSpPr>
          <p:cNvPr id="15" name="Title 1"/>
          <p:cNvSpPr txBox="1"/>
          <p:nvPr/>
        </p:nvSpPr>
        <p:spPr>
          <a:xfrm>
            <a:off x="5164177" y="2236602"/>
            <a:ext cx="5120640" cy="13620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Round </a:t>
            </a:r>
          </a:p>
        </p:txBody>
      </p:sp>
    </p:spTree>
    <p:extLst>
      <p:ext uri="{BB962C8B-B14F-4D97-AF65-F5344CB8AC3E}">
        <p14:creationId xmlns:p14="http://schemas.microsoft.com/office/powerpoint/2010/main" val="360361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 </a:t>
            </a:r>
            <a:r>
              <a:rPr lang="en-US" b="1" dirty="0">
                <a:solidFill>
                  <a:schemeClr val="tx1"/>
                </a:solidFill>
              </a:rPr>
              <a:t>moustache</a:t>
            </a:r>
          </a:p>
        </p:txBody>
      </p:sp>
      <p:sp>
        <p:nvSpPr>
          <p:cNvPr id="4" name="Text Placeholder 3"/>
          <p:cNvSpPr>
            <a:spLocks noGrp="1"/>
          </p:cNvSpPr>
          <p:nvPr>
            <p:ph type="body" sz="half" idx="2"/>
          </p:nvPr>
        </p:nvSpPr>
        <p:spPr>
          <a:xfrm>
            <a:off x="6720405" y="3523039"/>
            <a:ext cx="4398379" cy="1517904"/>
          </a:xfrm>
        </p:spPr>
        <p:txBody>
          <a:bodyPr>
            <a:normAutofit/>
          </a:bodyPr>
          <a:lstStyle/>
          <a:p>
            <a:r>
              <a:rPr lang="en-US" sz="2800" b="1" dirty="0">
                <a:solidFill>
                  <a:srgbClr val="FF0000"/>
                </a:solidFill>
              </a:rPr>
              <a:t>Droopy </a:t>
            </a:r>
          </a:p>
        </p:txBody>
      </p:sp>
      <p:pic>
        <p:nvPicPr>
          <p:cNvPr id="4098" name="Picture 2" descr="http://www.drillpal.com/sites/prod.drillpal.com/files/C17_People_physical_appearance_docx_image3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5661" y="966651"/>
            <a:ext cx="3787533" cy="450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a:t>
            </a:r>
            <a:r>
              <a:rPr lang="en-US" sz="3600" b="1" dirty="0"/>
              <a:t>face </a:t>
            </a:r>
            <a:r>
              <a:rPr lang="en-US" dirty="0"/>
              <a:t> </a:t>
            </a:r>
          </a:p>
        </p:txBody>
      </p:sp>
      <p:sp>
        <p:nvSpPr>
          <p:cNvPr id="4" name="Text Placeholder 3"/>
          <p:cNvSpPr>
            <a:spLocks noGrp="1"/>
          </p:cNvSpPr>
          <p:nvPr>
            <p:ph type="body" sz="half" idx="2"/>
          </p:nvPr>
        </p:nvSpPr>
        <p:spPr>
          <a:xfrm>
            <a:off x="6628964" y="3389011"/>
            <a:ext cx="4398379" cy="1517904"/>
          </a:xfrm>
        </p:spPr>
        <p:txBody>
          <a:bodyPr>
            <a:normAutofit/>
          </a:bodyPr>
          <a:lstStyle/>
          <a:p>
            <a:r>
              <a:rPr lang="en-US" sz="3600" b="1" dirty="0">
                <a:solidFill>
                  <a:srgbClr val="FF0000"/>
                </a:solidFill>
              </a:rPr>
              <a:t>Oval </a:t>
            </a:r>
          </a:p>
        </p:txBody>
      </p:sp>
      <p:pic>
        <p:nvPicPr>
          <p:cNvPr id="8196" name="Picture 4" descr="http://www.drillpal.com/sites/prod.drillpal.com/files/C17_People_physical_appearance_docx_image7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6800" y="1136469"/>
            <a:ext cx="3361406" cy="42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77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3303" y="1205034"/>
            <a:ext cx="3631474" cy="4888523"/>
          </a:xfrm>
        </p:spPr>
      </p:pic>
      <p:sp>
        <p:nvSpPr>
          <p:cNvPr id="3" name="Title 2"/>
          <p:cNvSpPr>
            <a:spLocks noGrp="1"/>
          </p:cNvSpPr>
          <p:nvPr>
            <p:ph type="title"/>
          </p:nvPr>
        </p:nvSpPr>
        <p:spPr>
          <a:xfrm>
            <a:off x="6178732" y="1894115"/>
            <a:ext cx="4349932" cy="2226474"/>
          </a:xfrm>
        </p:spPr>
        <p:txBody>
          <a:bodyPr>
            <a:normAutofit/>
          </a:bodyPr>
          <a:lstStyle/>
          <a:p>
            <a:r>
              <a:rPr lang="en-US" sz="4400" b="1" dirty="0"/>
              <a:t>My brother is _________ and handsome </a:t>
            </a:r>
            <a:r>
              <a:rPr lang="en-US" dirty="0"/>
              <a:t>. </a:t>
            </a:r>
          </a:p>
        </p:txBody>
      </p:sp>
      <p:sp>
        <p:nvSpPr>
          <p:cNvPr id="2" name="Rectangle 1"/>
          <p:cNvSpPr/>
          <p:nvPr/>
        </p:nvSpPr>
        <p:spPr>
          <a:xfrm>
            <a:off x="6374673" y="2690949"/>
            <a:ext cx="227293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Well- built </a:t>
            </a:r>
          </a:p>
        </p:txBody>
      </p:sp>
    </p:spTree>
    <p:extLst>
      <p:ext uri="{BB962C8B-B14F-4D97-AF65-F5344CB8AC3E}">
        <p14:creationId xmlns:p14="http://schemas.microsoft.com/office/powerpoint/2010/main" val="21647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__________eyebrows .</a:t>
            </a:r>
          </a:p>
        </p:txBody>
      </p:sp>
      <p:sp>
        <p:nvSpPr>
          <p:cNvPr id="4" name="Text Placeholder 3"/>
          <p:cNvSpPr>
            <a:spLocks noGrp="1"/>
          </p:cNvSpPr>
          <p:nvPr>
            <p:ph type="body" sz="half" idx="2"/>
          </p:nvPr>
        </p:nvSpPr>
        <p:spPr>
          <a:xfrm>
            <a:off x="6602839" y="3509976"/>
            <a:ext cx="4398379" cy="1517904"/>
          </a:xfrm>
        </p:spPr>
        <p:txBody>
          <a:bodyPr>
            <a:normAutofit/>
          </a:bodyPr>
          <a:lstStyle/>
          <a:p>
            <a:r>
              <a:rPr lang="en-US" sz="3200" b="1" dirty="0">
                <a:solidFill>
                  <a:srgbClr val="FF0000"/>
                </a:solidFill>
              </a:rPr>
              <a:t>Bushy </a:t>
            </a:r>
          </a:p>
        </p:txBody>
      </p:sp>
      <p:pic>
        <p:nvPicPr>
          <p:cNvPr id="12290" name="Picture 2" descr="http://www.drillpal.com/sites/prod.drillpal.com/files/C17_People_physical_appearance_docx_image21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7685" y="1201783"/>
            <a:ext cx="3558897" cy="433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ortly and Prosperous by Fiji1234 on Devian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Rectangle 5"/>
          <p:cNvSpPr/>
          <p:nvPr/>
        </p:nvSpPr>
        <p:spPr>
          <a:xfrm>
            <a:off x="4193177" y="801324"/>
            <a:ext cx="7249886" cy="338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r>
              <a:rPr lang="en-US" sz="3200" b="1" dirty="0">
                <a:solidFill>
                  <a:srgbClr val="FFFF00"/>
                </a:solidFill>
              </a:rPr>
              <a:t>Portly </a:t>
            </a:r>
            <a:r>
              <a:rPr lang="en-US" sz="3200" b="1" dirty="0">
                <a:solidFill>
                  <a:schemeClr val="tx1"/>
                </a:solidFill>
              </a:rPr>
              <a:t>: </a:t>
            </a:r>
          </a:p>
          <a:p>
            <a:r>
              <a:rPr lang="en-US" sz="3600" b="1" dirty="0">
                <a:solidFill>
                  <a:schemeClr val="tx1"/>
                </a:solidFill>
              </a:rPr>
              <a:t>having a stout body; somewhat fat (used especially of a man).</a:t>
            </a:r>
          </a:p>
          <a:p>
            <a:r>
              <a:rPr lang="en-US" sz="3600" b="1" dirty="0">
                <a:solidFill>
                  <a:schemeClr val="tx1"/>
                </a:solidFill>
              </a:rPr>
              <a:t>"a portly little man with a bowler hat</a:t>
            </a:r>
          </a:p>
        </p:txBody>
      </p:sp>
      <p:pic>
        <p:nvPicPr>
          <p:cNvPr id="1028" name="Picture 4" descr="prentice g a mr - the portly one men of the day no 1071 - Abe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32" y="634501"/>
            <a:ext cx="2857500" cy="4486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nky hi-res stock photography and images - Ala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37" y="534994"/>
            <a:ext cx="3164929" cy="56837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32811" y="1058090"/>
            <a:ext cx="6871063" cy="3879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lumMod val="95000"/>
                    <a:lumOff val="5000"/>
                  </a:schemeClr>
                </a:solidFill>
              </a:rPr>
              <a:t>Lanky :</a:t>
            </a:r>
          </a:p>
          <a:p>
            <a:r>
              <a:rPr lang="en-US" sz="4800" b="1" dirty="0">
                <a:solidFill>
                  <a:schemeClr val="tx1">
                    <a:lumMod val="95000"/>
                    <a:lumOff val="5000"/>
                  </a:schemeClr>
                </a:solidFill>
              </a:rPr>
              <a:t>(of a person) ungracefully thin and tall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_______ </a:t>
            </a:r>
            <a:r>
              <a:rPr lang="en-US" sz="4000" b="1" dirty="0">
                <a:solidFill>
                  <a:schemeClr val="tx1"/>
                </a:solidFill>
              </a:rPr>
              <a:t>cheeks </a:t>
            </a:r>
          </a:p>
        </p:txBody>
      </p:sp>
      <p:sp>
        <p:nvSpPr>
          <p:cNvPr id="4" name="Text Placeholder 3"/>
          <p:cNvSpPr>
            <a:spLocks noGrp="1"/>
          </p:cNvSpPr>
          <p:nvPr>
            <p:ph type="body" sz="half" idx="2"/>
          </p:nvPr>
        </p:nvSpPr>
        <p:spPr>
          <a:xfrm>
            <a:off x="6195547" y="3427851"/>
            <a:ext cx="4400764" cy="1519561"/>
          </a:xfrm>
        </p:spPr>
        <p:txBody>
          <a:bodyPr/>
          <a:lstStyle/>
          <a:p>
            <a:r>
              <a:rPr lang="en-US" sz="2800" b="1" dirty="0">
                <a:solidFill>
                  <a:srgbClr val="FF0000"/>
                </a:solidFill>
              </a:rPr>
              <a:t>Chubby</a:t>
            </a:r>
            <a:r>
              <a:rPr lang="en-US" dirty="0"/>
              <a:t> </a:t>
            </a:r>
          </a:p>
        </p:txBody>
      </p:sp>
      <p:pic>
        <p:nvPicPr>
          <p:cNvPr id="5" name="Picture 2" descr="http://www.drillpal.com/sites/prod.drillpal.com/files/C17_People_physical_appearance_docx_image2_6.pn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2302" r="23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7624" y="1439479"/>
            <a:ext cx="2270714" cy="3278571"/>
          </a:xfrm>
        </p:spPr>
      </p:pic>
      <p:sp>
        <p:nvSpPr>
          <p:cNvPr id="3" name="Title 2"/>
          <p:cNvSpPr>
            <a:spLocks noGrp="1"/>
          </p:cNvSpPr>
          <p:nvPr>
            <p:ph type="title"/>
          </p:nvPr>
        </p:nvSpPr>
        <p:spPr/>
        <p:txBody>
          <a:bodyPr/>
          <a:lstStyle/>
          <a:p>
            <a:r>
              <a:rPr lang="en-US" dirty="0"/>
              <a:t>________ </a:t>
            </a:r>
            <a:r>
              <a:rPr lang="en-US" sz="3200" b="1" dirty="0"/>
              <a:t>figure </a:t>
            </a:r>
          </a:p>
        </p:txBody>
      </p:sp>
      <p:sp>
        <p:nvSpPr>
          <p:cNvPr id="4" name="Text Placeholder 3"/>
          <p:cNvSpPr>
            <a:spLocks noGrp="1"/>
          </p:cNvSpPr>
          <p:nvPr>
            <p:ph type="body" sz="half" idx="2"/>
          </p:nvPr>
        </p:nvSpPr>
        <p:spPr>
          <a:xfrm>
            <a:off x="6655091" y="3483851"/>
            <a:ext cx="4398379" cy="1517904"/>
          </a:xfrm>
        </p:spPr>
        <p:txBody>
          <a:bodyPr>
            <a:normAutofit/>
          </a:bodyPr>
          <a:lstStyle/>
          <a:p>
            <a:r>
              <a:rPr lang="en-US" sz="3600" b="1" dirty="0">
                <a:solidFill>
                  <a:srgbClr val="FF0000"/>
                </a:solidFill>
              </a:rPr>
              <a:t>Slim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3250" y="1717675"/>
            <a:ext cx="3429000" cy="3429000"/>
          </a:xfrm>
        </p:spPr>
      </p:pic>
      <p:sp>
        <p:nvSpPr>
          <p:cNvPr id="3" name="Title 2"/>
          <p:cNvSpPr>
            <a:spLocks noGrp="1"/>
          </p:cNvSpPr>
          <p:nvPr>
            <p:ph type="title"/>
          </p:nvPr>
        </p:nvSpPr>
        <p:spPr>
          <a:xfrm>
            <a:off x="6785719" y="4166848"/>
            <a:ext cx="4406096" cy="1463153"/>
          </a:xfrm>
        </p:spPr>
        <p:txBody>
          <a:bodyPr/>
          <a:lstStyle/>
          <a:p>
            <a:r>
              <a:rPr lang="en-US" dirty="0"/>
              <a:t>______   </a:t>
            </a:r>
            <a:r>
              <a:rPr lang="en-US" sz="3600" b="1" dirty="0"/>
              <a:t>waist .</a:t>
            </a:r>
          </a:p>
        </p:txBody>
      </p:sp>
      <p:sp>
        <p:nvSpPr>
          <p:cNvPr id="4" name="Text Placeholder 3"/>
          <p:cNvSpPr>
            <a:spLocks noGrp="1"/>
          </p:cNvSpPr>
          <p:nvPr>
            <p:ph type="body" sz="half" idx="2"/>
          </p:nvPr>
        </p:nvSpPr>
        <p:spPr>
          <a:xfrm>
            <a:off x="6406896" y="5026498"/>
            <a:ext cx="4398379" cy="1517904"/>
          </a:xfrm>
        </p:spPr>
        <p:txBody>
          <a:bodyPr>
            <a:normAutofit/>
          </a:bodyPr>
          <a:lstStyle/>
          <a:p>
            <a:r>
              <a:rPr lang="en-US" sz="2800" b="1" dirty="0">
                <a:solidFill>
                  <a:srgbClr val="FF0000"/>
                </a:solidFill>
              </a:rPr>
              <a:t>   Slender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w to Describe Characters? inner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792160" y="1070915"/>
            <a:ext cx="7782527" cy="4372791"/>
          </a:xfrm>
          <a:prstGeom prst="rect">
            <a:avLst/>
          </a:prstGeom>
        </p:spPr>
      </p:pic>
    </p:spTree>
    <p:extLst>
      <p:ext uri="{BB962C8B-B14F-4D97-AF65-F5344CB8AC3E}">
        <p14:creationId xmlns:p14="http://schemas.microsoft.com/office/powerpoint/2010/main" val="357745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p:nvPr/>
        </p:nvSpPr>
        <p:spPr>
          <a:xfrm>
            <a:off x="26416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Islamic Educational College        </a:t>
            </a:r>
            <a:r>
              <a:rPr lang="ar-JO" sz="2400" b="1" dirty="0">
                <a:solidFill>
                  <a:schemeClr val="bg2"/>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11339167"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7196" y="423713"/>
            <a:ext cx="1056226" cy="1046271"/>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6" y="603566"/>
            <a:ext cx="2906973"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1"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1026" name="Picture 2" descr="http://www.drillpal.com/sites/prod.drillpal.com/files/C17_People_physical_appearance_docx_image1_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266" y="1887900"/>
            <a:ext cx="2861945" cy="34415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493991" y="2236899"/>
            <a:ext cx="5869205" cy="1362075"/>
          </a:xfrm>
        </p:spPr>
        <p:txBody>
          <a:bodyPr/>
          <a:lstStyle/>
          <a:p>
            <a:r>
              <a:rPr lang="en-US" dirty="0"/>
              <a:t> </a:t>
            </a:r>
            <a:r>
              <a:rPr lang="en-US" dirty="0">
                <a:solidFill>
                  <a:srgbClr val="FF0000"/>
                </a:solidFill>
              </a:rPr>
              <a:t> </a:t>
            </a:r>
            <a:r>
              <a:rPr lang="en-US" sz="4800" b="1" dirty="0">
                <a:solidFill>
                  <a:srgbClr val="FF0000"/>
                </a:solidFill>
              </a:rPr>
              <a:t>________ </a:t>
            </a:r>
            <a:r>
              <a:rPr lang="en-US" sz="4800" b="1" dirty="0"/>
              <a:t>face . </a:t>
            </a:r>
          </a:p>
        </p:txBody>
      </p:sp>
      <p:sp>
        <p:nvSpPr>
          <p:cNvPr id="15" name="Title 1"/>
          <p:cNvSpPr txBox="1"/>
          <p:nvPr/>
        </p:nvSpPr>
        <p:spPr>
          <a:xfrm>
            <a:off x="5164177" y="2236602"/>
            <a:ext cx="5120640" cy="13620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Round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___________ </a:t>
            </a:r>
            <a:r>
              <a:rPr lang="en-US" sz="4000" b="1" dirty="0"/>
              <a:t>face </a:t>
            </a:r>
          </a:p>
        </p:txBody>
      </p:sp>
      <p:sp>
        <p:nvSpPr>
          <p:cNvPr id="4" name="Text Placeholder 3"/>
          <p:cNvSpPr>
            <a:spLocks noGrp="1"/>
          </p:cNvSpPr>
          <p:nvPr>
            <p:ph type="body" sz="half" idx="2"/>
          </p:nvPr>
        </p:nvSpPr>
        <p:spPr>
          <a:xfrm>
            <a:off x="6745762" y="3511714"/>
            <a:ext cx="4398379" cy="1517904"/>
          </a:xfrm>
        </p:spPr>
        <p:txBody>
          <a:bodyPr>
            <a:normAutofit/>
          </a:bodyPr>
          <a:lstStyle/>
          <a:p>
            <a:r>
              <a:rPr lang="en-US" sz="2800" b="1" dirty="0">
                <a:solidFill>
                  <a:srgbClr val="FF0000"/>
                </a:solidFill>
              </a:rPr>
              <a:t>Pointed </a:t>
            </a:r>
          </a:p>
        </p:txBody>
      </p:sp>
      <p:sp>
        <p:nvSpPr>
          <p:cNvPr id="7" name="Rectangle 5"/>
          <p:cNvSpPr>
            <a:spLocks noChangeArrowheads="1"/>
          </p:cNvSpPr>
          <p:nvPr/>
        </p:nvSpPr>
        <p:spPr bwMode="auto">
          <a:xfrm flipV="1">
            <a:off x="1748118" y="3884886"/>
            <a:ext cx="257774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300" b="0" i="0" u="none" strike="noStrike" cap="none" normalizeH="0" baseline="0">
                <a:ln>
                  <a:noFill/>
                </a:ln>
                <a:solidFill>
                  <a:srgbClr val="000000"/>
                </a:solidFill>
                <a:effectLst/>
                <a:latin typeface="Roboto Slab"/>
              </a:rPr>
              <a:t>4. </a:t>
            </a:r>
            <a:r>
              <a:rPr kumimoji="0" lang="en-US" altLang="en-US" sz="1100" b="0" i="0" u="none" strike="noStrike" cap="none" normalizeH="0" baseline="0">
                <a:ln>
                  <a:noFill/>
                </a:ln>
                <a:solidFill>
                  <a:schemeClr val="tx1"/>
                </a:solidFill>
                <a:effectLst/>
              </a:rPr>
              <a:t>  </a:t>
            </a:r>
            <a:r>
              <a:rPr kumimoji="0" lang="en-US" altLang="en-US" sz="102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50" name="Picture 6" descr="http://www.drillpal.com/sites/prod.drillpal.com/files/C17_People_physical_appearance_docx_image4_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2444" y="2101797"/>
            <a:ext cx="3181910" cy="344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 </a:t>
            </a:r>
            <a:r>
              <a:rPr lang="en-US" b="1" dirty="0">
                <a:solidFill>
                  <a:schemeClr val="tx1"/>
                </a:solidFill>
              </a:rPr>
              <a:t>moustache</a:t>
            </a:r>
          </a:p>
        </p:txBody>
      </p:sp>
      <p:sp>
        <p:nvSpPr>
          <p:cNvPr id="4" name="Text Placeholder 3"/>
          <p:cNvSpPr>
            <a:spLocks noGrp="1"/>
          </p:cNvSpPr>
          <p:nvPr>
            <p:ph type="body" sz="half" idx="2"/>
          </p:nvPr>
        </p:nvSpPr>
        <p:spPr>
          <a:xfrm>
            <a:off x="6720405" y="3523039"/>
            <a:ext cx="4398379" cy="1517904"/>
          </a:xfrm>
        </p:spPr>
        <p:txBody>
          <a:bodyPr>
            <a:normAutofit/>
          </a:bodyPr>
          <a:lstStyle/>
          <a:p>
            <a:r>
              <a:rPr lang="en-US" sz="2800" b="1" dirty="0">
                <a:solidFill>
                  <a:srgbClr val="FF0000"/>
                </a:solidFill>
              </a:rPr>
              <a:t>Droopy </a:t>
            </a:r>
          </a:p>
        </p:txBody>
      </p:sp>
      <p:pic>
        <p:nvPicPr>
          <p:cNvPr id="4098" name="Picture 2" descr="http://www.drillpal.com/sites/prod.drillpal.com/files/C17_People_physical_appearance_docx_image3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5661" y="966651"/>
            <a:ext cx="3787533" cy="4506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__________nose </a:t>
            </a:r>
          </a:p>
        </p:txBody>
      </p:sp>
      <p:sp>
        <p:nvSpPr>
          <p:cNvPr id="4" name="Text Placeholder 3"/>
          <p:cNvSpPr>
            <a:spLocks noGrp="1"/>
          </p:cNvSpPr>
          <p:nvPr>
            <p:ph type="body" sz="half" idx="2"/>
          </p:nvPr>
        </p:nvSpPr>
        <p:spPr>
          <a:xfrm>
            <a:off x="6498336" y="3562228"/>
            <a:ext cx="4398379" cy="1517904"/>
          </a:xfrm>
        </p:spPr>
        <p:txBody>
          <a:bodyPr>
            <a:normAutofit/>
          </a:bodyPr>
          <a:lstStyle/>
          <a:p>
            <a:r>
              <a:rPr lang="en-US" sz="3200" dirty="0">
                <a:solidFill>
                  <a:srgbClr val="FF0000"/>
                </a:solidFill>
              </a:rPr>
              <a:t>Straight </a:t>
            </a:r>
          </a:p>
        </p:txBody>
      </p:sp>
      <p:pic>
        <p:nvPicPr>
          <p:cNvPr id="7170" name="Picture 2" descr="http://www.drillpal.com/sites/prod.drillpal.com/files/C17_People_physical_appearance_docx_image5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32417" y="1227910"/>
            <a:ext cx="3483497" cy="4006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a:t>
            </a:r>
            <a:r>
              <a:rPr lang="en-US" sz="3600" b="1" dirty="0"/>
              <a:t>face </a:t>
            </a:r>
            <a:r>
              <a:rPr lang="en-US" dirty="0"/>
              <a:t> </a:t>
            </a:r>
          </a:p>
        </p:txBody>
      </p:sp>
      <p:sp>
        <p:nvSpPr>
          <p:cNvPr id="4" name="Text Placeholder 3"/>
          <p:cNvSpPr>
            <a:spLocks noGrp="1"/>
          </p:cNvSpPr>
          <p:nvPr>
            <p:ph type="body" sz="half" idx="2"/>
          </p:nvPr>
        </p:nvSpPr>
        <p:spPr>
          <a:xfrm>
            <a:off x="6628964" y="3389011"/>
            <a:ext cx="4398379" cy="1517904"/>
          </a:xfrm>
        </p:spPr>
        <p:txBody>
          <a:bodyPr>
            <a:normAutofit/>
          </a:bodyPr>
          <a:lstStyle/>
          <a:p>
            <a:r>
              <a:rPr lang="en-US" sz="3600" b="1" dirty="0">
                <a:solidFill>
                  <a:srgbClr val="FF0000"/>
                </a:solidFill>
              </a:rPr>
              <a:t>Oval </a:t>
            </a:r>
          </a:p>
        </p:txBody>
      </p:sp>
      <p:pic>
        <p:nvPicPr>
          <p:cNvPr id="8196" name="Picture 4" descr="http://www.drillpal.com/sites/prod.drillpal.com/files/C17_People_physical_appearance_docx_image7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6800" y="1136469"/>
            <a:ext cx="3361406" cy="4229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a:t>
            </a:r>
            <a:r>
              <a:rPr lang="en-US" sz="3600" b="1" dirty="0"/>
              <a:t>hair  </a:t>
            </a:r>
          </a:p>
        </p:txBody>
      </p:sp>
      <p:sp>
        <p:nvSpPr>
          <p:cNvPr id="4" name="Text Placeholder 3"/>
          <p:cNvSpPr>
            <a:spLocks noGrp="1"/>
          </p:cNvSpPr>
          <p:nvPr>
            <p:ph type="body" sz="half" idx="2"/>
          </p:nvPr>
        </p:nvSpPr>
        <p:spPr>
          <a:xfrm>
            <a:off x="6537525" y="3523040"/>
            <a:ext cx="4398379" cy="1517904"/>
          </a:xfrm>
        </p:spPr>
        <p:txBody>
          <a:bodyPr>
            <a:normAutofit/>
          </a:bodyPr>
          <a:lstStyle/>
          <a:p>
            <a:r>
              <a:rPr lang="en-US" sz="3200" b="1" dirty="0">
                <a:solidFill>
                  <a:srgbClr val="FF0000"/>
                </a:solidFill>
              </a:rPr>
              <a:t>Sleek </a:t>
            </a:r>
          </a:p>
        </p:txBody>
      </p:sp>
      <p:pic>
        <p:nvPicPr>
          <p:cNvPr id="9218" name="Picture 2" descr="http://www.drillpal.com/sites/prod.drillpal.com/files/C17_People_physical_appearance_docx_image11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5737" y="647582"/>
            <a:ext cx="3344092" cy="5255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  </a:t>
            </a:r>
            <a:r>
              <a:rPr lang="en-US" sz="3600" b="1" dirty="0"/>
              <a:t>nose</a:t>
            </a:r>
            <a:r>
              <a:rPr lang="en-US" dirty="0"/>
              <a:t> .</a:t>
            </a:r>
          </a:p>
        </p:txBody>
      </p:sp>
      <p:sp>
        <p:nvSpPr>
          <p:cNvPr id="4" name="Text Placeholder 3"/>
          <p:cNvSpPr>
            <a:spLocks noGrp="1"/>
          </p:cNvSpPr>
          <p:nvPr>
            <p:ph type="body" sz="half" idx="2"/>
          </p:nvPr>
        </p:nvSpPr>
        <p:spPr>
          <a:xfrm>
            <a:off x="6446085" y="3601417"/>
            <a:ext cx="4398379" cy="1517904"/>
          </a:xfrm>
        </p:spPr>
        <p:txBody>
          <a:bodyPr>
            <a:normAutofit/>
          </a:bodyPr>
          <a:lstStyle/>
          <a:p>
            <a:r>
              <a:rPr lang="en-US" sz="2000" b="1" dirty="0">
                <a:solidFill>
                  <a:srgbClr val="FF0000"/>
                </a:solidFill>
              </a:rPr>
              <a:t>Upturned </a:t>
            </a:r>
          </a:p>
        </p:txBody>
      </p:sp>
      <p:pic>
        <p:nvPicPr>
          <p:cNvPr id="10242" name="Picture 2" descr="http://www.drillpal.com/sites/prod.drillpal.com/files/C17_People_physical_appearance_docx_image8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2857" y="759662"/>
            <a:ext cx="3580773" cy="4895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___________ hair .</a:t>
            </a:r>
          </a:p>
        </p:txBody>
      </p:sp>
      <p:sp>
        <p:nvSpPr>
          <p:cNvPr id="4" name="Text Placeholder 3"/>
          <p:cNvSpPr>
            <a:spLocks noGrp="1"/>
          </p:cNvSpPr>
          <p:nvPr>
            <p:ph type="body" sz="half" idx="2"/>
          </p:nvPr>
        </p:nvSpPr>
        <p:spPr>
          <a:xfrm>
            <a:off x="6587162" y="3705932"/>
            <a:ext cx="4400764" cy="1519561"/>
          </a:xfrm>
        </p:spPr>
        <p:txBody>
          <a:bodyPr/>
          <a:lstStyle/>
          <a:p>
            <a:r>
              <a:rPr lang="en-US" b="1" dirty="0">
                <a:solidFill>
                  <a:srgbClr val="FF0000"/>
                </a:solidFill>
              </a:rPr>
              <a:t>Shoulder -  length  </a:t>
            </a:r>
          </a:p>
        </p:txBody>
      </p:sp>
      <p:pic>
        <p:nvPicPr>
          <p:cNvPr id="11266" name="Picture 2" descr="http://www.drillpal.com/sites/prod.drillpal.com/files/C17_People_physical_appearance_docx_image12_6.pn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475" b="14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08377" y="587830"/>
            <a:ext cx="8849957" cy="5098926"/>
          </a:xfrm>
        </p:spPr>
        <p:txBody>
          <a:bodyPr>
            <a:noAutofit/>
          </a:bodyPr>
          <a:lstStyle/>
          <a:p>
            <a:r>
              <a:rPr lang="en-US" sz="2800" dirty="0">
                <a:solidFill>
                  <a:schemeClr val="tx1"/>
                </a:solidFill>
              </a:rPr>
              <a:t>1. My father has a </a:t>
            </a:r>
            <a:r>
              <a:rPr lang="en-US" sz="2800" b="1" dirty="0">
                <a:solidFill>
                  <a:schemeClr val="tx1"/>
                </a:solidFill>
              </a:rPr>
              <a:t>round________  </a:t>
            </a:r>
            <a:r>
              <a:rPr lang="en-US" sz="2800" dirty="0">
                <a:solidFill>
                  <a:schemeClr val="tx1"/>
                </a:solidFill>
              </a:rPr>
              <a:t>, with </a:t>
            </a:r>
            <a:r>
              <a:rPr lang="en-US" sz="2800" b="1" dirty="0">
                <a:solidFill>
                  <a:schemeClr val="tx1"/>
                </a:solidFill>
              </a:rPr>
              <a:t>chubby</a:t>
            </a:r>
            <a:r>
              <a:rPr lang="ar-JO" sz="2800" b="1" dirty="0">
                <a:solidFill>
                  <a:schemeClr val="tx1"/>
                </a:solidFill>
              </a:rPr>
              <a:t>____</a:t>
            </a:r>
            <a:r>
              <a:rPr lang="en-US" sz="2800" b="1" dirty="0">
                <a:solidFill>
                  <a:schemeClr val="tx1"/>
                </a:solidFill>
              </a:rPr>
              <a:t>     </a:t>
            </a:r>
            <a:r>
              <a:rPr lang="en-US" sz="2800" dirty="0">
                <a:solidFill>
                  <a:schemeClr val="tx1"/>
                </a:solidFill>
              </a:rPr>
              <a:t> and a </a:t>
            </a:r>
            <a:r>
              <a:rPr lang="en-US" sz="2800" b="1" dirty="0">
                <a:solidFill>
                  <a:schemeClr val="tx1"/>
                </a:solidFill>
              </a:rPr>
              <a:t>droopy</a:t>
            </a:r>
            <a:r>
              <a:rPr lang="ar-JO" sz="2800" b="1" dirty="0">
                <a:solidFill>
                  <a:schemeClr val="tx1"/>
                </a:solidFill>
              </a:rPr>
              <a:t>_____</a:t>
            </a:r>
            <a:r>
              <a:rPr lang="en-US" sz="2800" b="1" dirty="0">
                <a:solidFill>
                  <a:schemeClr val="tx1"/>
                </a:solidFill>
              </a:rPr>
              <a:t>_____  </a:t>
            </a:r>
            <a:r>
              <a:rPr lang="en-US" sz="2800" dirty="0">
                <a:solidFill>
                  <a:schemeClr val="tx1"/>
                </a:solidFill>
              </a:rPr>
              <a:t>. My mother has a more </a:t>
            </a:r>
            <a:r>
              <a:rPr lang="en-US" sz="2800" b="1" dirty="0">
                <a:solidFill>
                  <a:schemeClr val="tx1"/>
                </a:solidFill>
              </a:rPr>
              <a:t>pointed </a:t>
            </a:r>
            <a:r>
              <a:rPr lang="ar-JO" sz="2800" b="1" dirty="0">
                <a:solidFill>
                  <a:schemeClr val="tx1"/>
                </a:solidFill>
              </a:rPr>
              <a:t>______</a:t>
            </a:r>
            <a:r>
              <a:rPr lang="en-US" sz="2800" b="1" dirty="0">
                <a:solidFill>
                  <a:schemeClr val="tx1"/>
                </a:solidFill>
              </a:rPr>
              <a:t> </a:t>
            </a:r>
            <a:r>
              <a:rPr lang="en-US" sz="2800" dirty="0">
                <a:solidFill>
                  <a:schemeClr val="tx1"/>
                </a:solidFill>
              </a:rPr>
              <a:t> and a </a:t>
            </a:r>
            <a:r>
              <a:rPr lang="en-US" sz="2800" b="1" dirty="0">
                <a:solidFill>
                  <a:schemeClr val="tx1"/>
                </a:solidFill>
              </a:rPr>
              <a:t>straight</a:t>
            </a:r>
            <a:r>
              <a:rPr lang="ar-JO" sz="2800" b="1" dirty="0">
                <a:solidFill>
                  <a:schemeClr val="tx1"/>
                </a:solidFill>
              </a:rPr>
              <a:t>_____</a:t>
            </a:r>
            <a:r>
              <a:rPr lang="en-US" sz="2800" b="1" dirty="0">
                <a:solidFill>
                  <a:schemeClr val="tx1"/>
                </a:solidFill>
              </a:rPr>
              <a:t>  </a:t>
            </a:r>
            <a:r>
              <a:rPr lang="en-US" sz="2800" dirty="0">
                <a:solidFill>
                  <a:schemeClr val="tx1"/>
                </a:solidFill>
              </a:rPr>
              <a:t>. My younger sister is more like my father. She has an </a:t>
            </a:r>
            <a:r>
              <a:rPr lang="en-US" sz="2800" b="1" dirty="0">
                <a:solidFill>
                  <a:schemeClr val="tx1"/>
                </a:solidFill>
              </a:rPr>
              <a:t>oval </a:t>
            </a:r>
            <a:r>
              <a:rPr lang="ar-JO" sz="2800" b="1" dirty="0">
                <a:solidFill>
                  <a:schemeClr val="tx1"/>
                </a:solidFill>
              </a:rPr>
              <a:t>______</a:t>
            </a:r>
            <a:r>
              <a:rPr lang="en-US" sz="2800" b="1" dirty="0">
                <a:solidFill>
                  <a:schemeClr val="tx1"/>
                </a:solidFill>
              </a:rPr>
              <a:t> </a:t>
            </a:r>
            <a:r>
              <a:rPr lang="en-US" sz="2800" dirty="0">
                <a:solidFill>
                  <a:schemeClr val="tx1"/>
                </a:solidFill>
              </a:rPr>
              <a:t> and an </a:t>
            </a:r>
            <a:r>
              <a:rPr lang="en-US" sz="2800" b="1" dirty="0">
                <a:solidFill>
                  <a:schemeClr val="tx1"/>
                </a:solidFill>
              </a:rPr>
              <a:t>upturned </a:t>
            </a:r>
            <a:r>
              <a:rPr lang="ar-JO" sz="2800" b="1" dirty="0">
                <a:solidFill>
                  <a:schemeClr val="tx1"/>
                </a:solidFill>
              </a:rPr>
              <a:t>_______</a:t>
            </a:r>
            <a:r>
              <a:rPr lang="en-US" sz="2800" b="1" dirty="0">
                <a:solidFill>
                  <a:schemeClr val="tx1"/>
                </a:solidFill>
              </a:rPr>
              <a:t> </a:t>
            </a:r>
            <a:r>
              <a:rPr lang="en-US" sz="2800" dirty="0">
                <a:solidFill>
                  <a:schemeClr val="tx1"/>
                </a:solidFill>
              </a:rPr>
              <a:t>. My older sister is like a model. She has a </a:t>
            </a:r>
            <a:r>
              <a:rPr lang="en-US" sz="2800" b="1" dirty="0">
                <a:solidFill>
                  <a:schemeClr val="tx1"/>
                </a:solidFill>
              </a:rPr>
              <a:t>slim _______ </a:t>
            </a:r>
            <a:r>
              <a:rPr lang="en-US" sz="2800" dirty="0">
                <a:solidFill>
                  <a:schemeClr val="tx1"/>
                </a:solidFill>
              </a:rPr>
              <a:t> and a </a:t>
            </a:r>
            <a:r>
              <a:rPr lang="en-US" sz="2800" b="1" dirty="0">
                <a:solidFill>
                  <a:schemeClr val="tx1"/>
                </a:solidFill>
              </a:rPr>
              <a:t>slender ______ </a:t>
            </a:r>
            <a:r>
              <a:rPr lang="en-US" sz="2800" dirty="0">
                <a:solidFill>
                  <a:schemeClr val="tx1"/>
                </a:solidFill>
              </a:rPr>
              <a:t>. She has beautiful </a:t>
            </a:r>
            <a:r>
              <a:rPr lang="en-US" sz="2800" b="1" dirty="0">
                <a:solidFill>
                  <a:schemeClr val="tx1"/>
                </a:solidFill>
              </a:rPr>
              <a:t>sleek</a:t>
            </a:r>
            <a:r>
              <a:rPr lang="en-US" sz="2800" dirty="0">
                <a:solidFill>
                  <a:schemeClr val="tx1"/>
                </a:solidFill>
              </a:rPr>
              <a:t>, </a:t>
            </a:r>
            <a:r>
              <a:rPr lang="en-US" sz="2800" b="1" dirty="0">
                <a:solidFill>
                  <a:schemeClr val="tx1"/>
                </a:solidFill>
              </a:rPr>
              <a:t>shoulder-length  ________</a:t>
            </a:r>
            <a:r>
              <a:rPr lang="en-US" sz="2800" dirty="0">
                <a:solidFill>
                  <a:schemeClr val="tx1"/>
                </a:solidFill>
              </a:rPr>
              <a:t>. I feel so ordinary next to her</a:t>
            </a:r>
            <a:r>
              <a:rPr lang="en-US" sz="2800" b="1" dirty="0">
                <a:solidFill>
                  <a:schemeClr val="tx1"/>
                </a:solidFill>
              </a:rPr>
              <a:t> </a:t>
            </a:r>
            <a:r>
              <a:rPr lang="en-US" sz="2800" dirty="0">
                <a:solidFill>
                  <a:schemeClr val="tx1"/>
                </a:solidFill>
              </a:rPr>
              <a:t>, but she always says I look nice.</a:t>
            </a:r>
          </a:p>
        </p:txBody>
      </p:sp>
      <p:sp>
        <p:nvSpPr>
          <p:cNvPr id="3" name="Title 1"/>
          <p:cNvSpPr txBox="1"/>
          <p:nvPr/>
        </p:nvSpPr>
        <p:spPr>
          <a:xfrm>
            <a:off x="5832692" y="296144"/>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face</a:t>
            </a:r>
            <a:r>
              <a:rPr lang="en-US" sz="3200" b="1" dirty="0">
                <a:solidFill>
                  <a:schemeClr val="tx1"/>
                </a:solidFill>
              </a:rPr>
              <a:t> </a:t>
            </a:r>
          </a:p>
        </p:txBody>
      </p:sp>
      <p:sp>
        <p:nvSpPr>
          <p:cNvPr id="4" name="Title 1"/>
          <p:cNvSpPr txBox="1"/>
          <p:nvPr/>
        </p:nvSpPr>
        <p:spPr>
          <a:xfrm>
            <a:off x="3794886" y="733071"/>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cheeks    </a:t>
            </a:r>
            <a:r>
              <a:rPr lang="en-US" sz="3200" b="1" dirty="0">
                <a:solidFill>
                  <a:srgbClr val="FF0000"/>
                </a:solidFill>
              </a:rPr>
              <a:t> </a:t>
            </a:r>
          </a:p>
        </p:txBody>
      </p:sp>
      <p:sp>
        <p:nvSpPr>
          <p:cNvPr id="5" name="Title 1"/>
          <p:cNvSpPr txBox="1"/>
          <p:nvPr/>
        </p:nvSpPr>
        <p:spPr>
          <a:xfrm>
            <a:off x="7622303" y="733071"/>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moustache  </a:t>
            </a:r>
          </a:p>
        </p:txBody>
      </p:sp>
      <p:sp>
        <p:nvSpPr>
          <p:cNvPr id="7" name="Title 1"/>
          <p:cNvSpPr txBox="1"/>
          <p:nvPr/>
        </p:nvSpPr>
        <p:spPr>
          <a:xfrm>
            <a:off x="7080320" y="1167412"/>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face  </a:t>
            </a:r>
          </a:p>
        </p:txBody>
      </p:sp>
      <p:sp>
        <p:nvSpPr>
          <p:cNvPr id="8" name="Title 1"/>
          <p:cNvSpPr txBox="1"/>
          <p:nvPr/>
        </p:nvSpPr>
        <p:spPr>
          <a:xfrm>
            <a:off x="3252903" y="1558877"/>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nose  </a:t>
            </a:r>
          </a:p>
        </p:txBody>
      </p:sp>
      <p:sp>
        <p:nvSpPr>
          <p:cNvPr id="9" name="Title 1"/>
          <p:cNvSpPr txBox="1"/>
          <p:nvPr/>
        </p:nvSpPr>
        <p:spPr>
          <a:xfrm>
            <a:off x="5790425" y="1993218"/>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face  </a:t>
            </a:r>
          </a:p>
        </p:txBody>
      </p:sp>
      <p:sp>
        <p:nvSpPr>
          <p:cNvPr id="10" name="Title 1"/>
          <p:cNvSpPr txBox="1"/>
          <p:nvPr/>
        </p:nvSpPr>
        <p:spPr>
          <a:xfrm>
            <a:off x="3876717" y="2370278"/>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nose </a:t>
            </a:r>
          </a:p>
        </p:txBody>
      </p:sp>
      <p:sp>
        <p:nvSpPr>
          <p:cNvPr id="11" name="Title 1"/>
          <p:cNvSpPr txBox="1"/>
          <p:nvPr/>
        </p:nvSpPr>
        <p:spPr>
          <a:xfrm>
            <a:off x="5479994" y="2819024"/>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figure</a:t>
            </a:r>
          </a:p>
        </p:txBody>
      </p:sp>
      <p:sp>
        <p:nvSpPr>
          <p:cNvPr id="12" name="Title 1"/>
          <p:cNvSpPr txBox="1"/>
          <p:nvPr/>
        </p:nvSpPr>
        <p:spPr>
          <a:xfrm>
            <a:off x="3252902" y="3247965"/>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waist </a:t>
            </a:r>
          </a:p>
        </p:txBody>
      </p:sp>
      <p:sp>
        <p:nvSpPr>
          <p:cNvPr id="13" name="Title 1"/>
          <p:cNvSpPr txBox="1"/>
          <p:nvPr/>
        </p:nvSpPr>
        <p:spPr>
          <a:xfrm>
            <a:off x="7364499" y="3651779"/>
            <a:ext cx="2579789"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0" kern="1200" cap="none"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hair  </a:t>
            </a:r>
          </a:p>
        </p:txBody>
      </p:sp>
      <p:sp>
        <p:nvSpPr>
          <p:cNvPr id="2" name="Rectangle 1"/>
          <p:cNvSpPr/>
          <p:nvPr/>
        </p:nvSpPr>
        <p:spPr>
          <a:xfrm>
            <a:off x="6113417" y="0"/>
            <a:ext cx="4898572" cy="733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Formative assessment </a:t>
            </a:r>
          </a:p>
        </p:txBody>
      </p:sp>
      <p:sp>
        <p:nvSpPr>
          <p:cNvPr id="14" name="Oval 13">
            <a:extLst>
              <a:ext uri="{FF2B5EF4-FFF2-40B4-BE49-F238E27FC236}">
                <a16:creationId xmlns:a16="http://schemas.microsoft.com/office/drawing/2014/main" id="{04A74358-BBC5-4A89-9FCD-601D8C69C380}"/>
              </a:ext>
            </a:extLst>
          </p:cNvPr>
          <p:cNvSpPr/>
          <p:nvPr/>
        </p:nvSpPr>
        <p:spPr>
          <a:xfrm>
            <a:off x="8846288" y="5592726"/>
            <a:ext cx="2579789" cy="977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1:30</a:t>
            </a:r>
          </a:p>
        </p:txBody>
      </p:sp>
      <p:pic>
        <p:nvPicPr>
          <p:cNvPr id="15" name="Picture 14">
            <a:extLst>
              <a:ext uri="{FF2B5EF4-FFF2-40B4-BE49-F238E27FC236}">
                <a16:creationId xmlns:a16="http://schemas.microsoft.com/office/drawing/2014/main" id="{EBA59E21-11EC-4713-828A-D1E551A93368}"/>
              </a:ext>
            </a:extLst>
          </p:cNvPr>
          <p:cNvPicPr>
            <a:picLocks noChangeAspect="1"/>
          </p:cNvPicPr>
          <p:nvPr/>
        </p:nvPicPr>
        <p:blipFill>
          <a:blip r:embed="rId2"/>
          <a:stretch>
            <a:fillRect/>
          </a:stretch>
        </p:blipFill>
        <p:spPr>
          <a:xfrm>
            <a:off x="10371033" y="3589640"/>
            <a:ext cx="1317780" cy="1944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3303" y="1205034"/>
            <a:ext cx="3631474" cy="4888523"/>
          </a:xfrm>
        </p:spPr>
      </p:pic>
      <p:sp>
        <p:nvSpPr>
          <p:cNvPr id="3" name="Title 2"/>
          <p:cNvSpPr>
            <a:spLocks noGrp="1"/>
          </p:cNvSpPr>
          <p:nvPr>
            <p:ph type="title"/>
          </p:nvPr>
        </p:nvSpPr>
        <p:spPr>
          <a:xfrm>
            <a:off x="6178732" y="1894115"/>
            <a:ext cx="4349932" cy="2226474"/>
          </a:xfrm>
        </p:spPr>
        <p:txBody>
          <a:bodyPr>
            <a:normAutofit/>
          </a:bodyPr>
          <a:lstStyle/>
          <a:p>
            <a:r>
              <a:rPr lang="en-US" sz="4400" b="1" dirty="0"/>
              <a:t>My brother is _________ and handsome </a:t>
            </a:r>
            <a:r>
              <a:rPr lang="en-US" dirty="0"/>
              <a:t>. </a:t>
            </a:r>
          </a:p>
        </p:txBody>
      </p:sp>
      <p:sp>
        <p:nvSpPr>
          <p:cNvPr id="2" name="Rectangle 1"/>
          <p:cNvSpPr/>
          <p:nvPr/>
        </p:nvSpPr>
        <p:spPr>
          <a:xfrm>
            <a:off x="6374673" y="2690949"/>
            <a:ext cx="227293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Well- built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069" y="1497925"/>
            <a:ext cx="9359411" cy="1454279"/>
          </a:xfrm>
        </p:spPr>
        <p:txBody>
          <a:bodyPr>
            <a:noAutofit/>
          </a:bodyPr>
          <a:lstStyle/>
          <a:p>
            <a:r>
              <a:rPr lang="en-US" sz="9600" b="1" dirty="0">
                <a:solidFill>
                  <a:schemeClr val="tx1"/>
                </a:solidFill>
              </a:rPr>
              <a:t>Pre assessment </a:t>
            </a:r>
          </a:p>
        </p:txBody>
      </p:sp>
      <p:sp>
        <p:nvSpPr>
          <p:cNvPr id="3" name="Rectangle 2"/>
          <p:cNvSpPr/>
          <p:nvPr/>
        </p:nvSpPr>
        <p:spPr>
          <a:xfrm>
            <a:off x="1339069" y="3200400"/>
            <a:ext cx="3886074" cy="1423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IRS </a:t>
            </a:r>
          </a:p>
        </p:txBody>
      </p:sp>
      <p:pic>
        <p:nvPicPr>
          <p:cNvPr id="4" name="Picture 3"/>
          <p:cNvPicPr>
            <a:picLocks noChangeAspect="1"/>
          </p:cNvPicPr>
          <p:nvPr/>
        </p:nvPicPr>
        <p:blipFill>
          <a:blip r:embed="rId2"/>
          <a:stretch>
            <a:fillRect/>
          </a:stretch>
        </p:blipFill>
        <p:spPr>
          <a:xfrm>
            <a:off x="5891349" y="3105693"/>
            <a:ext cx="5190292" cy="291628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8375" y="927463"/>
            <a:ext cx="4686203" cy="4454434"/>
          </a:xfrm>
        </p:spPr>
      </p:pic>
      <p:sp>
        <p:nvSpPr>
          <p:cNvPr id="3" name="Title 2"/>
          <p:cNvSpPr>
            <a:spLocks noGrp="1"/>
          </p:cNvSpPr>
          <p:nvPr>
            <p:ph type="title"/>
          </p:nvPr>
        </p:nvSpPr>
        <p:spPr/>
        <p:txBody>
          <a:bodyPr/>
          <a:lstStyle/>
          <a:p>
            <a:r>
              <a:rPr lang="en-US" dirty="0"/>
              <a:t>________ shoulders .</a:t>
            </a:r>
          </a:p>
        </p:txBody>
      </p:sp>
      <p:sp>
        <p:nvSpPr>
          <p:cNvPr id="4" name="Text Placeholder 3"/>
          <p:cNvSpPr>
            <a:spLocks noGrp="1"/>
          </p:cNvSpPr>
          <p:nvPr>
            <p:ph type="body" sz="half" idx="2"/>
          </p:nvPr>
        </p:nvSpPr>
        <p:spPr>
          <a:xfrm>
            <a:off x="6672693" y="3627542"/>
            <a:ext cx="4398379" cy="1517904"/>
          </a:xfrm>
        </p:spPr>
        <p:txBody>
          <a:bodyPr>
            <a:normAutofit/>
          </a:bodyPr>
          <a:lstStyle/>
          <a:p>
            <a:r>
              <a:rPr lang="en-US" sz="2400" b="1" dirty="0">
                <a:solidFill>
                  <a:srgbClr val="FF0000"/>
                </a:solidFill>
              </a:rPr>
              <a:t>Broad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6102" y="1397726"/>
            <a:ext cx="4210413" cy="3253649"/>
          </a:xfrm>
        </p:spPr>
      </p:pic>
      <p:sp>
        <p:nvSpPr>
          <p:cNvPr id="3" name="Title 2"/>
          <p:cNvSpPr>
            <a:spLocks noGrp="1"/>
          </p:cNvSpPr>
          <p:nvPr>
            <p:ph type="title"/>
          </p:nvPr>
        </p:nvSpPr>
        <p:spPr/>
        <p:txBody>
          <a:bodyPr/>
          <a:lstStyle/>
          <a:p>
            <a:r>
              <a:rPr lang="en-US" dirty="0"/>
              <a:t>Going _______</a:t>
            </a:r>
          </a:p>
        </p:txBody>
      </p:sp>
      <p:sp>
        <p:nvSpPr>
          <p:cNvPr id="4" name="Text Placeholder 3"/>
          <p:cNvSpPr>
            <a:spLocks noGrp="1"/>
          </p:cNvSpPr>
          <p:nvPr>
            <p:ph type="body" sz="half" idx="2"/>
          </p:nvPr>
        </p:nvSpPr>
        <p:spPr>
          <a:xfrm>
            <a:off x="7621742" y="3549165"/>
            <a:ext cx="4398379" cy="1517904"/>
          </a:xfrm>
        </p:spPr>
        <p:txBody>
          <a:bodyPr>
            <a:normAutofit/>
          </a:bodyPr>
          <a:lstStyle/>
          <a:p>
            <a:r>
              <a:rPr lang="en-US" sz="2800" b="1" dirty="0">
                <a:solidFill>
                  <a:srgbClr val="FF0000"/>
                </a:solidFill>
              </a:rPr>
              <a:t>bald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9776" y="2657435"/>
            <a:ext cx="4692213" cy="1463153"/>
          </a:xfrm>
        </p:spPr>
        <p:txBody>
          <a:bodyPr/>
          <a:lstStyle/>
          <a:p>
            <a:r>
              <a:rPr lang="en-US" dirty="0"/>
              <a:t>She tries to have a youthful ____________</a:t>
            </a:r>
          </a:p>
        </p:txBody>
      </p:sp>
      <p:sp>
        <p:nvSpPr>
          <p:cNvPr id="4" name="Text Placeholder 3"/>
          <p:cNvSpPr>
            <a:spLocks noGrp="1"/>
          </p:cNvSpPr>
          <p:nvPr>
            <p:ph type="body" sz="half" idx="2"/>
          </p:nvPr>
        </p:nvSpPr>
        <p:spPr>
          <a:xfrm>
            <a:off x="7896062" y="3601417"/>
            <a:ext cx="4398379" cy="1517904"/>
          </a:xfrm>
        </p:spPr>
        <p:txBody>
          <a:bodyPr>
            <a:normAutofit/>
          </a:bodyPr>
          <a:lstStyle/>
          <a:p>
            <a:r>
              <a:rPr lang="en-US" sz="2400" b="1" dirty="0">
                <a:solidFill>
                  <a:srgbClr val="FF0000"/>
                </a:solidFill>
              </a:rPr>
              <a:t>appearance </a:t>
            </a:r>
          </a:p>
        </p:txBody>
      </p:sp>
      <p:pic>
        <p:nvPicPr>
          <p:cNvPr id="6" name="Content Placeholder 5" descr="xoxoxo e: quirky girls — myth, real, endearing, or annoy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3816" y="857250"/>
            <a:ext cx="3427868" cy="5149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 hair .</a:t>
            </a:r>
          </a:p>
        </p:txBody>
      </p:sp>
      <p:sp>
        <p:nvSpPr>
          <p:cNvPr id="4" name="Text Placeholder 3"/>
          <p:cNvSpPr>
            <a:spLocks noGrp="1"/>
          </p:cNvSpPr>
          <p:nvPr>
            <p:ph type="body" sz="half" idx="2"/>
          </p:nvPr>
        </p:nvSpPr>
        <p:spPr>
          <a:xfrm>
            <a:off x="6550587" y="3523039"/>
            <a:ext cx="4398379" cy="1517904"/>
          </a:xfrm>
        </p:spPr>
        <p:txBody>
          <a:bodyPr>
            <a:normAutofit/>
          </a:bodyPr>
          <a:lstStyle/>
          <a:p>
            <a:r>
              <a:rPr lang="en-US" sz="3200" b="1" dirty="0">
                <a:solidFill>
                  <a:srgbClr val="FF0000"/>
                </a:solidFill>
              </a:rPr>
              <a:t>Thick </a:t>
            </a:r>
          </a:p>
        </p:txBody>
      </p:sp>
      <p:pic>
        <p:nvPicPr>
          <p:cNvPr id="13314" name="Picture 2" descr="http://www.drillpal.com/sites/prod.drillpal.com/files/C17_People_physical_appearance_docx_image20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7543" y="798234"/>
            <a:ext cx="3853543" cy="5024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__________eyebrows .</a:t>
            </a:r>
          </a:p>
        </p:txBody>
      </p:sp>
      <p:sp>
        <p:nvSpPr>
          <p:cNvPr id="4" name="Text Placeholder 3"/>
          <p:cNvSpPr>
            <a:spLocks noGrp="1"/>
          </p:cNvSpPr>
          <p:nvPr>
            <p:ph type="body" sz="half" idx="2"/>
          </p:nvPr>
        </p:nvSpPr>
        <p:spPr>
          <a:xfrm>
            <a:off x="6602839" y="3509976"/>
            <a:ext cx="4398379" cy="1517904"/>
          </a:xfrm>
        </p:spPr>
        <p:txBody>
          <a:bodyPr>
            <a:normAutofit/>
          </a:bodyPr>
          <a:lstStyle/>
          <a:p>
            <a:r>
              <a:rPr lang="en-US" sz="3200" b="1" dirty="0">
                <a:solidFill>
                  <a:srgbClr val="FF0000"/>
                </a:solidFill>
              </a:rPr>
              <a:t>Bushy </a:t>
            </a:r>
          </a:p>
        </p:txBody>
      </p:sp>
      <p:pic>
        <p:nvPicPr>
          <p:cNvPr id="12290" name="Picture 2" descr="http://www.drillpal.com/sites/prod.drillpal.com/files/C17_People_physical_appearance_docx_image21_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7685" y="1201783"/>
            <a:ext cx="3558897" cy="4337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2750" y="1527175"/>
            <a:ext cx="3810000" cy="3810000"/>
          </a:xfrm>
        </p:spPr>
      </p:pic>
      <p:sp>
        <p:nvSpPr>
          <p:cNvPr id="3" name="Title 2"/>
          <p:cNvSpPr>
            <a:spLocks noGrp="1"/>
          </p:cNvSpPr>
          <p:nvPr>
            <p:ph type="title"/>
          </p:nvPr>
        </p:nvSpPr>
        <p:spPr>
          <a:xfrm>
            <a:off x="6319776" y="2657435"/>
            <a:ext cx="4744463" cy="2448823"/>
          </a:xfrm>
        </p:spPr>
        <p:txBody>
          <a:bodyPr>
            <a:noAutofit/>
          </a:bodyPr>
          <a:lstStyle/>
          <a:p>
            <a:r>
              <a:rPr lang="en-US" sz="4000" b="1" dirty="0">
                <a:solidFill>
                  <a:schemeClr val="tx1"/>
                </a:solidFill>
              </a:rPr>
              <a:t>She used to have black hair before it________ grey .</a:t>
            </a:r>
          </a:p>
        </p:txBody>
      </p:sp>
      <p:sp>
        <p:nvSpPr>
          <p:cNvPr id="4" name="Text Placeholder 3"/>
          <p:cNvSpPr>
            <a:spLocks noGrp="1"/>
          </p:cNvSpPr>
          <p:nvPr>
            <p:ph type="body" sz="half" idx="2"/>
          </p:nvPr>
        </p:nvSpPr>
        <p:spPr>
          <a:xfrm>
            <a:off x="7922188" y="3588354"/>
            <a:ext cx="4398379" cy="1517904"/>
          </a:xfrm>
        </p:spPr>
        <p:txBody>
          <a:bodyPr>
            <a:normAutofit/>
          </a:bodyPr>
          <a:lstStyle/>
          <a:p>
            <a:r>
              <a:rPr lang="en-US" sz="2800" dirty="0">
                <a:solidFill>
                  <a:srgbClr val="FF0000"/>
                </a:solidFill>
              </a:rPr>
              <a:t> </a:t>
            </a:r>
          </a:p>
        </p:txBody>
      </p:sp>
      <p:sp>
        <p:nvSpPr>
          <p:cNvPr id="2" name="Rectangle 1"/>
          <p:cNvSpPr/>
          <p:nvPr/>
        </p:nvSpPr>
        <p:spPr>
          <a:xfrm>
            <a:off x="6988629" y="4545874"/>
            <a:ext cx="175042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Went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nioning the Dark Way: Dealing With the Old Country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7175" y="1280160"/>
            <a:ext cx="4121150" cy="3439325"/>
          </a:xfrm>
        </p:spPr>
      </p:pic>
      <p:sp>
        <p:nvSpPr>
          <p:cNvPr id="4" name="Text Placeholder 3"/>
          <p:cNvSpPr>
            <a:spLocks noGrp="1"/>
          </p:cNvSpPr>
          <p:nvPr>
            <p:ph type="body" sz="half" idx="2"/>
          </p:nvPr>
        </p:nvSpPr>
        <p:spPr>
          <a:xfrm>
            <a:off x="6067261" y="2214730"/>
            <a:ext cx="4398379" cy="1905858"/>
          </a:xfrm>
        </p:spPr>
        <p:txBody>
          <a:bodyPr>
            <a:normAutofit/>
          </a:bodyPr>
          <a:lstStyle/>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p:txBody>
      </p:sp>
      <p:sp>
        <p:nvSpPr>
          <p:cNvPr id="2" name="Title 1"/>
          <p:cNvSpPr>
            <a:spLocks noGrp="1"/>
          </p:cNvSpPr>
          <p:nvPr>
            <p:ph type="title"/>
          </p:nvPr>
        </p:nvSpPr>
        <p:spPr/>
        <p:txBody>
          <a:bodyPr>
            <a:normAutofit/>
          </a:bodyPr>
          <a:lstStyle/>
          <a:p>
            <a:r>
              <a:rPr lang="en-US" sz="4400" b="1" dirty="0">
                <a:solidFill>
                  <a:schemeClr val="tx1"/>
                </a:solidFill>
              </a:rPr>
              <a:t>_________hair </a:t>
            </a:r>
          </a:p>
        </p:txBody>
      </p:sp>
      <p:sp>
        <p:nvSpPr>
          <p:cNvPr id="6" name="Rectangle 5"/>
          <p:cNvSpPr/>
          <p:nvPr/>
        </p:nvSpPr>
        <p:spPr>
          <a:xfrm>
            <a:off x="6518366" y="3461657"/>
            <a:ext cx="2129245"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Ginger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p:nvPr/>
        </p:nvSpPr>
        <p:spPr>
          <a:xfrm>
            <a:off x="26416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solidFill>
                  <a:schemeClr val="bg2">
                    <a:lumMod val="75000"/>
                  </a:schemeClr>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Islamic Educational College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11339167"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446" y="423714"/>
            <a:ext cx="882976" cy="874654"/>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6" y="603566"/>
            <a:ext cx="2906973"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1"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عنوان فرعي 2"/>
          <p:cNvSpPr txBox="1"/>
          <p:nvPr/>
        </p:nvSpPr>
        <p:spPr>
          <a:xfrm>
            <a:off x="960699" y="1290302"/>
            <a:ext cx="10764455" cy="52030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ar-SA" b="1" dirty="0">
              <a:solidFill>
                <a:srgbClr val="0070C0"/>
              </a:solidFill>
            </a:endParaRPr>
          </a:p>
          <a:p>
            <a:pPr algn="r" rtl="1"/>
            <a:endParaRPr lang="ar-JO" b="1" dirty="0">
              <a:solidFill>
                <a:srgbClr val="0070C0"/>
              </a:solidFill>
            </a:endParaRPr>
          </a:p>
        </p:txBody>
      </p:sp>
      <p:sp>
        <p:nvSpPr>
          <p:cNvPr id="3" name="Rectangle 2"/>
          <p:cNvSpPr/>
          <p:nvPr/>
        </p:nvSpPr>
        <p:spPr>
          <a:xfrm>
            <a:off x="1082665" y="1682713"/>
            <a:ext cx="10764455" cy="5016758"/>
          </a:xfrm>
          <a:prstGeom prst="rect">
            <a:avLst/>
          </a:prstGeom>
        </p:spPr>
        <p:txBody>
          <a:bodyPr wrap="square">
            <a:spAutoFit/>
          </a:bodyPr>
          <a:lstStyle/>
          <a:p>
            <a:r>
              <a:rPr lang="en-US" sz="3200" dirty="0">
                <a:solidFill>
                  <a:srgbClr val="000000"/>
                </a:solidFill>
                <a:latin typeface="Roboto Slab"/>
              </a:rPr>
              <a:t>2. My father and my two older brothers are all </a:t>
            </a:r>
            <a:r>
              <a:rPr lang="en-US" sz="3200" b="1" dirty="0">
                <a:solidFill>
                  <a:srgbClr val="000000"/>
                </a:solidFill>
                <a:latin typeface="Roboto Slab"/>
              </a:rPr>
              <a:t>well-______ </a:t>
            </a:r>
            <a:r>
              <a:rPr lang="en-US" sz="3200" dirty="0">
                <a:solidFill>
                  <a:srgbClr val="000000"/>
                </a:solidFill>
                <a:latin typeface="Roboto Slab"/>
              </a:rPr>
              <a:t> with ______</a:t>
            </a:r>
            <a:r>
              <a:rPr lang="en-US" sz="3200" b="1" dirty="0">
                <a:solidFill>
                  <a:srgbClr val="000000"/>
                </a:solidFill>
                <a:latin typeface="Roboto Slab"/>
              </a:rPr>
              <a:t>  shoulders</a:t>
            </a:r>
            <a:r>
              <a:rPr lang="en-US" sz="3200" dirty="0">
                <a:solidFill>
                  <a:srgbClr val="000000"/>
                </a:solidFill>
                <a:latin typeface="Roboto Slab"/>
              </a:rPr>
              <a:t>. My father is </a:t>
            </a:r>
            <a:r>
              <a:rPr lang="en-US" sz="3200" b="1" dirty="0">
                <a:solidFill>
                  <a:srgbClr val="000000"/>
                </a:solidFill>
                <a:latin typeface="Roboto Slab"/>
              </a:rPr>
              <a:t> _______ bald</a:t>
            </a:r>
            <a:r>
              <a:rPr lang="en-US" sz="3200" dirty="0">
                <a:solidFill>
                  <a:srgbClr val="000000"/>
                </a:solidFill>
                <a:latin typeface="Roboto Slab"/>
              </a:rPr>
              <a:t> but he still has a very </a:t>
            </a:r>
            <a:r>
              <a:rPr lang="en-US" sz="3200" b="1" dirty="0">
                <a:solidFill>
                  <a:srgbClr val="000000"/>
                </a:solidFill>
                <a:latin typeface="Roboto Slab"/>
              </a:rPr>
              <a:t>youthful ____________ </a:t>
            </a:r>
            <a:r>
              <a:rPr lang="en-US" sz="3200" dirty="0">
                <a:solidFill>
                  <a:srgbClr val="000000"/>
                </a:solidFill>
                <a:latin typeface="Roboto Slab"/>
              </a:rPr>
              <a:t> for someone who is forty. My brothers both have </a:t>
            </a:r>
            <a:r>
              <a:rPr lang="en-US" sz="3200" b="1" dirty="0">
                <a:solidFill>
                  <a:srgbClr val="000000"/>
                </a:solidFill>
                <a:latin typeface="Roboto Slab"/>
              </a:rPr>
              <a:t>thick _____ and _____ eyebrows</a:t>
            </a:r>
            <a:r>
              <a:rPr lang="en-US" sz="3200" dirty="0">
                <a:solidFill>
                  <a:srgbClr val="000000"/>
                </a:solidFill>
                <a:latin typeface="Roboto Slab"/>
              </a:rPr>
              <a:t>. My mother’s side of the family mostly have </a:t>
            </a:r>
            <a:r>
              <a:rPr lang="en-US" sz="3200" b="1" dirty="0">
                <a:solidFill>
                  <a:srgbClr val="000000"/>
                </a:solidFill>
                <a:latin typeface="Roboto Slab"/>
              </a:rPr>
              <a:t>dark _____ </a:t>
            </a:r>
            <a:r>
              <a:rPr lang="en-US" sz="3200" dirty="0">
                <a:solidFill>
                  <a:srgbClr val="000000"/>
                </a:solidFill>
                <a:latin typeface="Roboto Slab"/>
              </a:rPr>
              <a:t> </a:t>
            </a:r>
          </a:p>
          <a:p>
            <a:r>
              <a:rPr lang="en-US" sz="3200" dirty="0">
                <a:solidFill>
                  <a:srgbClr val="000000"/>
                </a:solidFill>
                <a:latin typeface="Roboto Slab"/>
              </a:rPr>
              <a:t> in fact my mother had </a:t>
            </a:r>
            <a:r>
              <a:rPr lang="en-US" sz="3200" b="1" dirty="0">
                <a:solidFill>
                  <a:srgbClr val="000000"/>
                </a:solidFill>
                <a:latin typeface="Roboto Slab"/>
              </a:rPr>
              <a:t> -black ______</a:t>
            </a:r>
            <a:r>
              <a:rPr lang="en-US" sz="3200" dirty="0">
                <a:solidFill>
                  <a:srgbClr val="000000"/>
                </a:solidFill>
                <a:latin typeface="Roboto Slab"/>
              </a:rPr>
              <a:t> when she was younger, before she </a:t>
            </a:r>
            <a:r>
              <a:rPr lang="en-US" sz="3200" b="1" dirty="0">
                <a:solidFill>
                  <a:srgbClr val="000000"/>
                </a:solidFill>
                <a:latin typeface="Roboto Slab"/>
              </a:rPr>
              <a:t>went ______</a:t>
            </a:r>
            <a:r>
              <a:rPr lang="en-US" sz="3200" dirty="0">
                <a:solidFill>
                  <a:srgbClr val="000000"/>
                </a:solidFill>
                <a:latin typeface="Roboto Slab"/>
              </a:rPr>
              <a:t> — but on my father’s side some have </a:t>
            </a:r>
            <a:r>
              <a:rPr lang="en-US" sz="3200" b="1" dirty="0">
                <a:solidFill>
                  <a:srgbClr val="000000"/>
                </a:solidFill>
                <a:latin typeface="Roboto Slab"/>
              </a:rPr>
              <a:t>fair hair </a:t>
            </a:r>
            <a:r>
              <a:rPr lang="en-US" sz="3200" dirty="0">
                <a:solidFill>
                  <a:srgbClr val="000000"/>
                </a:solidFill>
                <a:latin typeface="Roboto Slab"/>
              </a:rPr>
              <a:t> and some have </a:t>
            </a:r>
            <a:r>
              <a:rPr lang="en-US" sz="3200" b="1" dirty="0">
                <a:solidFill>
                  <a:srgbClr val="000000"/>
                </a:solidFill>
                <a:latin typeface="Roboto Slab"/>
              </a:rPr>
              <a:t>ginger______  </a:t>
            </a:r>
            <a:r>
              <a:rPr lang="en-US" sz="3200" dirty="0">
                <a:solidFill>
                  <a:srgbClr val="000000"/>
                </a:solidFill>
                <a:latin typeface="Roboto Slab"/>
              </a:rPr>
              <a:t>.</a:t>
            </a:r>
            <a:r>
              <a:rPr lang="en-US" sz="3200" dirty="0"/>
              <a:t/>
            </a:r>
            <a:br>
              <a:rPr lang="en-US" sz="3200" dirty="0"/>
            </a:br>
            <a:endParaRPr lang="en-US" sz="3200" dirty="0"/>
          </a:p>
        </p:txBody>
      </p:sp>
      <p:sp>
        <p:nvSpPr>
          <p:cNvPr id="16" name="Title 1"/>
          <p:cNvSpPr txBox="1"/>
          <p:nvPr/>
        </p:nvSpPr>
        <p:spPr>
          <a:xfrm>
            <a:off x="1441189" y="2157405"/>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built</a:t>
            </a:r>
          </a:p>
        </p:txBody>
      </p:sp>
      <p:sp>
        <p:nvSpPr>
          <p:cNvPr id="17" name="Title 1"/>
          <p:cNvSpPr txBox="1"/>
          <p:nvPr/>
        </p:nvSpPr>
        <p:spPr>
          <a:xfrm>
            <a:off x="3512034" y="2180148"/>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broad</a:t>
            </a:r>
          </a:p>
        </p:txBody>
      </p:sp>
      <p:sp>
        <p:nvSpPr>
          <p:cNvPr id="18" name="Title 1"/>
          <p:cNvSpPr txBox="1"/>
          <p:nvPr/>
        </p:nvSpPr>
        <p:spPr>
          <a:xfrm>
            <a:off x="1921679" y="2638118"/>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going </a:t>
            </a:r>
          </a:p>
        </p:txBody>
      </p:sp>
      <p:sp>
        <p:nvSpPr>
          <p:cNvPr id="19" name="Title 1"/>
          <p:cNvSpPr txBox="1"/>
          <p:nvPr/>
        </p:nvSpPr>
        <p:spPr>
          <a:xfrm>
            <a:off x="3663494" y="3088860"/>
            <a:ext cx="2416623"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appearance</a:t>
            </a:r>
          </a:p>
        </p:txBody>
      </p:sp>
      <p:sp>
        <p:nvSpPr>
          <p:cNvPr id="20" name="Title 1"/>
          <p:cNvSpPr txBox="1"/>
          <p:nvPr/>
        </p:nvSpPr>
        <p:spPr>
          <a:xfrm>
            <a:off x="6410896" y="3637645"/>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hair </a:t>
            </a:r>
          </a:p>
        </p:txBody>
      </p:sp>
      <p:sp>
        <p:nvSpPr>
          <p:cNvPr id="21" name="Title 1"/>
          <p:cNvSpPr txBox="1"/>
          <p:nvPr/>
        </p:nvSpPr>
        <p:spPr>
          <a:xfrm>
            <a:off x="8390301" y="3645900"/>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bushy </a:t>
            </a:r>
          </a:p>
        </p:txBody>
      </p:sp>
      <p:sp>
        <p:nvSpPr>
          <p:cNvPr id="22" name="Title 1"/>
          <p:cNvSpPr txBox="1"/>
          <p:nvPr/>
        </p:nvSpPr>
        <p:spPr>
          <a:xfrm>
            <a:off x="9898241" y="4131137"/>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hair </a:t>
            </a:r>
          </a:p>
        </p:txBody>
      </p:sp>
      <p:sp>
        <p:nvSpPr>
          <p:cNvPr id="23" name="Title 1"/>
          <p:cNvSpPr txBox="1"/>
          <p:nvPr/>
        </p:nvSpPr>
        <p:spPr>
          <a:xfrm>
            <a:off x="6727829" y="4608814"/>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hair </a:t>
            </a:r>
          </a:p>
        </p:txBody>
      </p:sp>
      <p:sp>
        <p:nvSpPr>
          <p:cNvPr id="24" name="Title 1"/>
          <p:cNvSpPr txBox="1"/>
          <p:nvPr/>
        </p:nvSpPr>
        <p:spPr>
          <a:xfrm>
            <a:off x="6006237" y="5100463"/>
            <a:ext cx="2070845" cy="7990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FF0000"/>
                </a:solidFill>
              </a:rPr>
              <a:t>grey</a:t>
            </a:r>
          </a:p>
        </p:txBody>
      </p:sp>
      <p:sp>
        <p:nvSpPr>
          <p:cNvPr id="25" name="Title 2"/>
          <p:cNvSpPr txBox="1"/>
          <p:nvPr/>
        </p:nvSpPr>
        <p:spPr>
          <a:xfrm>
            <a:off x="7623974" y="5478936"/>
            <a:ext cx="4406096" cy="1463153"/>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_________ </a:t>
            </a:r>
            <a:r>
              <a:rPr lang="en-US" sz="3200" b="1" dirty="0">
                <a:solidFill>
                  <a:srgbClr val="FF0000"/>
                </a:solidFill>
              </a:rPr>
              <a:t>hair</a:t>
            </a:r>
          </a:p>
        </p:txBody>
      </p:sp>
      <p:sp>
        <p:nvSpPr>
          <p:cNvPr id="26" name="Rectangle 25">
            <a:extLst>
              <a:ext uri="{FF2B5EF4-FFF2-40B4-BE49-F238E27FC236}">
                <a16:creationId xmlns:a16="http://schemas.microsoft.com/office/drawing/2014/main" id="{17E35E41-1E14-4B24-9DDA-7B9F1D2D9B4E}"/>
              </a:ext>
            </a:extLst>
          </p:cNvPr>
          <p:cNvSpPr/>
          <p:nvPr/>
        </p:nvSpPr>
        <p:spPr>
          <a:xfrm>
            <a:off x="6096000" y="-20626"/>
            <a:ext cx="4898572" cy="733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Formative assessment </a:t>
            </a:r>
          </a:p>
        </p:txBody>
      </p:sp>
      <p:pic>
        <p:nvPicPr>
          <p:cNvPr id="27" name="Picture 26">
            <a:extLst>
              <a:ext uri="{FF2B5EF4-FFF2-40B4-BE49-F238E27FC236}">
                <a16:creationId xmlns:a16="http://schemas.microsoft.com/office/drawing/2014/main" id="{EEC2FF53-003F-47DB-A12D-CF200C801041}"/>
              </a:ext>
            </a:extLst>
          </p:cNvPr>
          <p:cNvPicPr>
            <a:picLocks noChangeAspect="1"/>
          </p:cNvPicPr>
          <p:nvPr/>
        </p:nvPicPr>
        <p:blipFill>
          <a:blip r:embed="rId4"/>
          <a:stretch>
            <a:fillRect/>
          </a:stretch>
        </p:blipFill>
        <p:spPr>
          <a:xfrm>
            <a:off x="10882855" y="1018008"/>
            <a:ext cx="1317780" cy="1944616"/>
          </a:xfrm>
          <a:prstGeom prst="rect">
            <a:avLst/>
          </a:prstGeom>
        </p:spPr>
      </p:pic>
      <p:sp>
        <p:nvSpPr>
          <p:cNvPr id="2" name="Oval 1">
            <a:extLst>
              <a:ext uri="{FF2B5EF4-FFF2-40B4-BE49-F238E27FC236}">
                <a16:creationId xmlns:a16="http://schemas.microsoft.com/office/drawing/2014/main" id="{4B11A573-1C4F-497F-AFC7-C515008A0C8F}"/>
              </a:ext>
            </a:extLst>
          </p:cNvPr>
          <p:cNvSpPr/>
          <p:nvPr/>
        </p:nvSpPr>
        <p:spPr>
          <a:xfrm>
            <a:off x="10947621" y="2561388"/>
            <a:ext cx="1143432" cy="522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1000"/>
                                        <p:tgtEl>
                                          <p:spTgt spid="25">
                                            <p:txEl>
                                              <p:pRg st="0" end="0"/>
                                            </p:txEl>
                                          </p:spTgt>
                                        </p:tgtEl>
                                      </p:cBhvr>
                                    </p:animEffect>
                                    <p:anim calcmode="lin" valueType="num">
                                      <p:cBhvr>
                                        <p:cTn id="6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378" y="636954"/>
            <a:ext cx="9766662" cy="3785652"/>
          </a:xfrm>
          <a:prstGeom prst="rect">
            <a:avLst/>
          </a:prstGeom>
        </p:spPr>
        <p:txBody>
          <a:bodyPr wrap="square">
            <a:spAutoFit/>
          </a:bodyPr>
          <a:lstStyle/>
          <a:p>
            <a:pPr marL="514350" indent="-514350">
              <a:buAutoNum type="arabicPeriod"/>
            </a:pPr>
            <a:r>
              <a:rPr lang="en-US" sz="4000" b="1" dirty="0"/>
              <a:t>Height</a:t>
            </a:r>
          </a:p>
          <a:p>
            <a:r>
              <a:rPr lang="en-US" sz="4000" b="1" dirty="0">
                <a:solidFill>
                  <a:srgbClr val="C00000"/>
                </a:solidFill>
              </a:rPr>
              <a:t>Which word best describes the height of a basketball player?</a:t>
            </a:r>
          </a:p>
          <a:p>
            <a:pPr marL="514350" indent="-514350">
              <a:buAutoNum type="alphaLcParenR"/>
            </a:pPr>
            <a:r>
              <a:rPr lang="en-US" sz="4000" b="1" dirty="0"/>
              <a:t>Short.</a:t>
            </a:r>
          </a:p>
          <a:p>
            <a:r>
              <a:rPr lang="en-US" sz="4000" b="1" dirty="0"/>
              <a:t>b) Medium height.</a:t>
            </a:r>
          </a:p>
          <a:p>
            <a:r>
              <a:rPr lang="en-US" sz="4000" b="1" dirty="0"/>
              <a:t>c) Tall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859023"/>
            <a:ext cx="10171611" cy="3785652"/>
          </a:xfrm>
          <a:prstGeom prst="rect">
            <a:avLst/>
          </a:prstGeom>
        </p:spPr>
        <p:txBody>
          <a:bodyPr wrap="square">
            <a:spAutoFit/>
          </a:bodyPr>
          <a:lstStyle/>
          <a:p>
            <a:r>
              <a:rPr lang="en-US" sz="4000" b="1" dirty="0"/>
              <a:t>2</a:t>
            </a:r>
            <a:r>
              <a:rPr lang="en-US" dirty="0"/>
              <a:t>. </a:t>
            </a:r>
            <a:r>
              <a:rPr lang="en-US" sz="4000" b="1" dirty="0"/>
              <a:t>Build</a:t>
            </a:r>
          </a:p>
          <a:p>
            <a:r>
              <a:rPr lang="en-US" sz="4000" b="1" dirty="0">
                <a:solidFill>
                  <a:srgbClr val="C00000"/>
                </a:solidFill>
              </a:rPr>
              <a:t>How would you describe the build of a bodybuilder?</a:t>
            </a:r>
          </a:p>
          <a:p>
            <a:pPr marL="742950" indent="-742950">
              <a:buAutoNum type="alphaLcParenR"/>
            </a:pPr>
            <a:r>
              <a:rPr lang="en-US" sz="4000" b="1" dirty="0"/>
              <a:t>Slim.</a:t>
            </a:r>
          </a:p>
          <a:p>
            <a:pPr marL="742950" indent="-742950">
              <a:buAutoNum type="alphaLcParenR"/>
            </a:pPr>
            <a:r>
              <a:rPr lang="en-US" sz="4000" b="1" dirty="0"/>
              <a:t> Muscular.</a:t>
            </a:r>
          </a:p>
          <a:p>
            <a:pPr marL="742950" indent="-742950">
              <a:buAutoNum type="alphaLcParenR"/>
            </a:pPr>
            <a:r>
              <a:rPr lang="en-US" sz="4000" b="1" dirty="0"/>
              <a:t> Overweight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314" y="720523"/>
            <a:ext cx="10628811" cy="3785652"/>
          </a:xfrm>
          <a:prstGeom prst="rect">
            <a:avLst/>
          </a:prstGeom>
        </p:spPr>
        <p:txBody>
          <a:bodyPr wrap="square">
            <a:spAutoFit/>
          </a:bodyPr>
          <a:lstStyle/>
          <a:p>
            <a:r>
              <a:rPr lang="en-US" sz="4000" b="1" dirty="0">
                <a:solidFill>
                  <a:srgbClr val="C00000"/>
                </a:solidFill>
                <a:latin typeface="+mj-lt"/>
                <a:cs typeface="Times" panose="02020603050405020304" pitchFamily="18" charset="0"/>
              </a:rPr>
              <a:t>1.What is the main purpose of a descriptive essay?</a:t>
            </a:r>
          </a:p>
          <a:p>
            <a:pPr marL="742950" indent="-742950">
              <a:buAutoNum type="alphaLcParenR"/>
            </a:pPr>
            <a:r>
              <a:rPr lang="en-US" sz="4000" b="1" dirty="0">
                <a:latin typeface="+mj-lt"/>
                <a:cs typeface="Times" panose="02020603050405020304" pitchFamily="18" charset="0"/>
              </a:rPr>
              <a:t>To tell a story             </a:t>
            </a:r>
          </a:p>
          <a:p>
            <a:pPr marL="742950" indent="-742950">
              <a:buAutoNum type="alphaLcParenR"/>
            </a:pPr>
            <a:r>
              <a:rPr lang="en-US" sz="4000" b="1" dirty="0">
                <a:latin typeface="+mj-lt"/>
                <a:cs typeface="Times" panose="02020603050405020304" pitchFamily="18" charset="0"/>
              </a:rPr>
              <a:t>To describe a person, place, or thing in detail.</a:t>
            </a:r>
            <a:endParaRPr lang="ar-DZ" sz="4000" b="1" dirty="0">
              <a:latin typeface="+mj-lt"/>
              <a:cs typeface="Times" panose="02020603050405020304" pitchFamily="18" charset="0"/>
            </a:endParaRPr>
          </a:p>
          <a:p>
            <a:pPr marL="742950" indent="-742950">
              <a:buAutoNum type="alphaLcParenR"/>
            </a:pPr>
            <a:r>
              <a:rPr lang="en-US" sz="4000" b="1" dirty="0">
                <a:latin typeface="+mj-lt"/>
                <a:cs typeface="Times" panose="02020603050405020304" pitchFamily="18" charset="0"/>
              </a:rPr>
              <a:t>To argue a point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816" y="597767"/>
            <a:ext cx="10171612" cy="3785652"/>
          </a:xfrm>
          <a:prstGeom prst="rect">
            <a:avLst/>
          </a:prstGeom>
        </p:spPr>
        <p:txBody>
          <a:bodyPr wrap="square">
            <a:spAutoFit/>
          </a:bodyPr>
          <a:lstStyle/>
          <a:p>
            <a:r>
              <a:rPr lang="en-US" dirty="0"/>
              <a:t>4. </a:t>
            </a:r>
            <a:r>
              <a:rPr lang="en-US" sz="4000" b="1" dirty="0"/>
              <a:t>Age</a:t>
            </a:r>
          </a:p>
          <a:p>
            <a:r>
              <a:rPr lang="en-US" sz="4000" b="1" dirty="0">
                <a:solidFill>
                  <a:srgbClr val="C00000"/>
                </a:solidFill>
              </a:rPr>
              <a:t>Which term best describes someone who is 75 years old?</a:t>
            </a:r>
          </a:p>
          <a:p>
            <a:pPr marL="742950" indent="-742950">
              <a:buAutoNum type="alphaLcParenR"/>
            </a:pPr>
            <a:r>
              <a:rPr lang="en-US" sz="4000" b="1" dirty="0"/>
              <a:t>Young.</a:t>
            </a:r>
          </a:p>
          <a:p>
            <a:pPr marL="742950" indent="-742950">
              <a:buAutoNum type="alphaLcParenR"/>
            </a:pPr>
            <a:r>
              <a:rPr lang="en-US" sz="4000" b="1" dirty="0"/>
              <a:t> Elderly.</a:t>
            </a:r>
          </a:p>
          <a:p>
            <a:pPr marL="742950" indent="-742950">
              <a:buAutoNum type="alphaLcParenR"/>
            </a:pPr>
            <a:r>
              <a:rPr lang="en-US" sz="4000" b="1" dirty="0"/>
              <a:t> Middle-aged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666205" y="752663"/>
            <a:ext cx="9836332" cy="911639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152" y="1166842"/>
            <a:ext cx="10358847" cy="5262979"/>
          </a:xfrm>
          <a:prstGeom prst="rect">
            <a:avLst/>
          </a:prstGeom>
        </p:spPr>
        <p:txBody>
          <a:bodyPr wrap="square">
            <a:spAutoFit/>
          </a:bodyPr>
          <a:lstStyle/>
          <a:p>
            <a:r>
              <a:rPr lang="en-US" sz="2400" b="1" dirty="0"/>
              <a:t>Model 1:</a:t>
            </a:r>
          </a:p>
          <a:p>
            <a:r>
              <a:rPr lang="en-US" sz="2400" b="1" dirty="0"/>
              <a:t> Describing a person (my friend)</a:t>
            </a:r>
          </a:p>
          <a:p>
            <a:r>
              <a:rPr lang="en-US" sz="2400" b="1" dirty="0"/>
              <a:t> </a:t>
            </a:r>
            <a:r>
              <a:rPr lang="en-US" sz="2400" b="1" dirty="0" err="1"/>
              <a:t>Najib</a:t>
            </a:r>
            <a:r>
              <a:rPr lang="en-US" sz="2400" b="1" dirty="0"/>
              <a:t> has been my intimate friend since we were in primary school. He's a tall and slim young man with pale skin and curly dark hair. He has brown small eyes and an oval shiny face. He always wears casual clothes. </a:t>
            </a:r>
            <a:r>
              <a:rPr lang="en-US" sz="2400" b="1" dirty="0" err="1"/>
              <a:t>Najib</a:t>
            </a:r>
            <a:r>
              <a:rPr lang="en-US" sz="2400" b="1" dirty="0"/>
              <a:t> is very funny, and he always makes me laugh. Also, he is a very generous and sensitive person. However, sometimes he can be a little tense. </a:t>
            </a:r>
            <a:r>
              <a:rPr lang="en-US" sz="2400" b="1" dirty="0" err="1"/>
              <a:t>Najib</a:t>
            </a:r>
            <a:r>
              <a:rPr lang="en-US" sz="2400" b="1" dirty="0"/>
              <a:t> is very keen on playing football. During the weekends, he spends hours either training his football team or watching matches on TV. In addition to that, he enjoys singing and dancing, as well, and he is fond of listening to pop music. Everybody likes him for his sense of </a:t>
            </a:r>
            <a:r>
              <a:rPr lang="en-US" sz="2400" b="1" dirty="0" err="1"/>
              <a:t>humour</a:t>
            </a:r>
            <a:r>
              <a:rPr lang="en-US" sz="2400" b="1" dirty="0"/>
              <a:t> and modesty. All in all, I'm happy to have such a good person as a friend; and I'm sure we'll always be intimate friends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 y="806440"/>
            <a:ext cx="10593977" cy="4832092"/>
          </a:xfrm>
          <a:prstGeom prst="rect">
            <a:avLst/>
          </a:prstGeom>
        </p:spPr>
        <p:txBody>
          <a:bodyPr wrap="square">
            <a:spAutoFit/>
          </a:bodyPr>
          <a:lstStyle/>
          <a:p>
            <a:r>
              <a:rPr lang="en-US" sz="2800" b="1" dirty="0"/>
              <a:t>Model 2: Describing a person </a:t>
            </a:r>
          </a:p>
          <a:p>
            <a:r>
              <a:rPr lang="en-US" sz="2800" dirty="0"/>
              <a:t>My best friend Lara is a quite special person. She is a twenty-year old girl who studies Biology at the University of Fes. She is a slim and tall girl who has got black curly hair and brown eyes. She also has a round face on which the charming smile is usually drawn. Lara wears casual clothes like jeans and t-shirts. Lara loves playing all kinds of sports, such as basketball and tennis, and she is very good at them. Besides, Lara is a friendly, optimistic, and reliable person. All these positive characteristics made people love Lara from the first time they meet her.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130" y="1894989"/>
            <a:ext cx="8849957" cy="1362075"/>
          </a:xfrm>
        </p:spPr>
        <p:txBody>
          <a:bodyPr>
            <a:normAutofit fontScale="90000"/>
          </a:bodyPr>
          <a:lstStyle/>
          <a:p>
            <a:r>
              <a:rPr lang="en-US" b="1" dirty="0"/>
              <a:t/>
            </a:r>
            <a:br>
              <a:rPr lang="en-US" b="1" dirty="0"/>
            </a:br>
            <a:r>
              <a:rPr lang="en-US" b="1" dirty="0"/>
              <a:t/>
            </a:r>
            <a:br>
              <a:rPr lang="en-US" b="1" dirty="0"/>
            </a:br>
            <a:r>
              <a:rPr lang="en-US" b="1" dirty="0"/>
              <a:t>1- Have a tendency to exaggerate / lose his/her temper / make snap (quick) decisions</a:t>
            </a:r>
            <a:r>
              <a:rPr lang="en-US" dirty="0"/>
              <a:t/>
            </a:r>
            <a:br>
              <a:rPr lang="en-US" dirty="0"/>
            </a:br>
            <a:endParaRPr lang="en-US" dirty="0"/>
          </a:p>
        </p:txBody>
      </p:sp>
      <p:sp>
        <p:nvSpPr>
          <p:cNvPr id="3" name="Text Placeholder 2"/>
          <p:cNvSpPr>
            <a:spLocks noGrp="1"/>
          </p:cNvSpPr>
          <p:nvPr>
            <p:ph type="body" idx="1"/>
          </p:nvPr>
        </p:nvSpPr>
        <p:spPr>
          <a:xfrm>
            <a:off x="1665131" y="3479133"/>
            <a:ext cx="8849956" cy="1520413"/>
          </a:xfrm>
        </p:spPr>
        <p:txBody>
          <a:bodyPr/>
          <a:lstStyle/>
          <a:p>
            <a:r>
              <a:rPr lang="en-US" sz="3200" b="1" dirty="0">
                <a:solidFill>
                  <a:schemeClr val="tx1"/>
                </a:solidFill>
              </a:rPr>
              <a:t>Ex: </a:t>
            </a:r>
            <a:r>
              <a:rPr lang="en-US" sz="3200" b="1" i="1" dirty="0">
                <a:solidFill>
                  <a:schemeClr val="tx1"/>
                </a:solidFill>
              </a:rPr>
              <a:t>Peter’s a great guy, but he sometimes has a tendency to exaggerate.</a:t>
            </a:r>
            <a:endParaRPr lang="en-US" sz="3200" b="1" dirty="0">
              <a:solidFill>
                <a:schemeClr val="tx1"/>
              </a:solidFill>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696" y="1254910"/>
            <a:ext cx="8849957" cy="1362075"/>
          </a:xfrm>
        </p:spPr>
        <p:txBody>
          <a:bodyPr/>
          <a:lstStyle/>
          <a:p>
            <a:r>
              <a:rPr lang="en-US" dirty="0"/>
              <a:t>2- </a:t>
            </a:r>
            <a:r>
              <a:rPr lang="en-US" b="1" dirty="0"/>
              <a:t>Speak your mind</a:t>
            </a:r>
            <a:r>
              <a:rPr lang="en-US" dirty="0"/>
              <a:t> – tell what you really think of something.</a:t>
            </a:r>
          </a:p>
        </p:txBody>
      </p:sp>
      <p:sp>
        <p:nvSpPr>
          <p:cNvPr id="3" name="Text Placeholder 2"/>
          <p:cNvSpPr>
            <a:spLocks noGrp="1"/>
          </p:cNvSpPr>
          <p:nvPr>
            <p:ph type="body" idx="1"/>
          </p:nvPr>
        </p:nvSpPr>
        <p:spPr>
          <a:xfrm>
            <a:off x="1149531" y="3287486"/>
            <a:ext cx="9313304" cy="1520413"/>
          </a:xfrm>
        </p:spPr>
        <p:txBody>
          <a:bodyPr>
            <a:normAutofit lnSpcReduction="10000"/>
          </a:bodyPr>
          <a:lstStyle/>
          <a:p>
            <a:r>
              <a:rPr lang="en-US" sz="4800" dirty="0">
                <a:solidFill>
                  <a:schemeClr val="tx1"/>
                </a:solidFill>
              </a:rPr>
              <a:t>Ex: </a:t>
            </a:r>
            <a:r>
              <a:rPr lang="en-US" sz="4800" i="1" dirty="0">
                <a:solidFill>
                  <a:schemeClr val="tx1"/>
                </a:solidFill>
              </a:rPr>
              <a:t>I like him because he always speaks his mind.</a:t>
            </a:r>
            <a:endParaRPr lang="en-US" sz="4800" dirty="0">
              <a:solidFill>
                <a:schemeClr val="tx1"/>
              </a:solidFill>
            </a:endParaRP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94" y="1281036"/>
            <a:ext cx="8849957" cy="1362075"/>
          </a:xfrm>
        </p:spPr>
        <p:txBody>
          <a:bodyPr/>
          <a:lstStyle/>
          <a:p>
            <a:r>
              <a:rPr lang="en-US" b="1" dirty="0"/>
              <a:t>3- Have a sense of humor </a:t>
            </a:r>
            <a:r>
              <a:rPr lang="en-US" dirty="0"/>
              <a:t>.</a:t>
            </a:r>
          </a:p>
        </p:txBody>
      </p:sp>
      <p:sp>
        <p:nvSpPr>
          <p:cNvPr id="3" name="Text Placeholder 2"/>
          <p:cNvSpPr>
            <a:spLocks noGrp="1"/>
          </p:cNvSpPr>
          <p:nvPr>
            <p:ph type="body" idx="1"/>
          </p:nvPr>
        </p:nvSpPr>
        <p:spPr>
          <a:xfrm>
            <a:off x="1312433" y="3156858"/>
            <a:ext cx="9464423" cy="1520413"/>
          </a:xfrm>
        </p:spPr>
        <p:txBody>
          <a:bodyPr/>
          <a:lstStyle/>
          <a:p>
            <a:r>
              <a:rPr lang="en-US" sz="3600" b="1" dirty="0"/>
              <a:t>Ex: </a:t>
            </a:r>
            <a:r>
              <a:rPr lang="en-US" sz="3600" b="1" i="1" dirty="0"/>
              <a:t>His jokes are so funny. He’s got a great sense of humor.</a:t>
            </a:r>
            <a:endParaRPr lang="en-US" sz="3600" b="1"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377" y="1437790"/>
            <a:ext cx="8849957" cy="1362075"/>
          </a:xfrm>
        </p:spPr>
        <p:txBody>
          <a:bodyPr>
            <a:normAutofit fontScale="90000"/>
          </a:bodyPr>
          <a:lstStyle/>
          <a:p>
            <a:r>
              <a:rPr lang="en-US" b="1" dirty="0"/>
              <a:t>Strong personality</a:t>
            </a:r>
            <a:r>
              <a:rPr lang="en-US" dirty="0"/>
              <a:t> – confident and assertive person.</a:t>
            </a:r>
            <a:br>
              <a:rPr lang="en-US" dirty="0"/>
            </a:br>
            <a:endParaRPr lang="en-US" dirty="0"/>
          </a:p>
        </p:txBody>
      </p:sp>
      <p:sp>
        <p:nvSpPr>
          <p:cNvPr id="3" name="Text Placeholder 2"/>
          <p:cNvSpPr>
            <a:spLocks noGrp="1"/>
          </p:cNvSpPr>
          <p:nvPr>
            <p:ph type="body" idx="1"/>
          </p:nvPr>
        </p:nvSpPr>
        <p:spPr>
          <a:xfrm>
            <a:off x="1508378" y="3326675"/>
            <a:ext cx="8849956" cy="1520413"/>
          </a:xfrm>
        </p:spPr>
        <p:txBody>
          <a:bodyPr>
            <a:normAutofit/>
          </a:bodyPr>
          <a:lstStyle/>
          <a:p>
            <a:r>
              <a:rPr lang="en-US" sz="3600" b="1" dirty="0">
                <a:solidFill>
                  <a:schemeClr val="tx1"/>
                </a:solidFill>
              </a:rPr>
              <a:t>Ex: </a:t>
            </a:r>
            <a:r>
              <a:rPr lang="en-US" sz="3600" b="1" i="1" dirty="0">
                <a:solidFill>
                  <a:schemeClr val="tx1"/>
                </a:solidFill>
              </a:rPr>
              <a:t>He became a boss because he has a strong personality.</a:t>
            </a:r>
            <a:endParaRPr lang="en-US" sz="3600" b="1"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188" y="1463915"/>
            <a:ext cx="8849957" cy="1362075"/>
          </a:xfrm>
        </p:spPr>
        <p:txBody>
          <a:bodyPr>
            <a:normAutofit fontScale="90000"/>
          </a:bodyPr>
          <a:lstStyle/>
          <a:p>
            <a:r>
              <a:rPr lang="en-US" b="1" dirty="0"/>
              <a:t>Outgoing personality</a:t>
            </a:r>
            <a:r>
              <a:rPr lang="en-US" dirty="0"/>
              <a:t> – talkative and open person.</a:t>
            </a:r>
            <a:br>
              <a:rPr lang="en-US" dirty="0"/>
            </a:br>
            <a:endParaRPr lang="en-US" dirty="0"/>
          </a:p>
        </p:txBody>
      </p:sp>
      <p:sp>
        <p:nvSpPr>
          <p:cNvPr id="3" name="Text Placeholder 2"/>
          <p:cNvSpPr>
            <a:spLocks noGrp="1"/>
          </p:cNvSpPr>
          <p:nvPr>
            <p:ph type="body" idx="1"/>
          </p:nvPr>
        </p:nvSpPr>
        <p:spPr>
          <a:xfrm>
            <a:off x="1364685" y="3470367"/>
            <a:ext cx="9320732" cy="1520413"/>
          </a:xfrm>
        </p:spPr>
        <p:txBody>
          <a:bodyPr/>
          <a:lstStyle/>
          <a:p>
            <a:r>
              <a:rPr lang="en-US" sz="3200" b="1" dirty="0">
                <a:solidFill>
                  <a:schemeClr val="tx1"/>
                </a:solidFill>
              </a:rPr>
              <a:t>Ex: </a:t>
            </a:r>
            <a:r>
              <a:rPr lang="en-US" sz="3200" b="1" i="1" dirty="0">
                <a:solidFill>
                  <a:schemeClr val="tx1"/>
                </a:solidFill>
              </a:rPr>
              <a:t>Gregory has an outgoing personality and he enjoys meeting new people</a:t>
            </a:r>
            <a:r>
              <a:rPr lang="en-US" sz="3200" b="1" dirty="0">
                <a:solidFill>
                  <a:schemeClr val="tx1"/>
                </a:solidFill>
              </a:rPr>
              <a: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93" y="1411664"/>
            <a:ext cx="8849957" cy="1362075"/>
          </a:xfrm>
        </p:spPr>
        <p:txBody>
          <a:bodyPr>
            <a:normAutofit fontScale="90000"/>
          </a:bodyPr>
          <a:lstStyle/>
          <a:p>
            <a:r>
              <a:rPr lang="en-US" b="1" dirty="0"/>
              <a:t>Have a vivid imagination</a:t>
            </a:r>
            <a:r>
              <a:rPr lang="en-US" dirty="0"/>
              <a:t> – the ability to imagine things easily.</a:t>
            </a:r>
            <a:br>
              <a:rPr lang="en-US" dirty="0"/>
            </a:br>
            <a:endParaRPr lang="en-US" dirty="0"/>
          </a:p>
        </p:txBody>
      </p:sp>
      <p:sp>
        <p:nvSpPr>
          <p:cNvPr id="3" name="Text Placeholder 2"/>
          <p:cNvSpPr>
            <a:spLocks noGrp="1"/>
          </p:cNvSpPr>
          <p:nvPr>
            <p:ph type="body" idx="1"/>
          </p:nvPr>
        </p:nvSpPr>
        <p:spPr>
          <a:xfrm>
            <a:off x="1521440" y="2647407"/>
            <a:ext cx="8849956" cy="1520413"/>
          </a:xfrm>
        </p:spPr>
        <p:txBody>
          <a:bodyPr/>
          <a:lstStyle/>
          <a:p>
            <a:r>
              <a:rPr lang="en-US" sz="3200" b="1" dirty="0">
                <a:solidFill>
                  <a:schemeClr val="tx1"/>
                </a:solidFill>
              </a:rPr>
              <a:t>Ex: </a:t>
            </a:r>
            <a:r>
              <a:rPr lang="en-US" sz="3200" b="1" i="1" dirty="0">
                <a:solidFill>
                  <a:schemeClr val="tx1"/>
                </a:solidFill>
              </a:rPr>
              <a:t>Thanks to her vivid imagination, the novel she wrote won an award.</a:t>
            </a:r>
            <a:endParaRPr lang="en-US" sz="3200" b="1" dirty="0">
              <a:solidFill>
                <a:schemeClr val="tx1"/>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747" y="595088"/>
            <a:ext cx="10955384" cy="3784600"/>
          </a:xfrm>
          <a:prstGeom prst="rect">
            <a:avLst/>
          </a:prstGeom>
        </p:spPr>
        <p:txBody>
          <a:bodyPr wrap="square">
            <a:spAutoFit/>
          </a:bodyPr>
          <a:lstStyle/>
          <a:p>
            <a:r>
              <a:rPr lang="en-US" sz="4000" b="1" dirty="0">
                <a:solidFill>
                  <a:srgbClr val="C00000"/>
                </a:solidFill>
              </a:rPr>
              <a:t>2.Which of the following is most important in a descriptive essay?</a:t>
            </a:r>
          </a:p>
          <a:p>
            <a:pPr marL="742950" indent="-742950">
              <a:buAutoNum type="alphaLcParenR"/>
            </a:pPr>
            <a:r>
              <a:rPr lang="en-US" sz="4000" b="1" dirty="0"/>
              <a:t>Presenting facts.</a:t>
            </a:r>
          </a:p>
          <a:p>
            <a:pPr marL="742950" indent="-742950">
              <a:buAutoNum type="alphaLcParenR"/>
            </a:pPr>
            <a:r>
              <a:rPr lang="en-US" sz="4000" b="1" dirty="0"/>
              <a:t>Using sensory details (sight, smell, sound, etc.)</a:t>
            </a:r>
          </a:p>
          <a:p>
            <a:pPr marL="742950" indent="-742950">
              <a:buAutoNum type="alphaLcParenR"/>
            </a:pPr>
            <a:r>
              <a:rPr lang="en-US" sz="4000" b="1" dirty="0"/>
              <a:t>Convincing the reader of your opinion.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251" y="1333287"/>
            <a:ext cx="8849957" cy="1362075"/>
          </a:xfrm>
        </p:spPr>
        <p:txBody>
          <a:bodyPr/>
          <a:lstStyle/>
          <a:p>
            <a:r>
              <a:rPr lang="en-US" b="1" dirty="0"/>
              <a:t>Good at keeping secrets .</a:t>
            </a:r>
            <a:endParaRPr lang="en-US" dirty="0"/>
          </a:p>
        </p:txBody>
      </p:sp>
      <p:sp>
        <p:nvSpPr>
          <p:cNvPr id="3" name="Text Placeholder 2"/>
          <p:cNvSpPr>
            <a:spLocks noGrp="1"/>
          </p:cNvSpPr>
          <p:nvPr>
            <p:ph type="body" idx="1"/>
          </p:nvPr>
        </p:nvSpPr>
        <p:spPr>
          <a:xfrm>
            <a:off x="1482251" y="3078480"/>
            <a:ext cx="8849956" cy="1520413"/>
          </a:xfrm>
        </p:spPr>
        <p:txBody>
          <a:bodyPr/>
          <a:lstStyle/>
          <a:p>
            <a:r>
              <a:rPr lang="en-US" sz="3600" b="1" dirty="0">
                <a:solidFill>
                  <a:schemeClr val="tx1"/>
                </a:solidFill>
              </a:rPr>
              <a:t>Ex: </a:t>
            </a:r>
            <a:r>
              <a:rPr lang="en-US" sz="3600" b="1" i="1" dirty="0">
                <a:solidFill>
                  <a:schemeClr val="tx1"/>
                </a:solidFill>
              </a:rPr>
              <a:t>Laura is good at keeping secrets.</a:t>
            </a:r>
            <a:endParaRPr lang="en-US" sz="3600" b="1" dirty="0">
              <a:solidFill>
                <a:schemeClr val="tx1"/>
              </a:solidFill>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0"/>
          <p:cNvSpPr>
            <a:spLocks noChangeArrowheads="1"/>
          </p:cNvSpPr>
          <p:nvPr/>
        </p:nvSpPr>
        <p:spPr bwMode="auto">
          <a:xfrm>
            <a:off x="2050869" y="927462"/>
            <a:ext cx="7103927" cy="702220"/>
          </a:xfrm>
          <a:prstGeom prst="roundRect">
            <a:avLst>
              <a:gd name="adj" fmla="val 16667"/>
            </a:avLst>
          </a:prstGeom>
          <a:solidFill>
            <a:srgbClr val="FFFFFF"/>
          </a:solidFill>
          <a:ln w="28575">
            <a:solidFill>
              <a:srgbClr val="000000"/>
            </a:solidFill>
            <a:roun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400" b="1" i="0" u="none" strike="noStrike" cap="none" normalizeH="0" baseline="0" dirty="0">
                <a:ln>
                  <a:noFill/>
                </a:ln>
                <a:solidFill>
                  <a:schemeClr val="tx1"/>
                </a:solidFill>
                <a:effectLst/>
                <a:latin typeface="Calibri" panose="020F0502020204030204" charset="0"/>
                <a:ea typeface="Arial" panose="020B0604020202020204" pitchFamily="34" charset="0"/>
              </a:rPr>
              <a:t>Title:           Descriptive Essay / Describe a Character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3435532" y="1885712"/>
            <a:ext cx="3929281" cy="374461"/>
          </a:xfrm>
          <a:prstGeom prst="rect">
            <a:avLst/>
          </a:prstGeom>
        </p:spPr>
        <p:txBody>
          <a:bodyPr wrap="none">
            <a:spAutoFit/>
          </a:bodyPr>
          <a:lstStyle/>
          <a:p>
            <a:pPr>
              <a:lnSpc>
                <a:spcPts val="2175"/>
              </a:lnSpc>
            </a:pPr>
            <a:r>
              <a:rPr lang="en-US" b="1" dirty="0">
                <a:solidFill>
                  <a:srgbClr val="222222"/>
                </a:solidFill>
                <a:latin typeface="Helvetica" panose="020B0604020202020204" pitchFamily="34" charset="0"/>
                <a:ea typeface="Times New Roman" panose="02020603050405020304" charset="0"/>
                <a:cs typeface="Times New Roman" panose="02020603050405020304" charset="0"/>
              </a:rPr>
              <a:t>Brainstorming Ideas for the Essay</a:t>
            </a:r>
            <a:endParaRPr lang="en-US" sz="1600" dirty="0">
              <a:effectLst/>
              <a:latin typeface="Times" panose="02020603050405020304" pitchFamily="18" charset="0"/>
              <a:ea typeface="Times" panose="02020603050405020304" pitchFamily="18" charset="0"/>
              <a:cs typeface="Times New Roman" panose="02020603050405020304" charset="0"/>
            </a:endParaRPr>
          </a:p>
        </p:txBody>
      </p:sp>
      <p:pic>
        <p:nvPicPr>
          <p:cNvPr id="2059" name="Picture 11" descr="Description: Paper Clipart Ess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998" y="4206240"/>
            <a:ext cx="1638300" cy="18527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 descr="Description: https://www.wikihow.com/images/thumb/1/1d/Write-a-Descriptive-Essay-Step-1-Version-3.jpg/aid110017-v4-900px-Write-a-Descriptive-Essay-Step-1-Version-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09" y="1919555"/>
            <a:ext cx="1819275" cy="12160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3"/>
          <p:cNvSpPr>
            <a:spLocks noChangeArrowheads="1"/>
          </p:cNvSpPr>
          <p:nvPr/>
        </p:nvSpPr>
        <p:spPr bwMode="auto">
          <a:xfrm>
            <a:off x="981636" y="22499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2" name="Rectangle 14"/>
          <p:cNvSpPr>
            <a:spLocks noChangeArrowheads="1"/>
          </p:cNvSpPr>
          <p:nvPr/>
        </p:nvSpPr>
        <p:spPr bwMode="auto">
          <a:xfrm rot="10800000" flipV="1">
            <a:off x="2800911" y="2095863"/>
            <a:ext cx="846716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chemeClr val="tx1"/>
                </a:solidFill>
                <a:effectLst/>
                <a:latin typeface="Helvetica" panose="020B0604020202020204" pitchFamily="34" charset="0"/>
                <a:ea typeface="Times" panose="02020603050405020304" pitchFamily="18" charset="0"/>
                <a:cs typeface="Times New Roman" panose="02020603050405020304"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pPr>
            <a:r>
              <a:rPr kumimoji="0" lang="en-US" altLang="en-US" sz="2400" b="1"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Choose a person to describe.</a:t>
            </a:r>
            <a:r>
              <a:rPr kumimoji="0" lang="en-US" altLang="en-US" sz="2400" b="0"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 One option for a topic is to describe a person that you know well in your life. This could be a family member like your mother or your father. It could also be your best friend </a:t>
            </a:r>
            <a:r>
              <a:rPr kumimoji="0" lang="en-US" altLang="en-US" sz="2000" b="0"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a:ln>
                <a:noFill/>
              </a:ln>
              <a:solidFill>
                <a:schemeClr val="tx1"/>
              </a:solidFill>
              <a:effectLst/>
            </a:endParaRPr>
          </a:p>
        </p:txBody>
      </p:sp>
      <p:sp>
        <p:nvSpPr>
          <p:cNvPr id="13" name="Rectangle 15"/>
          <p:cNvSpPr>
            <a:spLocks noChangeArrowheads="1"/>
          </p:cNvSpPr>
          <p:nvPr/>
        </p:nvSpPr>
        <p:spPr bwMode="auto">
          <a:xfrm>
            <a:off x="2909825" y="4465555"/>
            <a:ext cx="71934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r>
              <a:rPr kumimoji="0" lang="en-US" altLang="en-US" sz="2800" b="1"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Outline the essay in sections.</a:t>
            </a:r>
            <a:r>
              <a:rPr kumimoji="0" lang="en-US" altLang="en-US" sz="2800" b="0"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 Organize the essay by creating a brief outline. Do this in sections: introduction, body, and conclusion</a:t>
            </a:r>
            <a:r>
              <a:rPr kumimoji="0" lang="en-US" altLang="en-US" sz="2800" b="1" i="0" u="none" strike="noStrike" cap="none" normalizeH="0" baseline="0" dirty="0">
                <a:ln>
                  <a:noFill/>
                </a:ln>
                <a:solidFill>
                  <a:srgbClr val="545454"/>
                </a:solidFill>
                <a:effectLst/>
                <a:latin typeface="Helvetica" panose="020B0604020202020204" pitchFamily="34" charset="0"/>
                <a:ea typeface="Times" panose="02020603050405020304" pitchFamily="18" charset="0"/>
                <a:cs typeface="Times New Roman" panose="02020603050405020304"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76102" y="280445"/>
            <a:ext cx="8778240" cy="952363"/>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ts val="800"/>
              </a:spcAft>
              <a:buClrTx/>
              <a:buSzTx/>
              <a:buFontTx/>
              <a:buNone/>
            </a:pPr>
            <a:r>
              <a:rPr kumimoji="0" lang="en-US" altLang="en-US" sz="2400" b="1" i="0" u="none" strike="noStrike" cap="none" normalizeH="0" baseline="0" dirty="0">
                <a:ln>
                  <a:noFill/>
                </a:ln>
                <a:solidFill>
                  <a:schemeClr val="tx1"/>
                </a:solidFill>
                <a:effectLst/>
                <a:latin typeface="Helvetica" panose="020B0604020202020204" pitchFamily="34" charset="0"/>
                <a:ea typeface="Arial" panose="020B0604020202020204" pitchFamily="34" charset="0"/>
              </a:rPr>
              <a:t>The introduction </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4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                       Start with a "Lead sentence" to hook your reader:</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770708" y="1249952"/>
            <a:ext cx="10189029" cy="3734752"/>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ts val="800"/>
              </a:spcAft>
              <a:buClrTx/>
              <a:buSzTx/>
              <a:buFontTx/>
              <a:buNone/>
            </a:pPr>
            <a:r>
              <a:rPr kumimoji="0" lang="en-US" altLang="en-US" sz="2000" b="1" i="0" u="none" strike="noStrike" cap="none" normalizeH="0" baseline="0" dirty="0">
                <a:ln>
                  <a:noFill/>
                </a:ln>
                <a:solidFill>
                  <a:srgbClr val="FFFF00"/>
                </a:solidFill>
                <a:effectLst/>
                <a:latin typeface="Helvetica" panose="020B0604020202020204" pitchFamily="34" charset="0"/>
                <a:ea typeface="Arial" panose="020B0604020202020204" pitchFamily="34" charset="0"/>
              </a:rPr>
              <a:t>The Body </a:t>
            </a:r>
          </a:p>
          <a:p>
            <a:pPr marL="0" marR="0" lvl="0" indent="0" algn="l" defTabSz="914400" rtl="0" eaLnBrk="0" fontAlgn="base" latinLnBrk="0" hangingPunct="0">
              <a:lnSpc>
                <a:spcPct val="100000"/>
              </a:lnSpc>
              <a:spcBef>
                <a:spcPct val="0"/>
              </a:spcBef>
              <a:spcAft>
                <a:spcPct val="0"/>
              </a:spcAft>
              <a:buClrTx/>
              <a:buSzTx/>
              <a:buFont typeface="Helvetica" panose="020B0604020202020204" pitchFamily="34" charset="0"/>
              <a:buChar char="A"/>
            </a:pPr>
            <a:r>
              <a:rPr kumimoji="0" lang="en-US" altLang="en-US" sz="2000" b="1" i="0" u="sng" strike="noStrike" cap="none" normalizeH="0" baseline="0" dirty="0">
                <a:ln>
                  <a:noFill/>
                </a:ln>
                <a:solidFill>
                  <a:schemeClr val="tx1"/>
                </a:solidFill>
                <a:effectLst/>
                <a:latin typeface="Helvetica" panose="020B0604020202020204" pitchFamily="34" charset="0"/>
                <a:ea typeface="Arial" panose="020B0604020202020204" pitchFamily="34" charset="0"/>
              </a:rPr>
              <a:t>- Physical Traits: </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What does he/she look like from outside? </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Tall / short / has a round face / has long black wavy hair / has brown eyes ….etc.</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000" b="1" i="0" u="sng" strike="noStrike" cap="none" normalizeH="0" baseline="0" dirty="0">
                <a:ln>
                  <a:noFill/>
                </a:ln>
                <a:solidFill>
                  <a:schemeClr val="tx1"/>
                </a:solidFill>
                <a:effectLst/>
                <a:latin typeface="Helvetica" panose="020B0604020202020204" pitchFamily="34" charset="0"/>
                <a:ea typeface="Arial" panose="020B0604020202020204" pitchFamily="34" charset="0"/>
              </a:rPr>
              <a:t>B-  Personality Traits:  </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What do you like about this person? Generous / helpful / friendly/ loyal .etc.  </a:t>
            </a:r>
          </a:p>
          <a:p>
            <a:pPr marL="457200" marR="0" lvl="1" indent="0" algn="l" defTabSz="914400" rtl="0" eaLnBrk="0" fontAlgn="base" latinLnBrk="0" hangingPunct="0">
              <a:lnSpc>
                <a:spcPct val="100000"/>
              </a:lnSpc>
              <a:spcBef>
                <a:spcPct val="0"/>
              </a:spcBef>
              <a:spcAft>
                <a:spcPct val="0"/>
              </a:spcAft>
              <a:buClrTx/>
              <a:buSzTx/>
              <a:buFont typeface="Helvetica" panose="020B0604020202020204" pitchFamily="34" charset="0"/>
              <a:buChar char="1"/>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Characteristic #1 </a:t>
            </a:r>
          </a:p>
          <a:p>
            <a:pPr marL="914400" marR="0" lvl="2" indent="0" algn="l" defTabSz="914400" rtl="0" eaLnBrk="0" fontAlgn="base" latinLnBrk="0" hangingPunct="0">
              <a:lnSpc>
                <a:spcPct val="100000"/>
              </a:lnSpc>
              <a:spcBef>
                <a:spcPct val="0"/>
              </a:spcBef>
              <a:spcAft>
                <a:spcPts val="800"/>
              </a:spcAft>
              <a:buClrTx/>
              <a:buSzTx/>
              <a:buFontTx/>
              <a:buNone/>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 Examples and details of characteristic #1 (show how ) </a:t>
            </a:r>
          </a:p>
          <a:p>
            <a:pPr marL="457200" marR="0" lvl="1" indent="0" algn="l" defTabSz="914400" rtl="0" eaLnBrk="0" fontAlgn="base" latinLnBrk="0" hangingPunct="0">
              <a:lnSpc>
                <a:spcPct val="100000"/>
              </a:lnSpc>
              <a:spcBef>
                <a:spcPct val="0"/>
              </a:spcBef>
              <a:spcAft>
                <a:spcPct val="0"/>
              </a:spcAft>
              <a:buClrTx/>
              <a:buSzTx/>
              <a:buFont typeface="Helvetica" panose="020B0604020202020204" pitchFamily="34" charset="0"/>
              <a:buChar char="2"/>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Characteristic # 2</a:t>
            </a:r>
          </a:p>
          <a:p>
            <a:pPr marL="1371600" marR="0" lvl="3" indent="0" algn="l" defTabSz="914400" rtl="0" eaLnBrk="0" fontAlgn="base" latinLnBrk="0" hangingPunct="0">
              <a:lnSpc>
                <a:spcPct val="100000"/>
              </a:lnSpc>
              <a:spcBef>
                <a:spcPct val="0"/>
              </a:spcBef>
              <a:spcAft>
                <a:spcPts val="800"/>
              </a:spcAft>
              <a:buClrTx/>
              <a:buSzTx/>
              <a:buFontTx/>
              <a:buNone/>
            </a:pP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Examples and details of characteristic # 2 ….</a:t>
            </a:r>
            <a:r>
              <a:rPr kumimoji="0" lang="en-US" altLang="en-US" sz="2000" b="0" i="0" u="none" strike="noStrike" cap="none" normalizeH="0" baseline="0" dirty="0" err="1">
                <a:ln>
                  <a:noFill/>
                </a:ln>
                <a:solidFill>
                  <a:schemeClr val="tx1"/>
                </a:solidFill>
                <a:effectLst/>
                <a:latin typeface="Helvetica" panose="020B0604020202020204" pitchFamily="34" charset="0"/>
                <a:ea typeface="Arial" panose="020B0604020202020204" pitchFamily="34" charset="0"/>
              </a:rPr>
              <a:t>etc</a:t>
            </a:r>
            <a:r>
              <a:rPr kumimoji="0" lang="en-US" altLang="en-US" sz="20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875212" y="5212080"/>
            <a:ext cx="10345782" cy="129063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2000" b="1" i="0" u="none" strike="noStrike" cap="none" normalizeH="0" baseline="0" dirty="0">
                <a:ln>
                  <a:noFill/>
                </a:ln>
                <a:effectLst/>
                <a:latin typeface="Helvetica" panose="020B0604020202020204" pitchFamily="34" charset="0"/>
                <a:ea typeface="Arial" panose="020B0604020202020204" pitchFamily="34" charset="0"/>
              </a:rPr>
              <a:t>Conclusion: Wrap up the essay with a strong conclusion. Your conclusion should tie all the thoughts in your essay together. Restate your thesis statement in the conclusion and end with a strong final sentence. Do not add anything new to your essay in the conclusion. </a:t>
            </a:r>
          </a:p>
          <a:p>
            <a:pPr marL="0" marR="0" lvl="0" indent="0" algn="l" defTabSz="914400" rtl="0" eaLnBrk="0" fontAlgn="base" latinLnBrk="0" hangingPunct="0">
              <a:lnSpc>
                <a:spcPct val="100000"/>
              </a:lnSpc>
              <a:spcBef>
                <a:spcPct val="0"/>
              </a:spcBef>
              <a:spcAft>
                <a:spcPts val="800"/>
              </a:spcAft>
              <a:buClrTx/>
              <a:buSzTx/>
              <a:buFontTx/>
              <a:buNone/>
            </a:pPr>
            <a:r>
              <a:rPr kumimoji="0" lang="en-US" altLang="en-US" sz="1100" b="0" i="0" u="none" strike="noStrike" cap="none" normalizeH="0" baseline="0" dirty="0">
                <a:ln>
                  <a:noFill/>
                </a:ln>
                <a:solidFill>
                  <a:schemeClr val="tx1"/>
                </a:solidFill>
                <a:effectLst/>
                <a:latin typeface="Helvetica" panose="020B0604020202020204" pitchFamily="34" charset="0"/>
                <a:ea typeface="Arial" panose="020B06040202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pPr>
            <a:endParaRPr kumimoji="0" lang="en-US" altLang="en-US" sz="1100" b="0" i="0" u="none" strike="noStrike" cap="none" normalizeH="0" baseline="0" dirty="0">
              <a:ln>
                <a:noFill/>
              </a:ln>
              <a:solidFill>
                <a:schemeClr val="tx1"/>
              </a:solidFill>
              <a:effectLst/>
              <a:latin typeface="Helvetica"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189" y="595088"/>
            <a:ext cx="10733314" cy="4401205"/>
          </a:xfrm>
          <a:prstGeom prst="rect">
            <a:avLst/>
          </a:prstGeom>
        </p:spPr>
        <p:txBody>
          <a:bodyPr wrap="square">
            <a:spAutoFit/>
          </a:bodyPr>
          <a:lstStyle/>
          <a:p>
            <a:r>
              <a:rPr lang="en-US" sz="4000" b="1" dirty="0">
                <a:solidFill>
                  <a:srgbClr val="C00000"/>
                </a:solidFill>
              </a:rPr>
              <a:t>3.In a descriptive essay, which of these would help the reader imagine the scene better?</a:t>
            </a:r>
          </a:p>
          <a:p>
            <a:pPr marL="742950" indent="-742950">
              <a:buAutoNum type="alphaLcParenR"/>
            </a:pPr>
            <a:r>
              <a:rPr lang="en-US" sz="4000" b="1" dirty="0"/>
              <a:t>Vague language</a:t>
            </a:r>
          </a:p>
          <a:p>
            <a:pPr marL="742950" indent="-742950">
              <a:buAutoNum type="alphaLcParenR"/>
            </a:pPr>
            <a:r>
              <a:rPr lang="en-US" sz="4000" b="1" dirty="0"/>
              <a:t> Dialogue between characters</a:t>
            </a:r>
          </a:p>
          <a:p>
            <a:pPr marL="742950" indent="-742950">
              <a:buAutoNum type="alphaLcParenR"/>
            </a:pPr>
            <a:r>
              <a:rPr lang="en-US" sz="4000" b="1" dirty="0"/>
              <a:t> Detailed descriptions using adjectives and adverbs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7" y="660402"/>
            <a:ext cx="10868296" cy="3785652"/>
          </a:xfrm>
          <a:prstGeom prst="rect">
            <a:avLst/>
          </a:prstGeom>
        </p:spPr>
        <p:txBody>
          <a:bodyPr wrap="square">
            <a:spAutoFit/>
          </a:bodyPr>
          <a:lstStyle/>
          <a:p>
            <a:r>
              <a:rPr lang="en-US" sz="4000" b="1" dirty="0">
                <a:solidFill>
                  <a:srgbClr val="C00000"/>
                </a:solidFill>
              </a:rPr>
              <a:t>4.What should a descriptive essay have in its conclusion?</a:t>
            </a:r>
          </a:p>
          <a:p>
            <a:pPr marL="742950" indent="-742950">
              <a:buAutoNum type="alphaLcParenR"/>
            </a:pPr>
            <a:r>
              <a:rPr lang="en-US" sz="4000" b="1" dirty="0"/>
              <a:t>A new idea that wasn’t mentioned before.</a:t>
            </a:r>
          </a:p>
          <a:p>
            <a:pPr marL="742950" indent="-742950">
              <a:buAutoNum type="alphaLcParenR"/>
            </a:pPr>
            <a:r>
              <a:rPr lang="en-US" sz="4000" b="1" dirty="0"/>
              <a:t> A summary of the descriptions given.</a:t>
            </a:r>
          </a:p>
          <a:p>
            <a:pPr marL="742950" indent="-742950">
              <a:buAutoNum type="alphaLcParenR"/>
            </a:pPr>
            <a:r>
              <a:rPr lang="en-US" sz="4000" b="1" dirty="0"/>
              <a:t> A list of key points.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https://www.liveworksheets.com/ny1659372to</a:t>
            </a:r>
            <a:endParaRPr lang="en-US" dirty="0"/>
          </a:p>
        </p:txBody>
      </p:sp>
      <p:sp>
        <p:nvSpPr>
          <p:cNvPr id="3" name="Rectangle 2"/>
          <p:cNvSpPr/>
          <p:nvPr/>
        </p:nvSpPr>
        <p:spPr>
          <a:xfrm>
            <a:off x="1593669" y="2664823"/>
            <a:ext cx="6831874" cy="2978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Lead </a:t>
            </a:r>
          </a:p>
        </p:txBody>
      </p:sp>
      <p:pic>
        <p:nvPicPr>
          <p:cNvPr id="4" name="Picture 3"/>
          <p:cNvPicPr/>
          <p:nvPr/>
        </p:nvPicPr>
        <p:blipFill>
          <a:blip r:embed="rId3"/>
          <a:stretch>
            <a:fillRect/>
          </a:stretch>
        </p:blipFill>
        <p:spPr>
          <a:xfrm>
            <a:off x="7571740" y="1791970"/>
            <a:ext cx="2997200" cy="35509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924A5BECC3148AB36A5D9D1F58C19" ma:contentTypeVersion="7" ma:contentTypeDescription="Create a new document." ma:contentTypeScope="" ma:versionID="0a2bb0c784a36681d68a5eb4dc03714b">
  <xsd:schema xmlns:xsd="http://www.w3.org/2001/XMLSchema" xmlns:xs="http://www.w3.org/2001/XMLSchema" xmlns:p="http://schemas.microsoft.com/office/2006/metadata/properties" xmlns:ns2="80553308-7a29-4795-b6d1-424a68dbdc17" targetNamespace="http://schemas.microsoft.com/office/2006/metadata/properties" ma:root="true" ma:fieldsID="2c393ef79eca5d1809089879c709fb80" ns2:_="">
    <xsd:import namespace="80553308-7a29-4795-b6d1-424a68dbd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53308-7a29-4795-b6d1-424a68dbdc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A4213E-BBBE-4D0D-AB6C-97D9634231AD}">
  <ds:schemaRefs/>
</ds:datastoreItem>
</file>

<file path=customXml/itemProps2.xml><?xml version="1.0" encoding="utf-8"?>
<ds:datastoreItem xmlns:ds="http://schemas.openxmlformats.org/officeDocument/2006/customXml" ds:itemID="{2CF157C1-8C9B-4208-95A9-986C13B62532}">
  <ds:schemaRefs/>
</ds:datastoreItem>
</file>

<file path=customXml/itemProps3.xml><?xml version="1.0" encoding="utf-8"?>
<ds:datastoreItem xmlns:ds="http://schemas.openxmlformats.org/officeDocument/2006/customXml" ds:itemID="{9296162D-A21C-43EC-B80D-859CF16BBEC2}">
  <ds:schemaRefs>
    <ds:schemaRef ds:uri="80553308-7a29-4795-b6d1-424a68dbdc17"/>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Austin</Template>
  <TotalTime>2068</TotalTime>
  <Words>1580</Words>
  <Application>Microsoft Office PowerPoint</Application>
  <PresentationFormat>Widescreen</PresentationFormat>
  <Paragraphs>221</Paragraphs>
  <Slides>62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62</vt:i4>
      </vt:variant>
    </vt:vector>
  </HeadingPairs>
  <TitlesOfParts>
    <vt:vector size="77" baseType="lpstr">
      <vt:lpstr>Adobe Arabic</vt:lpstr>
      <vt:lpstr>AGA Aladdin Regular</vt:lpstr>
      <vt:lpstr>AGA Battouta Regular</vt:lpstr>
      <vt:lpstr>Arial</vt:lpstr>
      <vt:lpstr>Calibri</vt:lpstr>
      <vt:lpstr>Century Gothic</vt:lpstr>
      <vt:lpstr>Helvetica</vt:lpstr>
      <vt:lpstr>HelveticaNeueLT Arabic 45 Light</vt:lpstr>
      <vt:lpstr>HelveticaNeueLT Arabic 55 Roman</vt:lpstr>
      <vt:lpstr>Roboto Slab</vt:lpstr>
      <vt:lpstr>Tahoma</vt:lpstr>
      <vt:lpstr>Times</vt:lpstr>
      <vt:lpstr>Times New Roman</vt:lpstr>
      <vt:lpstr>Wingdings 2</vt:lpstr>
      <vt:lpstr>Austin</vt:lpstr>
      <vt:lpstr>PowerPoint Presentation</vt:lpstr>
      <vt:lpstr>PowerPoint Presentation</vt:lpstr>
      <vt:lpstr>PowerPoint Presentation</vt:lpstr>
      <vt:lpstr>Pre assessment </vt:lpstr>
      <vt:lpstr>PowerPoint Presentation</vt:lpstr>
      <vt:lpstr>PowerPoint Presentation</vt:lpstr>
      <vt:lpstr>PowerPoint Presentation</vt:lpstr>
      <vt:lpstr>PowerPoint Presentation</vt:lpstr>
      <vt:lpstr>https://www.liveworksheets.com/ny1659372to</vt:lpstr>
      <vt:lpstr>https://www.liveworksheets.com/worksheet/en/english-second-language-esl/1292433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 appearance of a person important ?Why ?Why not?  </vt:lpstr>
      <vt:lpstr>  ________ face . </vt:lpstr>
      <vt:lpstr>__________ moustache</vt:lpstr>
      <vt:lpstr>_________face  </vt:lpstr>
      <vt:lpstr>My brother is _________ and handsome . </vt:lpstr>
      <vt:lpstr>__________eyebrows .</vt:lpstr>
      <vt:lpstr>PowerPoint Presentation</vt:lpstr>
      <vt:lpstr>PowerPoint Presentation</vt:lpstr>
      <vt:lpstr>_______ cheeks </vt:lpstr>
      <vt:lpstr>________ figure </vt:lpstr>
      <vt:lpstr>______   waist .</vt:lpstr>
      <vt:lpstr>  ________ face . </vt:lpstr>
      <vt:lpstr>___________ face </vt:lpstr>
      <vt:lpstr>__________ moustache</vt:lpstr>
      <vt:lpstr>__________nose </vt:lpstr>
      <vt:lpstr>_________face  </vt:lpstr>
      <vt:lpstr>________hair  </vt:lpstr>
      <vt:lpstr>_______  nose .</vt:lpstr>
      <vt:lpstr>___________ hair .</vt:lpstr>
      <vt:lpstr>1. My father has a round________  , with chubby____      and a droopy__________  . My mother has a more pointed ______  and a straight_____  . My younger sister is more like my father. She has an oval ______  and an upturned _______ . My older sister is like a model. She has a slim _______  and a slender ______ . She has beautiful sleek, shoulder-length  ________. I feel so ordinary next to her , but she always says I look nice.</vt:lpstr>
      <vt:lpstr>My brother is _________ and handsome . </vt:lpstr>
      <vt:lpstr>________ shoulders .</vt:lpstr>
      <vt:lpstr>Going _______</vt:lpstr>
      <vt:lpstr>She tries to have a youthful ____________</vt:lpstr>
      <vt:lpstr>________ hair .</vt:lpstr>
      <vt:lpstr>__________eyebrows .</vt:lpstr>
      <vt:lpstr>She used to have black hair before it________ grey .</vt:lpstr>
      <vt:lpstr>_________hair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Have a tendency to exaggerate / lose his/her temper / make snap (quick) decisions </vt:lpstr>
      <vt:lpstr>2- Speak your mind – tell what you really think of something.</vt:lpstr>
      <vt:lpstr>3- Have a sense of humor .</vt:lpstr>
      <vt:lpstr>Strong personality – confident and assertive person. </vt:lpstr>
      <vt:lpstr>Outgoing personality – talkative and open person. </vt:lpstr>
      <vt:lpstr>Have a vivid imagination – the ability to imagine things easily. </vt:lpstr>
      <vt:lpstr>Good at keeping secrets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Maies Awad</cp:lastModifiedBy>
  <cp:revision>263</cp:revision>
  <dcterms:created xsi:type="dcterms:W3CDTF">2019-06-13T08:00:00Z</dcterms:created>
  <dcterms:modified xsi:type="dcterms:W3CDTF">2025-10-03T09:46:08Z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0x010100A60924A5BECC3148AB36A5D9D1F58C19</vt:lpwstr>
  </property>
  <property fmtid="{D5CDD505-2E9C-101B-9397-08002B2CF9AE}" pid="3" name="ICV">
    <vt:lpwstr>563056D1C76E42F08A021BAA3C1448D2_12</vt:lpwstr>
  </property>
  <property fmtid="{D5CDD505-2E9C-101B-9397-08002B2CF9AE}" pid="4" name="KSOProductBuildVer">
    <vt:lpwstr>1033-12.2.0.18283</vt:lpwstr>
  </property>
</Properties>
</file>