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7" r:id="rId1"/>
  </p:sldMasterIdLst>
  <p:notesMasterIdLst>
    <p:notesMasterId r:id="rId35"/>
  </p:notesMasterIdLst>
  <p:sldIdLst>
    <p:sldId id="256" r:id="rId2"/>
    <p:sldId id="258" r:id="rId3"/>
    <p:sldId id="267" r:id="rId4"/>
    <p:sldId id="302" r:id="rId5"/>
    <p:sldId id="259" r:id="rId6"/>
    <p:sldId id="303" r:id="rId7"/>
    <p:sldId id="271" r:id="rId8"/>
    <p:sldId id="304" r:id="rId9"/>
    <p:sldId id="293" r:id="rId10"/>
    <p:sldId id="305" r:id="rId11"/>
    <p:sldId id="260" r:id="rId12"/>
    <p:sldId id="306" r:id="rId13"/>
    <p:sldId id="268" r:id="rId14"/>
    <p:sldId id="307" r:id="rId15"/>
    <p:sldId id="323" r:id="rId16"/>
    <p:sldId id="324" r:id="rId17"/>
    <p:sldId id="325" r:id="rId18"/>
    <p:sldId id="326" r:id="rId19"/>
    <p:sldId id="327" r:id="rId20"/>
    <p:sldId id="297" r:id="rId21"/>
    <p:sldId id="311" r:id="rId22"/>
    <p:sldId id="298" r:id="rId23"/>
    <p:sldId id="312" r:id="rId24"/>
    <p:sldId id="296" r:id="rId25"/>
    <p:sldId id="313" r:id="rId26"/>
    <p:sldId id="329" r:id="rId27"/>
    <p:sldId id="328" r:id="rId28"/>
    <p:sldId id="330" r:id="rId29"/>
    <p:sldId id="331" r:id="rId30"/>
    <p:sldId id="332" r:id="rId31"/>
    <p:sldId id="333" r:id="rId32"/>
    <p:sldId id="334" r:id="rId33"/>
    <p:sldId id="335" r:id="rId3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47F0B7A-A83D-4069-ADBD-C69D8DB09365}">
  <a:tblStyle styleId="{247F0B7A-A83D-4069-ADBD-C69D8DB0936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5" autoAdjust="0"/>
    <p:restoredTop sz="94660"/>
  </p:normalViewPr>
  <p:slideViewPr>
    <p:cSldViewPr snapToGrid="0">
      <p:cViewPr varScale="1">
        <p:scale>
          <a:sx n="87" d="100"/>
          <a:sy n="87" d="100"/>
        </p:scale>
        <p:origin x="7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868121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2446512a4d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12446512a4d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05037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2446512a4d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2446512a4d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029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2446512a4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2446512a4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8283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12446512a4d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12446512a4d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5555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2446512a4d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2446512a4d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7017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12446512a4d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12446512a4d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8807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2446512a4d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2446512a4d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9837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2446512a4d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2446512a4d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0335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12446512a4d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12446512a4d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98350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12446512a4d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12446512a4d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6460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35496" y="2722926"/>
            <a:ext cx="1335946" cy="153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25580">
            <a:off x="7303891" y="3781625"/>
            <a:ext cx="1703554" cy="54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1155850" y="712775"/>
            <a:ext cx="6819600" cy="31497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25696" y="4196633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381600" y="1177125"/>
            <a:ext cx="6381000" cy="180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392500" y="2980375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10968" y="4237820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8"/>
          <p:cNvSpPr/>
          <p:nvPr/>
        </p:nvSpPr>
        <p:spPr>
          <a:xfrm>
            <a:off x="362850" y="279325"/>
            <a:ext cx="8418300" cy="45849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4" name="Google Shape;26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7169646" y="3587502"/>
            <a:ext cx="1426648" cy="1636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31937">
            <a:off x="-894450" y="3514249"/>
            <a:ext cx="2519424" cy="1385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58300" y="4237837"/>
            <a:ext cx="2519424" cy="1214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13750" y="3029102"/>
            <a:ext cx="1611629" cy="18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6">
            <a:off x="7322325" y="4645821"/>
            <a:ext cx="2055096" cy="663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02139" y="2542500"/>
            <a:ext cx="1040399" cy="144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25587">
            <a:off x="7072989" y="3819860"/>
            <a:ext cx="2098714" cy="67740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/>
          <p:nvPr/>
        </p:nvSpPr>
        <p:spPr>
          <a:xfrm>
            <a:off x="2006675" y="866950"/>
            <a:ext cx="5130600" cy="31593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Google Shape;19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190847" y="4295612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2835025" y="2302700"/>
            <a:ext cx="3474000" cy="65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2996550" y="13886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3230100" y="3027175"/>
            <a:ext cx="2684100" cy="47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" name="Google Shape;23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0550" y="3504485"/>
            <a:ext cx="2519424" cy="1385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42380">
            <a:off x="194596" y="2952027"/>
            <a:ext cx="1426648" cy="1636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7925" y="3929299"/>
            <a:ext cx="2519424" cy="1214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55132" y="4104701"/>
            <a:ext cx="2397952" cy="1531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"/>
          <p:cNvSpPr/>
          <p:nvPr/>
        </p:nvSpPr>
        <p:spPr>
          <a:xfrm>
            <a:off x="1668150" y="807225"/>
            <a:ext cx="5807700" cy="316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0" name="Google Shape;60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60354" y="4295612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8"/>
          <p:cNvSpPr txBox="1">
            <a:spLocks noGrp="1"/>
          </p:cNvSpPr>
          <p:nvPr>
            <p:ph type="title"/>
          </p:nvPr>
        </p:nvSpPr>
        <p:spPr>
          <a:xfrm>
            <a:off x="1388100" y="1124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62" name="Google Shape;62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19843" y="2457606"/>
            <a:ext cx="1197825" cy="1992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29696" flipH="1">
            <a:off x="7044879" y="3034759"/>
            <a:ext cx="1681670" cy="1927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66665" y="3275338"/>
            <a:ext cx="1040399" cy="144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8538" y="3691497"/>
            <a:ext cx="2519424" cy="1385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266700" y="3890708"/>
            <a:ext cx="2668600" cy="128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21024" flipH="1">
            <a:off x="6077967" y="4460995"/>
            <a:ext cx="2599924" cy="839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/>
          <p:nvPr/>
        </p:nvSpPr>
        <p:spPr>
          <a:xfrm>
            <a:off x="715100" y="759050"/>
            <a:ext cx="5807700" cy="316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" name="Google Shape;70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60354" y="4295612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1288400" y="1189550"/>
            <a:ext cx="4661100" cy="1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10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ubTitle" idx="1"/>
          </p:nvPr>
        </p:nvSpPr>
        <p:spPr>
          <a:xfrm>
            <a:off x="1288500" y="2823950"/>
            <a:ext cx="4661100" cy="66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3" name="Google Shape;73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720368" y="2539343"/>
            <a:ext cx="1197825" cy="1992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61548">
            <a:off x="5998525" y="3527697"/>
            <a:ext cx="2519422" cy="1385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6624575" y="4049549"/>
            <a:ext cx="2519424" cy="1214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9825" y="3310774"/>
            <a:ext cx="2519424" cy="1214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88053">
            <a:off x="7054888" y="2985950"/>
            <a:ext cx="2519427" cy="1385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07288" y="4237820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/>
          <p:nvPr/>
        </p:nvSpPr>
        <p:spPr>
          <a:xfrm>
            <a:off x="1004950" y="820700"/>
            <a:ext cx="7134000" cy="30399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title" hasCustomPrompt="1"/>
          </p:nvPr>
        </p:nvSpPr>
        <p:spPr>
          <a:xfrm>
            <a:off x="1553975" y="1370375"/>
            <a:ext cx="603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9" name="Google Shape;89;p11"/>
          <p:cNvSpPr txBox="1">
            <a:spLocks noGrp="1"/>
          </p:cNvSpPr>
          <p:nvPr>
            <p:ph type="subTitle" idx="1"/>
          </p:nvPr>
        </p:nvSpPr>
        <p:spPr>
          <a:xfrm>
            <a:off x="1553975" y="2881475"/>
            <a:ext cx="6036000" cy="4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90" name="Google Shape;90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94550" y="3486150"/>
            <a:ext cx="1452026" cy="166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04950" y="4601532"/>
            <a:ext cx="1971210" cy="636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21457" y="3404601"/>
            <a:ext cx="2397952" cy="153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19401" y="4090338"/>
            <a:ext cx="1040399" cy="144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25696" y="4295612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3"/>
          <p:cNvSpPr/>
          <p:nvPr/>
        </p:nvSpPr>
        <p:spPr>
          <a:xfrm>
            <a:off x="362850" y="279325"/>
            <a:ext cx="8418300" cy="45849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hasCustomPrompt="1"/>
          </p:nvPr>
        </p:nvSpPr>
        <p:spPr>
          <a:xfrm>
            <a:off x="1290484" y="1139975"/>
            <a:ext cx="1190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"/>
          </p:nvPr>
        </p:nvSpPr>
        <p:spPr>
          <a:xfrm>
            <a:off x="795200" y="2133593"/>
            <a:ext cx="218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2" hasCustomPrompt="1"/>
          </p:nvPr>
        </p:nvSpPr>
        <p:spPr>
          <a:xfrm>
            <a:off x="3976762" y="1139975"/>
            <a:ext cx="1190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3"/>
          </p:nvPr>
        </p:nvSpPr>
        <p:spPr>
          <a:xfrm>
            <a:off x="3481500" y="2133593"/>
            <a:ext cx="218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4" hasCustomPrompt="1"/>
          </p:nvPr>
        </p:nvSpPr>
        <p:spPr>
          <a:xfrm>
            <a:off x="6663012" y="1139975"/>
            <a:ext cx="1190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5"/>
          </p:nvPr>
        </p:nvSpPr>
        <p:spPr>
          <a:xfrm>
            <a:off x="6167750" y="2133599"/>
            <a:ext cx="218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6" hasCustomPrompt="1"/>
          </p:nvPr>
        </p:nvSpPr>
        <p:spPr>
          <a:xfrm>
            <a:off x="1290484" y="2865595"/>
            <a:ext cx="1190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7"/>
          </p:nvPr>
        </p:nvSpPr>
        <p:spPr>
          <a:xfrm>
            <a:off x="795200" y="3860652"/>
            <a:ext cx="218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8" hasCustomPrompt="1"/>
          </p:nvPr>
        </p:nvSpPr>
        <p:spPr>
          <a:xfrm>
            <a:off x="3976762" y="2865595"/>
            <a:ext cx="1190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7" name="Google Shape;107;p13"/>
          <p:cNvSpPr txBox="1">
            <a:spLocks noGrp="1"/>
          </p:cNvSpPr>
          <p:nvPr>
            <p:ph type="subTitle" idx="9"/>
          </p:nvPr>
        </p:nvSpPr>
        <p:spPr>
          <a:xfrm>
            <a:off x="3481500" y="3860652"/>
            <a:ext cx="218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13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14"/>
          </p:nvPr>
        </p:nvSpPr>
        <p:spPr>
          <a:xfrm>
            <a:off x="795200" y="1689331"/>
            <a:ext cx="218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15"/>
          </p:nvPr>
        </p:nvSpPr>
        <p:spPr>
          <a:xfrm>
            <a:off x="3481500" y="1689331"/>
            <a:ext cx="218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6"/>
          </p:nvPr>
        </p:nvSpPr>
        <p:spPr>
          <a:xfrm>
            <a:off x="6167750" y="1689334"/>
            <a:ext cx="218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17"/>
          </p:nvPr>
        </p:nvSpPr>
        <p:spPr>
          <a:xfrm>
            <a:off x="795200" y="3411848"/>
            <a:ext cx="218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18"/>
          </p:nvPr>
        </p:nvSpPr>
        <p:spPr>
          <a:xfrm>
            <a:off x="3481500" y="3411848"/>
            <a:ext cx="218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6850" y="3295083"/>
            <a:ext cx="2668600" cy="1286093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5"/>
          <p:cNvSpPr/>
          <p:nvPr/>
        </p:nvSpPr>
        <p:spPr>
          <a:xfrm>
            <a:off x="905400" y="861300"/>
            <a:ext cx="7333200" cy="30936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1" name="Google Shape;12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60354" y="4295612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5"/>
          <p:cNvSpPr txBox="1">
            <a:spLocks noGrp="1"/>
          </p:cNvSpPr>
          <p:nvPr>
            <p:ph type="title"/>
          </p:nvPr>
        </p:nvSpPr>
        <p:spPr>
          <a:xfrm>
            <a:off x="2290025" y="3012200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23" name="Google Shape;123;p15"/>
          <p:cNvSpPr txBox="1">
            <a:spLocks noGrp="1"/>
          </p:cNvSpPr>
          <p:nvPr>
            <p:ph type="subTitle" idx="1"/>
          </p:nvPr>
        </p:nvSpPr>
        <p:spPr>
          <a:xfrm>
            <a:off x="1187900" y="1271900"/>
            <a:ext cx="6768300" cy="17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pic>
        <p:nvPicPr>
          <p:cNvPr id="124" name="Google Shape;12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29696" flipH="1">
            <a:off x="7370692" y="2974209"/>
            <a:ext cx="1681670" cy="1927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4579940" y="4163950"/>
            <a:ext cx="1040399" cy="144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6137625" y="3634360"/>
            <a:ext cx="2631409" cy="168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10968" y="4237820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7"/>
          <p:cNvSpPr/>
          <p:nvPr/>
        </p:nvSpPr>
        <p:spPr>
          <a:xfrm>
            <a:off x="362850" y="279325"/>
            <a:ext cx="8418300" cy="45849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7" name="Google Shape;25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0193" y="3741051"/>
            <a:ext cx="2397952" cy="153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42380">
            <a:off x="7951333" y="3374502"/>
            <a:ext cx="1426648" cy="1636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78950" y="4237824"/>
            <a:ext cx="2519424" cy="1214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12576" y="4050713"/>
            <a:ext cx="1040399" cy="144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Handlee"/>
              <a:buNone/>
              <a:defRPr sz="37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Handlee"/>
              <a:buNone/>
              <a:defRPr sz="37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Handlee"/>
              <a:buNone/>
              <a:defRPr sz="37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Handlee"/>
              <a:buNone/>
              <a:defRPr sz="37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Handlee"/>
              <a:buNone/>
              <a:defRPr sz="37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Handlee"/>
              <a:buNone/>
              <a:defRPr sz="37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Handlee"/>
              <a:buNone/>
              <a:defRPr sz="37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Handlee"/>
              <a:buNone/>
              <a:defRPr sz="37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Handlee"/>
              <a:buNone/>
              <a:defRPr sz="37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●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○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■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●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○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■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●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○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ivvic"/>
              <a:buChar char="■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5" r:id="rId4"/>
    <p:sldLayoutId id="2147483657" r:id="rId5"/>
    <p:sldLayoutId id="2147483658" r:id="rId6"/>
    <p:sldLayoutId id="2147483659" r:id="rId7"/>
    <p:sldLayoutId id="2147483661" r:id="rId8"/>
    <p:sldLayoutId id="2147483673" r:id="rId9"/>
    <p:sldLayoutId id="2147483674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4.png"/><Relationship Id="rId7" Type="http://schemas.openxmlformats.org/officeDocument/2006/relationships/image" Target="../media/image8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7.png"/><Relationship Id="rId5" Type="http://schemas.openxmlformats.org/officeDocument/2006/relationships/image" Target="../media/image6.png"/><Relationship Id="rId10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.png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11" Type="http://schemas.openxmlformats.org/officeDocument/2006/relationships/image" Target="../media/image28.gif"/><Relationship Id="rId5" Type="http://schemas.openxmlformats.org/officeDocument/2006/relationships/image" Target="../media/image7.png"/><Relationship Id="rId10" Type="http://schemas.openxmlformats.org/officeDocument/2006/relationships/image" Target="../media/image27.gif"/><Relationship Id="rId4" Type="http://schemas.openxmlformats.org/officeDocument/2006/relationships/image" Target="../media/image3.png"/><Relationship Id="rId9" Type="http://schemas.openxmlformats.org/officeDocument/2006/relationships/image" Target="../media/image26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2.png"/><Relationship Id="rId7" Type="http://schemas.openxmlformats.org/officeDocument/2006/relationships/image" Target="../media/image3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3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2"/>
          <p:cNvSpPr txBox="1">
            <a:spLocks noGrp="1"/>
          </p:cNvSpPr>
          <p:nvPr>
            <p:ph type="ctrTitle"/>
          </p:nvPr>
        </p:nvSpPr>
        <p:spPr>
          <a:xfrm>
            <a:off x="1381600" y="1177125"/>
            <a:ext cx="6381000" cy="180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i="1" dirty="0" smtClean="0"/>
              <a:t>“Stone Soup”</a:t>
            </a:r>
            <a:r>
              <a:rPr lang="en" sz="5000" dirty="0" smtClean="0"/>
              <a:t/>
            </a:r>
            <a:br>
              <a:rPr lang="en" sz="5000" dirty="0" smtClean="0"/>
            </a:br>
            <a:r>
              <a:rPr lang="en" sz="5000" dirty="0" smtClean="0"/>
              <a:t>Vocabulary</a:t>
            </a:r>
            <a:endParaRPr sz="6000" dirty="0"/>
          </a:p>
        </p:txBody>
      </p:sp>
      <p:sp>
        <p:nvSpPr>
          <p:cNvPr id="280" name="Google Shape;280;p32"/>
          <p:cNvSpPr txBox="1">
            <a:spLocks noGrp="1"/>
          </p:cNvSpPr>
          <p:nvPr>
            <p:ph type="subTitle" idx="1"/>
          </p:nvPr>
        </p:nvSpPr>
        <p:spPr>
          <a:xfrm>
            <a:off x="2392500" y="2980375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G</a:t>
            </a:r>
            <a:r>
              <a:rPr lang="en" dirty="0" smtClean="0"/>
              <a:t>rade 5</a:t>
            </a:r>
            <a:endParaRPr dirty="0"/>
          </a:p>
        </p:txBody>
      </p:sp>
      <p:pic>
        <p:nvPicPr>
          <p:cNvPr id="281" name="Google Shape;28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257" y="3154051"/>
            <a:ext cx="2397952" cy="153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98675" y="3915535"/>
            <a:ext cx="2519424" cy="1385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42380">
            <a:off x="6564208" y="3688377"/>
            <a:ext cx="1426648" cy="1636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45875" y="4109924"/>
            <a:ext cx="2519424" cy="1214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90601" y="534988"/>
            <a:ext cx="1040387" cy="1636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77201" y="3993688"/>
            <a:ext cx="1040399" cy="144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265298" y="1021164"/>
            <a:ext cx="1426651" cy="105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959255" y="482650"/>
            <a:ext cx="514964" cy="88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830998" y="360398"/>
            <a:ext cx="637700" cy="603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2338967"/>
              </p:ext>
            </p:extLst>
          </p:nvPr>
        </p:nvGraphicFramePr>
        <p:xfrm>
          <a:off x="1832589" y="1055865"/>
          <a:ext cx="5597870" cy="1618611"/>
        </p:xfrm>
        <a:graphic>
          <a:graphicData uri="http://schemas.openxmlformats.org/drawingml/2006/table">
            <a:tbl>
              <a:tblPr firstRow="1" firstCol="1" bandRow="1"/>
              <a:tblGrid>
                <a:gridCol w="1427965">
                  <a:extLst>
                    <a:ext uri="{9D8B030D-6E8A-4147-A177-3AD203B41FA5}">
                      <a16:colId xmlns:a16="http://schemas.microsoft.com/office/drawing/2014/main" xmlns="" val="2335508415"/>
                    </a:ext>
                  </a:extLst>
                </a:gridCol>
                <a:gridCol w="1338972">
                  <a:extLst>
                    <a:ext uri="{9D8B030D-6E8A-4147-A177-3AD203B41FA5}">
                      <a16:colId xmlns:a16="http://schemas.microsoft.com/office/drawing/2014/main" xmlns="" val="556903055"/>
                    </a:ext>
                  </a:extLst>
                </a:gridCol>
                <a:gridCol w="2830933">
                  <a:extLst>
                    <a:ext uri="{9D8B030D-6E8A-4147-A177-3AD203B41FA5}">
                      <a16:colId xmlns:a16="http://schemas.microsoft.com/office/drawing/2014/main" xmlns="" val="1027083325"/>
                    </a:ext>
                  </a:extLst>
                </a:gridCol>
              </a:tblGrid>
              <a:tr h="5424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 dirty="0" smtClean="0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Word</a:t>
                      </a:r>
                      <a:endParaRPr lang="en-US" sz="1050" b="1" u="sng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110" marR="5911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 dirty="0" smtClean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Part of Speech </a:t>
                      </a:r>
                      <a:endParaRPr lang="en-US" sz="1400" b="1" u="sng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110" marR="591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101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 smtClean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Definition </a:t>
                      </a:r>
                      <a:endParaRPr lang="en-US" sz="1600" b="1" u="sng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110" marR="591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53295027"/>
                  </a:ext>
                </a:extLst>
              </a:tr>
              <a:tr h="9419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2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share</a:t>
                      </a:r>
                      <a:endParaRPr lang="en-US" sz="1400" b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2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shared</a:t>
                      </a:r>
                      <a:endParaRPr lang="en-US" sz="1400" b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1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verb</a:t>
                      </a:r>
                      <a:endParaRPr lang="en-US" sz="1400" b="1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accent1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1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1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past form</a:t>
                      </a:r>
                      <a:endParaRPr lang="en-US" sz="1400" b="1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2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to have or use something at the same time as someone else </a:t>
                      </a:r>
                      <a:endParaRPr lang="en-US" sz="1600" b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17649064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891702" y="2784609"/>
            <a:ext cx="3347733" cy="9485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Why do brothers and sisters </a:t>
            </a:r>
            <a:r>
              <a:rPr lang="en-US" sz="2800" b="1" u="sng" dirty="0"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share</a:t>
            </a:r>
            <a:r>
              <a:rPr lang="en-US" sz="2400" b="1" dirty="0"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02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136195">
            <a:off x="7801243" y="1181668"/>
            <a:ext cx="526613" cy="29111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29;p35"/>
          <p:cNvSpPr txBox="1">
            <a:spLocks/>
          </p:cNvSpPr>
          <p:nvPr/>
        </p:nvSpPr>
        <p:spPr>
          <a:xfrm>
            <a:off x="-111446" y="353651"/>
            <a:ext cx="5670817" cy="1075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86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9pPr>
          </a:lstStyle>
          <a:p>
            <a:pPr lvl="0" algn="l">
              <a:buClr>
                <a:srgbClr val="000000"/>
              </a:buClr>
              <a:buSzTx/>
            </a:pPr>
            <a:r>
              <a:rPr lang="en-US" sz="72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</a:t>
            </a:r>
            <a:r>
              <a:rPr lang="en-US" sz="72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harge </a:t>
            </a:r>
            <a:r>
              <a:rPr lang="en-US" sz="4400" b="0" dirty="0">
                <a:ln w="9525">
                  <a:solidFill>
                    <a:srgbClr val="593FD3"/>
                  </a:solidFill>
                  <a:prstDash val="solid"/>
                </a:ln>
                <a:solidFill>
                  <a:srgbClr val="FA977F"/>
                </a:solidFill>
                <a:effectLst>
                  <a:outerShdw blurRad="12700" dist="38100" dir="2700000" algn="tl" rotWithShape="0">
                    <a:srgbClr val="FA977F">
                      <a:lumMod val="60000"/>
                      <a:lumOff val="40000"/>
                    </a:srgbClr>
                  </a:outerShdw>
                </a:effectLst>
                <a:latin typeface="Arial"/>
                <a:cs typeface="Arial"/>
                <a:sym typeface="Arial"/>
              </a:rPr>
              <a:t>(verb)</a:t>
            </a:r>
          </a:p>
          <a:p>
            <a:pPr algn="l"/>
            <a:endParaRPr lang="en-US" sz="720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098" name="Picture 2" descr="Cougar River GIF - Cougar River Jump GIF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037" y="1038997"/>
            <a:ext cx="2095500" cy="2790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h187 Braveheart GIF - Bh187 Braveheart Charge GIF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538" y="2434410"/>
            <a:ext cx="2649667" cy="16043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habo Charging Angrily Sticker - Chabo Days Rush Cute Sticker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871" y="672475"/>
            <a:ext cx="19050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3051504"/>
              </p:ext>
            </p:extLst>
          </p:nvPr>
        </p:nvGraphicFramePr>
        <p:xfrm>
          <a:off x="1832589" y="1055865"/>
          <a:ext cx="5597870" cy="1484396"/>
        </p:xfrm>
        <a:graphic>
          <a:graphicData uri="http://schemas.openxmlformats.org/drawingml/2006/table">
            <a:tbl>
              <a:tblPr firstRow="1" firstCol="1" bandRow="1"/>
              <a:tblGrid>
                <a:gridCol w="1427965">
                  <a:extLst>
                    <a:ext uri="{9D8B030D-6E8A-4147-A177-3AD203B41FA5}">
                      <a16:colId xmlns:a16="http://schemas.microsoft.com/office/drawing/2014/main" xmlns="" val="2335508415"/>
                    </a:ext>
                  </a:extLst>
                </a:gridCol>
                <a:gridCol w="1338972">
                  <a:extLst>
                    <a:ext uri="{9D8B030D-6E8A-4147-A177-3AD203B41FA5}">
                      <a16:colId xmlns:a16="http://schemas.microsoft.com/office/drawing/2014/main" xmlns="" val="556903055"/>
                    </a:ext>
                  </a:extLst>
                </a:gridCol>
                <a:gridCol w="2830933">
                  <a:extLst>
                    <a:ext uri="{9D8B030D-6E8A-4147-A177-3AD203B41FA5}">
                      <a16:colId xmlns:a16="http://schemas.microsoft.com/office/drawing/2014/main" xmlns="" val="1027083325"/>
                    </a:ext>
                  </a:extLst>
                </a:gridCol>
              </a:tblGrid>
              <a:tr h="5424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 dirty="0" smtClean="0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Word</a:t>
                      </a:r>
                      <a:endParaRPr lang="en-US" sz="1050" b="1" u="sng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110" marR="5911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 dirty="0" smtClean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Part of Speech </a:t>
                      </a:r>
                      <a:endParaRPr lang="en-US" sz="1400" b="1" u="sng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110" marR="591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101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 smtClean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Definition </a:t>
                      </a:r>
                      <a:endParaRPr lang="en-US" sz="1600" b="1" u="sng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110" marR="591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53295027"/>
                  </a:ext>
                </a:extLst>
              </a:tr>
              <a:tr h="9419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2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charge</a:t>
                      </a:r>
                      <a:endParaRPr lang="en-US" sz="14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2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charged</a:t>
                      </a:r>
                      <a:endParaRPr lang="en-US" sz="14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1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verb</a:t>
                      </a:r>
                      <a:endParaRPr lang="en-US" sz="1600" b="1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accent1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1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1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past form</a:t>
                      </a:r>
                      <a:endParaRPr lang="en-US" sz="1600" b="1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2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to run towards someone or something quickly and angrily</a:t>
                      </a:r>
                      <a:endParaRPr lang="en-US" sz="1600" b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17649064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530553" y="2646296"/>
            <a:ext cx="3778039" cy="9485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smtClean="0"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Why would an animal </a:t>
            </a:r>
            <a:r>
              <a:rPr lang="en-US" sz="2800" b="1" u="sng" dirty="0" smtClean="0"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charge</a:t>
            </a:r>
            <a:r>
              <a:rPr lang="en-US" sz="2400" b="1" dirty="0" smtClean="0"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towards you?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25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Google Shape;62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378393" y="3177431"/>
            <a:ext cx="1197825" cy="19920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29;p35"/>
          <p:cNvSpPr txBox="1">
            <a:spLocks/>
          </p:cNvSpPr>
          <p:nvPr/>
        </p:nvSpPr>
        <p:spPr>
          <a:xfrm>
            <a:off x="38419" y="-444850"/>
            <a:ext cx="6500693" cy="16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86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9pPr>
          </a:lstStyle>
          <a:p>
            <a:pPr algn="l"/>
            <a:r>
              <a:rPr lang="en-US" sz="72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</a:t>
            </a:r>
            <a:r>
              <a:rPr lang="en-US" sz="72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ottage </a:t>
            </a:r>
            <a:r>
              <a:rPr lang="en-US" sz="4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(noun)</a:t>
            </a:r>
          </a:p>
        </p:txBody>
      </p:sp>
      <p:pic>
        <p:nvPicPr>
          <p:cNvPr id="5122" name="Picture 2" descr="Christmas Home GIF - Christmas Home Snow GIF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496" y="1059751"/>
            <a:ext cx="2369370" cy="23693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ottage By The Lake GIF - Cottage Lake Cottage By The Lake GIF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317" y="916802"/>
            <a:ext cx="2363142" cy="16971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सूरज कीकिरने GIF - सूरज कीकिरने घर GIF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958" y="916802"/>
            <a:ext cx="2115633" cy="28176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da Dance Sticker - Ada Dance Sticker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478" y="2576624"/>
            <a:ext cx="1801477" cy="137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423108"/>
              </p:ext>
            </p:extLst>
          </p:nvPr>
        </p:nvGraphicFramePr>
        <p:xfrm>
          <a:off x="1809537" y="922271"/>
          <a:ext cx="5597870" cy="1716528"/>
        </p:xfrm>
        <a:graphic>
          <a:graphicData uri="http://schemas.openxmlformats.org/drawingml/2006/table">
            <a:tbl>
              <a:tblPr firstRow="1" firstCol="1" bandRow="1"/>
              <a:tblGrid>
                <a:gridCol w="1427965">
                  <a:extLst>
                    <a:ext uri="{9D8B030D-6E8A-4147-A177-3AD203B41FA5}">
                      <a16:colId xmlns:a16="http://schemas.microsoft.com/office/drawing/2014/main" xmlns="" val="2335508415"/>
                    </a:ext>
                  </a:extLst>
                </a:gridCol>
                <a:gridCol w="1338972">
                  <a:extLst>
                    <a:ext uri="{9D8B030D-6E8A-4147-A177-3AD203B41FA5}">
                      <a16:colId xmlns:a16="http://schemas.microsoft.com/office/drawing/2014/main" xmlns="" val="556903055"/>
                    </a:ext>
                  </a:extLst>
                </a:gridCol>
                <a:gridCol w="2830933">
                  <a:extLst>
                    <a:ext uri="{9D8B030D-6E8A-4147-A177-3AD203B41FA5}">
                      <a16:colId xmlns:a16="http://schemas.microsoft.com/office/drawing/2014/main" xmlns="" val="1027083325"/>
                    </a:ext>
                  </a:extLst>
                </a:gridCol>
              </a:tblGrid>
              <a:tr h="5424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 dirty="0" smtClean="0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Word</a:t>
                      </a:r>
                      <a:endParaRPr lang="en-US" sz="1050" b="1" u="sng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110" marR="5911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 dirty="0" smtClean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Part of Speech </a:t>
                      </a:r>
                      <a:endParaRPr lang="en-US" sz="1400" b="1" u="sng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110" marR="591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101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 smtClean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Definition </a:t>
                      </a:r>
                      <a:endParaRPr lang="en-US" sz="1600" b="1" u="sng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110" marR="591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53295027"/>
                  </a:ext>
                </a:extLst>
              </a:tr>
              <a:tr h="10727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2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cottage</a:t>
                      </a:r>
                      <a:endParaRPr lang="en-US" sz="11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1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noun</a:t>
                      </a:r>
                      <a:endParaRPr lang="en-US" sz="1600" b="1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2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 small house, usually in the countryside</a:t>
                      </a:r>
                      <a:endParaRPr lang="en-US" sz="1800" b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17649064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189949" y="2700085"/>
            <a:ext cx="4510527" cy="9485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smtClean="0"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Would you like to live in a </a:t>
            </a:r>
            <a:r>
              <a:rPr lang="en-US" sz="2800" b="1" u="sng" dirty="0" smtClean="0"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cottage</a:t>
            </a:r>
            <a:r>
              <a:rPr lang="en-US" sz="2400" b="1" dirty="0" smtClean="0"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? Why or why not?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72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769" r="2273" b="2084"/>
          <a:stretch/>
        </p:blipFill>
        <p:spPr>
          <a:xfrm>
            <a:off x="0" y="290024"/>
            <a:ext cx="9144000" cy="48534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3223959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Vocabulary Worksheet p.1</a:t>
            </a:r>
            <a:endParaRPr lang="en-US" sz="18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150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69231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Vocabulary Worksheet p.2 – Practice A</a:t>
            </a:r>
            <a:endParaRPr lang="en-US" sz="18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331"/>
            <a:ext cx="4692310" cy="479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69231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Vocabulary Worksheet p.2 – Practice A</a:t>
            </a:r>
            <a:endParaRPr lang="en-US" sz="18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331"/>
            <a:ext cx="4692310" cy="47917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427" r="-1"/>
          <a:stretch/>
        </p:blipFill>
        <p:spPr>
          <a:xfrm>
            <a:off x="4758147" y="475489"/>
            <a:ext cx="4323283" cy="46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2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69231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Vocabulary Worksheet p.2 – Practice B</a:t>
            </a:r>
            <a:endParaRPr lang="en-US" sz="18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331"/>
            <a:ext cx="4692310" cy="488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69231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Vocabulary Worksheet p.2 – Practice B</a:t>
            </a:r>
            <a:endParaRPr lang="en-US" sz="18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331"/>
            <a:ext cx="4692310" cy="48874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714"/>
          <a:stretch/>
        </p:blipFill>
        <p:spPr>
          <a:xfrm>
            <a:off x="4692310" y="369330"/>
            <a:ext cx="4427315" cy="477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09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4"/>
          <p:cNvSpPr txBox="1">
            <a:spLocks noGrp="1"/>
          </p:cNvSpPr>
          <p:nvPr>
            <p:ph type="title"/>
          </p:nvPr>
        </p:nvSpPr>
        <p:spPr>
          <a:xfrm>
            <a:off x="1290484" y="1139975"/>
            <a:ext cx="1190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309" name="Google Shape;309;p34"/>
          <p:cNvSpPr txBox="1">
            <a:spLocks noGrp="1"/>
          </p:cNvSpPr>
          <p:nvPr>
            <p:ph type="title" idx="2"/>
          </p:nvPr>
        </p:nvSpPr>
        <p:spPr>
          <a:xfrm>
            <a:off x="3976762" y="1139975"/>
            <a:ext cx="1190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2"/>
                </a:solidFill>
              </a:rPr>
              <a:t>02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311" name="Google Shape;311;p34"/>
          <p:cNvSpPr txBox="1">
            <a:spLocks noGrp="1"/>
          </p:cNvSpPr>
          <p:nvPr>
            <p:ph type="title" idx="4"/>
          </p:nvPr>
        </p:nvSpPr>
        <p:spPr>
          <a:xfrm>
            <a:off x="6663012" y="1139975"/>
            <a:ext cx="1190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/>
                </a:solidFill>
              </a:rPr>
              <a:t>03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313" name="Google Shape;313;p34"/>
          <p:cNvSpPr txBox="1">
            <a:spLocks noGrp="1"/>
          </p:cNvSpPr>
          <p:nvPr>
            <p:ph type="title" idx="6"/>
          </p:nvPr>
        </p:nvSpPr>
        <p:spPr>
          <a:xfrm>
            <a:off x="1267639" y="3003417"/>
            <a:ext cx="1190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317" name="Google Shape;317;p34"/>
          <p:cNvSpPr txBox="1">
            <a:spLocks noGrp="1"/>
          </p:cNvSpPr>
          <p:nvPr>
            <p:ph type="title" idx="13"/>
          </p:nvPr>
        </p:nvSpPr>
        <p:spPr>
          <a:xfrm>
            <a:off x="3148718" y="269800"/>
            <a:ext cx="3002639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chemeClr val="tx1"/>
                </a:solidFill>
              </a:rPr>
              <a:t>O</a:t>
            </a:r>
            <a:r>
              <a:rPr lang="en" sz="3200" b="1" dirty="0" smtClean="0">
                <a:solidFill>
                  <a:schemeClr val="tx1"/>
                </a:solidFill>
              </a:rPr>
              <a:t>utcomes </a:t>
            </a:r>
            <a:endParaRPr sz="3200" b="1" dirty="0">
              <a:solidFill>
                <a:schemeClr val="tx1"/>
              </a:solidFill>
            </a:endParaRPr>
          </a:p>
        </p:txBody>
      </p:sp>
      <p:sp>
        <p:nvSpPr>
          <p:cNvPr id="318" name="Google Shape;318;p34"/>
          <p:cNvSpPr txBox="1">
            <a:spLocks noGrp="1"/>
          </p:cNvSpPr>
          <p:nvPr>
            <p:ph type="subTitle" idx="15"/>
          </p:nvPr>
        </p:nvSpPr>
        <p:spPr>
          <a:xfrm>
            <a:off x="3355595" y="2133599"/>
            <a:ext cx="2588887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dirty="0">
                <a:solidFill>
                  <a:schemeClr val="tx2"/>
                </a:solidFill>
                <a:latin typeface="Livvic"/>
              </a:rPr>
              <a:t>spell</a:t>
            </a:r>
            <a:r>
              <a:rPr lang="en-US" sz="2000" dirty="0">
                <a:latin typeface="Livvic"/>
              </a:rPr>
              <a:t> the new words correctly.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9" name="Google Shape;319;p34"/>
          <p:cNvSpPr txBox="1">
            <a:spLocks noGrp="1"/>
          </p:cNvSpPr>
          <p:nvPr>
            <p:ph type="subTitle" idx="16"/>
          </p:nvPr>
        </p:nvSpPr>
        <p:spPr>
          <a:xfrm>
            <a:off x="6025427" y="2174391"/>
            <a:ext cx="2745585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dirty="0">
                <a:solidFill>
                  <a:schemeClr val="accent3"/>
                </a:solidFill>
                <a:latin typeface="Livvic"/>
              </a:rPr>
              <a:t>pronounce</a:t>
            </a:r>
            <a:r>
              <a:rPr lang="en-US" sz="2000" dirty="0">
                <a:latin typeface="Livvic"/>
              </a:rPr>
              <a:t> the new words correctly.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0" name="Google Shape;320;p34"/>
          <p:cNvSpPr txBox="1">
            <a:spLocks noGrp="1"/>
          </p:cNvSpPr>
          <p:nvPr>
            <p:ph type="subTitle" idx="17"/>
          </p:nvPr>
        </p:nvSpPr>
        <p:spPr>
          <a:xfrm>
            <a:off x="626113" y="3820068"/>
            <a:ext cx="424774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dirty="0">
                <a:solidFill>
                  <a:schemeClr val="accent2"/>
                </a:solidFill>
                <a:latin typeface="Livvic"/>
              </a:rPr>
              <a:t>use</a:t>
            </a:r>
            <a:r>
              <a:rPr lang="en-US" sz="2000" dirty="0">
                <a:latin typeface="Livvic"/>
              </a:rPr>
              <a:t> the new words in complete and meaningful sentences.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22" name="Google Shape;32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5979851" y="3495488"/>
            <a:ext cx="1335946" cy="153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161693" y="3018618"/>
            <a:ext cx="1197825" cy="1992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" flipH="1">
            <a:off x="6166352" y="4510668"/>
            <a:ext cx="2255442" cy="72798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10557" y="2088545"/>
            <a:ext cx="2904565" cy="762768"/>
          </a:xfrm>
        </p:spPr>
        <p:txBody>
          <a:bodyPr/>
          <a:lstStyle/>
          <a:p>
            <a:r>
              <a:rPr lang="en-US" sz="2400" b="1" dirty="0">
                <a:solidFill>
                  <a:schemeClr val="bg2"/>
                </a:solidFill>
              </a:rPr>
              <a:t>recognize</a:t>
            </a:r>
            <a:r>
              <a:rPr lang="en-US" sz="2000" b="1" dirty="0">
                <a:solidFill>
                  <a:schemeClr val="tx1"/>
                </a:solidFill>
              </a:rPr>
              <a:t> and </a:t>
            </a:r>
            <a:r>
              <a:rPr lang="en-US" sz="2400" b="1" dirty="0">
                <a:solidFill>
                  <a:schemeClr val="bg2"/>
                </a:solidFill>
              </a:rPr>
              <a:t>define</a:t>
            </a:r>
            <a:r>
              <a:rPr lang="en-US" sz="2000" b="1" dirty="0">
                <a:solidFill>
                  <a:schemeClr val="tx1"/>
                </a:solidFill>
              </a:rPr>
              <a:t> the new words.</a:t>
            </a:r>
          </a:p>
          <a:p>
            <a:endParaRPr lang="en-US" dirty="0"/>
          </a:p>
        </p:txBody>
      </p:sp>
      <p:grpSp>
        <p:nvGrpSpPr>
          <p:cNvPr id="26" name="Google Shape;28807;p77"/>
          <p:cNvGrpSpPr/>
          <p:nvPr/>
        </p:nvGrpSpPr>
        <p:grpSpPr>
          <a:xfrm>
            <a:off x="873175" y="2527840"/>
            <a:ext cx="370879" cy="337755"/>
            <a:chOff x="-40378075" y="3267450"/>
            <a:chExt cx="317425" cy="289075"/>
          </a:xfrm>
          <a:solidFill>
            <a:schemeClr val="bg2"/>
          </a:solidFill>
        </p:grpSpPr>
        <p:sp>
          <p:nvSpPr>
            <p:cNvPr id="27" name="Google Shape;28808;p77"/>
            <p:cNvSpPr/>
            <p:nvPr/>
          </p:nvSpPr>
          <p:spPr>
            <a:xfrm>
              <a:off x="-40218975" y="3308400"/>
              <a:ext cx="158325" cy="248125"/>
            </a:xfrm>
            <a:custGeom>
              <a:avLst/>
              <a:gdLst/>
              <a:ahLst/>
              <a:cxnLst/>
              <a:rect l="l" t="t" r="r" b="b"/>
              <a:pathLst>
                <a:path w="6333" h="9925" extrusionOk="0">
                  <a:moveTo>
                    <a:pt x="4694" y="1"/>
                  </a:moveTo>
                  <a:lnTo>
                    <a:pt x="4694" y="7877"/>
                  </a:lnTo>
                  <a:cubicBezTo>
                    <a:pt x="4694" y="8097"/>
                    <a:pt x="4474" y="8255"/>
                    <a:pt x="4253" y="8255"/>
                  </a:cubicBezTo>
                  <a:cubicBezTo>
                    <a:pt x="2993" y="8255"/>
                    <a:pt x="1638" y="8696"/>
                    <a:pt x="693" y="9452"/>
                  </a:cubicBezTo>
                  <a:cubicBezTo>
                    <a:pt x="536" y="9546"/>
                    <a:pt x="189" y="9925"/>
                    <a:pt x="0" y="9925"/>
                  </a:cubicBezTo>
                  <a:lnTo>
                    <a:pt x="5073" y="9925"/>
                  </a:lnTo>
                  <a:cubicBezTo>
                    <a:pt x="5734" y="9925"/>
                    <a:pt x="6333" y="9357"/>
                    <a:pt x="6333" y="8696"/>
                  </a:cubicBezTo>
                  <a:lnTo>
                    <a:pt x="6333" y="1229"/>
                  </a:lnTo>
                  <a:cubicBezTo>
                    <a:pt x="6333" y="536"/>
                    <a:pt x="5766" y="1"/>
                    <a:pt x="5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809;p77"/>
            <p:cNvSpPr/>
            <p:nvPr/>
          </p:nvSpPr>
          <p:spPr>
            <a:xfrm>
              <a:off x="-40316650" y="3267450"/>
              <a:ext cx="86675" cy="257575"/>
            </a:xfrm>
            <a:custGeom>
              <a:avLst/>
              <a:gdLst/>
              <a:ahLst/>
              <a:cxnLst/>
              <a:rect l="l" t="t" r="r" b="b"/>
              <a:pathLst>
                <a:path w="3467" h="10303" extrusionOk="0">
                  <a:moveTo>
                    <a:pt x="1" y="0"/>
                  </a:moveTo>
                  <a:lnTo>
                    <a:pt x="1" y="9105"/>
                  </a:lnTo>
                  <a:cubicBezTo>
                    <a:pt x="1166" y="9200"/>
                    <a:pt x="2489" y="9578"/>
                    <a:pt x="3466" y="10302"/>
                  </a:cubicBezTo>
                  <a:lnTo>
                    <a:pt x="3466" y="1197"/>
                  </a:lnTo>
                  <a:cubicBezTo>
                    <a:pt x="2489" y="473"/>
                    <a:pt x="1229" y="9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8810;p77"/>
            <p:cNvSpPr/>
            <p:nvPr/>
          </p:nvSpPr>
          <p:spPr>
            <a:xfrm>
              <a:off x="-40209525" y="3267450"/>
              <a:ext cx="86650" cy="257575"/>
            </a:xfrm>
            <a:custGeom>
              <a:avLst/>
              <a:gdLst/>
              <a:ahLst/>
              <a:cxnLst/>
              <a:rect l="l" t="t" r="r" b="b"/>
              <a:pathLst>
                <a:path w="3466" h="10303" extrusionOk="0">
                  <a:moveTo>
                    <a:pt x="3466" y="0"/>
                  </a:moveTo>
                  <a:cubicBezTo>
                    <a:pt x="2300" y="95"/>
                    <a:pt x="977" y="473"/>
                    <a:pt x="0" y="1197"/>
                  </a:cubicBezTo>
                  <a:lnTo>
                    <a:pt x="0" y="10302"/>
                  </a:lnTo>
                  <a:cubicBezTo>
                    <a:pt x="977" y="9578"/>
                    <a:pt x="2237" y="9200"/>
                    <a:pt x="3466" y="9105"/>
                  </a:cubicBezTo>
                  <a:lnTo>
                    <a:pt x="34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8811;p77"/>
            <p:cNvSpPr/>
            <p:nvPr/>
          </p:nvSpPr>
          <p:spPr>
            <a:xfrm>
              <a:off x="-40378075" y="3308400"/>
              <a:ext cx="157550" cy="248125"/>
            </a:xfrm>
            <a:custGeom>
              <a:avLst/>
              <a:gdLst/>
              <a:ahLst/>
              <a:cxnLst/>
              <a:rect l="l" t="t" r="r" b="b"/>
              <a:pathLst>
                <a:path w="6302" h="9925" extrusionOk="0"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lnTo>
                    <a:pt x="0" y="8664"/>
                  </a:lnTo>
                  <a:cubicBezTo>
                    <a:pt x="32" y="9357"/>
                    <a:pt x="567" y="9925"/>
                    <a:pt x="1229" y="9925"/>
                  </a:cubicBezTo>
                  <a:lnTo>
                    <a:pt x="6301" y="9925"/>
                  </a:lnTo>
                  <a:cubicBezTo>
                    <a:pt x="6112" y="9925"/>
                    <a:pt x="5766" y="9609"/>
                    <a:pt x="5608" y="9452"/>
                  </a:cubicBezTo>
                  <a:cubicBezTo>
                    <a:pt x="4631" y="8664"/>
                    <a:pt x="3277" y="8255"/>
                    <a:pt x="2048" y="8255"/>
                  </a:cubicBezTo>
                  <a:cubicBezTo>
                    <a:pt x="1828" y="8255"/>
                    <a:pt x="1638" y="8066"/>
                    <a:pt x="1638" y="7877"/>
                  </a:cubicBezTo>
                  <a:lnTo>
                    <a:pt x="163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22595;p41"/>
          <p:cNvGrpSpPr/>
          <p:nvPr/>
        </p:nvGrpSpPr>
        <p:grpSpPr>
          <a:xfrm>
            <a:off x="963173" y="1586575"/>
            <a:ext cx="520256" cy="297357"/>
            <a:chOff x="5358450" y="4015675"/>
            <a:chExt cx="289875" cy="191425"/>
          </a:xfrm>
          <a:solidFill>
            <a:schemeClr val="bg2"/>
          </a:solidFill>
        </p:grpSpPr>
        <p:sp>
          <p:nvSpPr>
            <p:cNvPr id="32" name="Google Shape;22596;p41"/>
            <p:cNvSpPr/>
            <p:nvPr/>
          </p:nvSpPr>
          <p:spPr>
            <a:xfrm>
              <a:off x="5358450" y="4015675"/>
              <a:ext cx="289875" cy="89025"/>
            </a:xfrm>
            <a:custGeom>
              <a:avLst/>
              <a:gdLst/>
              <a:ahLst/>
              <a:cxnLst/>
              <a:rect l="l" t="t" r="r" b="b"/>
              <a:pathLst>
                <a:path w="11595" h="3561" extrusionOk="0">
                  <a:moveTo>
                    <a:pt x="5798" y="1"/>
                  </a:moveTo>
                  <a:cubicBezTo>
                    <a:pt x="2773" y="1"/>
                    <a:pt x="316" y="3120"/>
                    <a:pt x="1" y="3561"/>
                  </a:cubicBezTo>
                  <a:cubicBezTo>
                    <a:pt x="1229" y="2679"/>
                    <a:pt x="3561" y="1734"/>
                    <a:pt x="5798" y="1734"/>
                  </a:cubicBezTo>
                  <a:cubicBezTo>
                    <a:pt x="7751" y="1734"/>
                    <a:pt x="10051" y="2490"/>
                    <a:pt x="11595" y="3561"/>
                  </a:cubicBezTo>
                  <a:cubicBezTo>
                    <a:pt x="11280" y="3120"/>
                    <a:pt x="8822" y="1"/>
                    <a:pt x="57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2597;p41"/>
            <p:cNvSpPr/>
            <p:nvPr/>
          </p:nvSpPr>
          <p:spPr>
            <a:xfrm>
              <a:off x="5494725" y="4101525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536" y="725"/>
                    <a:pt x="693" y="568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2598;p41"/>
            <p:cNvSpPr/>
            <p:nvPr/>
          </p:nvSpPr>
          <p:spPr>
            <a:xfrm>
              <a:off x="5460050" y="4077125"/>
              <a:ext cx="86675" cy="78000"/>
            </a:xfrm>
            <a:custGeom>
              <a:avLst/>
              <a:gdLst/>
              <a:ahLst/>
              <a:cxnLst/>
              <a:rect l="l" t="t" r="r" b="b"/>
              <a:pathLst>
                <a:path w="3467" h="3120" extrusionOk="0">
                  <a:moveTo>
                    <a:pt x="1734" y="315"/>
                  </a:moveTo>
                  <a:cubicBezTo>
                    <a:pt x="2332" y="315"/>
                    <a:pt x="2773" y="788"/>
                    <a:pt x="2773" y="1323"/>
                  </a:cubicBezTo>
                  <a:cubicBezTo>
                    <a:pt x="2773" y="1922"/>
                    <a:pt x="2269" y="2363"/>
                    <a:pt x="1734" y="2363"/>
                  </a:cubicBezTo>
                  <a:cubicBezTo>
                    <a:pt x="1135" y="2363"/>
                    <a:pt x="694" y="1890"/>
                    <a:pt x="694" y="1323"/>
                  </a:cubicBezTo>
                  <a:cubicBezTo>
                    <a:pt x="663" y="788"/>
                    <a:pt x="1135" y="315"/>
                    <a:pt x="1734" y="315"/>
                  </a:cubicBezTo>
                  <a:close/>
                  <a:moveTo>
                    <a:pt x="1734" y="0"/>
                  </a:moveTo>
                  <a:cubicBezTo>
                    <a:pt x="1324" y="0"/>
                    <a:pt x="978" y="32"/>
                    <a:pt x="599" y="63"/>
                  </a:cubicBezTo>
                  <a:cubicBezTo>
                    <a:pt x="190" y="378"/>
                    <a:pt x="1" y="851"/>
                    <a:pt x="1" y="1386"/>
                  </a:cubicBezTo>
                  <a:cubicBezTo>
                    <a:pt x="1" y="2332"/>
                    <a:pt x="789" y="3119"/>
                    <a:pt x="1734" y="3119"/>
                  </a:cubicBezTo>
                  <a:cubicBezTo>
                    <a:pt x="2679" y="3119"/>
                    <a:pt x="3466" y="2332"/>
                    <a:pt x="3466" y="1386"/>
                  </a:cubicBezTo>
                  <a:cubicBezTo>
                    <a:pt x="3466" y="851"/>
                    <a:pt x="3214" y="378"/>
                    <a:pt x="2868" y="63"/>
                  </a:cubicBezTo>
                  <a:cubicBezTo>
                    <a:pt x="2521" y="32"/>
                    <a:pt x="2112" y="0"/>
                    <a:pt x="17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2599;p41"/>
            <p:cNvSpPr/>
            <p:nvPr/>
          </p:nvSpPr>
          <p:spPr>
            <a:xfrm>
              <a:off x="5362400" y="4084200"/>
              <a:ext cx="282000" cy="122900"/>
            </a:xfrm>
            <a:custGeom>
              <a:avLst/>
              <a:gdLst/>
              <a:ahLst/>
              <a:cxnLst/>
              <a:rect l="l" t="t" r="r" b="b"/>
              <a:pathLst>
                <a:path w="11280" h="4916" extrusionOk="0">
                  <a:moveTo>
                    <a:pt x="3466" y="1"/>
                  </a:moveTo>
                  <a:lnTo>
                    <a:pt x="3466" y="1"/>
                  </a:lnTo>
                  <a:cubicBezTo>
                    <a:pt x="2332" y="253"/>
                    <a:pt x="1103" y="820"/>
                    <a:pt x="0" y="1576"/>
                  </a:cubicBezTo>
                  <a:cubicBezTo>
                    <a:pt x="693" y="2395"/>
                    <a:pt x="2899" y="4915"/>
                    <a:pt x="5640" y="4915"/>
                  </a:cubicBezTo>
                  <a:cubicBezTo>
                    <a:pt x="8349" y="4884"/>
                    <a:pt x="10617" y="2395"/>
                    <a:pt x="11279" y="1576"/>
                  </a:cubicBezTo>
                  <a:cubicBezTo>
                    <a:pt x="10176" y="820"/>
                    <a:pt x="8948" y="253"/>
                    <a:pt x="7814" y="1"/>
                  </a:cubicBezTo>
                  <a:lnTo>
                    <a:pt x="7814" y="1"/>
                  </a:lnTo>
                  <a:cubicBezTo>
                    <a:pt x="7971" y="347"/>
                    <a:pt x="8097" y="694"/>
                    <a:pt x="8097" y="1103"/>
                  </a:cubicBezTo>
                  <a:cubicBezTo>
                    <a:pt x="8097" y="2427"/>
                    <a:pt x="6994" y="3529"/>
                    <a:pt x="5640" y="3529"/>
                  </a:cubicBezTo>
                  <a:cubicBezTo>
                    <a:pt x="4316" y="3529"/>
                    <a:pt x="3214" y="2427"/>
                    <a:pt x="3214" y="1103"/>
                  </a:cubicBezTo>
                  <a:cubicBezTo>
                    <a:pt x="3214" y="694"/>
                    <a:pt x="3277" y="347"/>
                    <a:pt x="34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28596;p76"/>
          <p:cNvGrpSpPr/>
          <p:nvPr/>
        </p:nvGrpSpPr>
        <p:grpSpPr>
          <a:xfrm>
            <a:off x="3677280" y="1575256"/>
            <a:ext cx="431358" cy="405315"/>
            <a:chOff x="1490050" y="3805975"/>
            <a:chExt cx="491900" cy="482350"/>
          </a:xfrm>
          <a:solidFill>
            <a:schemeClr val="tx2"/>
          </a:solidFill>
        </p:grpSpPr>
        <p:sp>
          <p:nvSpPr>
            <p:cNvPr id="38" name="Google Shape;28597;p76"/>
            <p:cNvSpPr/>
            <p:nvPr/>
          </p:nvSpPr>
          <p:spPr>
            <a:xfrm>
              <a:off x="1541775" y="3877050"/>
              <a:ext cx="302500" cy="277225"/>
            </a:xfrm>
            <a:custGeom>
              <a:avLst/>
              <a:gdLst/>
              <a:ahLst/>
              <a:cxnLst/>
              <a:rect l="l" t="t" r="r" b="b"/>
              <a:pathLst>
                <a:path w="12100" h="11089" extrusionOk="0">
                  <a:moveTo>
                    <a:pt x="10512" y="1"/>
                  </a:moveTo>
                  <a:lnTo>
                    <a:pt x="0" y="10513"/>
                  </a:lnTo>
                  <a:cubicBezTo>
                    <a:pt x="207" y="10475"/>
                    <a:pt x="415" y="10456"/>
                    <a:pt x="622" y="10456"/>
                  </a:cubicBezTo>
                  <a:cubicBezTo>
                    <a:pt x="1327" y="10456"/>
                    <a:pt x="2020" y="10674"/>
                    <a:pt x="2602" y="11088"/>
                  </a:cubicBezTo>
                  <a:lnTo>
                    <a:pt x="12099" y="1588"/>
                  </a:lnTo>
                  <a:lnTo>
                    <a:pt x="1051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9" name="Google Shape;28598;p76"/>
            <p:cNvSpPr/>
            <p:nvPr/>
          </p:nvSpPr>
          <p:spPr>
            <a:xfrm>
              <a:off x="1824450" y="3805975"/>
              <a:ext cx="157500" cy="150525"/>
            </a:xfrm>
            <a:custGeom>
              <a:avLst/>
              <a:gdLst/>
              <a:ahLst/>
              <a:cxnLst/>
              <a:rect l="l" t="t" r="r" b="b"/>
              <a:pathLst>
                <a:path w="6300" h="6021" extrusionOk="0">
                  <a:moveTo>
                    <a:pt x="3211" y="0"/>
                  </a:moveTo>
                  <a:cubicBezTo>
                    <a:pt x="2484" y="0"/>
                    <a:pt x="1758" y="281"/>
                    <a:pt x="1208" y="841"/>
                  </a:cubicBezTo>
                  <a:lnTo>
                    <a:pt x="0" y="2049"/>
                  </a:lnTo>
                  <a:lnTo>
                    <a:pt x="3972" y="6021"/>
                  </a:lnTo>
                  <a:lnTo>
                    <a:pt x="5180" y="4813"/>
                  </a:lnTo>
                  <a:cubicBezTo>
                    <a:pt x="6294" y="3717"/>
                    <a:pt x="6300" y="1925"/>
                    <a:pt x="5198" y="823"/>
                  </a:cubicBezTo>
                  <a:cubicBezTo>
                    <a:pt x="4649" y="274"/>
                    <a:pt x="3930" y="0"/>
                    <a:pt x="32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0" name="Google Shape;28599;p76"/>
            <p:cNvSpPr/>
            <p:nvPr/>
          </p:nvSpPr>
          <p:spPr>
            <a:xfrm>
              <a:off x="1626675" y="3936600"/>
              <a:ext cx="277225" cy="302600"/>
            </a:xfrm>
            <a:custGeom>
              <a:avLst/>
              <a:gdLst/>
              <a:ahLst/>
              <a:cxnLst/>
              <a:rect l="l" t="t" r="r" b="b"/>
              <a:pathLst>
                <a:path w="11089" h="12104" extrusionOk="0">
                  <a:moveTo>
                    <a:pt x="9501" y="1"/>
                  </a:moveTo>
                  <a:lnTo>
                    <a:pt x="1" y="9501"/>
                  </a:lnTo>
                  <a:cubicBezTo>
                    <a:pt x="537" y="10254"/>
                    <a:pt x="745" y="11194"/>
                    <a:pt x="576" y="12103"/>
                  </a:cubicBezTo>
                  <a:lnTo>
                    <a:pt x="11088" y="1591"/>
                  </a:lnTo>
                  <a:lnTo>
                    <a:pt x="950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1" name="Google Shape;28600;p76"/>
            <p:cNvSpPr/>
            <p:nvPr/>
          </p:nvSpPr>
          <p:spPr>
            <a:xfrm>
              <a:off x="1490050" y="4166500"/>
              <a:ext cx="129950" cy="121825"/>
            </a:xfrm>
            <a:custGeom>
              <a:avLst/>
              <a:gdLst/>
              <a:ahLst/>
              <a:cxnLst/>
              <a:rect l="l" t="t" r="r" b="b"/>
              <a:pathLst>
                <a:path w="5198" h="4873" extrusionOk="0">
                  <a:moveTo>
                    <a:pt x="2693" y="0"/>
                  </a:moveTo>
                  <a:cubicBezTo>
                    <a:pt x="2243" y="0"/>
                    <a:pt x="1790" y="133"/>
                    <a:pt x="1398" y="405"/>
                  </a:cubicBezTo>
                  <a:lnTo>
                    <a:pt x="1398" y="402"/>
                  </a:lnTo>
                  <a:lnTo>
                    <a:pt x="741" y="2446"/>
                  </a:lnTo>
                  <a:lnTo>
                    <a:pt x="139" y="4118"/>
                  </a:lnTo>
                  <a:cubicBezTo>
                    <a:pt x="0" y="4500"/>
                    <a:pt x="295" y="4872"/>
                    <a:pt x="664" y="4872"/>
                  </a:cubicBezTo>
                  <a:cubicBezTo>
                    <a:pt x="727" y="4872"/>
                    <a:pt x="793" y="4861"/>
                    <a:pt x="859" y="4837"/>
                  </a:cubicBezTo>
                  <a:lnTo>
                    <a:pt x="2530" y="4235"/>
                  </a:lnTo>
                  <a:lnTo>
                    <a:pt x="4574" y="3579"/>
                  </a:lnTo>
                  <a:cubicBezTo>
                    <a:pt x="5198" y="2672"/>
                    <a:pt x="5086" y="1450"/>
                    <a:pt x="4306" y="670"/>
                  </a:cubicBezTo>
                  <a:cubicBezTo>
                    <a:pt x="3866" y="228"/>
                    <a:pt x="3282" y="0"/>
                    <a:pt x="26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3" name="Google Shape;28418;p76"/>
          <p:cNvGrpSpPr/>
          <p:nvPr/>
        </p:nvGrpSpPr>
        <p:grpSpPr>
          <a:xfrm>
            <a:off x="6443355" y="1623157"/>
            <a:ext cx="439313" cy="360076"/>
            <a:chOff x="2678350" y="1464650"/>
            <a:chExt cx="499750" cy="422700"/>
          </a:xfrm>
          <a:solidFill>
            <a:schemeClr val="accent5"/>
          </a:solidFill>
        </p:grpSpPr>
        <p:sp>
          <p:nvSpPr>
            <p:cNvPr id="44" name="Google Shape;28419;p76"/>
            <p:cNvSpPr/>
            <p:nvPr/>
          </p:nvSpPr>
          <p:spPr>
            <a:xfrm>
              <a:off x="3081050" y="1542700"/>
              <a:ext cx="97050" cy="267350"/>
            </a:xfrm>
            <a:custGeom>
              <a:avLst/>
              <a:gdLst/>
              <a:ahLst/>
              <a:cxnLst/>
              <a:rect l="l" t="t" r="r" b="b"/>
              <a:pathLst>
                <a:path w="3882" h="10694" extrusionOk="0">
                  <a:moveTo>
                    <a:pt x="618" y="0"/>
                  </a:moveTo>
                  <a:cubicBezTo>
                    <a:pt x="474" y="0"/>
                    <a:pt x="329" y="55"/>
                    <a:pt x="220" y="165"/>
                  </a:cubicBezTo>
                  <a:cubicBezTo>
                    <a:pt x="3" y="384"/>
                    <a:pt x="0" y="737"/>
                    <a:pt x="214" y="957"/>
                  </a:cubicBezTo>
                  <a:cubicBezTo>
                    <a:pt x="2650" y="3375"/>
                    <a:pt x="2650" y="7316"/>
                    <a:pt x="214" y="9737"/>
                  </a:cubicBezTo>
                  <a:cubicBezTo>
                    <a:pt x="0" y="9957"/>
                    <a:pt x="3" y="10310"/>
                    <a:pt x="220" y="10526"/>
                  </a:cubicBezTo>
                  <a:cubicBezTo>
                    <a:pt x="330" y="10638"/>
                    <a:pt x="475" y="10693"/>
                    <a:pt x="620" y="10693"/>
                  </a:cubicBezTo>
                  <a:cubicBezTo>
                    <a:pt x="761" y="10693"/>
                    <a:pt x="902" y="10641"/>
                    <a:pt x="1012" y="10535"/>
                  </a:cubicBezTo>
                  <a:cubicBezTo>
                    <a:pt x="3882" y="7672"/>
                    <a:pt x="3882" y="3022"/>
                    <a:pt x="1012" y="159"/>
                  </a:cubicBezTo>
                  <a:cubicBezTo>
                    <a:pt x="902" y="53"/>
                    <a:pt x="760" y="0"/>
                    <a:pt x="6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solidFill>
                <a:schemeClr val="accent3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" name="Google Shape;28420;p76"/>
            <p:cNvSpPr/>
            <p:nvPr/>
          </p:nvSpPr>
          <p:spPr>
            <a:xfrm>
              <a:off x="3041000" y="1582600"/>
              <a:ext cx="75075" cy="187725"/>
            </a:xfrm>
            <a:custGeom>
              <a:avLst/>
              <a:gdLst/>
              <a:ahLst/>
              <a:cxnLst/>
              <a:rect l="l" t="t" r="r" b="b"/>
              <a:pathLst>
                <a:path w="3003" h="7509" extrusionOk="0">
                  <a:moveTo>
                    <a:pt x="626" y="0"/>
                  </a:moveTo>
                  <a:cubicBezTo>
                    <a:pt x="482" y="0"/>
                    <a:pt x="337" y="55"/>
                    <a:pt x="226" y="165"/>
                  </a:cubicBezTo>
                  <a:cubicBezTo>
                    <a:pt x="9" y="381"/>
                    <a:pt x="6" y="734"/>
                    <a:pt x="220" y="957"/>
                  </a:cubicBezTo>
                  <a:cubicBezTo>
                    <a:pt x="1774" y="2495"/>
                    <a:pt x="1774" y="5007"/>
                    <a:pt x="220" y="6545"/>
                  </a:cubicBezTo>
                  <a:cubicBezTo>
                    <a:pt x="0" y="6765"/>
                    <a:pt x="0" y="7124"/>
                    <a:pt x="220" y="7343"/>
                  </a:cubicBezTo>
                  <a:cubicBezTo>
                    <a:pt x="330" y="7453"/>
                    <a:pt x="474" y="7508"/>
                    <a:pt x="619" y="7508"/>
                  </a:cubicBezTo>
                  <a:cubicBezTo>
                    <a:pt x="763" y="7508"/>
                    <a:pt x="908" y="7453"/>
                    <a:pt x="1018" y="7343"/>
                  </a:cubicBezTo>
                  <a:cubicBezTo>
                    <a:pt x="3002" y="5359"/>
                    <a:pt x="3002" y="2143"/>
                    <a:pt x="1018" y="159"/>
                  </a:cubicBezTo>
                  <a:cubicBezTo>
                    <a:pt x="909" y="53"/>
                    <a:pt x="768" y="0"/>
                    <a:pt x="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solidFill>
                <a:schemeClr val="accent3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6" name="Google Shape;28421;p76"/>
            <p:cNvSpPr/>
            <p:nvPr/>
          </p:nvSpPr>
          <p:spPr>
            <a:xfrm>
              <a:off x="2678350" y="1464650"/>
              <a:ext cx="339700" cy="422700"/>
            </a:xfrm>
            <a:custGeom>
              <a:avLst/>
              <a:gdLst/>
              <a:ahLst/>
              <a:cxnLst/>
              <a:rect l="l" t="t" r="r" b="b"/>
              <a:pathLst>
                <a:path w="13588" h="16908" extrusionOk="0">
                  <a:moveTo>
                    <a:pt x="5683" y="5632"/>
                  </a:moveTo>
                  <a:lnTo>
                    <a:pt x="5683" y="11278"/>
                  </a:lnTo>
                  <a:lnTo>
                    <a:pt x="3952" y="11278"/>
                  </a:lnTo>
                  <a:cubicBezTo>
                    <a:pt x="3638" y="11278"/>
                    <a:pt x="3389" y="11026"/>
                    <a:pt x="3389" y="10712"/>
                  </a:cubicBezTo>
                  <a:lnTo>
                    <a:pt x="3389" y="6195"/>
                  </a:lnTo>
                  <a:cubicBezTo>
                    <a:pt x="3389" y="5882"/>
                    <a:pt x="3638" y="5632"/>
                    <a:pt x="3952" y="5632"/>
                  </a:cubicBezTo>
                  <a:close/>
                  <a:moveTo>
                    <a:pt x="11895" y="1115"/>
                  </a:moveTo>
                  <a:cubicBezTo>
                    <a:pt x="12206" y="1115"/>
                    <a:pt x="12458" y="1365"/>
                    <a:pt x="12458" y="1679"/>
                  </a:cubicBezTo>
                  <a:lnTo>
                    <a:pt x="12458" y="15229"/>
                  </a:lnTo>
                  <a:cubicBezTo>
                    <a:pt x="12458" y="15542"/>
                    <a:pt x="12206" y="15792"/>
                    <a:pt x="11895" y="15792"/>
                  </a:cubicBezTo>
                  <a:cubicBezTo>
                    <a:pt x="11582" y="15792"/>
                    <a:pt x="11329" y="15542"/>
                    <a:pt x="11329" y="15229"/>
                  </a:cubicBezTo>
                  <a:lnTo>
                    <a:pt x="11329" y="1679"/>
                  </a:lnTo>
                  <a:cubicBezTo>
                    <a:pt x="11329" y="1365"/>
                    <a:pt x="11582" y="1115"/>
                    <a:pt x="11895" y="1115"/>
                  </a:cubicBezTo>
                  <a:close/>
                  <a:moveTo>
                    <a:pt x="11892" y="0"/>
                  </a:moveTo>
                  <a:cubicBezTo>
                    <a:pt x="11090" y="0"/>
                    <a:pt x="10386" y="570"/>
                    <a:pt x="10230" y="1374"/>
                  </a:cubicBezTo>
                  <a:lnTo>
                    <a:pt x="6060" y="4503"/>
                  </a:lnTo>
                  <a:lnTo>
                    <a:pt x="3952" y="4503"/>
                  </a:lnTo>
                  <a:cubicBezTo>
                    <a:pt x="3235" y="4503"/>
                    <a:pt x="2600" y="4955"/>
                    <a:pt x="2362" y="5632"/>
                  </a:cubicBezTo>
                  <a:lnTo>
                    <a:pt x="1693" y="5632"/>
                  </a:lnTo>
                  <a:cubicBezTo>
                    <a:pt x="757" y="5632"/>
                    <a:pt x="1" y="6388"/>
                    <a:pt x="1" y="7325"/>
                  </a:cubicBezTo>
                  <a:lnTo>
                    <a:pt x="1" y="9583"/>
                  </a:lnTo>
                  <a:cubicBezTo>
                    <a:pt x="1" y="10520"/>
                    <a:pt x="757" y="11275"/>
                    <a:pt x="1693" y="11278"/>
                  </a:cubicBezTo>
                  <a:lnTo>
                    <a:pt x="2362" y="11278"/>
                  </a:lnTo>
                  <a:cubicBezTo>
                    <a:pt x="2600" y="11953"/>
                    <a:pt x="3235" y="12405"/>
                    <a:pt x="3952" y="12408"/>
                  </a:cubicBezTo>
                  <a:lnTo>
                    <a:pt x="6060" y="12408"/>
                  </a:lnTo>
                  <a:lnTo>
                    <a:pt x="10230" y="15533"/>
                  </a:lnTo>
                  <a:cubicBezTo>
                    <a:pt x="10386" y="16336"/>
                    <a:pt x="11087" y="16908"/>
                    <a:pt x="11888" y="16908"/>
                  </a:cubicBezTo>
                  <a:cubicBezTo>
                    <a:pt x="11940" y="16908"/>
                    <a:pt x="11993" y="16905"/>
                    <a:pt x="12046" y="16900"/>
                  </a:cubicBezTo>
                  <a:cubicBezTo>
                    <a:pt x="12913" y="16822"/>
                    <a:pt x="13582" y="16099"/>
                    <a:pt x="13588" y="15229"/>
                  </a:cubicBezTo>
                  <a:lnTo>
                    <a:pt x="13588" y="1679"/>
                  </a:lnTo>
                  <a:cubicBezTo>
                    <a:pt x="13579" y="808"/>
                    <a:pt x="12913" y="86"/>
                    <a:pt x="12046" y="7"/>
                  </a:cubicBezTo>
                  <a:cubicBezTo>
                    <a:pt x="11994" y="3"/>
                    <a:pt x="11943" y="0"/>
                    <a:pt x="118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solidFill>
                <a:schemeClr val="accent3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0" name="Google Shape;31433;p82"/>
          <p:cNvGrpSpPr/>
          <p:nvPr/>
        </p:nvGrpSpPr>
        <p:grpSpPr>
          <a:xfrm>
            <a:off x="5758500" y="156725"/>
            <a:ext cx="785713" cy="689900"/>
            <a:chOff x="-1591550" y="3597475"/>
            <a:chExt cx="293825" cy="294575"/>
          </a:xfrm>
          <a:solidFill>
            <a:schemeClr val="tx1"/>
          </a:solidFill>
        </p:grpSpPr>
        <p:sp>
          <p:nvSpPr>
            <p:cNvPr id="51" name="Google Shape;31434;p82"/>
            <p:cNvSpPr/>
            <p:nvPr/>
          </p:nvSpPr>
          <p:spPr>
            <a:xfrm>
              <a:off x="-1509625" y="3597475"/>
              <a:ext cx="211900" cy="207150"/>
            </a:xfrm>
            <a:custGeom>
              <a:avLst/>
              <a:gdLst/>
              <a:ahLst/>
              <a:cxnLst/>
              <a:rect l="l" t="t" r="r" b="b"/>
              <a:pathLst>
                <a:path w="8476" h="8286" extrusionOk="0">
                  <a:moveTo>
                    <a:pt x="6105" y="1"/>
                  </a:moveTo>
                  <a:cubicBezTo>
                    <a:pt x="6014" y="1"/>
                    <a:pt x="5916" y="39"/>
                    <a:pt x="5829" y="126"/>
                  </a:cubicBezTo>
                  <a:lnTo>
                    <a:pt x="3781" y="2205"/>
                  </a:lnTo>
                  <a:cubicBezTo>
                    <a:pt x="3718" y="2268"/>
                    <a:pt x="3655" y="2363"/>
                    <a:pt x="3655" y="2426"/>
                  </a:cubicBezTo>
                  <a:lnTo>
                    <a:pt x="3655" y="4253"/>
                  </a:lnTo>
                  <a:lnTo>
                    <a:pt x="1544" y="6332"/>
                  </a:lnTo>
                  <a:cubicBezTo>
                    <a:pt x="1400" y="6270"/>
                    <a:pt x="1256" y="6242"/>
                    <a:pt x="1119" y="6242"/>
                  </a:cubicBezTo>
                  <a:cubicBezTo>
                    <a:pt x="835" y="6242"/>
                    <a:pt x="580" y="6362"/>
                    <a:pt x="410" y="6553"/>
                  </a:cubicBezTo>
                  <a:cubicBezTo>
                    <a:pt x="0" y="6931"/>
                    <a:pt x="0" y="7592"/>
                    <a:pt x="410" y="8002"/>
                  </a:cubicBezTo>
                  <a:cubicBezTo>
                    <a:pt x="599" y="8191"/>
                    <a:pt x="859" y="8286"/>
                    <a:pt x="1123" y="8286"/>
                  </a:cubicBezTo>
                  <a:cubicBezTo>
                    <a:pt x="1387" y="8286"/>
                    <a:pt x="1655" y="8191"/>
                    <a:pt x="1859" y="8002"/>
                  </a:cubicBezTo>
                  <a:cubicBezTo>
                    <a:pt x="2174" y="7687"/>
                    <a:pt x="2206" y="7214"/>
                    <a:pt x="2048" y="6868"/>
                  </a:cubicBezTo>
                  <a:lnTo>
                    <a:pt x="4128" y="4757"/>
                  </a:lnTo>
                  <a:lnTo>
                    <a:pt x="5955" y="4757"/>
                  </a:lnTo>
                  <a:cubicBezTo>
                    <a:pt x="6018" y="4757"/>
                    <a:pt x="6144" y="4725"/>
                    <a:pt x="6175" y="4662"/>
                  </a:cubicBezTo>
                  <a:lnTo>
                    <a:pt x="8286" y="2552"/>
                  </a:lnTo>
                  <a:cubicBezTo>
                    <a:pt x="8475" y="2331"/>
                    <a:pt x="8349" y="1985"/>
                    <a:pt x="8034" y="1985"/>
                  </a:cubicBezTo>
                  <a:lnTo>
                    <a:pt x="6428" y="1985"/>
                  </a:lnTo>
                  <a:lnTo>
                    <a:pt x="6428" y="346"/>
                  </a:lnTo>
                  <a:cubicBezTo>
                    <a:pt x="6428" y="140"/>
                    <a:pt x="6278" y="1"/>
                    <a:pt x="61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1435;p82"/>
            <p:cNvSpPr/>
            <p:nvPr/>
          </p:nvSpPr>
          <p:spPr>
            <a:xfrm>
              <a:off x="-1541125" y="3719125"/>
              <a:ext cx="120525" cy="118275"/>
            </a:xfrm>
            <a:custGeom>
              <a:avLst/>
              <a:gdLst/>
              <a:ahLst/>
              <a:cxnLst/>
              <a:rect l="l" t="t" r="r" b="b"/>
              <a:pathLst>
                <a:path w="4821" h="4731" extrusionOk="0">
                  <a:moveTo>
                    <a:pt x="2340" y="1"/>
                  </a:moveTo>
                  <a:cubicBezTo>
                    <a:pt x="1722" y="1"/>
                    <a:pt x="1163" y="241"/>
                    <a:pt x="725" y="679"/>
                  </a:cubicBezTo>
                  <a:cubicBezTo>
                    <a:pt x="284" y="1120"/>
                    <a:pt x="0" y="1750"/>
                    <a:pt x="0" y="2380"/>
                  </a:cubicBezTo>
                  <a:cubicBezTo>
                    <a:pt x="0" y="3943"/>
                    <a:pt x="1211" y="4731"/>
                    <a:pt x="2420" y="4731"/>
                  </a:cubicBezTo>
                  <a:cubicBezTo>
                    <a:pt x="3622" y="4731"/>
                    <a:pt x="4821" y="3951"/>
                    <a:pt x="4821" y="2380"/>
                  </a:cubicBezTo>
                  <a:cubicBezTo>
                    <a:pt x="4821" y="2096"/>
                    <a:pt x="4758" y="1844"/>
                    <a:pt x="4663" y="1592"/>
                  </a:cubicBezTo>
                  <a:lnTo>
                    <a:pt x="4096" y="2159"/>
                  </a:lnTo>
                  <a:cubicBezTo>
                    <a:pt x="4253" y="3199"/>
                    <a:pt x="3434" y="4081"/>
                    <a:pt x="2395" y="4081"/>
                  </a:cubicBezTo>
                  <a:cubicBezTo>
                    <a:pt x="882" y="4081"/>
                    <a:pt x="126" y="2222"/>
                    <a:pt x="1197" y="1151"/>
                  </a:cubicBezTo>
                  <a:cubicBezTo>
                    <a:pt x="1522" y="827"/>
                    <a:pt x="1984" y="665"/>
                    <a:pt x="2428" y="665"/>
                  </a:cubicBezTo>
                  <a:cubicBezTo>
                    <a:pt x="2501" y="665"/>
                    <a:pt x="2575" y="670"/>
                    <a:pt x="2647" y="679"/>
                  </a:cubicBezTo>
                  <a:lnTo>
                    <a:pt x="3182" y="143"/>
                  </a:lnTo>
                  <a:cubicBezTo>
                    <a:pt x="2894" y="47"/>
                    <a:pt x="2611" y="1"/>
                    <a:pt x="23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1436;p82"/>
            <p:cNvSpPr/>
            <p:nvPr/>
          </p:nvSpPr>
          <p:spPr>
            <a:xfrm>
              <a:off x="-1591550" y="3668825"/>
              <a:ext cx="222925" cy="223225"/>
            </a:xfrm>
            <a:custGeom>
              <a:avLst/>
              <a:gdLst/>
              <a:ahLst/>
              <a:cxnLst/>
              <a:rect l="l" t="t" r="r" b="b"/>
              <a:pathLst>
                <a:path w="8917" h="8929" extrusionOk="0">
                  <a:moveTo>
                    <a:pt x="4475" y="1"/>
                  </a:moveTo>
                  <a:cubicBezTo>
                    <a:pt x="3329" y="1"/>
                    <a:pt x="2187" y="454"/>
                    <a:pt x="1324" y="1336"/>
                  </a:cubicBezTo>
                  <a:cubicBezTo>
                    <a:pt x="474" y="2155"/>
                    <a:pt x="1" y="3289"/>
                    <a:pt x="1" y="4486"/>
                  </a:cubicBezTo>
                  <a:cubicBezTo>
                    <a:pt x="1" y="6912"/>
                    <a:pt x="2017" y="8929"/>
                    <a:pt x="4475" y="8929"/>
                  </a:cubicBezTo>
                  <a:cubicBezTo>
                    <a:pt x="6901" y="8929"/>
                    <a:pt x="8917" y="6912"/>
                    <a:pt x="8917" y="4486"/>
                  </a:cubicBezTo>
                  <a:cubicBezTo>
                    <a:pt x="8917" y="3604"/>
                    <a:pt x="8696" y="2817"/>
                    <a:pt x="8255" y="2124"/>
                  </a:cubicBezTo>
                  <a:cubicBezTo>
                    <a:pt x="8098" y="2218"/>
                    <a:pt x="7342" y="2943"/>
                    <a:pt x="7184" y="3100"/>
                  </a:cubicBezTo>
                  <a:cubicBezTo>
                    <a:pt x="8161" y="5148"/>
                    <a:pt x="6680" y="7511"/>
                    <a:pt x="4412" y="7511"/>
                  </a:cubicBezTo>
                  <a:cubicBezTo>
                    <a:pt x="1702" y="7511"/>
                    <a:pt x="316" y="4203"/>
                    <a:pt x="2269" y="2281"/>
                  </a:cubicBezTo>
                  <a:cubicBezTo>
                    <a:pt x="2869" y="1681"/>
                    <a:pt x="3659" y="1373"/>
                    <a:pt x="4447" y="1373"/>
                  </a:cubicBezTo>
                  <a:cubicBezTo>
                    <a:pt x="4900" y="1373"/>
                    <a:pt x="5352" y="1475"/>
                    <a:pt x="5766" y="1682"/>
                  </a:cubicBezTo>
                  <a:cubicBezTo>
                    <a:pt x="5924" y="1525"/>
                    <a:pt x="6617" y="800"/>
                    <a:pt x="6838" y="706"/>
                  </a:cubicBezTo>
                  <a:cubicBezTo>
                    <a:pt x="6115" y="233"/>
                    <a:pt x="5294" y="1"/>
                    <a:pt x="44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Rectangle 10"/>
          <p:cNvSpPr/>
          <p:nvPr/>
        </p:nvSpPr>
        <p:spPr>
          <a:xfrm>
            <a:off x="846270" y="750458"/>
            <a:ext cx="63844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1800" b="1" u="sng" dirty="0" smtClean="0">
                <a:solidFill>
                  <a:schemeClr val="tx1"/>
                </a:solidFill>
                <a:latin typeface="Handlee"/>
              </a:rPr>
              <a:t>By t</a:t>
            </a:r>
            <a:r>
              <a:rPr lang="en-US" sz="1800" b="1" u="sng" dirty="0" smtClean="0">
                <a:solidFill>
                  <a:schemeClr val="tx1"/>
                </a:solidFill>
                <a:latin typeface="Handlee"/>
              </a:rPr>
              <a:t>he</a:t>
            </a:r>
            <a:r>
              <a:rPr lang="en" sz="1800" b="1" u="sng" dirty="0" smtClean="0">
                <a:solidFill>
                  <a:schemeClr val="tx1"/>
                </a:solidFill>
                <a:latin typeface="Handlee"/>
              </a:rPr>
              <a:t> end of this lesson, students should be able to</a:t>
            </a:r>
            <a:endParaRPr lang="en-US" sz="1800" b="1" dirty="0">
              <a:solidFill>
                <a:schemeClr val="tx1"/>
              </a:solidFill>
              <a:latin typeface="Handlee"/>
            </a:endParaRPr>
          </a:p>
        </p:txBody>
      </p:sp>
      <p:sp>
        <p:nvSpPr>
          <p:cNvPr id="56" name="Google Shape;22650;p43"/>
          <p:cNvSpPr/>
          <p:nvPr/>
        </p:nvSpPr>
        <p:spPr>
          <a:xfrm>
            <a:off x="1024667" y="3268085"/>
            <a:ext cx="453353" cy="360076"/>
          </a:xfrm>
          <a:custGeom>
            <a:avLst/>
            <a:gdLst/>
            <a:ahLst/>
            <a:cxnLst/>
            <a:rect l="l" t="t" r="r" b="b"/>
            <a:pathLst>
              <a:path w="12477" h="12647" extrusionOk="0">
                <a:moveTo>
                  <a:pt x="3750" y="4538"/>
                </a:moveTo>
                <a:cubicBezTo>
                  <a:pt x="4223" y="4538"/>
                  <a:pt x="4601" y="4884"/>
                  <a:pt x="4601" y="5357"/>
                </a:cubicBezTo>
                <a:cubicBezTo>
                  <a:pt x="4601" y="5829"/>
                  <a:pt x="4223" y="6176"/>
                  <a:pt x="3750" y="6176"/>
                </a:cubicBezTo>
                <a:cubicBezTo>
                  <a:pt x="3277" y="6176"/>
                  <a:pt x="2931" y="5829"/>
                  <a:pt x="2931" y="5357"/>
                </a:cubicBezTo>
                <a:cubicBezTo>
                  <a:pt x="2931" y="4884"/>
                  <a:pt x="3277" y="4538"/>
                  <a:pt x="3750" y="4538"/>
                </a:cubicBezTo>
                <a:close/>
                <a:moveTo>
                  <a:pt x="6239" y="4538"/>
                </a:moveTo>
                <a:cubicBezTo>
                  <a:pt x="6711" y="4538"/>
                  <a:pt x="7058" y="4884"/>
                  <a:pt x="7058" y="5357"/>
                </a:cubicBezTo>
                <a:cubicBezTo>
                  <a:pt x="7058" y="5829"/>
                  <a:pt x="6711" y="6176"/>
                  <a:pt x="6239" y="6176"/>
                </a:cubicBezTo>
                <a:cubicBezTo>
                  <a:pt x="5766" y="6176"/>
                  <a:pt x="5420" y="5829"/>
                  <a:pt x="5420" y="5357"/>
                </a:cubicBezTo>
                <a:cubicBezTo>
                  <a:pt x="5420" y="4884"/>
                  <a:pt x="5766" y="4538"/>
                  <a:pt x="6239" y="4538"/>
                </a:cubicBezTo>
                <a:close/>
                <a:moveTo>
                  <a:pt x="8728" y="4538"/>
                </a:moveTo>
                <a:cubicBezTo>
                  <a:pt x="9200" y="4538"/>
                  <a:pt x="9547" y="4884"/>
                  <a:pt x="9547" y="5357"/>
                </a:cubicBezTo>
                <a:cubicBezTo>
                  <a:pt x="9547" y="5829"/>
                  <a:pt x="9200" y="6176"/>
                  <a:pt x="8728" y="6176"/>
                </a:cubicBezTo>
                <a:cubicBezTo>
                  <a:pt x="8255" y="6176"/>
                  <a:pt x="7877" y="5829"/>
                  <a:pt x="7877" y="5357"/>
                </a:cubicBezTo>
                <a:cubicBezTo>
                  <a:pt x="7877" y="4884"/>
                  <a:pt x="8255" y="4538"/>
                  <a:pt x="8728" y="4538"/>
                </a:cubicBezTo>
                <a:close/>
                <a:moveTo>
                  <a:pt x="6239" y="1"/>
                </a:moveTo>
                <a:cubicBezTo>
                  <a:pt x="2805" y="1"/>
                  <a:pt x="1" y="2395"/>
                  <a:pt x="1" y="5357"/>
                </a:cubicBezTo>
                <a:cubicBezTo>
                  <a:pt x="1" y="7436"/>
                  <a:pt x="1387" y="9200"/>
                  <a:pt x="3309" y="10082"/>
                </a:cubicBezTo>
                <a:lnTo>
                  <a:pt x="3309" y="12256"/>
                </a:lnTo>
                <a:cubicBezTo>
                  <a:pt x="3309" y="12486"/>
                  <a:pt x="3502" y="12646"/>
                  <a:pt x="3715" y="12646"/>
                </a:cubicBezTo>
                <a:cubicBezTo>
                  <a:pt x="3824" y="12646"/>
                  <a:pt x="3938" y="12604"/>
                  <a:pt x="4034" y="12508"/>
                </a:cubicBezTo>
                <a:lnTo>
                  <a:pt x="5609" y="10681"/>
                </a:lnTo>
                <a:cubicBezTo>
                  <a:pt x="5798" y="10681"/>
                  <a:pt x="5987" y="10713"/>
                  <a:pt x="6239" y="10713"/>
                </a:cubicBezTo>
                <a:cubicBezTo>
                  <a:pt x="9641" y="10713"/>
                  <a:pt x="12477" y="8350"/>
                  <a:pt x="12477" y="5357"/>
                </a:cubicBezTo>
                <a:cubicBezTo>
                  <a:pt x="12477" y="2395"/>
                  <a:pt x="9704" y="1"/>
                  <a:pt x="623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Google Shape;62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378393" y="3177431"/>
            <a:ext cx="1197825" cy="19920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29;p35"/>
          <p:cNvSpPr txBox="1">
            <a:spLocks/>
          </p:cNvSpPr>
          <p:nvPr/>
        </p:nvSpPr>
        <p:spPr>
          <a:xfrm>
            <a:off x="38419" y="-444850"/>
            <a:ext cx="6322623" cy="16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86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9pPr>
          </a:lstStyle>
          <a:p>
            <a:pPr algn="l"/>
            <a:r>
              <a:rPr lang="en-US" sz="72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</a:t>
            </a:r>
            <a:r>
              <a:rPr lang="en-US" sz="72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dentify </a:t>
            </a:r>
            <a:r>
              <a:rPr lang="en-US" sz="44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(verb)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819" y="2352790"/>
            <a:ext cx="2199043" cy="1649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7547" t="-495" r="38289" b="495"/>
          <a:stretch/>
        </p:blipFill>
        <p:spPr>
          <a:xfrm>
            <a:off x="1025298" y="879425"/>
            <a:ext cx="1886951" cy="1831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3002728" y="1123300"/>
            <a:ext cx="5115554" cy="24314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- Students were able to </a:t>
            </a:r>
            <a:r>
              <a:rPr lang="en-U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identify</a:t>
            </a:r>
            <a:r>
              <a:rPr lang="en-US" sz="2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the literary elements in the new story. </a:t>
            </a:r>
          </a:p>
          <a:p>
            <a:pPr algn="ctr"/>
            <a:endParaRPr lang="en-US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r>
              <a:rPr lang="en-US" sz="2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- The woman could </a:t>
            </a:r>
            <a:r>
              <a:rPr lang="en-U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identify</a:t>
            </a:r>
            <a:r>
              <a:rPr lang="en-US" sz="2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the man who stole her bag. </a:t>
            </a:r>
            <a:endParaRPr lang="en-US" sz="2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679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6667927"/>
              </p:ext>
            </p:extLst>
          </p:nvPr>
        </p:nvGraphicFramePr>
        <p:xfrm>
          <a:off x="1713539" y="922271"/>
          <a:ext cx="5693868" cy="1781616"/>
        </p:xfrm>
        <a:graphic>
          <a:graphicData uri="http://schemas.openxmlformats.org/drawingml/2006/table">
            <a:tbl>
              <a:tblPr firstRow="1" firstCol="1" bandRow="1"/>
              <a:tblGrid>
                <a:gridCol w="1629016">
                  <a:extLst>
                    <a:ext uri="{9D8B030D-6E8A-4147-A177-3AD203B41FA5}">
                      <a16:colId xmlns:a16="http://schemas.microsoft.com/office/drawing/2014/main" xmlns="" val="2335508415"/>
                    </a:ext>
                  </a:extLst>
                </a:gridCol>
                <a:gridCol w="1313969">
                  <a:extLst>
                    <a:ext uri="{9D8B030D-6E8A-4147-A177-3AD203B41FA5}">
                      <a16:colId xmlns:a16="http://schemas.microsoft.com/office/drawing/2014/main" xmlns="" val="556903055"/>
                    </a:ext>
                  </a:extLst>
                </a:gridCol>
                <a:gridCol w="2750883">
                  <a:extLst>
                    <a:ext uri="{9D8B030D-6E8A-4147-A177-3AD203B41FA5}">
                      <a16:colId xmlns:a16="http://schemas.microsoft.com/office/drawing/2014/main" xmlns="" val="1027083325"/>
                    </a:ext>
                  </a:extLst>
                </a:gridCol>
              </a:tblGrid>
              <a:tr h="5424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 dirty="0" smtClean="0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Word</a:t>
                      </a:r>
                      <a:endParaRPr lang="en-US" sz="1050" b="1" u="sng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110" marR="5911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 dirty="0" smtClean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Part of Speech </a:t>
                      </a:r>
                      <a:endParaRPr lang="en-US" sz="1400" b="1" u="sng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110" marR="591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101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 smtClean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Definition </a:t>
                      </a:r>
                      <a:endParaRPr lang="en-US" sz="1600" b="1" u="sng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110" marR="591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53295027"/>
                  </a:ext>
                </a:extLst>
              </a:tr>
              <a:tr h="10727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2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identify</a:t>
                      </a:r>
                      <a:endParaRPr lang="en-US" sz="14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2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identif</a:t>
                      </a:r>
                      <a:r>
                        <a:rPr lang="en-US" sz="2400" b="1" u="heavy" dirty="0">
                          <a:solidFill>
                            <a:schemeClr val="accent2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ied</a:t>
                      </a:r>
                      <a:endParaRPr lang="en-US" sz="14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1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verb</a:t>
                      </a:r>
                      <a:endParaRPr lang="en-US" sz="1600" b="1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accent1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1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1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past form</a:t>
                      </a:r>
                      <a:endParaRPr lang="en-US" sz="1600" b="1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10160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10160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2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to recognize, to know, or to find out who someone is or what something is</a:t>
                      </a:r>
                      <a:endParaRPr lang="en-US" sz="1400" b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17649064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228369" y="2838397"/>
            <a:ext cx="4510527" cy="101444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smtClean="0"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How many types of flowers can you </a:t>
            </a:r>
            <a:r>
              <a:rPr lang="en-US" sz="3200" b="1" u="sng" dirty="0" smtClean="0"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identify</a:t>
            </a:r>
            <a:r>
              <a:rPr lang="en-US" sz="2400" b="1" dirty="0" smtClean="0"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70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785" t="13445" r="9224" b="10147"/>
          <a:stretch/>
        </p:blipFill>
        <p:spPr>
          <a:xfrm>
            <a:off x="6893781" y="974865"/>
            <a:ext cx="1264257" cy="1192697"/>
          </a:xfrm>
          <a:prstGeom prst="rect">
            <a:avLst/>
          </a:prstGeom>
        </p:spPr>
      </p:pic>
      <p:sp>
        <p:nvSpPr>
          <p:cNvPr id="6" name="Google Shape;329;p35"/>
          <p:cNvSpPr txBox="1">
            <a:spLocks/>
          </p:cNvSpPr>
          <p:nvPr/>
        </p:nvSpPr>
        <p:spPr>
          <a:xfrm>
            <a:off x="0" y="-349434"/>
            <a:ext cx="5893253" cy="16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86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9pPr>
          </a:lstStyle>
          <a:p>
            <a:pPr algn="l"/>
            <a:r>
              <a:rPr lang="en-US" sz="72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</a:t>
            </a:r>
            <a:r>
              <a:rPr lang="en-US" sz="72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ccur </a:t>
            </a:r>
            <a:r>
              <a:rPr lang="en-US" sz="44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(verb)</a:t>
            </a:r>
          </a:p>
        </p:txBody>
      </p:sp>
      <p:sp>
        <p:nvSpPr>
          <p:cNvPr id="2" name="Rectangle 1"/>
          <p:cNvSpPr/>
          <p:nvPr/>
        </p:nvSpPr>
        <p:spPr>
          <a:xfrm>
            <a:off x="841334" y="1046427"/>
            <a:ext cx="6616989" cy="27392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The accident 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occurred</a:t>
            </a:r>
            <a:r>
              <a:rPr lang="en-US" sz="2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 at 10:00 this morning.</a:t>
            </a:r>
          </a:p>
          <a:p>
            <a:endParaRPr lang="en-US" sz="2400" b="1" cap="none" spc="0" dirty="0" smtClean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  <a:p>
            <a:pPr marL="457200" indent="-457200">
              <a:buFontTx/>
              <a:buChar char="-"/>
            </a:pPr>
            <a:r>
              <a:rPr lang="en-US" sz="28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Where does this story 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occur</a:t>
            </a:r>
            <a:r>
              <a:rPr lang="en-US" sz="28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?</a:t>
            </a:r>
          </a:p>
          <a:p>
            <a:endParaRPr lang="en-US" sz="2400" b="1" dirty="0" smtClean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  <a:p>
            <a:pPr marL="457200" indent="-457200">
              <a:buFontTx/>
              <a:buChar char="-"/>
            </a:pPr>
            <a:r>
              <a:rPr lang="en-US" sz="28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Storms may 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occur</a:t>
            </a:r>
            <a:r>
              <a:rPr lang="en-US" sz="28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 at any moment.</a:t>
            </a:r>
            <a:endParaRPr lang="en-US" sz="28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5940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266281"/>
              </p:ext>
            </p:extLst>
          </p:nvPr>
        </p:nvGraphicFramePr>
        <p:xfrm>
          <a:off x="1652067" y="922271"/>
          <a:ext cx="5755340" cy="1615167"/>
        </p:xfrm>
        <a:graphic>
          <a:graphicData uri="http://schemas.openxmlformats.org/drawingml/2006/table">
            <a:tbl>
              <a:tblPr firstRow="1" firstCol="1" bandRow="1"/>
              <a:tblGrid>
                <a:gridCol w="1552175">
                  <a:extLst>
                    <a:ext uri="{9D8B030D-6E8A-4147-A177-3AD203B41FA5}">
                      <a16:colId xmlns:a16="http://schemas.microsoft.com/office/drawing/2014/main" xmlns="" val="2335508415"/>
                    </a:ext>
                  </a:extLst>
                </a:gridCol>
                <a:gridCol w="1292597">
                  <a:extLst>
                    <a:ext uri="{9D8B030D-6E8A-4147-A177-3AD203B41FA5}">
                      <a16:colId xmlns:a16="http://schemas.microsoft.com/office/drawing/2014/main" xmlns="" val="556903055"/>
                    </a:ext>
                  </a:extLst>
                </a:gridCol>
                <a:gridCol w="2910568">
                  <a:extLst>
                    <a:ext uri="{9D8B030D-6E8A-4147-A177-3AD203B41FA5}">
                      <a16:colId xmlns:a16="http://schemas.microsoft.com/office/drawing/2014/main" xmlns="" val="1027083325"/>
                    </a:ext>
                  </a:extLst>
                </a:gridCol>
              </a:tblGrid>
              <a:tr h="5424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 dirty="0" smtClean="0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Word</a:t>
                      </a:r>
                      <a:endParaRPr lang="en-US" sz="1050" b="1" u="sng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110" marR="5911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 dirty="0" smtClean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Part of Speech </a:t>
                      </a:r>
                      <a:endParaRPr lang="en-US" sz="1400" b="1" u="sng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110" marR="591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101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 smtClean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Definition </a:t>
                      </a:r>
                      <a:endParaRPr lang="en-US" sz="1600" b="1" u="sng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110" marR="591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53295027"/>
                  </a:ext>
                </a:extLst>
              </a:tr>
              <a:tr h="10727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2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occur</a:t>
                      </a:r>
                      <a:endParaRPr lang="en-US" sz="14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2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occur</a:t>
                      </a:r>
                      <a:r>
                        <a:rPr lang="en-US" sz="2400" b="1" u="heavy" dirty="0">
                          <a:solidFill>
                            <a:schemeClr val="accent2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red</a:t>
                      </a:r>
                      <a:endParaRPr lang="en-US" sz="14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1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verb</a:t>
                      </a:r>
                      <a:endParaRPr lang="en-US" sz="1600" b="1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accent1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1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1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past form</a:t>
                      </a:r>
                      <a:endParaRPr lang="en-US" sz="1600" b="1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2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to happen or take place</a:t>
                      </a:r>
                      <a:endParaRPr lang="en-US" sz="1600" b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17649064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504994" y="2615560"/>
            <a:ext cx="3865069" cy="101444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smtClean="0"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Why do you think car accidents </a:t>
            </a:r>
            <a:r>
              <a:rPr lang="en-US" sz="3200" b="1" u="sng" dirty="0" smtClean="0"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occur</a:t>
            </a:r>
            <a:r>
              <a:rPr lang="en-US" sz="2400" b="1" dirty="0" smtClean="0"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35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6746" y="3599351"/>
            <a:ext cx="1335946" cy="153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28830">
            <a:off x="956441" y="4688137"/>
            <a:ext cx="1703550" cy="549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42380">
            <a:off x="1996583" y="3971577"/>
            <a:ext cx="1426648" cy="1636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6136195">
            <a:off x="5487993" y="1130318"/>
            <a:ext cx="526613" cy="29111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29;p35"/>
          <p:cNvSpPr txBox="1">
            <a:spLocks/>
          </p:cNvSpPr>
          <p:nvPr/>
        </p:nvSpPr>
        <p:spPr>
          <a:xfrm>
            <a:off x="55659" y="-489901"/>
            <a:ext cx="6688383" cy="16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86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9pPr>
          </a:lstStyle>
          <a:p>
            <a:pPr algn="l"/>
            <a:r>
              <a:rPr lang="en-US" sz="72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</a:t>
            </a:r>
            <a:r>
              <a:rPr lang="en-US" sz="72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ajor </a:t>
            </a:r>
            <a:r>
              <a:rPr lang="en-US" sz="44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(adjective)</a:t>
            </a:r>
          </a:p>
        </p:txBody>
      </p:sp>
      <p:pic>
        <p:nvPicPr>
          <p:cNvPr id="2050" name="Picture 2" descr="Monkey Animal Sticker - Monkey Animal News Sticker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450" y="33163"/>
            <a:ext cx="2840538" cy="284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03336" y="1050118"/>
            <a:ext cx="5638048" cy="307776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This is a </a:t>
            </a:r>
            <a:r>
              <a:rPr lang="en-U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major</a:t>
            </a:r>
            <a:r>
              <a:rPr lang="en-US" sz="2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event in the story.</a:t>
            </a:r>
          </a:p>
          <a:p>
            <a:endParaRPr lang="en-US" sz="1800" b="1" cap="none" spc="0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marL="457200" indent="-457200">
              <a:buFontTx/>
              <a:buChar char="-"/>
            </a:pPr>
            <a:r>
              <a:rPr lang="en-US" sz="2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I have a </a:t>
            </a:r>
            <a:r>
              <a:rPr lang="en-U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major</a:t>
            </a:r>
            <a:r>
              <a:rPr lang="en-US" sz="2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role in the school play. </a:t>
            </a:r>
          </a:p>
          <a:p>
            <a:endParaRPr lang="en-US" sz="2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marL="342900" indent="-342900">
              <a:buFontTx/>
              <a:buChar char="-"/>
            </a:pPr>
            <a:r>
              <a:rPr lang="en-US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</a:t>
            </a:r>
            <a:r>
              <a:rPr lang="en-US" sz="2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here’s going to be a </a:t>
            </a:r>
            <a:r>
              <a:rPr lang="en-U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major</a:t>
            </a:r>
            <a:r>
              <a:rPr lang="en-US" sz="2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storm tomorrow.</a:t>
            </a:r>
          </a:p>
          <a:p>
            <a:pPr marL="342900" indent="-342900">
              <a:buFontTx/>
              <a:buChar char="-"/>
            </a:pPr>
            <a:endParaRPr lang="en-US" sz="2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427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0241131"/>
              </p:ext>
            </p:extLst>
          </p:nvPr>
        </p:nvGraphicFramePr>
        <p:xfrm>
          <a:off x="1809537" y="922271"/>
          <a:ext cx="5597870" cy="1615167"/>
        </p:xfrm>
        <a:graphic>
          <a:graphicData uri="http://schemas.openxmlformats.org/drawingml/2006/table">
            <a:tbl>
              <a:tblPr firstRow="1" firstCol="1" bandRow="1"/>
              <a:tblGrid>
                <a:gridCol w="1427965">
                  <a:extLst>
                    <a:ext uri="{9D8B030D-6E8A-4147-A177-3AD203B41FA5}">
                      <a16:colId xmlns:a16="http://schemas.microsoft.com/office/drawing/2014/main" xmlns="" val="2335508415"/>
                    </a:ext>
                  </a:extLst>
                </a:gridCol>
                <a:gridCol w="1338972">
                  <a:extLst>
                    <a:ext uri="{9D8B030D-6E8A-4147-A177-3AD203B41FA5}">
                      <a16:colId xmlns:a16="http://schemas.microsoft.com/office/drawing/2014/main" xmlns="" val="556903055"/>
                    </a:ext>
                  </a:extLst>
                </a:gridCol>
                <a:gridCol w="2830933">
                  <a:extLst>
                    <a:ext uri="{9D8B030D-6E8A-4147-A177-3AD203B41FA5}">
                      <a16:colId xmlns:a16="http://schemas.microsoft.com/office/drawing/2014/main" xmlns="" val="1027083325"/>
                    </a:ext>
                  </a:extLst>
                </a:gridCol>
              </a:tblGrid>
              <a:tr h="5424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 dirty="0" smtClean="0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Word</a:t>
                      </a:r>
                      <a:endParaRPr lang="en-US" sz="1050" b="1" u="sng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110" marR="5911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 dirty="0" smtClean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Part of Speech </a:t>
                      </a:r>
                      <a:endParaRPr lang="en-US" sz="1400" b="1" u="sng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110" marR="591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101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 smtClean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Definition </a:t>
                      </a:r>
                      <a:endParaRPr lang="en-US" sz="1600" b="1" u="sng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110" marR="591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53295027"/>
                  </a:ext>
                </a:extLst>
              </a:tr>
              <a:tr h="10727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accent2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major</a:t>
                      </a:r>
                      <a:endParaRPr lang="en-US" sz="11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solidFill>
                            <a:schemeClr val="accent1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adjective</a:t>
                      </a:r>
                      <a:endParaRPr lang="en-US" sz="1100" b="1" i="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2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great; big; important</a:t>
                      </a:r>
                      <a:endParaRPr lang="en-US" sz="1600" b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17649064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189949" y="2700085"/>
            <a:ext cx="4833258" cy="101444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smtClean="0"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Tell about one </a:t>
            </a:r>
            <a:r>
              <a:rPr lang="en-US" sz="3200" b="1" u="sng" dirty="0" smtClean="0"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major</a:t>
            </a:r>
            <a:r>
              <a:rPr lang="en-US" sz="2400" b="1" dirty="0" smtClean="0"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event that happened in your life.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2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83129"/>
            <a:ext cx="9145731" cy="28355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3797"/>
            <a:ext cx="329449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1" cap="none" spc="50" dirty="0" smtClean="0">
                <a:ln w="0"/>
                <a:solidFill>
                  <a:schemeClr val="accent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Vocabulary Worksheet p.3 </a:t>
            </a:r>
            <a:endParaRPr lang="en-US" sz="1800" b="1" cap="none" spc="50" dirty="0">
              <a:ln w="0"/>
              <a:solidFill>
                <a:schemeClr val="accent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114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476284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1" cap="none" spc="50" dirty="0" smtClean="0">
                <a:ln w="0"/>
                <a:solidFill>
                  <a:schemeClr val="accent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Vocabulary Worksheet p.3 – Practice C </a:t>
            </a:r>
            <a:endParaRPr lang="en-US" sz="1800" b="1" cap="none" spc="50" dirty="0">
              <a:ln w="0"/>
              <a:solidFill>
                <a:schemeClr val="accent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030" t="4673"/>
          <a:stretch/>
        </p:blipFill>
        <p:spPr>
          <a:xfrm>
            <a:off x="0" y="429788"/>
            <a:ext cx="8022932" cy="149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75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4373" b="48922"/>
          <a:stretch/>
        </p:blipFill>
        <p:spPr>
          <a:xfrm>
            <a:off x="0" y="2174549"/>
            <a:ext cx="6137453" cy="23962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476284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1" cap="none" spc="50" dirty="0" smtClean="0">
                <a:ln w="0"/>
                <a:solidFill>
                  <a:schemeClr val="accent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Vocabulary Worksheet p.3 – Practice C </a:t>
            </a:r>
            <a:endParaRPr lang="en-US" sz="1800" b="1" cap="none" spc="50" dirty="0">
              <a:ln w="0"/>
              <a:solidFill>
                <a:schemeClr val="accent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030" t="4673"/>
          <a:stretch/>
        </p:blipFill>
        <p:spPr>
          <a:xfrm>
            <a:off x="0" y="429788"/>
            <a:ext cx="8022932" cy="168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09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991" y="582738"/>
            <a:ext cx="7942434" cy="293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0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11" y="997002"/>
            <a:ext cx="1804456" cy="18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Google Shape;329;p35"/>
          <p:cNvSpPr txBox="1">
            <a:spLocks noGrp="1"/>
          </p:cNvSpPr>
          <p:nvPr>
            <p:ph type="title"/>
          </p:nvPr>
        </p:nvSpPr>
        <p:spPr>
          <a:xfrm>
            <a:off x="0" y="-434824"/>
            <a:ext cx="9005687" cy="1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</a:t>
            </a:r>
            <a:r>
              <a:rPr lang="en" sz="66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arry – carried </a:t>
            </a:r>
            <a:r>
              <a:rPr lang="en" sz="44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(verb)</a:t>
            </a:r>
            <a:endParaRPr sz="480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026" name="Picture 2" descr="Jalan Book GIF - Jalan Book Apple GIF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421" y="1545879"/>
            <a:ext cx="1425503" cy="22224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924" y="2635036"/>
            <a:ext cx="1573030" cy="1329925"/>
          </a:xfrm>
          <a:prstGeom prst="rect">
            <a:avLst/>
          </a:prstGeom>
        </p:spPr>
      </p:pic>
      <p:pic>
        <p:nvPicPr>
          <p:cNvPr id="2" name="Picture 2" descr="Carrying Heavy GIF - Carrying Heavy Adorable GIF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954" y="948923"/>
            <a:ext cx="2283070" cy="22830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294" y="0"/>
            <a:ext cx="4592439" cy="51311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637" y="0"/>
            <a:ext cx="2635657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Vocabulary Practice</a:t>
            </a:r>
            <a:endParaRPr lang="en-US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89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369286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Feedback</a:t>
            </a:r>
            <a:endParaRPr lang="en-US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972" y="0"/>
            <a:ext cx="4709481" cy="508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2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165978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Vocabulary Test</a:t>
            </a:r>
            <a:endParaRPr lang="en-US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978" y="0"/>
            <a:ext cx="4681049" cy="518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35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53869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Answers</a:t>
            </a:r>
            <a:endParaRPr lang="en-US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869" y="0"/>
            <a:ext cx="7773088" cy="474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3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6259216"/>
              </p:ext>
            </p:extLst>
          </p:nvPr>
        </p:nvGraphicFramePr>
        <p:xfrm>
          <a:off x="1847957" y="1086602"/>
          <a:ext cx="5597870" cy="1484396"/>
        </p:xfrm>
        <a:graphic>
          <a:graphicData uri="http://schemas.openxmlformats.org/drawingml/2006/table">
            <a:tbl>
              <a:tblPr firstRow="1" firstCol="1" bandRow="1"/>
              <a:tblGrid>
                <a:gridCol w="1427965">
                  <a:extLst>
                    <a:ext uri="{9D8B030D-6E8A-4147-A177-3AD203B41FA5}">
                      <a16:colId xmlns:a16="http://schemas.microsoft.com/office/drawing/2014/main" xmlns="" val="2335508415"/>
                    </a:ext>
                  </a:extLst>
                </a:gridCol>
                <a:gridCol w="1338972">
                  <a:extLst>
                    <a:ext uri="{9D8B030D-6E8A-4147-A177-3AD203B41FA5}">
                      <a16:colId xmlns:a16="http://schemas.microsoft.com/office/drawing/2014/main" xmlns="" val="556903055"/>
                    </a:ext>
                  </a:extLst>
                </a:gridCol>
                <a:gridCol w="2830933">
                  <a:extLst>
                    <a:ext uri="{9D8B030D-6E8A-4147-A177-3AD203B41FA5}">
                      <a16:colId xmlns:a16="http://schemas.microsoft.com/office/drawing/2014/main" xmlns="" val="1027083325"/>
                    </a:ext>
                  </a:extLst>
                </a:gridCol>
              </a:tblGrid>
              <a:tr h="5424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 dirty="0" smtClean="0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Word</a:t>
                      </a:r>
                      <a:endParaRPr lang="en-US" sz="1050" b="1" u="sng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110" marR="5911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 dirty="0" smtClean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Part of Speech </a:t>
                      </a:r>
                      <a:endParaRPr lang="en-US" sz="1400" b="1" u="sng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110" marR="591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101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 smtClean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Definition </a:t>
                      </a:r>
                      <a:endParaRPr lang="en-US" sz="1600" b="1" u="sng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110" marR="591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53295027"/>
                  </a:ext>
                </a:extLst>
              </a:tr>
              <a:tr h="9419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2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carry </a:t>
                      </a:r>
                      <a:endParaRPr lang="en-US" sz="1050" b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2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carried</a:t>
                      </a:r>
                      <a:endParaRPr lang="en-US" sz="1050" b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110" marR="5911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1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verb</a:t>
                      </a:r>
                      <a:endParaRPr lang="en-US" sz="1100" b="1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accent1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b="1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1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past form</a:t>
                      </a:r>
                      <a:endParaRPr lang="en-US" sz="1100" b="1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110" marR="591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10160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2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to hold something or someone with your hands, arms, or on your back. </a:t>
                      </a:r>
                      <a:endParaRPr lang="en-US" sz="1100" b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110" marR="591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17649064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276980" y="2630928"/>
            <a:ext cx="4246766" cy="8925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What did you </a:t>
            </a:r>
            <a:r>
              <a:rPr lang="en-US" sz="2800" b="1" u="sng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carry</a:t>
            </a:r>
            <a:r>
              <a:rPr lang="en-US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 to school today?</a:t>
            </a:r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86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6746" y="3599351"/>
            <a:ext cx="1335946" cy="153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28830">
            <a:off x="956441" y="4688137"/>
            <a:ext cx="1703550" cy="549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42380">
            <a:off x="1996583" y="3971577"/>
            <a:ext cx="1426648" cy="1636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6136195">
            <a:off x="5487993" y="1130318"/>
            <a:ext cx="526613" cy="291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705" y="1043529"/>
            <a:ext cx="1513758" cy="12488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7" y="2514949"/>
            <a:ext cx="1432303" cy="14068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963" y="2284409"/>
            <a:ext cx="2747309" cy="1436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Google Shape;329;p35"/>
          <p:cNvSpPr txBox="1">
            <a:spLocks/>
          </p:cNvSpPr>
          <p:nvPr/>
        </p:nvSpPr>
        <p:spPr>
          <a:xfrm>
            <a:off x="97127" y="412319"/>
            <a:ext cx="5225560" cy="1122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86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9pPr>
          </a:lstStyle>
          <a:p>
            <a:pPr lvl="0" algn="l">
              <a:buClr>
                <a:srgbClr val="000000"/>
              </a:buClr>
              <a:buSzTx/>
            </a:pPr>
            <a:r>
              <a:rPr lang="en-US" sz="72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</a:t>
            </a:r>
            <a:r>
              <a:rPr lang="en-US" sz="72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eek</a:t>
            </a:r>
            <a:r>
              <a:rPr lang="en-US" sz="4400" b="0" dirty="0" smtClean="0">
                <a:ln w="9525">
                  <a:solidFill>
                    <a:srgbClr val="593FD3"/>
                  </a:solidFill>
                  <a:prstDash val="solid"/>
                </a:ln>
                <a:solidFill>
                  <a:srgbClr val="FA977F"/>
                </a:solidFill>
                <a:effectLst>
                  <a:outerShdw blurRad="12700" dist="38100" dir="2700000" algn="tl" rotWithShape="0">
                    <a:srgbClr val="FA977F">
                      <a:lumMod val="60000"/>
                      <a:lumOff val="40000"/>
                    </a:srgbClr>
                  </a:outerShdw>
                </a:effectLst>
                <a:latin typeface="Arial"/>
                <a:cs typeface="Arial"/>
                <a:sym typeface="Arial"/>
              </a:rPr>
              <a:t>(verb</a:t>
            </a:r>
            <a:r>
              <a:rPr lang="en-US" sz="4400" b="0" dirty="0">
                <a:ln w="9525">
                  <a:solidFill>
                    <a:srgbClr val="593FD3"/>
                  </a:solidFill>
                  <a:prstDash val="solid"/>
                </a:ln>
                <a:solidFill>
                  <a:srgbClr val="FA977F"/>
                </a:solidFill>
                <a:effectLst>
                  <a:outerShdw blurRad="12700" dist="38100" dir="2700000" algn="tl" rotWithShape="0">
                    <a:srgbClr val="FA977F">
                      <a:lumMod val="60000"/>
                      <a:lumOff val="40000"/>
                    </a:srgbClr>
                  </a:outerShdw>
                </a:effectLst>
                <a:latin typeface="Arial"/>
                <a:cs typeface="Arial"/>
                <a:sym typeface="Arial"/>
              </a:rPr>
              <a:t>)</a:t>
            </a:r>
          </a:p>
          <a:p>
            <a:pPr algn="l"/>
            <a:r>
              <a:rPr lang="en-US" sz="72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2052" name="Picture 4" descr="Peach Cat Cute Sticker - Peach Cat Cute Peek Sticker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95" y="1412650"/>
            <a:ext cx="1905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lob Android Blob Sticker - Blob Android Blob Blob Emote Sticker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780" y="639650"/>
            <a:ext cx="1171577" cy="154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6979105"/>
              </p:ext>
            </p:extLst>
          </p:nvPr>
        </p:nvGraphicFramePr>
        <p:xfrm>
          <a:off x="1847957" y="1086602"/>
          <a:ext cx="5597870" cy="1484396"/>
        </p:xfrm>
        <a:graphic>
          <a:graphicData uri="http://schemas.openxmlformats.org/drawingml/2006/table">
            <a:tbl>
              <a:tblPr firstRow="1" firstCol="1" bandRow="1"/>
              <a:tblGrid>
                <a:gridCol w="1427965">
                  <a:extLst>
                    <a:ext uri="{9D8B030D-6E8A-4147-A177-3AD203B41FA5}">
                      <a16:colId xmlns:a16="http://schemas.microsoft.com/office/drawing/2014/main" xmlns="" val="2335508415"/>
                    </a:ext>
                  </a:extLst>
                </a:gridCol>
                <a:gridCol w="1338972">
                  <a:extLst>
                    <a:ext uri="{9D8B030D-6E8A-4147-A177-3AD203B41FA5}">
                      <a16:colId xmlns:a16="http://schemas.microsoft.com/office/drawing/2014/main" xmlns="" val="556903055"/>
                    </a:ext>
                  </a:extLst>
                </a:gridCol>
                <a:gridCol w="2830933">
                  <a:extLst>
                    <a:ext uri="{9D8B030D-6E8A-4147-A177-3AD203B41FA5}">
                      <a16:colId xmlns:a16="http://schemas.microsoft.com/office/drawing/2014/main" xmlns="" val="1027083325"/>
                    </a:ext>
                  </a:extLst>
                </a:gridCol>
              </a:tblGrid>
              <a:tr h="5424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 dirty="0" smtClean="0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Word</a:t>
                      </a:r>
                      <a:endParaRPr lang="en-US" sz="1050" b="1" u="sng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110" marR="5911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 dirty="0" smtClean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Part of Speech </a:t>
                      </a:r>
                      <a:endParaRPr lang="en-US" sz="1400" b="1" u="sng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110" marR="591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101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 smtClean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Definition </a:t>
                      </a:r>
                      <a:endParaRPr lang="en-US" sz="1600" b="1" u="sng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110" marR="591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53295027"/>
                  </a:ext>
                </a:extLst>
              </a:tr>
              <a:tr h="9419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2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peek</a:t>
                      </a:r>
                      <a:endParaRPr lang="en-US" sz="1400" b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2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peeked</a:t>
                      </a:r>
                      <a:endParaRPr lang="en-US" sz="1400" b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1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verb</a:t>
                      </a:r>
                      <a:endParaRPr lang="en-US" sz="1400" b="1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accent1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1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1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past form</a:t>
                      </a:r>
                      <a:endParaRPr lang="en-US" sz="1400" b="1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2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to look quickly, especially for a short time or while trying not being seen</a:t>
                      </a:r>
                      <a:endParaRPr lang="en-US" sz="1400" b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17649064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177087" y="2715453"/>
            <a:ext cx="4546443" cy="94211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smtClean="0"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When </a:t>
            </a:r>
            <a:r>
              <a:rPr lang="en-US" sz="2400" b="1" dirty="0"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have you </a:t>
            </a:r>
            <a:r>
              <a:rPr lang="en-US" sz="2800" b="1" u="sng" dirty="0"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peeked</a:t>
            </a:r>
            <a:r>
              <a:rPr lang="en-US" sz="2800" b="1" dirty="0"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at someone or </a:t>
            </a:r>
            <a:r>
              <a:rPr lang="en-US" sz="2400" b="1" dirty="0"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something?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49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29;p35"/>
          <p:cNvSpPr txBox="1">
            <a:spLocks/>
          </p:cNvSpPr>
          <p:nvPr/>
        </p:nvSpPr>
        <p:spPr>
          <a:xfrm>
            <a:off x="99893" y="69980"/>
            <a:ext cx="6239435" cy="16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86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9pPr>
          </a:lstStyle>
          <a:p>
            <a:pPr lvl="0" algn="l">
              <a:buClr>
                <a:srgbClr val="000000"/>
              </a:buClr>
              <a:buSzTx/>
            </a:pPr>
            <a:r>
              <a:rPr lang="en-US" sz="72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scarce</a:t>
            </a:r>
            <a:r>
              <a:rPr lang="en-US" sz="4400" b="0" dirty="0" smtClean="0">
                <a:ln w="9525">
                  <a:solidFill>
                    <a:srgbClr val="593FD3"/>
                  </a:solidFill>
                  <a:prstDash val="solid"/>
                </a:ln>
                <a:solidFill>
                  <a:srgbClr val="FA977F"/>
                </a:solidFill>
                <a:effectLst>
                  <a:outerShdw blurRad="12700" dist="38100" dir="2700000" algn="tl" rotWithShape="0">
                    <a:srgbClr val="FA977F">
                      <a:lumMod val="60000"/>
                      <a:lumOff val="40000"/>
                    </a:srgbClr>
                  </a:outerShdw>
                </a:effectLst>
                <a:latin typeface="Arial"/>
                <a:cs typeface="Arial"/>
                <a:sym typeface="Arial"/>
              </a:rPr>
              <a:t>(adjective)</a:t>
            </a:r>
            <a:endParaRPr lang="en-US" sz="4400" b="0" dirty="0">
              <a:ln w="9525">
                <a:solidFill>
                  <a:srgbClr val="593FD3"/>
                </a:solidFill>
                <a:prstDash val="solid"/>
              </a:ln>
              <a:solidFill>
                <a:srgbClr val="FA977F"/>
              </a:solidFill>
              <a:effectLst>
                <a:outerShdw blurRad="12700" dist="38100" dir="2700000" algn="tl" rotWithShape="0">
                  <a:srgbClr val="FA977F">
                    <a:lumMod val="60000"/>
                    <a:lumOff val="40000"/>
                  </a:srgbClr>
                </a:outerShdw>
              </a:effectLst>
              <a:latin typeface="Arial"/>
              <a:cs typeface="Arial"/>
              <a:sym typeface="Arial"/>
            </a:endParaRPr>
          </a:p>
          <a:p>
            <a:pPr algn="l"/>
            <a:endParaRPr lang="en-US" sz="720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567" y="947117"/>
            <a:ext cx="2864113" cy="21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9305" y="982082"/>
            <a:ext cx="2806615" cy="2075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Hand This Small Sticker - Hand This Small Just A Tiny Bit Sticke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09" y="982082"/>
            <a:ext cx="1823158" cy="170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528192"/>
              </p:ext>
            </p:extLst>
          </p:nvPr>
        </p:nvGraphicFramePr>
        <p:xfrm>
          <a:off x="1832589" y="1055865"/>
          <a:ext cx="5597870" cy="1586099"/>
        </p:xfrm>
        <a:graphic>
          <a:graphicData uri="http://schemas.openxmlformats.org/drawingml/2006/table">
            <a:tbl>
              <a:tblPr firstRow="1" firstCol="1" bandRow="1"/>
              <a:tblGrid>
                <a:gridCol w="1427965">
                  <a:extLst>
                    <a:ext uri="{9D8B030D-6E8A-4147-A177-3AD203B41FA5}">
                      <a16:colId xmlns:a16="http://schemas.microsoft.com/office/drawing/2014/main" xmlns="" val="2335508415"/>
                    </a:ext>
                  </a:extLst>
                </a:gridCol>
                <a:gridCol w="1338972">
                  <a:extLst>
                    <a:ext uri="{9D8B030D-6E8A-4147-A177-3AD203B41FA5}">
                      <a16:colId xmlns:a16="http://schemas.microsoft.com/office/drawing/2014/main" xmlns="" val="556903055"/>
                    </a:ext>
                  </a:extLst>
                </a:gridCol>
                <a:gridCol w="2830933">
                  <a:extLst>
                    <a:ext uri="{9D8B030D-6E8A-4147-A177-3AD203B41FA5}">
                      <a16:colId xmlns:a16="http://schemas.microsoft.com/office/drawing/2014/main" xmlns="" val="1027083325"/>
                    </a:ext>
                  </a:extLst>
                </a:gridCol>
              </a:tblGrid>
              <a:tr h="5424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 dirty="0" smtClean="0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Word</a:t>
                      </a:r>
                      <a:endParaRPr lang="en-US" sz="1050" b="1" u="sng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110" marR="5911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 dirty="0" smtClean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Part of Speech </a:t>
                      </a:r>
                      <a:endParaRPr lang="en-US" sz="1400" b="1" u="sng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110" marR="591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101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 smtClean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Definition </a:t>
                      </a:r>
                      <a:endParaRPr lang="en-US" sz="1600" b="1" u="sng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110" marR="591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53295027"/>
                  </a:ext>
                </a:extLst>
              </a:tr>
              <a:tr h="9419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2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scarce</a:t>
                      </a:r>
                      <a:endParaRPr lang="en-US" sz="1400" b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2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(long a sound)</a:t>
                      </a:r>
                      <a:endParaRPr lang="en-US" sz="1400" b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1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adjective</a:t>
                      </a:r>
                      <a:endParaRPr lang="en-US" sz="1100" b="1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2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not easy to find or get; not enough</a:t>
                      </a:r>
                      <a:endParaRPr lang="en-US" sz="1400" b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b="1" dirty="0">
                          <a:solidFill>
                            <a:schemeClr val="bg2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If something is </a:t>
                      </a:r>
                      <a:r>
                        <a:rPr lang="en-US" sz="1600" b="1" u="sng" dirty="0">
                          <a:solidFill>
                            <a:schemeClr val="bg2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scarce</a:t>
                      </a:r>
                      <a:r>
                        <a:rPr lang="en-US" sz="1600" b="1" dirty="0">
                          <a:solidFill>
                            <a:schemeClr val="bg2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there’s </a:t>
                      </a:r>
                      <a:r>
                        <a:rPr lang="en-US" sz="1600" b="1" u="sng" dirty="0">
                          <a:solidFill>
                            <a:schemeClr val="bg2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not much</a:t>
                      </a:r>
                      <a:r>
                        <a:rPr lang="en-US" sz="1600" b="1" dirty="0">
                          <a:solidFill>
                            <a:schemeClr val="bg2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of it.</a:t>
                      </a:r>
                      <a:endParaRPr lang="en-US" sz="1400" b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17649064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300032" y="2784609"/>
            <a:ext cx="3962456" cy="9485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smtClean="0"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How </a:t>
            </a:r>
            <a:r>
              <a:rPr lang="en-US" sz="2400" b="1" dirty="0"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can you save water when it’s </a:t>
            </a:r>
            <a:r>
              <a:rPr lang="en-US" sz="2800" b="1" u="sng" dirty="0"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scarce</a:t>
            </a:r>
            <a:r>
              <a:rPr lang="en-US" sz="2400" b="1" dirty="0"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48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6746" y="3599351"/>
            <a:ext cx="1335946" cy="153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28830">
            <a:off x="956441" y="4688137"/>
            <a:ext cx="1703550" cy="549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42380">
            <a:off x="1996583" y="3971577"/>
            <a:ext cx="1426648" cy="1636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6136195">
            <a:off x="5487993" y="1130318"/>
            <a:ext cx="526613" cy="29111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29;p35"/>
          <p:cNvSpPr txBox="1">
            <a:spLocks/>
          </p:cNvSpPr>
          <p:nvPr/>
        </p:nvSpPr>
        <p:spPr>
          <a:xfrm>
            <a:off x="115261" y="341749"/>
            <a:ext cx="5317351" cy="1121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86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andlee"/>
              <a:buNone/>
              <a:defRPr sz="6000" b="1" i="0" u="none" strike="noStrike" cap="non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9pPr>
          </a:lstStyle>
          <a:p>
            <a:pPr lvl="0" algn="l">
              <a:buClr>
                <a:srgbClr val="000000"/>
              </a:buClr>
              <a:buSzTx/>
            </a:pPr>
            <a:r>
              <a:rPr lang="en-US" sz="72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share</a:t>
            </a:r>
            <a:r>
              <a:rPr lang="en-US" sz="4400" b="0" dirty="0">
                <a:ln w="9525">
                  <a:solidFill>
                    <a:srgbClr val="593FD3"/>
                  </a:solidFill>
                  <a:prstDash val="solid"/>
                </a:ln>
                <a:solidFill>
                  <a:srgbClr val="FA977F"/>
                </a:solidFill>
                <a:effectLst>
                  <a:outerShdw blurRad="12700" dist="38100" dir="2700000" algn="tl" rotWithShape="0">
                    <a:srgbClr val="FA977F">
                      <a:lumMod val="60000"/>
                      <a:lumOff val="40000"/>
                    </a:srgbClr>
                  </a:outerShdw>
                </a:effectLst>
                <a:latin typeface="Arial"/>
                <a:cs typeface="Arial"/>
                <a:sym typeface="Arial"/>
              </a:rPr>
              <a:t>(verb)</a:t>
            </a:r>
          </a:p>
          <a:p>
            <a:pPr algn="l"/>
            <a:endParaRPr lang="en-US" sz="720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050" name="Picture 2" descr="Mochi Cute Sticker - Mochi Cute Eat Sticker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42" y="376518"/>
            <a:ext cx="2266824" cy="211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ungry Bite GIF - Hungry Bite Giant Donut GIF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603" y="873220"/>
            <a:ext cx="2596319" cy="16758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oway Malaysia Coway We Stand As One Sticker - Coway Malaysia Coway We Stand As One Coway Changes Your Life Sticker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636" y="1991327"/>
            <a:ext cx="1928784" cy="191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82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nder the Sea Vocabulary for Pre-K by Slidesgo">
  <a:themeElements>
    <a:clrScheme name="Simple Light">
      <a:dk1>
        <a:srgbClr val="2B3978"/>
      </a:dk1>
      <a:lt1>
        <a:srgbClr val="593FD3"/>
      </a:lt1>
      <a:dk2>
        <a:srgbClr val="C05FCE"/>
      </a:dk2>
      <a:lt2>
        <a:srgbClr val="FF6696"/>
      </a:lt2>
      <a:accent1>
        <a:srgbClr val="F68726"/>
      </a:accent1>
      <a:accent2>
        <a:srgbClr val="70CB63"/>
      </a:accent2>
      <a:accent3>
        <a:srgbClr val="00EBF4"/>
      </a:accent3>
      <a:accent4>
        <a:srgbClr val="FFC952"/>
      </a:accent4>
      <a:accent5>
        <a:srgbClr val="FA977F"/>
      </a:accent5>
      <a:accent6>
        <a:srgbClr val="FFFFFF"/>
      </a:accent6>
      <a:hlink>
        <a:srgbClr val="2B397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455</Words>
  <Application>Microsoft Office PowerPoint</Application>
  <PresentationFormat>On-screen Show (16:9)</PresentationFormat>
  <Paragraphs>140</Paragraphs>
  <Slides>33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Bebas Neue</vt:lpstr>
      <vt:lpstr>Calibri</vt:lpstr>
      <vt:lpstr>Handlee</vt:lpstr>
      <vt:lpstr>Livvic</vt:lpstr>
      <vt:lpstr>Segoe Print</vt:lpstr>
      <vt:lpstr>Symbol</vt:lpstr>
      <vt:lpstr>Under the Sea Vocabulary for Pre-K by Slidesgo</vt:lpstr>
      <vt:lpstr>“Stone Soup” Vocabulary</vt:lpstr>
      <vt:lpstr>01</vt:lpstr>
      <vt:lpstr>carry – carried (verb)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“Stone Soup” Vocabulary</dc:title>
  <cp:lastModifiedBy>HP</cp:lastModifiedBy>
  <cp:revision>70</cp:revision>
  <dcterms:modified xsi:type="dcterms:W3CDTF">2024-09-30T13:38:12Z</dcterms:modified>
</cp:coreProperties>
</file>