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57" r:id="rId3"/>
    <p:sldId id="283" r:id="rId4"/>
    <p:sldId id="261" r:id="rId5"/>
    <p:sldId id="273" r:id="rId6"/>
    <p:sldId id="310" r:id="rId7"/>
    <p:sldId id="314" r:id="rId8"/>
    <p:sldId id="312" r:id="rId9"/>
    <p:sldId id="338" r:id="rId10"/>
    <p:sldId id="277" r:id="rId11"/>
    <p:sldId id="315" r:id="rId12"/>
    <p:sldId id="287" r:id="rId13"/>
    <p:sldId id="279" r:id="rId14"/>
    <p:sldId id="317" r:id="rId15"/>
    <p:sldId id="319" r:id="rId16"/>
    <p:sldId id="318" r:id="rId17"/>
    <p:sldId id="321" r:id="rId18"/>
    <p:sldId id="323" r:id="rId19"/>
    <p:sldId id="324" r:id="rId20"/>
    <p:sldId id="326" r:id="rId21"/>
    <p:sldId id="328" r:id="rId22"/>
    <p:sldId id="329" r:id="rId23"/>
    <p:sldId id="331" r:id="rId24"/>
    <p:sldId id="327" r:id="rId25"/>
    <p:sldId id="334" r:id="rId26"/>
    <p:sldId id="336" r:id="rId27"/>
    <p:sldId id="337" r:id="rId28"/>
    <p:sldId id="33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52CCB-F68F-4DDC-9FF2-36D391C09D76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F2ECC-419E-4990-8DC1-FC432CD81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3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2ECC-419E-4990-8DC1-FC432CD815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09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2ECC-419E-4990-8DC1-FC432CD8150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62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2ECC-419E-4990-8DC1-FC432CD815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2ECC-419E-4990-8DC1-FC432CD815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4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2ECC-419E-4990-8DC1-FC432CD815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2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2ECC-419E-4990-8DC1-FC432CD815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2ECC-419E-4990-8DC1-FC432CD815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3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2ECC-419E-4990-8DC1-FC432CD8150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86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2ECC-419E-4990-8DC1-FC432CD8150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74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2ECC-419E-4990-8DC1-FC432CD8150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3969BBE-6DD9-46DD-BE0F-409FCCFEBCE0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128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1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3969BBE-6DD9-46DD-BE0F-409FCCFEBCE0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07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2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3969BBE-6DD9-46DD-BE0F-409FCCFEBCE0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532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8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9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4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809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3969BBE-6DD9-46DD-BE0F-409FCCFEBCE0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993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3969BBE-6DD9-46DD-BE0F-409FCCFEBCE0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9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3969BBE-6DD9-46DD-BE0F-409FCCFEBCE0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5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6255" y="1023867"/>
            <a:ext cx="3928175" cy="3349641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Literature</a:t>
            </a:r>
            <a:br>
              <a:rPr lang="en-US" sz="5400" dirty="0"/>
            </a:br>
            <a:r>
              <a:rPr lang="en-US" sz="5400" dirty="0"/>
              <a:t>Short Story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1026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80" y="194258"/>
            <a:ext cx="4360720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011" y="4848624"/>
            <a:ext cx="53894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B. p. 156-163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888" y="1430776"/>
            <a:ext cx="5389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The Marble Champ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Gary Soto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:\grade 7\last unit\marb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058" y="2423711"/>
            <a:ext cx="4527932" cy="2313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757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162" y="273119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Islamic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8668" y="88134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836" y="559558"/>
            <a:ext cx="1116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:(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correct or exact.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511" y="5195823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My watch is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2" name="Picture 2" descr="H:\grade 7\last unit\accur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4559" y="2269475"/>
            <a:ext cx="6301648" cy="2699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93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836" y="559558"/>
            <a:ext cx="11163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158			The Marble Champ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942" y="1936590"/>
            <a:ext cx="107269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</a:t>
            </a:r>
            <a:endParaRPr lang="en-US" sz="3200" dirty="0"/>
          </a:p>
          <a:p>
            <a:pPr algn="ctr"/>
            <a:r>
              <a:rPr lang="en-US" sz="2800" b="1" dirty="0"/>
              <a:t>milky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agate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hypnotic</a:t>
            </a:r>
          </a:p>
          <a:p>
            <a:pPr algn="ctr"/>
            <a:endParaRPr lang="en-US" sz="2800" b="1" dirty="0"/>
          </a:p>
          <a:p>
            <a:pPr algn="ctr"/>
            <a:endParaRPr lang="en-US" sz="3200" dirty="0"/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27" y="214744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162" y="273119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Islamic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7482" y="1288974"/>
            <a:ext cx="11441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      milky: (</a:t>
            </a:r>
            <a:r>
              <a:rPr lang="en-US" sz="3200" b="1" dirty="0" err="1"/>
              <a:t>adj</a:t>
            </a:r>
            <a:r>
              <a:rPr lang="en-US" sz="3200" b="1" dirty="0"/>
              <a:t>) </a:t>
            </a:r>
            <a:r>
              <a:rPr lang="en-US" sz="3200" dirty="0"/>
              <a:t>white, like milk.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232" y="5008570"/>
            <a:ext cx="11441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     Would you like your coffee </a:t>
            </a:r>
            <a:r>
              <a:rPr lang="en-US" sz="3200" b="1" dirty="0"/>
              <a:t>milky</a:t>
            </a:r>
            <a:r>
              <a:rPr lang="en-US" sz="3200" dirty="0"/>
              <a:t>?</a:t>
            </a:r>
          </a:p>
          <a:p>
            <a:pPr lvl="0"/>
            <a:r>
              <a:rPr lang="en-US" sz="3200" dirty="0"/>
              <a:t> </a:t>
            </a:r>
          </a:p>
        </p:txBody>
      </p:sp>
      <p:pic>
        <p:nvPicPr>
          <p:cNvPr id="9" name="Picture 2" descr="C:\Users\trb1\Desktop\Milky-Arab-Cookies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1682" y="2323542"/>
            <a:ext cx="6367082" cy="2430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4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7" y="312375"/>
            <a:ext cx="59055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21958" y="962560"/>
            <a:ext cx="1116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agate: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colored playing marble with strips.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6705" y="1994086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3362" y="5398766"/>
            <a:ext cx="7623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 I like that red </a:t>
            </a:r>
            <a:r>
              <a:rPr lang="en-US" sz="3600" b="1" dirty="0">
                <a:solidFill>
                  <a:srgbClr val="FF0000"/>
                </a:solidFill>
              </a:rPr>
              <a:t>agate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stone.</a:t>
            </a:r>
          </a:p>
        </p:txBody>
      </p:sp>
      <p:pic>
        <p:nvPicPr>
          <p:cNvPr id="7" name="Picture 2" descr="C:\Users\trb1\Desktop\agate-gemstones_gemsele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2255" y="1943188"/>
            <a:ext cx="6470071" cy="2698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95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707" y="210476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Islamic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1802" y="972016"/>
            <a:ext cx="1067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hypnotic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fascinating.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802" y="4754981"/>
            <a:ext cx="1067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beat of the music was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hypnotic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E:\دروس الحكومة\hypnoti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6" y="2152667"/>
            <a:ext cx="4392270" cy="237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836" y="559558"/>
            <a:ext cx="11163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159, 160			The Marble Champ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942" y="1936590"/>
            <a:ext cx="107269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</a:t>
            </a:r>
            <a:endParaRPr lang="en-US" sz="3200" dirty="0"/>
          </a:p>
          <a:p>
            <a:pPr algn="ctr"/>
            <a:r>
              <a:rPr lang="en-US" sz="2800" b="1" dirty="0"/>
              <a:t>bad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reluctantly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rigged</a:t>
            </a:r>
          </a:p>
          <a:p>
            <a:pPr algn="ctr"/>
            <a:endParaRPr lang="en-US" sz="3200" dirty="0"/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27" y="214744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2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707" y="617626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Islamic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911" y="1312210"/>
            <a:ext cx="1067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Wow, she is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She can beat the other girls easily.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075" y="3535781"/>
            <a:ext cx="1067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bad: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slang expression meaning “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00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707" y="617626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Islamic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911" y="1312210"/>
            <a:ext cx="1067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reluctantly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(adv.) unwilling, slowly.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566" y="4935090"/>
            <a:ext cx="10675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Ahmad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reluctantly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agreed after a long time of discussion.</a:t>
            </a:r>
          </a:p>
        </p:txBody>
      </p:sp>
      <p:pic>
        <p:nvPicPr>
          <p:cNvPr id="8" name="Picture 2" descr="D:\grade 7\last unit\reluctantl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38" y="2147894"/>
            <a:ext cx="7061444" cy="280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638" y="355238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Islamic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682" y="1014817"/>
            <a:ext cx="1067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rigged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(v) put up temporarily.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359" y="5547448"/>
            <a:ext cx="1067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technician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rigged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electric wires rapidly.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12" y="2092035"/>
            <a:ext cx="3682462" cy="330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5" y="2092035"/>
            <a:ext cx="4274499" cy="330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69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836" y="559558"/>
            <a:ext cx="11163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160			The Marble Champ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942" y="1936590"/>
            <a:ext cx="107269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  <a:p>
            <a:pPr algn="ctr"/>
            <a:r>
              <a:rPr lang="en-US" sz="3600" b="1" dirty="0"/>
              <a:t>opponent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assign</a:t>
            </a:r>
          </a:p>
          <a:p>
            <a:pPr algn="ctr"/>
            <a:endParaRPr lang="en-US" sz="3200" dirty="0"/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27" y="214744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4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835" y="562407"/>
            <a:ext cx="11202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 Defines Success?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835" y="1897039"/>
            <a:ext cx="107269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Outcomes: 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should be able to </a:t>
            </a:r>
          </a:p>
          <a:p>
            <a:pPr lvl="0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/>
              <a:t>Define the meanings of the new words.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Use the new words in meaningful sentences.</a:t>
            </a:r>
          </a:p>
          <a:p>
            <a:pPr lvl="0"/>
            <a:endParaRPr lang="en-US" sz="3200" dirty="0"/>
          </a:p>
          <a:p>
            <a:pPr algn="ctr"/>
            <a:r>
              <a:rPr lang="en-US" sz="3200" dirty="0"/>
              <a:t>    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27" y="214744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707" y="617626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Islamic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911" y="1312210"/>
            <a:ext cx="10675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opponent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(n) person who tries to defeat someone else in a game.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650" y="5419999"/>
            <a:ext cx="1067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 can beat his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opponent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easily in the match.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:\grade 7\last unit\opponent 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8086" y="2326768"/>
            <a:ext cx="4768059" cy="3093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369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707" y="617626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Islamic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911" y="1312210"/>
            <a:ext cx="1067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(v) give.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839" y="2379010"/>
            <a:ext cx="10675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science teacher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assigned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difficult task for the smart students.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653" y="5436691"/>
            <a:ext cx="10675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(n)The smart students did the difficult assignment easily.</a:t>
            </a:r>
          </a:p>
        </p:txBody>
      </p:sp>
      <p:pic>
        <p:nvPicPr>
          <p:cNvPr id="9" name="Picture 2" descr="H:\grade 7\last unit\assign home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5407" y="3713018"/>
            <a:ext cx="6555036" cy="1531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369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836" y="559558"/>
            <a:ext cx="11163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162			The Marble Champ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942" y="1936592"/>
            <a:ext cx="107269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</a:t>
            </a:r>
            <a:endParaRPr lang="en-US" sz="3200" dirty="0"/>
          </a:p>
          <a:p>
            <a:pPr algn="ctr"/>
            <a:r>
              <a:rPr lang="en-US" sz="2800" b="1" dirty="0"/>
              <a:t>quiver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instinct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slivers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commotion</a:t>
            </a:r>
          </a:p>
          <a:p>
            <a:pPr algn="ctr"/>
            <a:endParaRPr lang="en-US" sz="2800" b="1" dirty="0"/>
          </a:p>
          <a:p>
            <a:pPr algn="ctr"/>
            <a:endParaRPr lang="en-US" sz="3200" dirty="0"/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27" y="214744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2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707" y="617626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Islamic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911" y="1312210"/>
            <a:ext cx="1067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quiver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(v) tremble.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650" y="4830263"/>
            <a:ext cx="1067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quivered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he heard the sudden noise.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:\grade 7\last unit\qui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0255" y="2189018"/>
            <a:ext cx="6830289" cy="2355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369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7" y="312375"/>
            <a:ext cx="59055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15634" y="1787738"/>
            <a:ext cx="114411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600" y="4734747"/>
            <a:ext cx="11263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600" dirty="0"/>
          </a:p>
        </p:txBody>
      </p:sp>
      <p:pic>
        <p:nvPicPr>
          <p:cNvPr id="7" name="Picture 6" descr="instinctive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1483" y="1288973"/>
            <a:ext cx="6105379" cy="4985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912" y="1312210"/>
            <a:ext cx="30737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instinct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natural ability.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958" y="3010793"/>
            <a:ext cx="446366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saw the fire, his first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instinct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told him to run away. 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00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707" y="617626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Islamic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911" y="1312210"/>
            <a:ext cx="1067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slivers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(n) small broken pieces.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910" y="5135063"/>
            <a:ext cx="1067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sweeping the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slivers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broken glass.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:\grade 7\last unit\sliver of gla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2436" y="2133601"/>
            <a:ext cx="8506691" cy="2840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369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707" y="617626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Islamic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910" y="989044"/>
            <a:ext cx="1067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commotion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(n) sudden noisy activity.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191" y="5148917"/>
            <a:ext cx="10675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are making a lot of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commotion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match.</a:t>
            </a:r>
          </a:p>
        </p:txBody>
      </p:sp>
      <p:pic>
        <p:nvPicPr>
          <p:cNvPr id="8" name="Picture 2" descr="H:\grade 7\last unit\Commo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1292" y="2095333"/>
            <a:ext cx="5259140" cy="2979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369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835" y="562407"/>
            <a:ext cx="1120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     What  Defines Success?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480" y="1247044"/>
            <a:ext cx="1072691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spaces with the correct word from the list</a:t>
            </a:r>
            <a:r>
              <a:rPr lang="en-US" sz="3200" dirty="0"/>
              <a:t>.</a:t>
            </a:r>
          </a:p>
          <a:p>
            <a:r>
              <a:rPr lang="en-US" sz="3200" dirty="0"/>
              <a:t>  ( assigned, commotion, fumed, rummaged, reluctantly)</a:t>
            </a:r>
          </a:p>
          <a:p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The crowd waiting outside was causing a -----------------.</a:t>
            </a:r>
          </a:p>
          <a:p>
            <a:pPr marL="514350" indent="-514350">
              <a:buAutoNum type="arabicPeriod"/>
            </a:pPr>
            <a:r>
              <a:rPr lang="en-US" sz="3200" dirty="0"/>
              <a:t>The boss ----------------- Thursday for our meeting.</a:t>
            </a:r>
          </a:p>
          <a:p>
            <a:pPr marL="514350" indent="-514350">
              <a:buAutoNum type="arabicPeriod"/>
            </a:pPr>
            <a:r>
              <a:rPr lang="en-US" sz="3200" dirty="0"/>
              <a:t>My mom ------------------ let me go to my friend’s party.</a:t>
            </a:r>
          </a:p>
          <a:p>
            <a:pPr marL="514350" indent="-514350">
              <a:buAutoNum type="arabicPeriod"/>
            </a:pPr>
            <a:r>
              <a:rPr lang="en-US" sz="3200" dirty="0" err="1"/>
              <a:t>Karam</a:t>
            </a:r>
            <a:r>
              <a:rPr lang="en-US" sz="3200" dirty="0"/>
              <a:t> --------------- through his backpack to search for his pen.</a:t>
            </a:r>
          </a:p>
          <a:p>
            <a:pPr marL="514350" indent="-514350">
              <a:buAutoNum type="arabicPeriod"/>
            </a:pPr>
            <a:r>
              <a:rPr lang="en-US" sz="3200" dirty="0"/>
              <a:t>The students ----------------- when they heard that the trip was cancelled.</a:t>
            </a:r>
          </a:p>
          <a:p>
            <a:pPr algn="ctr"/>
            <a:r>
              <a:rPr lang="en-US" sz="3200" dirty="0"/>
              <a:t>    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27" y="214744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7" y="312375"/>
            <a:ext cx="59055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15634" y="1787738"/>
            <a:ext cx="114411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600" y="4734747"/>
            <a:ext cx="11263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074963" y="2633003"/>
            <a:ext cx="8936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/>
              <a:t>                           Thank you for listening.</a:t>
            </a:r>
          </a:p>
          <a:p>
            <a:pPr lvl="0"/>
            <a:r>
              <a:rPr lang="en-US" sz="3600" b="1" dirty="0"/>
              <a:t>                                    The End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060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836" y="559558"/>
            <a:ext cx="11163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156			The Marble Champ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942" y="1936590"/>
            <a:ext cx="107269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</a:t>
            </a:r>
            <a:endParaRPr lang="en-US" sz="3200" dirty="0"/>
          </a:p>
          <a:p>
            <a:pPr algn="ctr"/>
            <a:r>
              <a:rPr lang="en-US" sz="2800" b="1" dirty="0"/>
              <a:t>champion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recital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razor- sharp</a:t>
            </a:r>
          </a:p>
          <a:p>
            <a:pPr algn="ctr"/>
            <a:endParaRPr lang="en-US" sz="2800" b="1" dirty="0"/>
          </a:p>
          <a:p>
            <a:pPr algn="ctr"/>
            <a:endParaRPr lang="en-US" sz="3200" dirty="0"/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27" y="214744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084" y="2084525"/>
            <a:ext cx="4413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/>
          </a:p>
          <a:p>
            <a:endParaRPr lang="en-US" sz="36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385" y="122211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slamic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55" y="253179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7000" y="2772113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836" y="991518"/>
            <a:ext cx="11163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Champion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:(n) person who has won a competition.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084" y="4759286"/>
            <a:ext cx="11163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Waleed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Spelling Bee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champion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our school.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:\grade 7\last unit\champo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9417" y="1989834"/>
            <a:ext cx="3591816" cy="261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9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482" y="1288974"/>
            <a:ext cx="114411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8059" y="981526"/>
            <a:ext cx="1038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recital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public performance of music or dance.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39" y="315982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Islamic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18" y="273119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585" y="4909372"/>
            <a:ext cx="89897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 was good at  performing my piano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recital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Every one in the theatre was truly happy.</a:t>
            </a: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:\grade 7\last unit\recit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9127" y="1801091"/>
            <a:ext cx="5843948" cy="275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1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482" y="1288974"/>
            <a:ext cx="114411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7042" y="750172"/>
            <a:ext cx="1116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Razor- sharp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extremely sharp.</a:t>
            </a: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39" y="315982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Islamic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18" y="273119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7482" y="4355356"/>
            <a:ext cx="1116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482" y="4830869"/>
            <a:ext cx="11163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Rashed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a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razor sharp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mind. He is so talented and smart.</a:t>
            </a: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:\grade 7 2019\Marble Champ\razor shar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4323" y="1569672"/>
            <a:ext cx="5708073" cy="3261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76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836" y="559558"/>
            <a:ext cx="11163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157			The Marble Champ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942" y="1936590"/>
            <a:ext cx="107269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</a:t>
            </a:r>
            <a:endParaRPr lang="en-US" sz="3200" dirty="0"/>
          </a:p>
          <a:p>
            <a:pPr algn="ctr"/>
            <a:r>
              <a:rPr lang="en-US" sz="2800" b="1" dirty="0"/>
              <a:t>fumed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rummaged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accurate</a:t>
            </a:r>
          </a:p>
          <a:p>
            <a:pPr algn="ctr"/>
            <a:endParaRPr lang="en-US" sz="2800" b="1" dirty="0"/>
          </a:p>
          <a:p>
            <a:pPr algn="ctr"/>
            <a:endParaRPr lang="en-US" sz="3200" dirty="0"/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27" y="214744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482" y="1288974"/>
            <a:ext cx="114411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39" y="315982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Islamic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18" y="273119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255" y="4523476"/>
            <a:ext cx="10070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fumed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his friend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didn’t invite him to his birthday Party.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267" y="965808"/>
            <a:ext cx="1116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fume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(v) complain angrily.</a:t>
            </a:r>
          </a:p>
        </p:txBody>
      </p:sp>
      <p:pic>
        <p:nvPicPr>
          <p:cNvPr id="10" name="Picture 3" descr="C:\Users\trb1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4764" y="2014436"/>
            <a:ext cx="6414654" cy="2121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869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612" y="286974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Islamic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274" y="814107"/>
            <a:ext cx="10675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rummage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(v) search for something by moving things around.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092" y="5143970"/>
            <a:ext cx="10675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Kamal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rummaged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the drawer to find the brochure.</a:t>
            </a:r>
          </a:p>
        </p:txBody>
      </p:sp>
      <p:pic>
        <p:nvPicPr>
          <p:cNvPr id="10" name="Picture 2" descr="H:\grade 7\last unit\rum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0330" y="1870363"/>
            <a:ext cx="6489064" cy="3119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357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2347</TotalTime>
  <Words>563</Words>
  <Application>Microsoft Office PowerPoint</Application>
  <PresentationFormat>Widescreen</PresentationFormat>
  <Paragraphs>205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Century Schoolbook</vt:lpstr>
      <vt:lpstr>Corbel</vt:lpstr>
      <vt:lpstr>Times New Roman</vt:lpstr>
      <vt:lpstr>Wingdings</vt:lpstr>
      <vt:lpstr>Feathered</vt:lpstr>
      <vt:lpstr>Literature Short Story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World Within a Hollow</dc:title>
  <dc:creator>Ghadeer</dc:creator>
  <cp:lastModifiedBy>HP</cp:lastModifiedBy>
  <cp:revision>196</cp:revision>
  <dcterms:created xsi:type="dcterms:W3CDTF">2020-01-13T07:33:34Z</dcterms:created>
  <dcterms:modified xsi:type="dcterms:W3CDTF">2024-11-30T17:05:55Z</dcterms:modified>
</cp:coreProperties>
</file>