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315" r:id="rId4"/>
    <p:sldId id="316" r:id="rId5"/>
    <p:sldId id="317" r:id="rId6"/>
    <p:sldId id="318" r:id="rId7"/>
    <p:sldId id="283" r:id="rId8"/>
    <p:sldId id="313" r:id="rId9"/>
    <p:sldId id="261" r:id="rId10"/>
    <p:sldId id="258" r:id="rId11"/>
    <p:sldId id="273" r:id="rId12"/>
    <p:sldId id="274" r:id="rId13"/>
    <p:sldId id="310" r:id="rId14"/>
    <p:sldId id="311" r:id="rId15"/>
    <p:sldId id="312" r:id="rId16"/>
    <p:sldId id="286" r:id="rId17"/>
    <p:sldId id="277" r:id="rId18"/>
    <p:sldId id="276" r:id="rId19"/>
    <p:sldId id="287" r:id="rId20"/>
    <p:sldId id="278" r:id="rId21"/>
    <p:sldId id="279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52CCB-F68F-4DDC-9FF2-36D391C09D7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2ECC-419E-4990-8DC1-FC432CD8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2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7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32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0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9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3969BBE-6DD9-46DD-BE0F-409FCCFEBCE0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What%20Defines%20Success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rbles%20-%20A%20Brief%20History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ow%20to%20play%20marbles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The%20Crow%20And%20The%20Pitcher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6255" y="1023867"/>
            <a:ext cx="3928175" cy="334964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 Defines Success?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" y="175208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80" y="194258"/>
            <a:ext cx="4360720" cy="12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163" y="3427449"/>
            <a:ext cx="53894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Literary Words +      Academic Words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88" y="1430776"/>
            <a:ext cx="5389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S. B. P.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153+154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Now try to answer this question.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   What made the crow drop the pebbles in to the pitcher?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      </a:t>
            </a:r>
            <a:r>
              <a:rPr lang="en-US" sz="3200" b="1" dirty="0">
                <a:solidFill>
                  <a:srgbClr val="FF0000"/>
                </a:solidFill>
              </a:rPr>
              <a:t>The crow was thirsty, so he dropped pebbles in to the </a:t>
            </a:r>
            <a:r>
              <a:rPr lang="en-US" sz="3200" b="1" dirty="0" smtClean="0">
                <a:solidFill>
                  <a:srgbClr val="FF0000"/>
                </a:solidFill>
              </a:rPr>
              <a:t>pitcher.  </a:t>
            </a: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</a:rPr>
              <a:t>he </a:t>
            </a:r>
            <a:r>
              <a:rPr lang="en-US" sz="3200" b="1" dirty="0">
                <a:solidFill>
                  <a:srgbClr val="FF0000"/>
                </a:solidFill>
              </a:rPr>
              <a:t>water then rose higher and </a:t>
            </a:r>
            <a:r>
              <a:rPr lang="en-US" sz="3200" b="1" dirty="0" smtClean="0">
                <a:solidFill>
                  <a:srgbClr val="FF0000"/>
                </a:solidFill>
              </a:rPr>
              <a:t>higher, </a:t>
            </a:r>
            <a:r>
              <a:rPr lang="en-US" sz="3200" b="1" dirty="0">
                <a:solidFill>
                  <a:srgbClr val="FF0000"/>
                </a:solidFill>
              </a:rPr>
              <a:t>so </a:t>
            </a:r>
            <a:r>
              <a:rPr lang="en-US" sz="3200" b="1" dirty="0" smtClean="0">
                <a:solidFill>
                  <a:srgbClr val="FF0000"/>
                </a:solidFill>
              </a:rPr>
              <a:t>the crow was able </a:t>
            </a:r>
            <a:r>
              <a:rPr lang="en-US" sz="3200" b="1" dirty="0">
                <a:solidFill>
                  <a:srgbClr val="FF0000"/>
                </a:solidFill>
              </a:rPr>
              <a:t>to drink water.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This reason is called a </a:t>
            </a:r>
            <a:r>
              <a:rPr lang="en-US" sz="3200" b="1" i="1" u="sng" dirty="0">
                <a:solidFill>
                  <a:srgbClr val="FF0000"/>
                </a:solidFill>
              </a:rPr>
              <a:t>character motivation </a:t>
            </a:r>
            <a:r>
              <a:rPr lang="en-US" sz="3200" b="1" dirty="0"/>
              <a:t>which explains </a:t>
            </a:r>
            <a:r>
              <a:rPr lang="en-US" sz="3200" i="1" dirty="0">
                <a:solidFill>
                  <a:srgbClr val="FF0000"/>
                </a:solidFill>
              </a:rPr>
              <a:t>why</a:t>
            </a:r>
            <a:r>
              <a:rPr lang="en-US" sz="3200" b="1" dirty="0"/>
              <a:t> a character does something. </a:t>
            </a:r>
          </a:p>
          <a:p>
            <a:pPr lvl="0"/>
            <a:r>
              <a:rPr lang="en-US" sz="3200" b="1" dirty="0"/>
              <a:t>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688" y="175208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5" y="320031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7042" y="750172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this paragraph well.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205" y="1971207"/>
            <a:ext cx="11163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polls had closed and the election was over. However, it was a very close race. A winner could not be predicted. The entire country waited anxiously.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Who would win the election?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ballot needed to be counted. When would the results be announced?</a:t>
            </a:r>
          </a:p>
        </p:txBody>
      </p:sp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		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57" y="318585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slamic colleg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2" y="35179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287" y="837282"/>
            <a:ext cx="11253864" cy="820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Do you know who is going to win the election?</a:t>
            </a:r>
          </a:p>
          <a:p>
            <a:pPr lvl="0"/>
            <a:r>
              <a:rPr lang="en-US" sz="3200" b="1" dirty="0"/>
              <a:t>Are you excited to know the winner of the election?</a:t>
            </a:r>
          </a:p>
          <a:p>
            <a:pPr lvl="0"/>
            <a:endParaRPr lang="en-US" sz="1100" b="1" dirty="0"/>
          </a:p>
          <a:p>
            <a:pPr lvl="0"/>
            <a:r>
              <a:rPr lang="en-US" sz="2800" b="1" dirty="0"/>
              <a:t>   If you are excited  or curious to know how events will turn out, this creates </a:t>
            </a:r>
            <a:r>
              <a:rPr lang="en-US" sz="2800" b="1" dirty="0">
                <a:solidFill>
                  <a:srgbClr val="FF0000"/>
                </a:solidFill>
              </a:rPr>
              <a:t>suspense</a:t>
            </a:r>
            <a:r>
              <a:rPr lang="en-US" sz="2800" b="1" dirty="0"/>
              <a:t> in the story.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suspense</a:t>
            </a:r>
            <a:r>
              <a:rPr lang="en-US" sz="2800" b="1" dirty="0"/>
              <a:t>: is a feeling of uncertainty , excitement, or curiosity about how events will turn out.</a:t>
            </a:r>
          </a:p>
          <a:p>
            <a:pPr lvl="0"/>
            <a:r>
              <a:rPr lang="en-US" sz="2800" b="1" dirty="0"/>
              <a:t>  Writers often create suspense in a short story by hinting at what is going to happen. This keeps the readers wondering.</a:t>
            </a:r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7042" y="750172"/>
            <a:ext cx="1116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	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Words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P. 154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054" y="2290698"/>
            <a:ext cx="11163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considerable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77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grade 7\last unit\consider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893" y="1189822"/>
            <a:ext cx="8656962" cy="4748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8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39" y="315982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7311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255" y="3844602"/>
            <a:ext cx="10070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 had a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considerable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success at school, He got As and Bs and won some writing contests.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42" y="1553735"/>
            <a:ext cx="1116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considerable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large enough to be noticed or have an effect.</a:t>
            </a:r>
          </a:p>
        </p:txBody>
      </p:sp>
    </p:spTree>
    <p:extLst>
      <p:ext uri="{BB962C8B-B14F-4D97-AF65-F5344CB8AC3E}">
        <p14:creationId xmlns:p14="http://schemas.microsoft.com/office/powerpoint/2010/main" val="30886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295" y="207223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650" y="1001582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goal, something you are working hard to achieve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50" y="4796544"/>
            <a:ext cx="1067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worked hard at playing chess. His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to win the chess match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:\grade 7\last unit\object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577" y="2512538"/>
            <a:ext cx="6268596" cy="2284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2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62" y="273119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grade 7\last unit\particip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885" y="2281238"/>
            <a:ext cx="7447402" cy="27314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8668" y="881349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participate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:(v) be involved in a particular activity.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11" y="519582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My students like to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Spelling Bee Competition.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379" y="355238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:\grade 7\last unit\previ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079" y="1288972"/>
            <a:ext cx="8371268" cy="423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62" y="273119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482" y="1288974"/>
            <a:ext cx="1144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Previous: (</a:t>
            </a:r>
            <a:r>
              <a:rPr lang="en-US" sz="3200" b="1" dirty="0" err="1"/>
              <a:t>adj</a:t>
            </a:r>
            <a:r>
              <a:rPr lang="en-US" sz="3200" b="1" dirty="0"/>
              <a:t>) </a:t>
            </a:r>
            <a:r>
              <a:rPr lang="en-US" sz="3200" dirty="0"/>
              <a:t>happening before something else.</a:t>
            </a:r>
          </a:p>
          <a:p>
            <a:pPr lvl="0"/>
            <a:r>
              <a:rPr lang="en-US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45" y="3446443"/>
            <a:ext cx="1144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Previous: (</a:t>
            </a:r>
            <a:r>
              <a:rPr lang="en-US" sz="3200" b="1" dirty="0" err="1"/>
              <a:t>adj</a:t>
            </a:r>
            <a:r>
              <a:rPr lang="en-US" sz="3200" b="1" dirty="0"/>
              <a:t>)</a:t>
            </a:r>
            <a:r>
              <a:rPr lang="en-US" sz="3200" dirty="0"/>
              <a:t> The </a:t>
            </a:r>
            <a:r>
              <a:rPr lang="en-US" sz="3200" b="1" dirty="0"/>
              <a:t>previous</a:t>
            </a:r>
            <a:r>
              <a:rPr lang="en-US" sz="3200" dirty="0"/>
              <a:t> day of Saturday is Friday.</a:t>
            </a:r>
          </a:p>
          <a:p>
            <a:pPr lvl="0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5" y="562407"/>
            <a:ext cx="1120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Defines Success?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35" y="1897039"/>
            <a:ext cx="107269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be 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big question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/>
              <a:t>Define the </a:t>
            </a:r>
            <a:r>
              <a:rPr lang="en-US" sz="3200" dirty="0"/>
              <a:t>meanings of the new words.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Use the new words in meaningful sentences.</a:t>
            </a:r>
          </a:p>
          <a:p>
            <a:pPr lvl="0"/>
            <a:endParaRPr lang="en-US" sz="3200" dirty="0"/>
          </a:p>
          <a:p>
            <a:pPr algn="ctr"/>
            <a:r>
              <a:rPr lang="en-US" sz="3200" dirty="0"/>
              <a:t>   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138543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433" y="312374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6295" y="2011308"/>
            <a:ext cx="109514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would you say has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considerable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athletic talent in your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Math teacher’s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it is important to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class discussion? Why or why not?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after school yesterday? What did you do the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8898" y="589966"/>
            <a:ext cx="1144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Practice : (S.B. P. 154) </a:t>
            </a:r>
            <a:r>
              <a:rPr lang="en-US" sz="3200" dirty="0" smtClean="0"/>
              <a:t>Answer the questions. Try to include the words in </a:t>
            </a:r>
            <a:r>
              <a:rPr lang="en-US" sz="3200" b="1" dirty="0" smtClean="0"/>
              <a:t>bold</a:t>
            </a:r>
            <a:r>
              <a:rPr lang="en-US" sz="3200" dirty="0" smtClean="0"/>
              <a:t> in your answer.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312375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1958" y="1135094"/>
            <a:ext cx="1116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suggested answers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705" y="1994086"/>
            <a:ext cx="11163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athletic talent because he won the Running Competition.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This week, my Math teacher’s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teach us fraction.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It is important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 classroom discussions because my opinion matters.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After school yesterday I went to the library.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I went to play soccer.</a:t>
            </a:r>
          </a:p>
        </p:txBody>
      </p:sp>
    </p:spTree>
    <p:extLst>
      <p:ext uri="{BB962C8B-B14F-4D97-AF65-F5344CB8AC3E}">
        <p14:creationId xmlns:p14="http://schemas.microsoft.com/office/powerpoint/2010/main" val="5495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312375"/>
            <a:ext cx="5905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5634" y="1787738"/>
            <a:ext cx="11441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00" y="4734747"/>
            <a:ext cx="1126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74963" y="2633003"/>
            <a:ext cx="893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/>
              <a:t>                           Thank you for listening.</a:t>
            </a:r>
          </a:p>
          <a:p>
            <a:pPr lvl="0"/>
            <a:r>
              <a:rPr lang="en-US" sz="3600" b="1" dirty="0"/>
              <a:t>                                    The 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1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hlinkClick r:id="rId2" action="ppaction://hlinkfile"/>
              </a:rPr>
              <a:t>What defines success?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Have you ever entered a competition such as a spelling bee, a race, a chess tournament, or a science fair? </a:t>
            </a:r>
          </a:p>
          <a:p>
            <a:r>
              <a:rPr lang="en-US" sz="2800" dirty="0"/>
              <a:t>Did you win first place? </a:t>
            </a:r>
          </a:p>
          <a:p>
            <a:r>
              <a:rPr lang="en-US" sz="2800" dirty="0"/>
              <a:t>If you didn’t, do you still think you were successful?</a:t>
            </a:r>
          </a:p>
          <a:p>
            <a:r>
              <a:rPr lang="en-US" sz="2800" dirty="0"/>
              <a:t> Why or why not? </a:t>
            </a:r>
          </a:p>
          <a:p>
            <a:r>
              <a:rPr lang="en-US" sz="2800" dirty="0"/>
              <a:t>Discuss.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64" y="2497394"/>
            <a:ext cx="7065707" cy="3651504"/>
          </a:xfrm>
        </p:spPr>
        <p:txBody>
          <a:bodyPr>
            <a:noAutofit/>
          </a:bodyPr>
          <a:lstStyle/>
          <a:p>
            <a:r>
              <a:rPr lang="en-US" sz="3200" dirty="0"/>
              <a:t>“The Marble Champ.”</a:t>
            </a:r>
          </a:p>
          <a:p>
            <a:r>
              <a:rPr lang="en-US" sz="3200" dirty="0"/>
              <a:t>a short story</a:t>
            </a:r>
          </a:p>
          <a:p>
            <a:r>
              <a:rPr lang="en-US" sz="3200" dirty="0"/>
              <a:t>How much do you know about marbles?</a:t>
            </a:r>
          </a:p>
          <a:p>
            <a:r>
              <a:rPr lang="en-US" sz="3200" dirty="0"/>
              <a:t>Did you know that the game of marbles is more than 3,000 years old?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26" y="27800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The history of Marbles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Archaeologists have found clay marbles in </a:t>
            </a:r>
            <a:r>
              <a:rPr lang="en-US" sz="2400" dirty="0">
                <a:solidFill>
                  <a:srgbClr val="FF0000"/>
                </a:solidFill>
              </a:rPr>
              <a:t>Egypt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Italy</a:t>
            </a:r>
            <a:r>
              <a:rPr lang="en-US" sz="2400" dirty="0"/>
              <a:t>. </a:t>
            </a:r>
          </a:p>
          <a:p>
            <a:r>
              <a:rPr lang="en-US" sz="2400" dirty="0"/>
              <a:t>They have also found marbles in parts of </a:t>
            </a:r>
            <a:r>
              <a:rPr lang="en-US" sz="2400" dirty="0">
                <a:solidFill>
                  <a:srgbClr val="FF0000"/>
                </a:solidFill>
              </a:rPr>
              <a:t>Mexico</a:t>
            </a:r>
            <a:r>
              <a:rPr lang="en-US" sz="2400" dirty="0"/>
              <a:t> and the </a:t>
            </a:r>
            <a:r>
              <a:rPr lang="en-US" sz="2400" dirty="0">
                <a:solidFill>
                  <a:srgbClr val="FF0000"/>
                </a:solidFill>
              </a:rPr>
              <a:t>United States </a:t>
            </a:r>
            <a:r>
              <a:rPr lang="en-US" sz="2400" dirty="0"/>
              <a:t>dating back to 100 BCE. Marbles were made of </a:t>
            </a:r>
            <a:r>
              <a:rPr lang="en-US" sz="2400" b="1" dirty="0"/>
              <a:t>clay</a:t>
            </a:r>
            <a:r>
              <a:rPr lang="en-US" sz="2400" dirty="0"/>
              <a:t>, </a:t>
            </a:r>
            <a:r>
              <a:rPr lang="en-US" sz="2400" b="1" dirty="0"/>
              <a:t>bone</a:t>
            </a:r>
            <a:r>
              <a:rPr lang="en-US" sz="2400" dirty="0"/>
              <a:t>, </a:t>
            </a:r>
            <a:r>
              <a:rPr lang="en-US" sz="2400" b="1" dirty="0"/>
              <a:t>polished nuts </a:t>
            </a:r>
            <a:r>
              <a:rPr lang="en-US" sz="2400" dirty="0"/>
              <a:t>and </a:t>
            </a:r>
            <a:r>
              <a:rPr lang="en-US" sz="2400" b="1" dirty="0"/>
              <a:t>stones</a:t>
            </a:r>
            <a:r>
              <a:rPr lang="en-US" sz="2400" dirty="0"/>
              <a:t>, and, of course, </a:t>
            </a:r>
            <a:r>
              <a:rPr lang="en-US" sz="2400" b="1" dirty="0"/>
              <a:t>marble (a hard white rock)</a:t>
            </a:r>
            <a:r>
              <a:rPr lang="en-US" sz="2400" dirty="0"/>
              <a:t>.</a:t>
            </a:r>
          </a:p>
          <a:p>
            <a:r>
              <a:rPr lang="en-US" sz="2400" dirty="0"/>
              <a:t>Now, most marbles are made of </a:t>
            </a:r>
            <a:r>
              <a:rPr lang="en-US" sz="2400" b="1" dirty="0"/>
              <a:t>glass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" y="1401096"/>
            <a:ext cx="2839303" cy="194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6" y="4491294"/>
            <a:ext cx="2641600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98" y="4435030"/>
            <a:ext cx="3975002" cy="23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Ringer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675" y="2245895"/>
            <a:ext cx="6210299" cy="3893759"/>
          </a:xfrm>
        </p:spPr>
        <p:txBody>
          <a:bodyPr>
            <a:noAutofit/>
          </a:bodyPr>
          <a:lstStyle/>
          <a:p>
            <a:r>
              <a:rPr lang="en-US" sz="2400" dirty="0"/>
              <a:t>The most popular game of marbles is called Ringer.</a:t>
            </a:r>
          </a:p>
          <a:p>
            <a:r>
              <a:rPr lang="en-US" sz="2400" dirty="0"/>
              <a:t> One player draws a circle on the ground.</a:t>
            </a:r>
          </a:p>
          <a:p>
            <a:r>
              <a:rPr lang="en-US" sz="2400" dirty="0"/>
              <a:t> Then players take turns knocking other players’ marbles out of the circle with their own marbles. </a:t>
            </a:r>
          </a:p>
          <a:p>
            <a:r>
              <a:rPr lang="en-US" sz="2400" dirty="0"/>
              <a:t>This is done by “knuckling” the marble, which means that the marble is flicked by the thumb out of the hand.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0" y="2453916"/>
            <a:ext cx="4242620" cy="34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153			Literary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Character motivation</a:t>
            </a:r>
          </a:p>
          <a:p>
            <a:pPr algn="ctr"/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suspense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153			Literary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Character motivation       Suspense</a:t>
            </a:r>
          </a:p>
          <a:p>
            <a:pPr algn="ctr"/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These words are called literary words because in the discussion in literature, they have a unique meaning.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7" y="214744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84" y="2084525"/>
            <a:ext cx="441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8836" y="559558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 the video well in order to get the meanings of the literary words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85" y="122211"/>
            <a:ext cx="590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slamic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55" y="253179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000" y="277211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662" y="3036517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 The Crow And The Pitcher.mp4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2063</TotalTime>
  <Words>785</Words>
  <Application>Microsoft Office PowerPoint</Application>
  <PresentationFormat>Widescreen</PresentationFormat>
  <Paragraphs>186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Century Schoolbook</vt:lpstr>
      <vt:lpstr>Corbel</vt:lpstr>
      <vt:lpstr>Times New Roman</vt:lpstr>
      <vt:lpstr>Wingdings</vt:lpstr>
      <vt:lpstr>Feathered</vt:lpstr>
      <vt:lpstr>What Defines Success? </vt:lpstr>
      <vt:lpstr>PowerPoint Presentation</vt:lpstr>
      <vt:lpstr>What defines success? </vt:lpstr>
      <vt:lpstr>Build Background</vt:lpstr>
      <vt:lpstr>The history of Marbles</vt:lpstr>
      <vt:lpstr>Ringer: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Within a Hollow</dc:title>
  <dc:creator>Ghadeer</dc:creator>
  <cp:lastModifiedBy>Esraa Hakawati</cp:lastModifiedBy>
  <cp:revision>155</cp:revision>
  <dcterms:created xsi:type="dcterms:W3CDTF">2020-01-13T07:33:34Z</dcterms:created>
  <dcterms:modified xsi:type="dcterms:W3CDTF">2022-10-11T01:20:14Z</dcterms:modified>
</cp:coreProperties>
</file>