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0" r:id="rId3"/>
    <p:sldId id="291" r:id="rId4"/>
    <p:sldId id="293" r:id="rId5"/>
    <p:sldId id="294" r:id="rId6"/>
    <p:sldId id="295" r:id="rId7"/>
    <p:sldId id="282" r:id="rId8"/>
    <p:sldId id="280" r:id="rId9"/>
    <p:sldId id="287" r:id="rId10"/>
    <p:sldId id="278" r:id="rId11"/>
    <p:sldId id="279" r:id="rId12"/>
    <p:sldId id="257" r:id="rId13"/>
    <p:sldId id="259" r:id="rId14"/>
    <p:sldId id="270" r:id="rId15"/>
    <p:sldId id="275" r:id="rId16"/>
  </p:sldIdLst>
  <p:sldSz cx="9144000" cy="6858000" type="screen4x3"/>
  <p:notesSz cx="7010400" cy="9236075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4348" autoAdjust="0"/>
  </p:normalViewPr>
  <p:slideViewPr>
    <p:cSldViewPr>
      <p:cViewPr varScale="1">
        <p:scale>
          <a:sx n="68" d="100"/>
          <a:sy n="68" d="100"/>
        </p:scale>
        <p:origin x="62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38643-D9B7-4298-B3EE-37D9606524B8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C40C6-DEB4-44E6-9AA8-72B50316C6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38643-D9B7-4298-B3EE-37D9606524B8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C40C6-DEB4-44E6-9AA8-72B50316C6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38643-D9B7-4298-B3EE-37D9606524B8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C40C6-DEB4-44E6-9AA8-72B50316C6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18378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38643-D9B7-4298-B3EE-37D9606524B8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C40C6-DEB4-44E6-9AA8-72B50316C6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38643-D9B7-4298-B3EE-37D9606524B8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C40C6-DEB4-44E6-9AA8-72B50316C6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38643-D9B7-4298-B3EE-37D9606524B8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C40C6-DEB4-44E6-9AA8-72B50316C6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38643-D9B7-4298-B3EE-37D9606524B8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C40C6-DEB4-44E6-9AA8-72B50316C6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38643-D9B7-4298-B3EE-37D9606524B8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C40C6-DEB4-44E6-9AA8-72B50316C6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38643-D9B7-4298-B3EE-37D9606524B8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C40C6-DEB4-44E6-9AA8-72B50316C6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38643-D9B7-4298-B3EE-37D9606524B8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C40C6-DEB4-44E6-9AA8-72B50316C6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38643-D9B7-4298-B3EE-37D9606524B8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C40C6-DEB4-44E6-9AA8-72B50316C6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638643-D9B7-4298-B3EE-37D9606524B8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2C40C6-DEB4-44E6-9AA8-72B50316C6A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/>
              <a:t>8Bb:THE TYPES OF REPRODUCTIONS</a:t>
            </a:r>
            <a:br>
              <a:rPr lang="en-US" dirty="0"/>
            </a:br>
            <a:r>
              <a:rPr lang="en-US" dirty="0"/>
              <a:t>(page26+27)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are the properties of sexual</a:t>
            </a:r>
            <a:br>
              <a:rPr lang="en-US" dirty="0"/>
            </a:br>
            <a:r>
              <a:rPr lang="en-US" dirty="0"/>
              <a:t>reproduction?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1. It needs 2 organisms( </a:t>
            </a:r>
            <a:r>
              <a:rPr lang="en-US" dirty="0">
                <a:solidFill>
                  <a:srgbClr val="C00000"/>
                </a:solidFill>
              </a:rPr>
              <a:t>from the same species</a:t>
            </a:r>
            <a:r>
              <a:rPr lang="en-US" dirty="0"/>
              <a:t>)</a:t>
            </a:r>
          </a:p>
          <a:p>
            <a:pPr>
              <a:buNone/>
            </a:pPr>
            <a:r>
              <a:rPr lang="en-US" dirty="0"/>
              <a:t>It needs 2 gametes( </a:t>
            </a:r>
            <a:r>
              <a:rPr lang="en-US" dirty="0">
                <a:solidFill>
                  <a:srgbClr val="C00000"/>
                </a:solidFill>
              </a:rPr>
              <a:t>male and female)</a:t>
            </a:r>
          </a:p>
          <a:p>
            <a:pPr>
              <a:buNone/>
            </a:pPr>
            <a:r>
              <a:rPr lang="en-US" dirty="0"/>
              <a:t>2. It produces the offspring that do not look identical to their parents.</a:t>
            </a:r>
          </a:p>
          <a:p>
            <a:pPr>
              <a:buNone/>
            </a:pPr>
            <a:r>
              <a:rPr lang="en-US" dirty="0">
                <a:solidFill>
                  <a:srgbClr val="C00000"/>
                </a:solidFill>
              </a:rPr>
              <a:t>( they have inherited variation)</a:t>
            </a:r>
          </a:p>
          <a:p>
            <a:pPr>
              <a:buNone/>
            </a:pPr>
            <a:r>
              <a:rPr lang="en-US" dirty="0"/>
              <a:t>3. different species cannot reproduce sexually</a:t>
            </a:r>
          </a:p>
          <a:p>
            <a:pPr>
              <a:buNone/>
            </a:pPr>
            <a:r>
              <a:rPr lang="en-US" dirty="0"/>
              <a:t> ( </a:t>
            </a:r>
            <a:r>
              <a:rPr lang="en-US" dirty="0">
                <a:solidFill>
                  <a:srgbClr val="C00000"/>
                </a:solidFill>
              </a:rPr>
              <a:t>not fertile), IF 	they can ,they are called hybrid offspring.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0"/>
            <a:ext cx="8229600" cy="1676400"/>
          </a:xfrm>
        </p:spPr>
        <p:txBody>
          <a:bodyPr/>
          <a:lstStyle/>
          <a:p>
            <a:pPr>
              <a:buNone/>
            </a:pPr>
            <a:r>
              <a:rPr lang="en-US" dirty="0"/>
              <a:t>3. different species cannot reproduce sexually</a:t>
            </a:r>
          </a:p>
          <a:p>
            <a:pPr>
              <a:buNone/>
            </a:pPr>
            <a:r>
              <a:rPr lang="en-US" dirty="0"/>
              <a:t> ( </a:t>
            </a:r>
            <a:r>
              <a:rPr lang="en-US" dirty="0">
                <a:solidFill>
                  <a:srgbClr val="C00000"/>
                </a:solidFill>
              </a:rPr>
              <a:t>not fertile), IF 	they can ,they are called hybrid offspring.</a:t>
            </a:r>
          </a:p>
        </p:txBody>
      </p:sp>
      <p:pic>
        <p:nvPicPr>
          <p:cNvPr id="5" name="Picture 4" descr="oran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1000" y="3810000"/>
            <a:ext cx="2324100" cy="1971675"/>
          </a:xfrm>
          <a:prstGeom prst="rect">
            <a:avLst/>
          </a:prstGeom>
        </p:spPr>
      </p:pic>
      <p:pic>
        <p:nvPicPr>
          <p:cNvPr id="6" name="Picture 5" descr="monkey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19600" y="1447800"/>
            <a:ext cx="4248150" cy="43434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678362"/>
          </a:xfrm>
        </p:spPr>
        <p:txBody>
          <a:bodyPr>
            <a:normAutofit/>
          </a:bodyPr>
          <a:lstStyle/>
          <a:p>
            <a:r>
              <a:rPr lang="en-US" dirty="0"/>
              <a:t>Task 1: </a:t>
            </a:r>
            <a:br>
              <a:rPr lang="en-US" dirty="0"/>
            </a:br>
            <a:r>
              <a:rPr lang="en-US" sz="4000" dirty="0"/>
              <a:t>What are the properties of sexual</a:t>
            </a:r>
            <a:br>
              <a:rPr lang="en-US" sz="4000" dirty="0"/>
            </a:br>
            <a:r>
              <a:rPr lang="en-US" sz="4000" dirty="0"/>
              <a:t>reproduction? ( use your book p.26 the first and the second paragraphs / 3min)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Asexual reproduction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1. does not need 2 gametes.</a:t>
            </a:r>
          </a:p>
          <a:p>
            <a:r>
              <a:rPr lang="en-US" dirty="0"/>
              <a:t>The offspring will be identical to the parent.</a:t>
            </a:r>
          </a:p>
          <a:p>
            <a:r>
              <a:rPr lang="en-US" dirty="0"/>
              <a:t>Does not have inherited variation.</a:t>
            </a:r>
          </a:p>
          <a:p>
            <a:r>
              <a:rPr lang="en-US" dirty="0"/>
              <a:t>It has many types:</a:t>
            </a:r>
          </a:p>
          <a:p>
            <a:r>
              <a:rPr lang="en-US" dirty="0"/>
              <a:t>1. runners</a:t>
            </a:r>
          </a:p>
          <a:p>
            <a:r>
              <a:rPr lang="en-US" dirty="0"/>
              <a:t>2. tubers</a:t>
            </a:r>
          </a:p>
          <a:p>
            <a:r>
              <a:rPr lang="en-US" dirty="0"/>
              <a:t>3. cutting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Asexual reproduction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Distinguish between the types of asexual reproduction: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81000" y="2743200"/>
          <a:ext cx="8229600" cy="259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636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runner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tubers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cutting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3600">
                <a:tc>
                  <a:txBody>
                    <a:bodyPr/>
                    <a:lstStyle/>
                    <a:p>
                      <a:r>
                        <a:rPr lang="en-US" dirty="0"/>
                        <a:t>The </a:t>
                      </a:r>
                      <a:r>
                        <a:rPr lang="en-US" dirty="0" err="1"/>
                        <a:t>defintion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3600">
                <a:tc>
                  <a:txBody>
                    <a:bodyPr/>
                    <a:lstStyle/>
                    <a:p>
                      <a:r>
                        <a:rPr lang="en-US" dirty="0"/>
                        <a:t>The examples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Asexual reproduction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Distinguish between the types of asexual reproduction: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81000" y="2743200"/>
          <a:ext cx="8229600" cy="3738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636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runner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tubers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cutting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3600">
                <a:tc>
                  <a:txBody>
                    <a:bodyPr/>
                    <a:lstStyle/>
                    <a:p>
                      <a:r>
                        <a:rPr lang="en-US" dirty="0"/>
                        <a:t>The definition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 stem</a:t>
                      </a:r>
                      <a:r>
                        <a:rPr lang="en-US" baseline="0" dirty="0"/>
                        <a:t> that grows from certain plants, from which new plants grow using asexual reproduction.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The swollen part of an underground stem used as a storage organ and as a method of asexual reproduction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Cut off a leaf or side stem from a plant and put it in moist soil.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3600">
                <a:tc>
                  <a:txBody>
                    <a:bodyPr/>
                    <a:lstStyle/>
                    <a:p>
                      <a:r>
                        <a:rPr lang="en-US" dirty="0"/>
                        <a:t>The examples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strawberry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potato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Flowering plant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>
            <a:extLst>
              <a:ext uri="{FF2B5EF4-FFF2-40B4-BE49-F238E27FC236}">
                <a16:creationId xmlns:a16="http://schemas.microsoft.com/office/drawing/2014/main" id="{2BA9A735-3945-44D9-97A6-DD60ACC95A1F}"/>
              </a:ext>
            </a:extLst>
          </p:cNvPr>
          <p:cNvSpPr/>
          <p:nvPr/>
        </p:nvSpPr>
        <p:spPr>
          <a:xfrm>
            <a:off x="0" y="1701800"/>
            <a:ext cx="1323975" cy="40513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JO"/>
          </a:p>
        </p:txBody>
      </p:sp>
      <p:sp>
        <p:nvSpPr>
          <p:cNvPr id="27" name="Rounded Rectangle 26">
            <a:extLst>
              <a:ext uri="{FF2B5EF4-FFF2-40B4-BE49-F238E27FC236}">
                <a16:creationId xmlns:a16="http://schemas.microsoft.com/office/drawing/2014/main" id="{3354D203-89A7-4EE9-8C2E-E20F7C10E4F1}"/>
              </a:ext>
            </a:extLst>
          </p:cNvPr>
          <p:cNvSpPr/>
          <p:nvPr/>
        </p:nvSpPr>
        <p:spPr>
          <a:xfrm>
            <a:off x="74613" y="1754188"/>
            <a:ext cx="1598612" cy="327025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OBJECTIVES</a:t>
            </a:r>
            <a:endParaRPr lang="ar-JO" sz="1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29" name="Rounded Rectangle 28">
            <a:extLst>
              <a:ext uri="{FF2B5EF4-FFF2-40B4-BE49-F238E27FC236}">
                <a16:creationId xmlns:a16="http://schemas.microsoft.com/office/drawing/2014/main" id="{CB07DDA8-5ED2-4ABC-8CA8-572879210D31}"/>
              </a:ext>
            </a:extLst>
          </p:cNvPr>
          <p:cNvSpPr/>
          <p:nvPr/>
        </p:nvSpPr>
        <p:spPr>
          <a:xfrm>
            <a:off x="74613" y="2617788"/>
            <a:ext cx="1619250" cy="271462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PREASSESSMENT</a:t>
            </a:r>
            <a:endParaRPr lang="ar-JO" sz="1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0" name="Rounded Rectangle 29">
            <a:extLst>
              <a:ext uri="{FF2B5EF4-FFF2-40B4-BE49-F238E27FC236}">
                <a16:creationId xmlns:a16="http://schemas.microsoft.com/office/drawing/2014/main" id="{0B8EAEFD-AB92-40F7-8EBB-9CE11C2C89A5}"/>
              </a:ext>
            </a:extLst>
          </p:cNvPr>
          <p:cNvSpPr/>
          <p:nvPr/>
        </p:nvSpPr>
        <p:spPr>
          <a:xfrm>
            <a:off x="63500" y="3013075"/>
            <a:ext cx="1619250" cy="269875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PRESENTATION</a:t>
            </a:r>
            <a:endParaRPr lang="ar-JO" sz="1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1" name="Rounded Rectangle 30">
            <a:extLst>
              <a:ext uri="{FF2B5EF4-FFF2-40B4-BE49-F238E27FC236}">
                <a16:creationId xmlns:a16="http://schemas.microsoft.com/office/drawing/2014/main" id="{1130AA14-B480-402D-93D0-039A88E0662F}"/>
              </a:ext>
            </a:extLst>
          </p:cNvPr>
          <p:cNvSpPr/>
          <p:nvPr/>
        </p:nvSpPr>
        <p:spPr>
          <a:xfrm>
            <a:off x="53975" y="3794125"/>
            <a:ext cx="1619250" cy="269875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FEEDBACK</a:t>
            </a:r>
            <a:endParaRPr lang="ar-JO" sz="1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2" name="Rounded Rectangle 31">
            <a:extLst>
              <a:ext uri="{FF2B5EF4-FFF2-40B4-BE49-F238E27FC236}">
                <a16:creationId xmlns:a16="http://schemas.microsoft.com/office/drawing/2014/main" id="{C39B17BC-BD40-4C05-B364-66589F9BFA0E}"/>
              </a:ext>
            </a:extLst>
          </p:cNvPr>
          <p:cNvSpPr/>
          <p:nvPr/>
        </p:nvSpPr>
        <p:spPr>
          <a:xfrm>
            <a:off x="53975" y="3392488"/>
            <a:ext cx="1619250" cy="269875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en-US" sz="825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FORMATIVE ASSESSMENT</a:t>
            </a:r>
            <a:endParaRPr lang="ar-JO" sz="825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3" name="Double Wave 32">
            <a:extLst>
              <a:ext uri="{FF2B5EF4-FFF2-40B4-BE49-F238E27FC236}">
                <a16:creationId xmlns:a16="http://schemas.microsoft.com/office/drawing/2014/main" id="{2054AE04-CA32-47C5-8501-097FB302E445}"/>
              </a:ext>
            </a:extLst>
          </p:cNvPr>
          <p:cNvSpPr/>
          <p:nvPr/>
        </p:nvSpPr>
        <p:spPr>
          <a:xfrm>
            <a:off x="6889750" y="1309688"/>
            <a:ext cx="2027238" cy="265112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defRPr/>
            </a:pPr>
            <a:r>
              <a:rPr lang="en-US" sz="12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LESSON</a:t>
            </a:r>
            <a:r>
              <a:rPr lang="ar-SA" sz="12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2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: 8Ia8Dd</a:t>
            </a:r>
            <a:endParaRPr lang="ar-JO" sz="12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4" name="Rounded Rectangle 33">
            <a:extLst>
              <a:ext uri="{FF2B5EF4-FFF2-40B4-BE49-F238E27FC236}">
                <a16:creationId xmlns:a16="http://schemas.microsoft.com/office/drawing/2014/main" id="{2EF4928F-4F51-4116-81CD-0DEC9EAB3F64}"/>
              </a:ext>
            </a:extLst>
          </p:cNvPr>
          <p:cNvSpPr/>
          <p:nvPr/>
        </p:nvSpPr>
        <p:spPr>
          <a:xfrm>
            <a:off x="63500" y="4178300"/>
            <a:ext cx="1609725" cy="269875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DIFFERENTIATION</a:t>
            </a:r>
            <a:endParaRPr lang="ar-JO" sz="1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5" name="Rounded Rectangle 34">
            <a:extLst>
              <a:ext uri="{FF2B5EF4-FFF2-40B4-BE49-F238E27FC236}">
                <a16:creationId xmlns:a16="http://schemas.microsoft.com/office/drawing/2014/main" id="{C59957BD-B15A-47F3-9B53-4CD96C4E04D2}"/>
              </a:ext>
            </a:extLst>
          </p:cNvPr>
          <p:cNvSpPr/>
          <p:nvPr/>
        </p:nvSpPr>
        <p:spPr>
          <a:xfrm>
            <a:off x="74613" y="2181225"/>
            <a:ext cx="1619250" cy="34925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WARM UP</a:t>
            </a:r>
            <a:endParaRPr lang="ar-JO" sz="1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6" name="Footer Placeholder 6">
            <a:extLst>
              <a:ext uri="{FF2B5EF4-FFF2-40B4-BE49-F238E27FC236}">
                <a16:creationId xmlns:a16="http://schemas.microsoft.com/office/drawing/2014/main" id="{63420A66-19F4-42B7-B023-F6E7586CB5DD}"/>
              </a:ext>
            </a:extLst>
          </p:cNvPr>
          <p:cNvSpPr txBox="1">
            <a:spLocks/>
          </p:cNvSpPr>
          <p:nvPr/>
        </p:nvSpPr>
        <p:spPr>
          <a:xfrm>
            <a:off x="351660" y="891292"/>
            <a:ext cx="8692233" cy="357188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ISLAMIC  EDUCATIONAL COLLEGE				DATE: 25/2					</a:t>
            </a:r>
            <a:r>
              <a:rPr lang="ar-JO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</a:t>
            </a:r>
          </a:p>
        </p:txBody>
      </p:sp>
      <p:sp>
        <p:nvSpPr>
          <p:cNvPr id="37" name="Double Wave 36">
            <a:extLst>
              <a:ext uri="{FF2B5EF4-FFF2-40B4-BE49-F238E27FC236}">
                <a16:creationId xmlns:a16="http://schemas.microsoft.com/office/drawing/2014/main" id="{5BA6ED50-220F-403F-8A24-5CC6F4A15C87}"/>
              </a:ext>
            </a:extLst>
          </p:cNvPr>
          <p:cNvSpPr/>
          <p:nvPr/>
        </p:nvSpPr>
        <p:spPr>
          <a:xfrm>
            <a:off x="5432425" y="1309688"/>
            <a:ext cx="1611313" cy="265112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defRPr/>
            </a:pPr>
            <a:r>
              <a:rPr lang="en-US" sz="12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UNIT :8D</a:t>
            </a:r>
            <a:endParaRPr lang="ar-JO" sz="12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>
            <a:extLst>
              <a:ext uri="{FF2B5EF4-FFF2-40B4-BE49-F238E27FC236}">
                <a16:creationId xmlns:a16="http://schemas.microsoft.com/office/drawing/2014/main" id="{1973072F-5471-4DF3-82C2-E55FA891908A}"/>
              </a:ext>
            </a:extLst>
          </p:cNvPr>
          <p:cNvSpPr/>
          <p:nvPr/>
        </p:nvSpPr>
        <p:spPr>
          <a:xfrm>
            <a:off x="3965575" y="1309688"/>
            <a:ext cx="1611313" cy="265112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defRPr/>
            </a:pPr>
            <a:r>
              <a:rPr lang="en-US" sz="12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GR</a:t>
            </a:r>
            <a:r>
              <a:rPr lang="ar-SA" sz="12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r>
              <a:rPr lang="en-US" sz="12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ADE:10</a:t>
            </a:r>
            <a:r>
              <a:rPr lang="en-US" sz="1200" b="1" baseline="30000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th</a:t>
            </a:r>
            <a:r>
              <a:rPr lang="en-US" sz="12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 </a:t>
            </a:r>
            <a:endParaRPr lang="ar-JO" sz="12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>
            <a:extLst>
              <a:ext uri="{FF2B5EF4-FFF2-40B4-BE49-F238E27FC236}">
                <a16:creationId xmlns:a16="http://schemas.microsoft.com/office/drawing/2014/main" id="{3609CBED-9B7D-4B34-BEAC-65EDBEB92A1C}"/>
              </a:ext>
            </a:extLst>
          </p:cNvPr>
          <p:cNvSpPr/>
          <p:nvPr/>
        </p:nvSpPr>
        <p:spPr>
          <a:xfrm>
            <a:off x="1601788" y="1309688"/>
            <a:ext cx="2476500" cy="265112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defRPr/>
            </a:pPr>
            <a:r>
              <a:rPr lang="en-US" sz="12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SUBJECT: science</a:t>
            </a:r>
            <a:endParaRPr lang="ar-JO" sz="12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1144CD7C-BBCF-4F2B-940A-6800105DC14E}"/>
              </a:ext>
            </a:extLst>
          </p:cNvPr>
          <p:cNvSpPr/>
          <p:nvPr/>
        </p:nvSpPr>
        <p:spPr>
          <a:xfrm>
            <a:off x="1776413" y="1716088"/>
            <a:ext cx="6707187" cy="418306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10256" name="Picture 4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113" y="1201738"/>
            <a:ext cx="487362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7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3"/>
          <a:stretch>
            <a:fillRect/>
          </a:stretch>
        </p:blipFill>
        <p:spPr bwMode="auto">
          <a:xfrm>
            <a:off x="8270875" y="860425"/>
            <a:ext cx="906463" cy="341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0258" name="Group 20"/>
          <p:cNvGrpSpPr>
            <a:grpSpLocks/>
          </p:cNvGrpSpPr>
          <p:nvPr/>
        </p:nvGrpSpPr>
        <p:grpSpPr bwMode="auto">
          <a:xfrm>
            <a:off x="7315200" y="1792288"/>
            <a:ext cx="1414463" cy="825500"/>
            <a:chOff x="7446246" y="205862"/>
            <a:chExt cx="1544854" cy="691058"/>
          </a:xfrm>
        </p:grpSpPr>
        <p:sp>
          <p:nvSpPr>
            <p:cNvPr id="22" name="Rounded Rectangle 10">
              <a:extLst>
                <a:ext uri="{FF2B5EF4-FFF2-40B4-BE49-F238E27FC236}">
                  <a16:creationId xmlns:a16="http://schemas.microsoft.com/office/drawing/2014/main" id="{DD194A77-839E-A485-3E29-B99FA7296432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3" name="Rounded Rectangle 22">
              <a:extLst>
                <a:ext uri="{FF2B5EF4-FFF2-40B4-BE49-F238E27FC236}">
                  <a16:creationId xmlns:a16="http://schemas.microsoft.com/office/drawing/2014/main" id="{63D1A1D4-AEB9-69B0-EADD-5C4E3B6A9B6F}"/>
                </a:ext>
              </a:extLst>
            </p:cNvPr>
            <p:cNvSpPr/>
            <p:nvPr/>
          </p:nvSpPr>
          <p:spPr>
            <a:xfrm>
              <a:off x="7569349" y="277626"/>
              <a:ext cx="1298647" cy="547531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b="1" dirty="0">
                  <a:cs typeface="Calibri" panose="020F0502020204030204" pitchFamily="34" charset="0"/>
                </a:rPr>
                <a:t>00:30 minutes</a:t>
              </a:r>
            </a:p>
          </p:txBody>
        </p:sp>
      </p:grp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6C98FAFC-03EC-462F-9753-78436544A59B}"/>
              </a:ext>
            </a:extLst>
          </p:cNvPr>
          <p:cNvSpPr/>
          <p:nvPr/>
        </p:nvSpPr>
        <p:spPr>
          <a:xfrm>
            <a:off x="63500" y="4518025"/>
            <a:ext cx="1609725" cy="269875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en-US" sz="9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REAL LIFE APPLICATION</a:t>
            </a:r>
            <a:endParaRPr lang="ar-JO" sz="9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3" name="Rounded Rectangle 42">
            <a:extLst>
              <a:ext uri="{FF2B5EF4-FFF2-40B4-BE49-F238E27FC236}">
                <a16:creationId xmlns:a16="http://schemas.microsoft.com/office/drawing/2014/main" id="{2CBD5DCF-275A-4051-B975-0813011A64A4}"/>
              </a:ext>
            </a:extLst>
          </p:cNvPr>
          <p:cNvSpPr/>
          <p:nvPr/>
        </p:nvSpPr>
        <p:spPr>
          <a:xfrm>
            <a:off x="74613" y="4905375"/>
            <a:ext cx="1670050" cy="269875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CRITICAL THINKING</a:t>
            </a:r>
            <a:endParaRPr lang="ar-JO" sz="1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4" name="Rounded Rectangle 43">
            <a:extLst>
              <a:ext uri="{FF2B5EF4-FFF2-40B4-BE49-F238E27FC236}">
                <a16:creationId xmlns:a16="http://schemas.microsoft.com/office/drawing/2014/main" id="{C549C815-A29C-4AE6-A5F6-1657EE59536D}"/>
              </a:ext>
            </a:extLst>
          </p:cNvPr>
          <p:cNvSpPr/>
          <p:nvPr/>
        </p:nvSpPr>
        <p:spPr>
          <a:xfrm>
            <a:off x="98425" y="5292725"/>
            <a:ext cx="1619250" cy="269875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EXIT TICKET</a:t>
            </a:r>
            <a:endParaRPr lang="ar-JO" sz="1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pic>
        <p:nvPicPr>
          <p:cNvPr id="10262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1638" y="5454650"/>
            <a:ext cx="1058862" cy="449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id="{8EEEF6AD-6F19-4484-AE23-67A50363B46A}"/>
              </a:ext>
            </a:extLst>
          </p:cNvPr>
          <p:cNvSpPr txBox="1"/>
          <p:nvPr/>
        </p:nvSpPr>
        <p:spPr>
          <a:xfrm>
            <a:off x="1979613" y="2536825"/>
            <a:ext cx="6291262" cy="1902059"/>
          </a:xfrm>
          <a:prstGeom prst="rect">
            <a:avLst/>
          </a:prstGeom>
          <a:noFill/>
        </p:spPr>
        <p:txBody>
          <a:bodyPr rtlCol="1">
            <a:spAutoFit/>
          </a:bodyPr>
          <a:lstStyle/>
          <a:p>
            <a:pPr rtl="1">
              <a:spcBef>
                <a:spcPct val="20000"/>
              </a:spcBef>
              <a:defRPr/>
            </a:pP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cs typeface="Arial"/>
              </a:rPr>
              <a:t>Objectives:</a:t>
            </a:r>
          </a:p>
          <a:p>
            <a:pPr rtl="1">
              <a:spcBef>
                <a:spcPct val="20000"/>
              </a:spcBef>
              <a:defRPr/>
            </a:pP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cs typeface="Arial"/>
              </a:rPr>
              <a:t>1: identify the two different  parts of sexual reproductive system and their scientific terms of them in the plant .</a:t>
            </a:r>
          </a:p>
        </p:txBody>
      </p:sp>
    </p:spTree>
    <p:extLst>
      <p:ext uri="{BB962C8B-B14F-4D97-AF65-F5344CB8AC3E}">
        <p14:creationId xmlns:p14="http://schemas.microsoft.com/office/powerpoint/2010/main" val="115957162"/>
      </p:ext>
    </p:extLst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>
            <a:extLst>
              <a:ext uri="{FF2B5EF4-FFF2-40B4-BE49-F238E27FC236}">
                <a16:creationId xmlns:a16="http://schemas.microsoft.com/office/drawing/2014/main" id="{2BA9A735-3945-44D9-97A6-DD60ACC95A1F}"/>
              </a:ext>
            </a:extLst>
          </p:cNvPr>
          <p:cNvSpPr/>
          <p:nvPr/>
        </p:nvSpPr>
        <p:spPr>
          <a:xfrm>
            <a:off x="0" y="1701800"/>
            <a:ext cx="1323975" cy="40513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JO"/>
          </a:p>
        </p:txBody>
      </p:sp>
      <p:sp>
        <p:nvSpPr>
          <p:cNvPr id="27" name="Rounded Rectangle 26">
            <a:extLst>
              <a:ext uri="{FF2B5EF4-FFF2-40B4-BE49-F238E27FC236}">
                <a16:creationId xmlns:a16="http://schemas.microsoft.com/office/drawing/2014/main" id="{3354D203-89A7-4EE9-8C2E-E20F7C10E4F1}"/>
              </a:ext>
            </a:extLst>
          </p:cNvPr>
          <p:cNvSpPr/>
          <p:nvPr/>
        </p:nvSpPr>
        <p:spPr>
          <a:xfrm>
            <a:off x="74613" y="1754188"/>
            <a:ext cx="1598612" cy="327025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OBJECTIVES</a:t>
            </a:r>
            <a:endParaRPr lang="ar-JO" sz="1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29" name="Rounded Rectangle 28">
            <a:extLst>
              <a:ext uri="{FF2B5EF4-FFF2-40B4-BE49-F238E27FC236}">
                <a16:creationId xmlns:a16="http://schemas.microsoft.com/office/drawing/2014/main" id="{CB07DDA8-5ED2-4ABC-8CA8-572879210D31}"/>
              </a:ext>
            </a:extLst>
          </p:cNvPr>
          <p:cNvSpPr/>
          <p:nvPr/>
        </p:nvSpPr>
        <p:spPr>
          <a:xfrm>
            <a:off x="74613" y="2617788"/>
            <a:ext cx="1619250" cy="271462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PREASSESSMENT</a:t>
            </a:r>
            <a:endParaRPr lang="ar-JO" sz="1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0" name="Rounded Rectangle 29">
            <a:extLst>
              <a:ext uri="{FF2B5EF4-FFF2-40B4-BE49-F238E27FC236}">
                <a16:creationId xmlns:a16="http://schemas.microsoft.com/office/drawing/2014/main" id="{0B8EAEFD-AB92-40F7-8EBB-9CE11C2C89A5}"/>
              </a:ext>
            </a:extLst>
          </p:cNvPr>
          <p:cNvSpPr/>
          <p:nvPr/>
        </p:nvSpPr>
        <p:spPr>
          <a:xfrm>
            <a:off x="63500" y="3013075"/>
            <a:ext cx="1619250" cy="269875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PRESENTATION</a:t>
            </a:r>
            <a:endParaRPr lang="ar-JO" sz="1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1" name="Rounded Rectangle 30">
            <a:extLst>
              <a:ext uri="{FF2B5EF4-FFF2-40B4-BE49-F238E27FC236}">
                <a16:creationId xmlns:a16="http://schemas.microsoft.com/office/drawing/2014/main" id="{1130AA14-B480-402D-93D0-039A88E0662F}"/>
              </a:ext>
            </a:extLst>
          </p:cNvPr>
          <p:cNvSpPr/>
          <p:nvPr/>
        </p:nvSpPr>
        <p:spPr>
          <a:xfrm>
            <a:off x="53975" y="3794125"/>
            <a:ext cx="1619250" cy="269875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FEEDBACK</a:t>
            </a:r>
            <a:endParaRPr lang="ar-JO" sz="1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2" name="Rounded Rectangle 31">
            <a:extLst>
              <a:ext uri="{FF2B5EF4-FFF2-40B4-BE49-F238E27FC236}">
                <a16:creationId xmlns:a16="http://schemas.microsoft.com/office/drawing/2014/main" id="{C39B17BC-BD40-4C05-B364-66589F9BFA0E}"/>
              </a:ext>
            </a:extLst>
          </p:cNvPr>
          <p:cNvSpPr/>
          <p:nvPr/>
        </p:nvSpPr>
        <p:spPr>
          <a:xfrm>
            <a:off x="53975" y="3392488"/>
            <a:ext cx="1619250" cy="269875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en-US" sz="825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FORMATIVE ASSESSMENT</a:t>
            </a:r>
            <a:endParaRPr lang="ar-JO" sz="825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3" name="Double Wave 32">
            <a:extLst>
              <a:ext uri="{FF2B5EF4-FFF2-40B4-BE49-F238E27FC236}">
                <a16:creationId xmlns:a16="http://schemas.microsoft.com/office/drawing/2014/main" id="{2054AE04-CA32-47C5-8501-097FB302E445}"/>
              </a:ext>
            </a:extLst>
          </p:cNvPr>
          <p:cNvSpPr/>
          <p:nvPr/>
        </p:nvSpPr>
        <p:spPr>
          <a:xfrm>
            <a:off x="7008019" y="552451"/>
            <a:ext cx="2027238" cy="265112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defRPr/>
            </a:pPr>
            <a:r>
              <a:rPr lang="en-US" sz="12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LESSON</a:t>
            </a:r>
            <a:r>
              <a:rPr lang="ar-SA" sz="12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2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: 8Ia8Dd</a:t>
            </a:r>
            <a:endParaRPr lang="ar-JO" sz="12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4" name="Rounded Rectangle 33">
            <a:extLst>
              <a:ext uri="{FF2B5EF4-FFF2-40B4-BE49-F238E27FC236}">
                <a16:creationId xmlns:a16="http://schemas.microsoft.com/office/drawing/2014/main" id="{2EF4928F-4F51-4116-81CD-0DEC9EAB3F64}"/>
              </a:ext>
            </a:extLst>
          </p:cNvPr>
          <p:cNvSpPr/>
          <p:nvPr/>
        </p:nvSpPr>
        <p:spPr>
          <a:xfrm>
            <a:off x="63500" y="4178300"/>
            <a:ext cx="1609725" cy="269875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DIFFERENTIATION</a:t>
            </a:r>
            <a:endParaRPr lang="ar-JO" sz="1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5" name="Rounded Rectangle 34">
            <a:extLst>
              <a:ext uri="{FF2B5EF4-FFF2-40B4-BE49-F238E27FC236}">
                <a16:creationId xmlns:a16="http://schemas.microsoft.com/office/drawing/2014/main" id="{C59957BD-B15A-47F3-9B53-4CD96C4E04D2}"/>
              </a:ext>
            </a:extLst>
          </p:cNvPr>
          <p:cNvSpPr/>
          <p:nvPr/>
        </p:nvSpPr>
        <p:spPr>
          <a:xfrm>
            <a:off x="74613" y="2181225"/>
            <a:ext cx="1619250" cy="34925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en-US" sz="1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WARM UP</a:t>
            </a:r>
            <a:endParaRPr lang="ar-JO" sz="1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6" name="Footer Placeholder 6">
            <a:extLst>
              <a:ext uri="{FF2B5EF4-FFF2-40B4-BE49-F238E27FC236}">
                <a16:creationId xmlns:a16="http://schemas.microsoft.com/office/drawing/2014/main" id="{63420A66-19F4-42B7-B023-F6E7586CB5DD}"/>
              </a:ext>
            </a:extLst>
          </p:cNvPr>
          <p:cNvSpPr txBox="1">
            <a:spLocks/>
          </p:cNvSpPr>
          <p:nvPr/>
        </p:nvSpPr>
        <p:spPr>
          <a:xfrm>
            <a:off x="161034" y="103188"/>
            <a:ext cx="8692233" cy="357188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ISLAMIC  EDUCATIONAL COLLEGE				DATE: 25/2					</a:t>
            </a:r>
            <a:r>
              <a:rPr lang="ar-JO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</a:t>
            </a:r>
          </a:p>
        </p:txBody>
      </p:sp>
      <p:sp>
        <p:nvSpPr>
          <p:cNvPr id="37" name="Double Wave 36">
            <a:extLst>
              <a:ext uri="{FF2B5EF4-FFF2-40B4-BE49-F238E27FC236}">
                <a16:creationId xmlns:a16="http://schemas.microsoft.com/office/drawing/2014/main" id="{5BA6ED50-220F-403F-8A24-5CC6F4A15C87}"/>
              </a:ext>
            </a:extLst>
          </p:cNvPr>
          <p:cNvSpPr/>
          <p:nvPr/>
        </p:nvSpPr>
        <p:spPr>
          <a:xfrm>
            <a:off x="5447872" y="579709"/>
            <a:ext cx="1611313" cy="265112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defRPr/>
            </a:pPr>
            <a:r>
              <a:rPr lang="en-US" sz="12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UNIT :8D</a:t>
            </a:r>
            <a:endParaRPr lang="ar-JO" sz="12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>
            <a:extLst>
              <a:ext uri="{FF2B5EF4-FFF2-40B4-BE49-F238E27FC236}">
                <a16:creationId xmlns:a16="http://schemas.microsoft.com/office/drawing/2014/main" id="{1973072F-5471-4DF3-82C2-E55FA891908A}"/>
              </a:ext>
            </a:extLst>
          </p:cNvPr>
          <p:cNvSpPr/>
          <p:nvPr/>
        </p:nvSpPr>
        <p:spPr>
          <a:xfrm>
            <a:off x="3777029" y="594764"/>
            <a:ext cx="1611313" cy="265112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defRPr/>
            </a:pPr>
            <a:r>
              <a:rPr lang="en-US" sz="12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GR</a:t>
            </a:r>
            <a:r>
              <a:rPr lang="ar-SA" sz="12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r>
              <a:rPr lang="en-US" sz="12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ADE:10</a:t>
            </a:r>
            <a:r>
              <a:rPr lang="en-US" sz="1200" b="1" baseline="30000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th</a:t>
            </a:r>
            <a:r>
              <a:rPr lang="en-US" sz="12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 </a:t>
            </a:r>
            <a:endParaRPr lang="ar-JO" sz="12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>
            <a:extLst>
              <a:ext uri="{FF2B5EF4-FFF2-40B4-BE49-F238E27FC236}">
                <a16:creationId xmlns:a16="http://schemas.microsoft.com/office/drawing/2014/main" id="{3609CBED-9B7D-4B34-BEAC-65EDBEB92A1C}"/>
              </a:ext>
            </a:extLst>
          </p:cNvPr>
          <p:cNvSpPr/>
          <p:nvPr/>
        </p:nvSpPr>
        <p:spPr>
          <a:xfrm>
            <a:off x="1300529" y="604044"/>
            <a:ext cx="2476500" cy="265112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defRPr/>
            </a:pPr>
            <a:r>
              <a:rPr lang="en-US" sz="12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SUBJECT: science</a:t>
            </a:r>
            <a:endParaRPr lang="ar-JO" sz="12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1144CD7C-BBCF-4F2B-940A-6800105DC14E}"/>
              </a:ext>
            </a:extLst>
          </p:cNvPr>
          <p:cNvSpPr/>
          <p:nvPr/>
        </p:nvSpPr>
        <p:spPr>
          <a:xfrm>
            <a:off x="1792288" y="1058198"/>
            <a:ext cx="6707187" cy="418306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10256" name="Picture 4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113" y="1201738"/>
            <a:ext cx="487362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7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3"/>
          <a:stretch>
            <a:fillRect/>
          </a:stretch>
        </p:blipFill>
        <p:spPr bwMode="auto">
          <a:xfrm>
            <a:off x="8270875" y="860425"/>
            <a:ext cx="906463" cy="341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0258" name="Group 20"/>
          <p:cNvGrpSpPr>
            <a:grpSpLocks/>
          </p:cNvGrpSpPr>
          <p:nvPr/>
        </p:nvGrpSpPr>
        <p:grpSpPr bwMode="auto">
          <a:xfrm>
            <a:off x="7590314" y="891987"/>
            <a:ext cx="1414463" cy="825500"/>
            <a:chOff x="7446246" y="205862"/>
            <a:chExt cx="1544854" cy="691058"/>
          </a:xfrm>
        </p:grpSpPr>
        <p:sp>
          <p:nvSpPr>
            <p:cNvPr id="22" name="Rounded Rectangle 10">
              <a:extLst>
                <a:ext uri="{FF2B5EF4-FFF2-40B4-BE49-F238E27FC236}">
                  <a16:creationId xmlns:a16="http://schemas.microsoft.com/office/drawing/2014/main" id="{DD194A77-839E-A485-3E29-B99FA7296432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3" name="Rounded Rectangle 22">
              <a:extLst>
                <a:ext uri="{FF2B5EF4-FFF2-40B4-BE49-F238E27FC236}">
                  <a16:creationId xmlns:a16="http://schemas.microsoft.com/office/drawing/2014/main" id="{63D1A1D4-AEB9-69B0-EADD-5C4E3B6A9B6F}"/>
                </a:ext>
              </a:extLst>
            </p:cNvPr>
            <p:cNvSpPr/>
            <p:nvPr/>
          </p:nvSpPr>
          <p:spPr>
            <a:xfrm>
              <a:off x="7569349" y="277626"/>
              <a:ext cx="1298647" cy="547531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b="1" dirty="0">
                  <a:cs typeface="Calibri" panose="020F0502020204030204" pitchFamily="34" charset="0"/>
                </a:rPr>
                <a:t>00:30 minutes</a:t>
              </a:r>
            </a:p>
          </p:txBody>
        </p:sp>
      </p:grp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6C98FAFC-03EC-462F-9753-78436544A59B}"/>
              </a:ext>
            </a:extLst>
          </p:cNvPr>
          <p:cNvSpPr/>
          <p:nvPr/>
        </p:nvSpPr>
        <p:spPr>
          <a:xfrm>
            <a:off x="63500" y="4518025"/>
            <a:ext cx="1609725" cy="269875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en-US" sz="9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REAL LIFE APPLICATION</a:t>
            </a:r>
            <a:endParaRPr lang="ar-JO" sz="9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3" name="Rounded Rectangle 42">
            <a:extLst>
              <a:ext uri="{FF2B5EF4-FFF2-40B4-BE49-F238E27FC236}">
                <a16:creationId xmlns:a16="http://schemas.microsoft.com/office/drawing/2014/main" id="{2CBD5DCF-275A-4051-B975-0813011A64A4}"/>
              </a:ext>
            </a:extLst>
          </p:cNvPr>
          <p:cNvSpPr/>
          <p:nvPr/>
        </p:nvSpPr>
        <p:spPr>
          <a:xfrm>
            <a:off x="74613" y="4905375"/>
            <a:ext cx="1670050" cy="269875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CRITICAL THINKING</a:t>
            </a:r>
            <a:endParaRPr lang="ar-JO" sz="1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4" name="Rounded Rectangle 43">
            <a:extLst>
              <a:ext uri="{FF2B5EF4-FFF2-40B4-BE49-F238E27FC236}">
                <a16:creationId xmlns:a16="http://schemas.microsoft.com/office/drawing/2014/main" id="{C549C815-A29C-4AE6-A5F6-1657EE59536D}"/>
              </a:ext>
            </a:extLst>
          </p:cNvPr>
          <p:cNvSpPr/>
          <p:nvPr/>
        </p:nvSpPr>
        <p:spPr>
          <a:xfrm>
            <a:off x="98425" y="5292725"/>
            <a:ext cx="1619250" cy="269875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EXIT TICKET</a:t>
            </a:r>
            <a:endParaRPr lang="ar-JO" sz="1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pic>
        <p:nvPicPr>
          <p:cNvPr id="10262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749" y="6030912"/>
            <a:ext cx="1058862" cy="449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id="{8EEEF6AD-6F19-4484-AE23-67A50363B46A}"/>
              </a:ext>
            </a:extLst>
          </p:cNvPr>
          <p:cNvSpPr txBox="1"/>
          <p:nvPr/>
        </p:nvSpPr>
        <p:spPr>
          <a:xfrm>
            <a:off x="1920082" y="1088606"/>
            <a:ext cx="6291262" cy="1040285"/>
          </a:xfrm>
          <a:prstGeom prst="rect">
            <a:avLst/>
          </a:prstGeom>
          <a:noFill/>
        </p:spPr>
        <p:txBody>
          <a:bodyPr rtlCol="1">
            <a:spAutoFit/>
          </a:bodyPr>
          <a:lstStyle/>
          <a:p>
            <a:pPr rtl="1">
              <a:spcBef>
                <a:spcPct val="20000"/>
              </a:spcBef>
              <a:defRPr/>
            </a:pP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cs typeface="Arial"/>
              </a:rPr>
              <a:t>What you can see in this picture?</a:t>
            </a:r>
          </a:p>
          <a:p>
            <a:pPr rtl="1">
              <a:spcBef>
                <a:spcPct val="20000"/>
              </a:spcBef>
              <a:defRPr/>
            </a:pP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cs typeface="Arial"/>
              </a:rPr>
              <a:t>Name this system?</a:t>
            </a:r>
          </a:p>
        </p:txBody>
      </p:sp>
      <p:pic>
        <p:nvPicPr>
          <p:cNvPr id="28" name="Content Placeholder 3" descr="Breeding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765851" y="2128891"/>
            <a:ext cx="4578827" cy="4572360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9D3AD06-9AA2-46FE-BABD-0D104175383B}"/>
              </a:ext>
            </a:extLst>
          </p:cNvPr>
          <p:cNvSpPr/>
          <p:nvPr/>
        </p:nvSpPr>
        <p:spPr>
          <a:xfrm>
            <a:off x="6734652" y="3548013"/>
            <a:ext cx="1612641" cy="27400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female sexual reproduction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0B55F7FB-D9A3-498F-BB1C-F7AE8DFFDC82}"/>
              </a:ext>
            </a:extLst>
          </p:cNvPr>
          <p:cNvCxnSpPr>
            <a:cxnSpLocks/>
          </p:cNvCxnSpPr>
          <p:nvPr/>
        </p:nvCxnSpPr>
        <p:spPr>
          <a:xfrm>
            <a:off x="2741985" y="2369526"/>
            <a:ext cx="1266880" cy="64354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Rectangle 40">
            <a:extLst>
              <a:ext uri="{FF2B5EF4-FFF2-40B4-BE49-F238E27FC236}">
                <a16:creationId xmlns:a16="http://schemas.microsoft.com/office/drawing/2014/main" id="{0B099994-AF33-4F80-94B7-6F787EA91C52}"/>
              </a:ext>
            </a:extLst>
          </p:cNvPr>
          <p:cNvSpPr/>
          <p:nvPr/>
        </p:nvSpPr>
        <p:spPr>
          <a:xfrm>
            <a:off x="1671400" y="2125108"/>
            <a:ext cx="1094452" cy="27400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Male sexual reproduction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05A567A7-FEEC-4265-87FE-ADA8DB3660C3}"/>
              </a:ext>
            </a:extLst>
          </p:cNvPr>
          <p:cNvCxnSpPr>
            <a:stCxn id="2" idx="1"/>
          </p:cNvCxnSpPr>
          <p:nvPr/>
        </p:nvCxnSpPr>
        <p:spPr>
          <a:xfrm flipH="1">
            <a:off x="4682277" y="4918025"/>
            <a:ext cx="2052375" cy="22248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5548907"/>
      </p:ext>
    </p:extLst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>
            <a:extLst>
              <a:ext uri="{FF2B5EF4-FFF2-40B4-BE49-F238E27FC236}">
                <a16:creationId xmlns:a16="http://schemas.microsoft.com/office/drawing/2014/main" id="{2BA9A735-3945-44D9-97A6-DD60ACC95A1F}"/>
              </a:ext>
            </a:extLst>
          </p:cNvPr>
          <p:cNvSpPr/>
          <p:nvPr/>
        </p:nvSpPr>
        <p:spPr>
          <a:xfrm>
            <a:off x="0" y="1701800"/>
            <a:ext cx="1323975" cy="40513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JO"/>
          </a:p>
        </p:txBody>
      </p:sp>
      <p:sp>
        <p:nvSpPr>
          <p:cNvPr id="27" name="Rounded Rectangle 26">
            <a:extLst>
              <a:ext uri="{FF2B5EF4-FFF2-40B4-BE49-F238E27FC236}">
                <a16:creationId xmlns:a16="http://schemas.microsoft.com/office/drawing/2014/main" id="{3354D203-89A7-4EE9-8C2E-E20F7C10E4F1}"/>
              </a:ext>
            </a:extLst>
          </p:cNvPr>
          <p:cNvSpPr/>
          <p:nvPr/>
        </p:nvSpPr>
        <p:spPr>
          <a:xfrm>
            <a:off x="74613" y="1754188"/>
            <a:ext cx="1598612" cy="327025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OBJECTIVES</a:t>
            </a:r>
            <a:endParaRPr lang="ar-JO" sz="1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29" name="Rounded Rectangle 28">
            <a:extLst>
              <a:ext uri="{FF2B5EF4-FFF2-40B4-BE49-F238E27FC236}">
                <a16:creationId xmlns:a16="http://schemas.microsoft.com/office/drawing/2014/main" id="{CB07DDA8-5ED2-4ABC-8CA8-572879210D31}"/>
              </a:ext>
            </a:extLst>
          </p:cNvPr>
          <p:cNvSpPr/>
          <p:nvPr/>
        </p:nvSpPr>
        <p:spPr>
          <a:xfrm>
            <a:off x="74613" y="2617788"/>
            <a:ext cx="1619250" cy="271462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en-US" sz="1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PREASSESSMENT</a:t>
            </a:r>
            <a:endParaRPr lang="ar-JO" sz="1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0" name="Rounded Rectangle 29">
            <a:extLst>
              <a:ext uri="{FF2B5EF4-FFF2-40B4-BE49-F238E27FC236}">
                <a16:creationId xmlns:a16="http://schemas.microsoft.com/office/drawing/2014/main" id="{0B8EAEFD-AB92-40F7-8EBB-9CE11C2C89A5}"/>
              </a:ext>
            </a:extLst>
          </p:cNvPr>
          <p:cNvSpPr/>
          <p:nvPr/>
        </p:nvSpPr>
        <p:spPr>
          <a:xfrm>
            <a:off x="63500" y="3013075"/>
            <a:ext cx="1619250" cy="269875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en-US" sz="1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PRESENTATION</a:t>
            </a:r>
            <a:endParaRPr lang="ar-JO" sz="1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1" name="Rounded Rectangle 30">
            <a:extLst>
              <a:ext uri="{FF2B5EF4-FFF2-40B4-BE49-F238E27FC236}">
                <a16:creationId xmlns:a16="http://schemas.microsoft.com/office/drawing/2014/main" id="{1130AA14-B480-402D-93D0-039A88E0662F}"/>
              </a:ext>
            </a:extLst>
          </p:cNvPr>
          <p:cNvSpPr/>
          <p:nvPr/>
        </p:nvSpPr>
        <p:spPr>
          <a:xfrm>
            <a:off x="53975" y="3794125"/>
            <a:ext cx="1619250" cy="269875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FEEDBACK</a:t>
            </a:r>
            <a:endParaRPr lang="ar-JO" sz="1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2" name="Rounded Rectangle 31">
            <a:extLst>
              <a:ext uri="{FF2B5EF4-FFF2-40B4-BE49-F238E27FC236}">
                <a16:creationId xmlns:a16="http://schemas.microsoft.com/office/drawing/2014/main" id="{C39B17BC-BD40-4C05-B364-66589F9BFA0E}"/>
              </a:ext>
            </a:extLst>
          </p:cNvPr>
          <p:cNvSpPr/>
          <p:nvPr/>
        </p:nvSpPr>
        <p:spPr>
          <a:xfrm>
            <a:off x="53975" y="3392488"/>
            <a:ext cx="1619250" cy="269875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en-US" sz="825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FORMATIVE ASSESSMENT</a:t>
            </a:r>
            <a:endParaRPr lang="ar-JO" sz="825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3" name="Double Wave 32">
            <a:extLst>
              <a:ext uri="{FF2B5EF4-FFF2-40B4-BE49-F238E27FC236}">
                <a16:creationId xmlns:a16="http://schemas.microsoft.com/office/drawing/2014/main" id="{2054AE04-CA32-47C5-8501-097FB302E445}"/>
              </a:ext>
            </a:extLst>
          </p:cNvPr>
          <p:cNvSpPr/>
          <p:nvPr/>
        </p:nvSpPr>
        <p:spPr>
          <a:xfrm>
            <a:off x="7008019" y="552451"/>
            <a:ext cx="2027238" cy="265112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defRPr/>
            </a:pPr>
            <a:r>
              <a:rPr lang="en-US" sz="12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LESSON</a:t>
            </a:r>
            <a:r>
              <a:rPr lang="ar-SA" sz="12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2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: 8Ia8Dd</a:t>
            </a:r>
            <a:endParaRPr lang="ar-JO" sz="12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4" name="Rounded Rectangle 33">
            <a:extLst>
              <a:ext uri="{FF2B5EF4-FFF2-40B4-BE49-F238E27FC236}">
                <a16:creationId xmlns:a16="http://schemas.microsoft.com/office/drawing/2014/main" id="{2EF4928F-4F51-4116-81CD-0DEC9EAB3F64}"/>
              </a:ext>
            </a:extLst>
          </p:cNvPr>
          <p:cNvSpPr/>
          <p:nvPr/>
        </p:nvSpPr>
        <p:spPr>
          <a:xfrm>
            <a:off x="63500" y="4178300"/>
            <a:ext cx="1609725" cy="269875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DIFFERENTIATION</a:t>
            </a:r>
            <a:endParaRPr lang="ar-JO" sz="1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5" name="Rounded Rectangle 34">
            <a:extLst>
              <a:ext uri="{FF2B5EF4-FFF2-40B4-BE49-F238E27FC236}">
                <a16:creationId xmlns:a16="http://schemas.microsoft.com/office/drawing/2014/main" id="{C59957BD-B15A-47F3-9B53-4CD96C4E04D2}"/>
              </a:ext>
            </a:extLst>
          </p:cNvPr>
          <p:cNvSpPr/>
          <p:nvPr/>
        </p:nvSpPr>
        <p:spPr>
          <a:xfrm>
            <a:off x="74613" y="2181225"/>
            <a:ext cx="1619250" cy="34925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en-US" sz="1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WARM UP</a:t>
            </a:r>
            <a:endParaRPr lang="ar-JO" sz="1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6" name="Footer Placeholder 6">
            <a:extLst>
              <a:ext uri="{FF2B5EF4-FFF2-40B4-BE49-F238E27FC236}">
                <a16:creationId xmlns:a16="http://schemas.microsoft.com/office/drawing/2014/main" id="{63420A66-19F4-42B7-B023-F6E7586CB5DD}"/>
              </a:ext>
            </a:extLst>
          </p:cNvPr>
          <p:cNvSpPr txBox="1">
            <a:spLocks/>
          </p:cNvSpPr>
          <p:nvPr/>
        </p:nvSpPr>
        <p:spPr>
          <a:xfrm>
            <a:off x="161034" y="103188"/>
            <a:ext cx="8692233" cy="357188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ISLAMIC  EDUCATIONAL COLLEGE				DATE: 25/2					</a:t>
            </a:r>
            <a:r>
              <a:rPr lang="ar-JO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</a:t>
            </a:r>
          </a:p>
        </p:txBody>
      </p:sp>
      <p:sp>
        <p:nvSpPr>
          <p:cNvPr id="37" name="Double Wave 36">
            <a:extLst>
              <a:ext uri="{FF2B5EF4-FFF2-40B4-BE49-F238E27FC236}">
                <a16:creationId xmlns:a16="http://schemas.microsoft.com/office/drawing/2014/main" id="{5BA6ED50-220F-403F-8A24-5CC6F4A15C87}"/>
              </a:ext>
            </a:extLst>
          </p:cNvPr>
          <p:cNvSpPr/>
          <p:nvPr/>
        </p:nvSpPr>
        <p:spPr>
          <a:xfrm>
            <a:off x="5447872" y="579709"/>
            <a:ext cx="1611313" cy="265112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defRPr/>
            </a:pPr>
            <a:r>
              <a:rPr lang="en-US" sz="12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UNIT :8D</a:t>
            </a:r>
            <a:endParaRPr lang="ar-JO" sz="12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>
            <a:extLst>
              <a:ext uri="{FF2B5EF4-FFF2-40B4-BE49-F238E27FC236}">
                <a16:creationId xmlns:a16="http://schemas.microsoft.com/office/drawing/2014/main" id="{1973072F-5471-4DF3-82C2-E55FA891908A}"/>
              </a:ext>
            </a:extLst>
          </p:cNvPr>
          <p:cNvSpPr/>
          <p:nvPr/>
        </p:nvSpPr>
        <p:spPr>
          <a:xfrm>
            <a:off x="3777029" y="594764"/>
            <a:ext cx="1611313" cy="265112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defRPr/>
            </a:pPr>
            <a:r>
              <a:rPr lang="en-US" sz="12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GR</a:t>
            </a:r>
            <a:r>
              <a:rPr lang="ar-SA" sz="12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r>
              <a:rPr lang="en-US" sz="12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ADE:10</a:t>
            </a:r>
            <a:r>
              <a:rPr lang="en-US" sz="1200" b="1" baseline="30000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th</a:t>
            </a:r>
            <a:r>
              <a:rPr lang="en-US" sz="12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 </a:t>
            </a:r>
            <a:endParaRPr lang="ar-JO" sz="12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>
            <a:extLst>
              <a:ext uri="{FF2B5EF4-FFF2-40B4-BE49-F238E27FC236}">
                <a16:creationId xmlns:a16="http://schemas.microsoft.com/office/drawing/2014/main" id="{3609CBED-9B7D-4B34-BEAC-65EDBEB92A1C}"/>
              </a:ext>
            </a:extLst>
          </p:cNvPr>
          <p:cNvSpPr/>
          <p:nvPr/>
        </p:nvSpPr>
        <p:spPr>
          <a:xfrm>
            <a:off x="1300529" y="604044"/>
            <a:ext cx="2476500" cy="265112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defRPr/>
            </a:pPr>
            <a:r>
              <a:rPr lang="en-US" sz="12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SUBJECT: science</a:t>
            </a:r>
            <a:endParaRPr lang="ar-JO" sz="12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1144CD7C-BBCF-4F2B-940A-6800105DC14E}"/>
              </a:ext>
            </a:extLst>
          </p:cNvPr>
          <p:cNvSpPr/>
          <p:nvPr/>
        </p:nvSpPr>
        <p:spPr>
          <a:xfrm>
            <a:off x="1792288" y="1058198"/>
            <a:ext cx="6707187" cy="418306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10256" name="Picture 4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113" y="1201738"/>
            <a:ext cx="487362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7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3"/>
          <a:stretch>
            <a:fillRect/>
          </a:stretch>
        </p:blipFill>
        <p:spPr bwMode="auto">
          <a:xfrm>
            <a:off x="8270875" y="860425"/>
            <a:ext cx="906463" cy="341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0258" name="Group 20"/>
          <p:cNvGrpSpPr>
            <a:grpSpLocks/>
          </p:cNvGrpSpPr>
          <p:nvPr/>
        </p:nvGrpSpPr>
        <p:grpSpPr bwMode="auto">
          <a:xfrm>
            <a:off x="7590314" y="891987"/>
            <a:ext cx="1414463" cy="825500"/>
            <a:chOff x="7446246" y="205862"/>
            <a:chExt cx="1544854" cy="691058"/>
          </a:xfrm>
        </p:grpSpPr>
        <p:sp>
          <p:nvSpPr>
            <p:cNvPr id="22" name="Rounded Rectangle 10">
              <a:extLst>
                <a:ext uri="{FF2B5EF4-FFF2-40B4-BE49-F238E27FC236}">
                  <a16:creationId xmlns:a16="http://schemas.microsoft.com/office/drawing/2014/main" id="{DD194A77-839E-A485-3E29-B99FA7296432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3" name="Rounded Rectangle 22">
              <a:extLst>
                <a:ext uri="{FF2B5EF4-FFF2-40B4-BE49-F238E27FC236}">
                  <a16:creationId xmlns:a16="http://schemas.microsoft.com/office/drawing/2014/main" id="{63D1A1D4-AEB9-69B0-EADD-5C4E3B6A9B6F}"/>
                </a:ext>
              </a:extLst>
            </p:cNvPr>
            <p:cNvSpPr/>
            <p:nvPr/>
          </p:nvSpPr>
          <p:spPr>
            <a:xfrm>
              <a:off x="7569349" y="277626"/>
              <a:ext cx="1298647" cy="547531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b="1" dirty="0">
                  <a:cs typeface="Calibri" panose="020F0502020204030204" pitchFamily="34" charset="0"/>
                </a:rPr>
                <a:t>00:30 minutes</a:t>
              </a:r>
            </a:p>
          </p:txBody>
        </p:sp>
      </p:grp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6C98FAFC-03EC-462F-9753-78436544A59B}"/>
              </a:ext>
            </a:extLst>
          </p:cNvPr>
          <p:cNvSpPr/>
          <p:nvPr/>
        </p:nvSpPr>
        <p:spPr>
          <a:xfrm>
            <a:off x="63500" y="4518025"/>
            <a:ext cx="1609725" cy="269875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en-US" sz="9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REAL LIFE APPLICATION</a:t>
            </a:r>
            <a:endParaRPr lang="ar-JO" sz="9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3" name="Rounded Rectangle 42">
            <a:extLst>
              <a:ext uri="{FF2B5EF4-FFF2-40B4-BE49-F238E27FC236}">
                <a16:creationId xmlns:a16="http://schemas.microsoft.com/office/drawing/2014/main" id="{2CBD5DCF-275A-4051-B975-0813011A64A4}"/>
              </a:ext>
            </a:extLst>
          </p:cNvPr>
          <p:cNvSpPr/>
          <p:nvPr/>
        </p:nvSpPr>
        <p:spPr>
          <a:xfrm>
            <a:off x="74613" y="4905375"/>
            <a:ext cx="1670050" cy="269875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CRITICAL THINKING</a:t>
            </a:r>
            <a:endParaRPr lang="ar-JO" sz="1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4" name="Rounded Rectangle 43">
            <a:extLst>
              <a:ext uri="{FF2B5EF4-FFF2-40B4-BE49-F238E27FC236}">
                <a16:creationId xmlns:a16="http://schemas.microsoft.com/office/drawing/2014/main" id="{C549C815-A29C-4AE6-A5F6-1657EE59536D}"/>
              </a:ext>
            </a:extLst>
          </p:cNvPr>
          <p:cNvSpPr/>
          <p:nvPr/>
        </p:nvSpPr>
        <p:spPr>
          <a:xfrm>
            <a:off x="98425" y="5292725"/>
            <a:ext cx="1619250" cy="269875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EXIT TICKET</a:t>
            </a:r>
            <a:endParaRPr lang="ar-JO" sz="1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pic>
        <p:nvPicPr>
          <p:cNvPr id="10262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749" y="6030912"/>
            <a:ext cx="1058862" cy="449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id="{8EEEF6AD-6F19-4484-AE23-67A50363B46A}"/>
              </a:ext>
            </a:extLst>
          </p:cNvPr>
          <p:cNvSpPr txBox="1"/>
          <p:nvPr/>
        </p:nvSpPr>
        <p:spPr>
          <a:xfrm>
            <a:off x="1920082" y="1088606"/>
            <a:ext cx="6291262" cy="954107"/>
          </a:xfrm>
          <a:prstGeom prst="rect">
            <a:avLst/>
          </a:prstGeom>
          <a:noFill/>
        </p:spPr>
        <p:txBody>
          <a:bodyPr rtlCol="1">
            <a:spAutoFit/>
          </a:bodyPr>
          <a:lstStyle/>
          <a:p>
            <a:pPr rtl="1">
              <a:spcBef>
                <a:spcPct val="20000"/>
              </a:spcBef>
              <a:defRPr/>
            </a:pP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cs typeface="Arial"/>
              </a:rPr>
              <a:t>The sexual reproduction in the flowering plants.</a:t>
            </a:r>
          </a:p>
        </p:txBody>
      </p:sp>
      <p:pic>
        <p:nvPicPr>
          <p:cNvPr id="28" name="Content Placeholder 3" descr="Breeding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887825" y="2421370"/>
            <a:ext cx="6925469" cy="3834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8652970"/>
      </p:ext>
    </p:extLst>
  </p:cSld>
  <p:clrMapOvr>
    <a:masterClrMapping/>
  </p:clrMapOvr>
  <p:transition spd="slow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>
            <a:extLst>
              <a:ext uri="{FF2B5EF4-FFF2-40B4-BE49-F238E27FC236}">
                <a16:creationId xmlns:a16="http://schemas.microsoft.com/office/drawing/2014/main" id="{2BA9A735-3945-44D9-97A6-DD60ACC95A1F}"/>
              </a:ext>
            </a:extLst>
          </p:cNvPr>
          <p:cNvSpPr/>
          <p:nvPr/>
        </p:nvSpPr>
        <p:spPr>
          <a:xfrm>
            <a:off x="0" y="1701800"/>
            <a:ext cx="1323975" cy="40513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JO"/>
          </a:p>
        </p:txBody>
      </p:sp>
      <p:sp>
        <p:nvSpPr>
          <p:cNvPr id="27" name="Rounded Rectangle 26">
            <a:extLst>
              <a:ext uri="{FF2B5EF4-FFF2-40B4-BE49-F238E27FC236}">
                <a16:creationId xmlns:a16="http://schemas.microsoft.com/office/drawing/2014/main" id="{3354D203-89A7-4EE9-8C2E-E20F7C10E4F1}"/>
              </a:ext>
            </a:extLst>
          </p:cNvPr>
          <p:cNvSpPr/>
          <p:nvPr/>
        </p:nvSpPr>
        <p:spPr>
          <a:xfrm>
            <a:off x="74613" y="1754188"/>
            <a:ext cx="1598612" cy="327025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OBJECTIVES</a:t>
            </a:r>
            <a:endParaRPr lang="ar-JO" sz="1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29" name="Rounded Rectangle 28">
            <a:extLst>
              <a:ext uri="{FF2B5EF4-FFF2-40B4-BE49-F238E27FC236}">
                <a16:creationId xmlns:a16="http://schemas.microsoft.com/office/drawing/2014/main" id="{CB07DDA8-5ED2-4ABC-8CA8-572879210D31}"/>
              </a:ext>
            </a:extLst>
          </p:cNvPr>
          <p:cNvSpPr/>
          <p:nvPr/>
        </p:nvSpPr>
        <p:spPr>
          <a:xfrm>
            <a:off x="74613" y="2617788"/>
            <a:ext cx="1619250" cy="271462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en-US" sz="1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PREASSESSMENT</a:t>
            </a:r>
            <a:endParaRPr lang="ar-JO" sz="1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0" name="Rounded Rectangle 29">
            <a:extLst>
              <a:ext uri="{FF2B5EF4-FFF2-40B4-BE49-F238E27FC236}">
                <a16:creationId xmlns:a16="http://schemas.microsoft.com/office/drawing/2014/main" id="{0B8EAEFD-AB92-40F7-8EBB-9CE11C2C89A5}"/>
              </a:ext>
            </a:extLst>
          </p:cNvPr>
          <p:cNvSpPr/>
          <p:nvPr/>
        </p:nvSpPr>
        <p:spPr>
          <a:xfrm>
            <a:off x="63500" y="3013075"/>
            <a:ext cx="1619250" cy="269875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en-US" sz="1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PRESENTATION</a:t>
            </a:r>
            <a:endParaRPr lang="ar-JO" sz="1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1" name="Rounded Rectangle 30">
            <a:extLst>
              <a:ext uri="{FF2B5EF4-FFF2-40B4-BE49-F238E27FC236}">
                <a16:creationId xmlns:a16="http://schemas.microsoft.com/office/drawing/2014/main" id="{1130AA14-B480-402D-93D0-039A88E0662F}"/>
              </a:ext>
            </a:extLst>
          </p:cNvPr>
          <p:cNvSpPr/>
          <p:nvPr/>
        </p:nvSpPr>
        <p:spPr>
          <a:xfrm>
            <a:off x="53975" y="3794125"/>
            <a:ext cx="1619250" cy="269875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FEEDBACK</a:t>
            </a:r>
            <a:endParaRPr lang="ar-JO" sz="1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2" name="Rounded Rectangle 31">
            <a:extLst>
              <a:ext uri="{FF2B5EF4-FFF2-40B4-BE49-F238E27FC236}">
                <a16:creationId xmlns:a16="http://schemas.microsoft.com/office/drawing/2014/main" id="{C39B17BC-BD40-4C05-B364-66589F9BFA0E}"/>
              </a:ext>
            </a:extLst>
          </p:cNvPr>
          <p:cNvSpPr/>
          <p:nvPr/>
        </p:nvSpPr>
        <p:spPr>
          <a:xfrm>
            <a:off x="53975" y="3392488"/>
            <a:ext cx="1619250" cy="269875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en-US" sz="825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FORMATIVE ASSESSMENT</a:t>
            </a:r>
            <a:endParaRPr lang="ar-JO" sz="825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3" name="Double Wave 32">
            <a:extLst>
              <a:ext uri="{FF2B5EF4-FFF2-40B4-BE49-F238E27FC236}">
                <a16:creationId xmlns:a16="http://schemas.microsoft.com/office/drawing/2014/main" id="{2054AE04-CA32-47C5-8501-097FB302E445}"/>
              </a:ext>
            </a:extLst>
          </p:cNvPr>
          <p:cNvSpPr/>
          <p:nvPr/>
        </p:nvSpPr>
        <p:spPr>
          <a:xfrm>
            <a:off x="7008019" y="552451"/>
            <a:ext cx="2027238" cy="265112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defRPr/>
            </a:pPr>
            <a:r>
              <a:rPr lang="en-US" sz="12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LESSON</a:t>
            </a:r>
            <a:r>
              <a:rPr lang="ar-SA" sz="12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2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: 8Ia8Dd</a:t>
            </a:r>
            <a:endParaRPr lang="ar-JO" sz="12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4" name="Rounded Rectangle 33">
            <a:extLst>
              <a:ext uri="{FF2B5EF4-FFF2-40B4-BE49-F238E27FC236}">
                <a16:creationId xmlns:a16="http://schemas.microsoft.com/office/drawing/2014/main" id="{2EF4928F-4F51-4116-81CD-0DEC9EAB3F64}"/>
              </a:ext>
            </a:extLst>
          </p:cNvPr>
          <p:cNvSpPr/>
          <p:nvPr/>
        </p:nvSpPr>
        <p:spPr>
          <a:xfrm>
            <a:off x="63500" y="4178300"/>
            <a:ext cx="1609725" cy="269875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DIFFERENTIATION</a:t>
            </a:r>
            <a:endParaRPr lang="ar-JO" sz="1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5" name="Rounded Rectangle 34">
            <a:extLst>
              <a:ext uri="{FF2B5EF4-FFF2-40B4-BE49-F238E27FC236}">
                <a16:creationId xmlns:a16="http://schemas.microsoft.com/office/drawing/2014/main" id="{C59957BD-B15A-47F3-9B53-4CD96C4E04D2}"/>
              </a:ext>
            </a:extLst>
          </p:cNvPr>
          <p:cNvSpPr/>
          <p:nvPr/>
        </p:nvSpPr>
        <p:spPr>
          <a:xfrm>
            <a:off x="74613" y="2181225"/>
            <a:ext cx="1619250" cy="34925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en-US" sz="1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WARM UP</a:t>
            </a:r>
            <a:endParaRPr lang="ar-JO" sz="1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6" name="Footer Placeholder 6">
            <a:extLst>
              <a:ext uri="{FF2B5EF4-FFF2-40B4-BE49-F238E27FC236}">
                <a16:creationId xmlns:a16="http://schemas.microsoft.com/office/drawing/2014/main" id="{63420A66-19F4-42B7-B023-F6E7586CB5DD}"/>
              </a:ext>
            </a:extLst>
          </p:cNvPr>
          <p:cNvSpPr txBox="1">
            <a:spLocks/>
          </p:cNvSpPr>
          <p:nvPr/>
        </p:nvSpPr>
        <p:spPr>
          <a:xfrm>
            <a:off x="161034" y="103188"/>
            <a:ext cx="8692233" cy="357188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ISLAMIC  EDUCATIONAL COLLEGE				DATE: 25/2					</a:t>
            </a:r>
            <a:r>
              <a:rPr lang="ar-JO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</a:t>
            </a:r>
          </a:p>
        </p:txBody>
      </p:sp>
      <p:sp>
        <p:nvSpPr>
          <p:cNvPr id="37" name="Double Wave 36">
            <a:extLst>
              <a:ext uri="{FF2B5EF4-FFF2-40B4-BE49-F238E27FC236}">
                <a16:creationId xmlns:a16="http://schemas.microsoft.com/office/drawing/2014/main" id="{5BA6ED50-220F-403F-8A24-5CC6F4A15C87}"/>
              </a:ext>
            </a:extLst>
          </p:cNvPr>
          <p:cNvSpPr/>
          <p:nvPr/>
        </p:nvSpPr>
        <p:spPr>
          <a:xfrm>
            <a:off x="5447872" y="579709"/>
            <a:ext cx="1611313" cy="265112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defRPr/>
            </a:pPr>
            <a:r>
              <a:rPr lang="en-US" sz="12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UNIT :8D</a:t>
            </a:r>
            <a:endParaRPr lang="ar-JO" sz="12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>
            <a:extLst>
              <a:ext uri="{FF2B5EF4-FFF2-40B4-BE49-F238E27FC236}">
                <a16:creationId xmlns:a16="http://schemas.microsoft.com/office/drawing/2014/main" id="{1973072F-5471-4DF3-82C2-E55FA891908A}"/>
              </a:ext>
            </a:extLst>
          </p:cNvPr>
          <p:cNvSpPr/>
          <p:nvPr/>
        </p:nvSpPr>
        <p:spPr>
          <a:xfrm>
            <a:off x="3777029" y="594764"/>
            <a:ext cx="1611313" cy="265112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defRPr/>
            </a:pPr>
            <a:r>
              <a:rPr lang="en-US" sz="12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GR</a:t>
            </a:r>
            <a:r>
              <a:rPr lang="ar-SA" sz="12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r>
              <a:rPr lang="en-US" sz="12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ADE:10</a:t>
            </a:r>
            <a:r>
              <a:rPr lang="en-US" sz="1200" b="1" baseline="30000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th</a:t>
            </a:r>
            <a:r>
              <a:rPr lang="en-US" sz="12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 </a:t>
            </a:r>
            <a:endParaRPr lang="ar-JO" sz="12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>
            <a:extLst>
              <a:ext uri="{FF2B5EF4-FFF2-40B4-BE49-F238E27FC236}">
                <a16:creationId xmlns:a16="http://schemas.microsoft.com/office/drawing/2014/main" id="{3609CBED-9B7D-4B34-BEAC-65EDBEB92A1C}"/>
              </a:ext>
            </a:extLst>
          </p:cNvPr>
          <p:cNvSpPr/>
          <p:nvPr/>
        </p:nvSpPr>
        <p:spPr>
          <a:xfrm>
            <a:off x="1300529" y="604044"/>
            <a:ext cx="2476500" cy="265112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defRPr/>
            </a:pPr>
            <a:r>
              <a:rPr lang="en-US" sz="12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SUBJECT: science</a:t>
            </a:r>
            <a:endParaRPr lang="ar-JO" sz="12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1144CD7C-BBCF-4F2B-940A-6800105DC14E}"/>
              </a:ext>
            </a:extLst>
          </p:cNvPr>
          <p:cNvSpPr/>
          <p:nvPr/>
        </p:nvSpPr>
        <p:spPr>
          <a:xfrm>
            <a:off x="1792288" y="1058198"/>
            <a:ext cx="6707187" cy="418306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10256" name="Picture 4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113" y="1201738"/>
            <a:ext cx="487362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7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3"/>
          <a:stretch>
            <a:fillRect/>
          </a:stretch>
        </p:blipFill>
        <p:spPr bwMode="auto">
          <a:xfrm>
            <a:off x="8270875" y="860425"/>
            <a:ext cx="906463" cy="341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0258" name="Group 20"/>
          <p:cNvGrpSpPr>
            <a:grpSpLocks/>
          </p:cNvGrpSpPr>
          <p:nvPr/>
        </p:nvGrpSpPr>
        <p:grpSpPr bwMode="auto">
          <a:xfrm>
            <a:off x="7590314" y="891987"/>
            <a:ext cx="1414463" cy="825500"/>
            <a:chOff x="7446246" y="205862"/>
            <a:chExt cx="1544854" cy="691058"/>
          </a:xfrm>
        </p:grpSpPr>
        <p:sp>
          <p:nvSpPr>
            <p:cNvPr id="22" name="Rounded Rectangle 10">
              <a:extLst>
                <a:ext uri="{FF2B5EF4-FFF2-40B4-BE49-F238E27FC236}">
                  <a16:creationId xmlns:a16="http://schemas.microsoft.com/office/drawing/2014/main" id="{DD194A77-839E-A485-3E29-B99FA7296432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3" name="Rounded Rectangle 22">
              <a:extLst>
                <a:ext uri="{FF2B5EF4-FFF2-40B4-BE49-F238E27FC236}">
                  <a16:creationId xmlns:a16="http://schemas.microsoft.com/office/drawing/2014/main" id="{63D1A1D4-AEB9-69B0-EADD-5C4E3B6A9B6F}"/>
                </a:ext>
              </a:extLst>
            </p:cNvPr>
            <p:cNvSpPr/>
            <p:nvPr/>
          </p:nvSpPr>
          <p:spPr>
            <a:xfrm>
              <a:off x="7569349" y="277626"/>
              <a:ext cx="1298647" cy="547531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b="1" dirty="0">
                  <a:cs typeface="Calibri" panose="020F0502020204030204" pitchFamily="34" charset="0"/>
                </a:rPr>
                <a:t>00:30 minutes</a:t>
              </a:r>
            </a:p>
          </p:txBody>
        </p:sp>
      </p:grp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6C98FAFC-03EC-462F-9753-78436544A59B}"/>
              </a:ext>
            </a:extLst>
          </p:cNvPr>
          <p:cNvSpPr/>
          <p:nvPr/>
        </p:nvSpPr>
        <p:spPr>
          <a:xfrm>
            <a:off x="63500" y="4518025"/>
            <a:ext cx="1609725" cy="269875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en-US" sz="9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REAL LIFE APPLICATION</a:t>
            </a:r>
            <a:endParaRPr lang="ar-JO" sz="9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3" name="Rounded Rectangle 42">
            <a:extLst>
              <a:ext uri="{FF2B5EF4-FFF2-40B4-BE49-F238E27FC236}">
                <a16:creationId xmlns:a16="http://schemas.microsoft.com/office/drawing/2014/main" id="{2CBD5DCF-275A-4051-B975-0813011A64A4}"/>
              </a:ext>
            </a:extLst>
          </p:cNvPr>
          <p:cNvSpPr/>
          <p:nvPr/>
        </p:nvSpPr>
        <p:spPr>
          <a:xfrm>
            <a:off x="74613" y="4905375"/>
            <a:ext cx="1670050" cy="269875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CRITICAL THINKING</a:t>
            </a:r>
            <a:endParaRPr lang="ar-JO" sz="1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4" name="Rounded Rectangle 43">
            <a:extLst>
              <a:ext uri="{FF2B5EF4-FFF2-40B4-BE49-F238E27FC236}">
                <a16:creationId xmlns:a16="http://schemas.microsoft.com/office/drawing/2014/main" id="{C549C815-A29C-4AE6-A5F6-1657EE59536D}"/>
              </a:ext>
            </a:extLst>
          </p:cNvPr>
          <p:cNvSpPr/>
          <p:nvPr/>
        </p:nvSpPr>
        <p:spPr>
          <a:xfrm>
            <a:off x="98425" y="5292725"/>
            <a:ext cx="1619250" cy="269875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EXIT TICKET</a:t>
            </a:r>
            <a:endParaRPr lang="ar-JO" sz="1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pic>
        <p:nvPicPr>
          <p:cNvPr id="10262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749" y="6030912"/>
            <a:ext cx="1058862" cy="449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1" name="Subtitle 2"/>
          <p:cNvSpPr txBox="1">
            <a:spLocks/>
          </p:cNvSpPr>
          <p:nvPr/>
        </p:nvSpPr>
        <p:spPr>
          <a:xfrm>
            <a:off x="2130890" y="1031081"/>
            <a:ext cx="6853237" cy="5190202"/>
          </a:xfrm>
          <a:prstGeom prst="rect">
            <a:avLst/>
          </a:prstGeom>
        </p:spPr>
        <p:txBody>
          <a:bodyPr>
            <a:normAutofit fontScale="5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>
                <a:cs typeface="+mj-cs"/>
              </a:rPr>
              <a:t>1: Reproduction means_______</a:t>
            </a:r>
            <a:endParaRPr lang="en-US" sz="2800" dirty="0">
              <a:cs typeface="+mj-cs"/>
            </a:endParaRPr>
          </a:p>
          <a:p>
            <a:pPr marL="0" indent="0">
              <a:buNone/>
            </a:pPr>
            <a:r>
              <a:rPr lang="en-US" b="1" dirty="0">
                <a:cs typeface="+mj-cs"/>
              </a:rPr>
              <a:t>            a. Having babies            b. taking in oxygen       c. giving out CO2 </a:t>
            </a:r>
            <a:endParaRPr lang="ar-JO" b="1" dirty="0">
              <a:cs typeface="+mj-cs"/>
            </a:endParaRPr>
          </a:p>
          <a:p>
            <a:pPr marL="0" indent="0">
              <a:buNone/>
            </a:pPr>
            <a:r>
              <a:rPr lang="en-US" b="1" dirty="0">
                <a:cs typeface="+mj-cs"/>
              </a:rPr>
              <a:t>2:The kind of reproduction in human is ________</a:t>
            </a:r>
            <a:endParaRPr lang="en-US" sz="2800" dirty="0">
              <a:cs typeface="+mj-cs"/>
            </a:endParaRPr>
          </a:p>
          <a:p>
            <a:pPr marL="0" indent="0">
              <a:buNone/>
            </a:pPr>
            <a:r>
              <a:rPr lang="en-US" b="1" dirty="0">
                <a:cs typeface="+mj-cs"/>
              </a:rPr>
              <a:t>           a. sexual                     b. asexual          c. not sexual</a:t>
            </a:r>
            <a:endParaRPr lang="en-US" sz="2800" dirty="0">
              <a:cs typeface="+mj-cs"/>
            </a:endParaRPr>
          </a:p>
          <a:p>
            <a:pPr marL="0" indent="0">
              <a:buNone/>
            </a:pPr>
            <a:r>
              <a:rPr lang="en-US" b="1" dirty="0">
                <a:cs typeface="+mj-cs"/>
              </a:rPr>
              <a:t> </a:t>
            </a:r>
            <a:endParaRPr lang="en-US" sz="5400" dirty="0">
              <a:cs typeface="+mj-cs"/>
            </a:endParaRPr>
          </a:p>
          <a:p>
            <a:pPr marL="0" indent="0">
              <a:buNone/>
            </a:pPr>
            <a:r>
              <a:rPr lang="en-US" b="1" dirty="0">
                <a:cs typeface="+mj-cs"/>
              </a:rPr>
              <a:t>3: To make sexual reproduction we need two members from the ---- species</a:t>
            </a:r>
            <a:endParaRPr lang="en-US" sz="2800" dirty="0">
              <a:cs typeface="+mj-cs"/>
            </a:endParaRPr>
          </a:p>
          <a:p>
            <a:pPr marL="0" indent="0">
              <a:buNone/>
            </a:pPr>
            <a:r>
              <a:rPr lang="en-US" b="1" dirty="0">
                <a:cs typeface="+mj-cs"/>
              </a:rPr>
              <a:t>           a. same              b. different        c. both of them are correct</a:t>
            </a:r>
          </a:p>
          <a:p>
            <a:pPr marL="0" indent="0">
              <a:buNone/>
            </a:pPr>
            <a:endParaRPr lang="en-US" sz="2800" dirty="0">
              <a:cs typeface="+mj-cs"/>
            </a:endParaRPr>
          </a:p>
          <a:p>
            <a:pPr marL="0" indent="0">
              <a:buNone/>
            </a:pPr>
            <a:r>
              <a:rPr lang="en-US" b="1" dirty="0">
                <a:cs typeface="+mj-cs"/>
              </a:rPr>
              <a:t> 4: This sign                   means.</a:t>
            </a:r>
          </a:p>
          <a:p>
            <a:pPr marL="0" indent="0">
              <a:buNone/>
            </a:pPr>
            <a:endParaRPr lang="en-US" sz="2800" dirty="0">
              <a:cs typeface="+mj-cs"/>
            </a:endParaRPr>
          </a:p>
          <a:p>
            <a:pPr marL="0" indent="0">
              <a:buNone/>
            </a:pPr>
            <a:r>
              <a:rPr lang="en-US" b="1" dirty="0">
                <a:cs typeface="+mj-cs"/>
              </a:rPr>
              <a:t>          a. girl                   b.  woman                  c. both of them are correct</a:t>
            </a:r>
            <a:endParaRPr lang="en-US" sz="2800" dirty="0">
              <a:cs typeface="+mj-cs"/>
            </a:endParaRPr>
          </a:p>
          <a:p>
            <a:pPr marL="0" indent="0">
              <a:buNone/>
            </a:pPr>
            <a:r>
              <a:rPr lang="en-US" b="1" dirty="0">
                <a:cs typeface="+mj-cs"/>
              </a:rPr>
              <a:t> </a:t>
            </a:r>
            <a:endParaRPr lang="en-US" sz="5400" dirty="0">
              <a:cs typeface="+mj-cs"/>
            </a:endParaRPr>
          </a:p>
          <a:p>
            <a:pPr marL="0" indent="0">
              <a:buNone/>
            </a:pPr>
            <a:r>
              <a:rPr lang="en-US" b="1" dirty="0">
                <a:cs typeface="+mj-cs"/>
              </a:rPr>
              <a:t>5: This sign               means.</a:t>
            </a:r>
          </a:p>
          <a:p>
            <a:pPr marL="0" indent="0">
              <a:buNone/>
            </a:pPr>
            <a:endParaRPr lang="en-US" sz="2800" dirty="0">
              <a:cs typeface="+mj-cs"/>
            </a:endParaRPr>
          </a:p>
          <a:p>
            <a:pPr marL="0" indent="0">
              <a:buNone/>
            </a:pPr>
            <a:r>
              <a:rPr lang="en-US" b="1" dirty="0">
                <a:cs typeface="+mj-cs"/>
              </a:rPr>
              <a:t>               a. boy                b.  man            c. </a:t>
            </a:r>
            <a:r>
              <a:rPr lang="en-US" sz="2800" b="1" dirty="0">
                <a:cs typeface="+mj-cs"/>
              </a:rPr>
              <a:t>both of them are correct</a:t>
            </a:r>
            <a:endParaRPr lang="en-US" sz="3600" dirty="0">
              <a:cs typeface="+mj-cs"/>
            </a:endParaRPr>
          </a:p>
          <a:p>
            <a:pPr marL="0" indent="0">
              <a:buNone/>
            </a:pPr>
            <a:r>
              <a:rPr lang="en-US" sz="2800" b="1" dirty="0">
                <a:cs typeface="+mj-cs"/>
              </a:rPr>
              <a:t> </a:t>
            </a:r>
            <a:endParaRPr lang="en-US" sz="6600" dirty="0">
              <a:cs typeface="+mj-cs"/>
            </a:endParaRPr>
          </a:p>
          <a:p>
            <a:endParaRPr lang="en-US" sz="4000" b="1" dirty="0"/>
          </a:p>
        </p:txBody>
      </p:sp>
      <p:pic>
        <p:nvPicPr>
          <p:cNvPr id="42" name="Picture 41" descr="download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472228" y="3116361"/>
            <a:ext cx="609601" cy="609600"/>
          </a:xfrm>
          <a:prstGeom prst="rect">
            <a:avLst/>
          </a:prstGeom>
        </p:spPr>
      </p:pic>
      <p:pic>
        <p:nvPicPr>
          <p:cNvPr id="46" name="Picture 45" descr="download (2)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276600" y="4204670"/>
            <a:ext cx="685799" cy="626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3190018"/>
      </p:ext>
    </p:extLst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>
            <a:extLst>
              <a:ext uri="{FF2B5EF4-FFF2-40B4-BE49-F238E27FC236}">
                <a16:creationId xmlns:a16="http://schemas.microsoft.com/office/drawing/2014/main" id="{2BA9A735-3945-44D9-97A6-DD60ACC95A1F}"/>
              </a:ext>
            </a:extLst>
          </p:cNvPr>
          <p:cNvSpPr/>
          <p:nvPr/>
        </p:nvSpPr>
        <p:spPr>
          <a:xfrm>
            <a:off x="0" y="1701800"/>
            <a:ext cx="1323975" cy="40513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JO"/>
          </a:p>
        </p:txBody>
      </p:sp>
      <p:sp>
        <p:nvSpPr>
          <p:cNvPr id="27" name="Rounded Rectangle 26">
            <a:extLst>
              <a:ext uri="{FF2B5EF4-FFF2-40B4-BE49-F238E27FC236}">
                <a16:creationId xmlns:a16="http://schemas.microsoft.com/office/drawing/2014/main" id="{3354D203-89A7-4EE9-8C2E-E20F7C10E4F1}"/>
              </a:ext>
            </a:extLst>
          </p:cNvPr>
          <p:cNvSpPr/>
          <p:nvPr/>
        </p:nvSpPr>
        <p:spPr>
          <a:xfrm>
            <a:off x="74613" y="1754188"/>
            <a:ext cx="1598612" cy="327025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OBJECTIVES</a:t>
            </a:r>
            <a:endParaRPr lang="ar-JO" sz="1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29" name="Rounded Rectangle 28">
            <a:extLst>
              <a:ext uri="{FF2B5EF4-FFF2-40B4-BE49-F238E27FC236}">
                <a16:creationId xmlns:a16="http://schemas.microsoft.com/office/drawing/2014/main" id="{CB07DDA8-5ED2-4ABC-8CA8-572879210D31}"/>
              </a:ext>
            </a:extLst>
          </p:cNvPr>
          <p:cNvSpPr/>
          <p:nvPr/>
        </p:nvSpPr>
        <p:spPr>
          <a:xfrm>
            <a:off x="74613" y="2617788"/>
            <a:ext cx="1619250" cy="271462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en-US" sz="1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PREASSESSMENT</a:t>
            </a:r>
            <a:endParaRPr lang="ar-JO" sz="1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0" name="Rounded Rectangle 29">
            <a:extLst>
              <a:ext uri="{FF2B5EF4-FFF2-40B4-BE49-F238E27FC236}">
                <a16:creationId xmlns:a16="http://schemas.microsoft.com/office/drawing/2014/main" id="{0B8EAEFD-AB92-40F7-8EBB-9CE11C2C89A5}"/>
              </a:ext>
            </a:extLst>
          </p:cNvPr>
          <p:cNvSpPr/>
          <p:nvPr/>
        </p:nvSpPr>
        <p:spPr>
          <a:xfrm>
            <a:off x="63500" y="3013075"/>
            <a:ext cx="1619250" cy="269875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en-US" sz="1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PRESENTATION</a:t>
            </a:r>
            <a:endParaRPr lang="ar-JO" sz="1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1" name="Rounded Rectangle 30">
            <a:extLst>
              <a:ext uri="{FF2B5EF4-FFF2-40B4-BE49-F238E27FC236}">
                <a16:creationId xmlns:a16="http://schemas.microsoft.com/office/drawing/2014/main" id="{1130AA14-B480-402D-93D0-039A88E0662F}"/>
              </a:ext>
            </a:extLst>
          </p:cNvPr>
          <p:cNvSpPr/>
          <p:nvPr/>
        </p:nvSpPr>
        <p:spPr>
          <a:xfrm>
            <a:off x="53975" y="3794125"/>
            <a:ext cx="1619250" cy="269875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en-US" sz="1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FEEDBACK</a:t>
            </a:r>
            <a:endParaRPr lang="ar-JO" sz="1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2" name="Rounded Rectangle 31">
            <a:extLst>
              <a:ext uri="{FF2B5EF4-FFF2-40B4-BE49-F238E27FC236}">
                <a16:creationId xmlns:a16="http://schemas.microsoft.com/office/drawing/2014/main" id="{C39B17BC-BD40-4C05-B364-66589F9BFA0E}"/>
              </a:ext>
            </a:extLst>
          </p:cNvPr>
          <p:cNvSpPr/>
          <p:nvPr/>
        </p:nvSpPr>
        <p:spPr>
          <a:xfrm>
            <a:off x="53975" y="3392488"/>
            <a:ext cx="1619250" cy="269875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en-US" sz="825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FORMATIVE ASSESSMENT</a:t>
            </a:r>
            <a:endParaRPr lang="ar-JO" sz="825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3" name="Double Wave 32">
            <a:extLst>
              <a:ext uri="{FF2B5EF4-FFF2-40B4-BE49-F238E27FC236}">
                <a16:creationId xmlns:a16="http://schemas.microsoft.com/office/drawing/2014/main" id="{2054AE04-CA32-47C5-8501-097FB302E445}"/>
              </a:ext>
            </a:extLst>
          </p:cNvPr>
          <p:cNvSpPr/>
          <p:nvPr/>
        </p:nvSpPr>
        <p:spPr>
          <a:xfrm>
            <a:off x="7008019" y="552451"/>
            <a:ext cx="2027238" cy="265112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defRPr/>
            </a:pPr>
            <a:r>
              <a:rPr lang="en-US" sz="12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LESSON</a:t>
            </a:r>
            <a:r>
              <a:rPr lang="ar-SA" sz="12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2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: 8Ia8Dd</a:t>
            </a:r>
            <a:endParaRPr lang="ar-JO" sz="12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4" name="Rounded Rectangle 33">
            <a:extLst>
              <a:ext uri="{FF2B5EF4-FFF2-40B4-BE49-F238E27FC236}">
                <a16:creationId xmlns:a16="http://schemas.microsoft.com/office/drawing/2014/main" id="{2EF4928F-4F51-4116-81CD-0DEC9EAB3F64}"/>
              </a:ext>
            </a:extLst>
          </p:cNvPr>
          <p:cNvSpPr/>
          <p:nvPr/>
        </p:nvSpPr>
        <p:spPr>
          <a:xfrm>
            <a:off x="63500" y="4178300"/>
            <a:ext cx="1609725" cy="269875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DIFFERENTIATION</a:t>
            </a:r>
            <a:endParaRPr lang="ar-JO" sz="1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5" name="Rounded Rectangle 34">
            <a:extLst>
              <a:ext uri="{FF2B5EF4-FFF2-40B4-BE49-F238E27FC236}">
                <a16:creationId xmlns:a16="http://schemas.microsoft.com/office/drawing/2014/main" id="{C59957BD-B15A-47F3-9B53-4CD96C4E04D2}"/>
              </a:ext>
            </a:extLst>
          </p:cNvPr>
          <p:cNvSpPr/>
          <p:nvPr/>
        </p:nvSpPr>
        <p:spPr>
          <a:xfrm>
            <a:off x="74613" y="2181225"/>
            <a:ext cx="1619250" cy="34925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en-US" sz="1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WARM UP</a:t>
            </a:r>
            <a:endParaRPr lang="ar-JO" sz="1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6" name="Footer Placeholder 6">
            <a:extLst>
              <a:ext uri="{FF2B5EF4-FFF2-40B4-BE49-F238E27FC236}">
                <a16:creationId xmlns:a16="http://schemas.microsoft.com/office/drawing/2014/main" id="{63420A66-19F4-42B7-B023-F6E7586CB5DD}"/>
              </a:ext>
            </a:extLst>
          </p:cNvPr>
          <p:cNvSpPr txBox="1">
            <a:spLocks/>
          </p:cNvSpPr>
          <p:nvPr/>
        </p:nvSpPr>
        <p:spPr>
          <a:xfrm>
            <a:off x="161034" y="103188"/>
            <a:ext cx="8692233" cy="357188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ISLAMIC  EDUCATIONAL COLLEGE				DATE: 25/2					</a:t>
            </a:r>
            <a:r>
              <a:rPr lang="ar-JO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</a:t>
            </a:r>
          </a:p>
        </p:txBody>
      </p:sp>
      <p:sp>
        <p:nvSpPr>
          <p:cNvPr id="37" name="Double Wave 36">
            <a:extLst>
              <a:ext uri="{FF2B5EF4-FFF2-40B4-BE49-F238E27FC236}">
                <a16:creationId xmlns:a16="http://schemas.microsoft.com/office/drawing/2014/main" id="{5BA6ED50-220F-403F-8A24-5CC6F4A15C87}"/>
              </a:ext>
            </a:extLst>
          </p:cNvPr>
          <p:cNvSpPr/>
          <p:nvPr/>
        </p:nvSpPr>
        <p:spPr>
          <a:xfrm>
            <a:off x="5447872" y="579709"/>
            <a:ext cx="1611313" cy="265112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defRPr/>
            </a:pPr>
            <a:r>
              <a:rPr lang="en-US" sz="12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UNIT :8D</a:t>
            </a:r>
            <a:endParaRPr lang="ar-JO" sz="12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>
            <a:extLst>
              <a:ext uri="{FF2B5EF4-FFF2-40B4-BE49-F238E27FC236}">
                <a16:creationId xmlns:a16="http://schemas.microsoft.com/office/drawing/2014/main" id="{1973072F-5471-4DF3-82C2-E55FA891908A}"/>
              </a:ext>
            </a:extLst>
          </p:cNvPr>
          <p:cNvSpPr/>
          <p:nvPr/>
        </p:nvSpPr>
        <p:spPr>
          <a:xfrm>
            <a:off x="3777029" y="594764"/>
            <a:ext cx="1611313" cy="265112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defRPr/>
            </a:pPr>
            <a:r>
              <a:rPr lang="en-US" sz="12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GR</a:t>
            </a:r>
            <a:r>
              <a:rPr lang="ar-SA" sz="12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r>
              <a:rPr lang="en-US" sz="12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ADE:10</a:t>
            </a:r>
            <a:r>
              <a:rPr lang="en-US" sz="1200" b="1" baseline="30000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th</a:t>
            </a:r>
            <a:r>
              <a:rPr lang="en-US" sz="12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 </a:t>
            </a:r>
            <a:endParaRPr lang="ar-JO" sz="12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>
            <a:extLst>
              <a:ext uri="{FF2B5EF4-FFF2-40B4-BE49-F238E27FC236}">
                <a16:creationId xmlns:a16="http://schemas.microsoft.com/office/drawing/2014/main" id="{3609CBED-9B7D-4B34-BEAC-65EDBEB92A1C}"/>
              </a:ext>
            </a:extLst>
          </p:cNvPr>
          <p:cNvSpPr/>
          <p:nvPr/>
        </p:nvSpPr>
        <p:spPr>
          <a:xfrm>
            <a:off x="1300529" y="604044"/>
            <a:ext cx="2476500" cy="265112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defRPr/>
            </a:pPr>
            <a:r>
              <a:rPr lang="en-US" sz="12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SUBJECT: science</a:t>
            </a:r>
            <a:endParaRPr lang="ar-JO" sz="12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1144CD7C-BBCF-4F2B-940A-6800105DC14E}"/>
              </a:ext>
            </a:extLst>
          </p:cNvPr>
          <p:cNvSpPr/>
          <p:nvPr/>
        </p:nvSpPr>
        <p:spPr>
          <a:xfrm>
            <a:off x="1792288" y="1058198"/>
            <a:ext cx="6707187" cy="418306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10256" name="Picture 4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113" y="1201738"/>
            <a:ext cx="487362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7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3"/>
          <a:stretch>
            <a:fillRect/>
          </a:stretch>
        </p:blipFill>
        <p:spPr bwMode="auto">
          <a:xfrm>
            <a:off x="8270875" y="860425"/>
            <a:ext cx="906463" cy="341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0258" name="Group 20"/>
          <p:cNvGrpSpPr>
            <a:grpSpLocks/>
          </p:cNvGrpSpPr>
          <p:nvPr/>
        </p:nvGrpSpPr>
        <p:grpSpPr bwMode="auto">
          <a:xfrm>
            <a:off x="7590314" y="891987"/>
            <a:ext cx="1414463" cy="825500"/>
            <a:chOff x="7446246" y="205862"/>
            <a:chExt cx="1544854" cy="691058"/>
          </a:xfrm>
        </p:grpSpPr>
        <p:sp>
          <p:nvSpPr>
            <p:cNvPr id="22" name="Rounded Rectangle 10">
              <a:extLst>
                <a:ext uri="{FF2B5EF4-FFF2-40B4-BE49-F238E27FC236}">
                  <a16:creationId xmlns:a16="http://schemas.microsoft.com/office/drawing/2014/main" id="{DD194A77-839E-A485-3E29-B99FA7296432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3" name="Rounded Rectangle 22">
              <a:extLst>
                <a:ext uri="{FF2B5EF4-FFF2-40B4-BE49-F238E27FC236}">
                  <a16:creationId xmlns:a16="http://schemas.microsoft.com/office/drawing/2014/main" id="{63D1A1D4-AEB9-69B0-EADD-5C4E3B6A9B6F}"/>
                </a:ext>
              </a:extLst>
            </p:cNvPr>
            <p:cNvSpPr/>
            <p:nvPr/>
          </p:nvSpPr>
          <p:spPr>
            <a:xfrm>
              <a:off x="7569349" y="277626"/>
              <a:ext cx="1298647" cy="547531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b="1" dirty="0">
                  <a:cs typeface="Calibri" panose="020F0502020204030204" pitchFamily="34" charset="0"/>
                </a:rPr>
                <a:t>00:30 minutes</a:t>
              </a:r>
            </a:p>
          </p:txBody>
        </p:sp>
      </p:grp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6C98FAFC-03EC-462F-9753-78436544A59B}"/>
              </a:ext>
            </a:extLst>
          </p:cNvPr>
          <p:cNvSpPr/>
          <p:nvPr/>
        </p:nvSpPr>
        <p:spPr>
          <a:xfrm>
            <a:off x="63500" y="4518025"/>
            <a:ext cx="1609725" cy="269875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en-US" sz="9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REAL LIFE APPLICATION</a:t>
            </a:r>
            <a:endParaRPr lang="ar-JO" sz="9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3" name="Rounded Rectangle 42">
            <a:extLst>
              <a:ext uri="{FF2B5EF4-FFF2-40B4-BE49-F238E27FC236}">
                <a16:creationId xmlns:a16="http://schemas.microsoft.com/office/drawing/2014/main" id="{2CBD5DCF-275A-4051-B975-0813011A64A4}"/>
              </a:ext>
            </a:extLst>
          </p:cNvPr>
          <p:cNvSpPr/>
          <p:nvPr/>
        </p:nvSpPr>
        <p:spPr>
          <a:xfrm>
            <a:off x="74613" y="4905375"/>
            <a:ext cx="1670050" cy="269875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CRITICAL THINKING</a:t>
            </a:r>
            <a:endParaRPr lang="ar-JO" sz="1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4" name="Rounded Rectangle 43">
            <a:extLst>
              <a:ext uri="{FF2B5EF4-FFF2-40B4-BE49-F238E27FC236}">
                <a16:creationId xmlns:a16="http://schemas.microsoft.com/office/drawing/2014/main" id="{C549C815-A29C-4AE6-A5F6-1657EE59536D}"/>
              </a:ext>
            </a:extLst>
          </p:cNvPr>
          <p:cNvSpPr/>
          <p:nvPr/>
        </p:nvSpPr>
        <p:spPr>
          <a:xfrm>
            <a:off x="98425" y="5292725"/>
            <a:ext cx="1619250" cy="269875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EXIT TICKET</a:t>
            </a:r>
            <a:endParaRPr lang="ar-JO" sz="1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pic>
        <p:nvPicPr>
          <p:cNvPr id="10262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749" y="6030912"/>
            <a:ext cx="1058862" cy="449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2" name="Picture 41" descr="download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472228" y="3116361"/>
            <a:ext cx="609601" cy="609600"/>
          </a:xfrm>
          <a:prstGeom prst="rect">
            <a:avLst/>
          </a:prstGeom>
        </p:spPr>
      </p:pic>
      <p:pic>
        <p:nvPicPr>
          <p:cNvPr id="46" name="Picture 45" descr="download (2)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276600" y="4204670"/>
            <a:ext cx="685799" cy="626710"/>
          </a:xfrm>
          <a:prstGeom prst="rect">
            <a:avLst/>
          </a:prstGeom>
        </p:spPr>
      </p:pic>
      <p:sp>
        <p:nvSpPr>
          <p:cNvPr id="28" name="Subtitle 2"/>
          <p:cNvSpPr txBox="1">
            <a:spLocks/>
          </p:cNvSpPr>
          <p:nvPr/>
        </p:nvSpPr>
        <p:spPr>
          <a:xfrm>
            <a:off x="1740584" y="1581578"/>
            <a:ext cx="7123588" cy="5105400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/>
              <a:t>1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Reproduction means_______</a:t>
            </a:r>
          </a:p>
          <a:p>
            <a:pPr marL="0" indent="0">
              <a:buNone/>
            </a:pP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2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Having babies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b. taking in oxygen       c. giving out CO2 2:  A 2: 2:The kind of reproduction in human is ________</a:t>
            </a:r>
          </a:p>
          <a:p>
            <a:pPr marL="0" indent="0">
              <a:buNone/>
            </a:pP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sexual 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b. asexual          c. not sexual</a:t>
            </a:r>
          </a:p>
          <a:p>
            <a:pPr marL="0" indent="0">
              <a:buNone/>
            </a:pP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>
              <a:buNone/>
            </a:pP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3: To make sexual reproduction we need two members from ---- species</a:t>
            </a:r>
          </a:p>
          <a:p>
            <a:pPr marL="0" indent="0">
              <a:buNone/>
            </a:pPr>
            <a:r>
              <a:rPr lang="en-US" sz="2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a. same 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b. different        c. both of them are correct</a:t>
            </a:r>
          </a:p>
          <a:p>
            <a:pPr marL="0" indent="0">
              <a:buNone/>
            </a:pPr>
            <a:endParaRPr lang="en-US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4: This sign                   means.</a:t>
            </a:r>
          </a:p>
          <a:p>
            <a:pPr marL="0" indent="0">
              <a:buNone/>
            </a:pPr>
            <a:endParaRPr lang="en-US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girl                   b.  woman                  </a:t>
            </a:r>
            <a:r>
              <a:rPr lang="en-US" sz="2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both of them are correct</a:t>
            </a:r>
          </a:p>
          <a:p>
            <a:pPr marL="0" indent="0">
              <a:buNone/>
            </a:pP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>
              <a:buNone/>
            </a:pP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5: This sign               means.</a:t>
            </a:r>
          </a:p>
          <a:p>
            <a:pPr marL="0" indent="0">
              <a:buNone/>
            </a:pPr>
            <a:endParaRPr lang="en-US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boy                b.  man            </a:t>
            </a:r>
            <a:r>
              <a:rPr lang="en-US" sz="2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both of them are correct</a:t>
            </a:r>
          </a:p>
          <a:p>
            <a:pPr marL="0" indent="0">
              <a:buNone/>
            </a:pPr>
            <a:endParaRPr lang="en-US" sz="66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2684464289"/>
      </p:ext>
    </p:extLst>
  </p:cSld>
  <p:clrMapOvr>
    <a:masterClrMapping/>
  </p:clrMapOvr>
  <p:transition spd="slow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381000"/>
            <a:ext cx="7772400" cy="1470025"/>
          </a:xfrm>
        </p:spPr>
        <p:txBody>
          <a:bodyPr/>
          <a:lstStyle/>
          <a:p>
            <a:r>
              <a:rPr lang="en-US" dirty="0"/>
              <a:t>QUIZ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143000"/>
            <a:ext cx="8153400" cy="5105400"/>
          </a:xfrm>
        </p:spPr>
        <p:txBody>
          <a:bodyPr>
            <a:normAutofit fontScale="62500" lnSpcReduction="20000"/>
          </a:bodyPr>
          <a:lstStyle/>
          <a:p>
            <a:pPr algn="l"/>
            <a:r>
              <a:rPr lang="en-US" b="1" dirty="0">
                <a:solidFill>
                  <a:schemeClr val="tx1"/>
                </a:solidFill>
              </a:rPr>
              <a:t>1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Reproduction means_______</a:t>
            </a:r>
            <a:endParaRPr lang="en-US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l"/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a. producing offspring       b. taking in oxygen       c. giving out CO</a:t>
            </a:r>
            <a:r>
              <a:rPr lang="en-US" b="1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The kind of reproduction in human is ________</a:t>
            </a:r>
            <a:endParaRPr lang="en-US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a. sexual                     b. asexual          c. not sexual</a:t>
            </a:r>
            <a:endParaRPr lang="en-US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5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3: Sexual reproduction needs two members from the ---- species</a:t>
            </a:r>
            <a:endParaRPr lang="en-US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a. same              b. different        c. unlike</a:t>
            </a:r>
          </a:p>
          <a:p>
            <a:pPr algn="l"/>
            <a:endParaRPr lang="en-US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4: An unfertilized egg is called ________.</a:t>
            </a:r>
          </a:p>
          <a:p>
            <a:pPr algn="l"/>
            <a:endParaRPr lang="en-US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a. female gamete   b. female sex cell      c. both of them are correct</a:t>
            </a:r>
            <a:endParaRPr lang="en-US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5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5: The scientific name of male gamete in plants , is called___.</a:t>
            </a:r>
          </a:p>
          <a:p>
            <a:pPr algn="l"/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a. zygote         b.  pollen grain           c. 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unfertilized egg</a:t>
            </a:r>
            <a:endParaRPr lang="en-US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6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l"/>
            <a:endParaRPr lang="en-US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82781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45162"/>
          </a:xfrm>
        </p:spPr>
        <p:txBody>
          <a:bodyPr>
            <a:normAutofit/>
          </a:bodyPr>
          <a:lstStyle/>
          <a:p>
            <a:r>
              <a:rPr lang="en-US" sz="4000" dirty="0"/>
              <a:t>In flowering plants </a:t>
            </a:r>
            <a:br>
              <a:rPr lang="en-US" sz="4000" dirty="0"/>
            </a:br>
            <a:r>
              <a:rPr lang="en-US" sz="4000" dirty="0"/>
              <a:t>fertilization: joining or fusing of a male gamete and a female gamete to produce fertilized egg</a:t>
            </a:r>
            <a:r>
              <a:rPr lang="en-US" sz="4000"/>
              <a:t>= zygote </a:t>
            </a:r>
            <a:endParaRPr lang="en-US" sz="4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45162"/>
          </a:xfrm>
        </p:spPr>
        <p:txBody>
          <a:bodyPr>
            <a:normAutofit/>
          </a:bodyPr>
          <a:lstStyle/>
          <a:p>
            <a:r>
              <a:rPr lang="en-US" sz="4000" dirty="0"/>
              <a:t>Female sexual system produces unfertilized egg=female sex cell=female gamete</a:t>
            </a:r>
            <a:br>
              <a:rPr lang="en-US" sz="4000" dirty="0"/>
            </a:br>
            <a:r>
              <a:rPr lang="en-US" sz="4000" dirty="0"/>
              <a:t>male sexual system produces sperm for the humans and animals, pollen grain for the plants=male sex cell=male gamete</a:t>
            </a:r>
          </a:p>
        </p:txBody>
      </p:sp>
    </p:spTree>
    <p:extLst>
      <p:ext uri="{BB962C8B-B14F-4D97-AF65-F5344CB8AC3E}">
        <p14:creationId xmlns:p14="http://schemas.microsoft.com/office/powerpoint/2010/main" val="413759496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55405572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2537</TotalTime>
  <Words>966</Words>
  <Application>Microsoft Office PowerPoint</Application>
  <PresentationFormat>On-screen Show (4:3)</PresentationFormat>
  <Paragraphs>173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Adobe Arabic</vt:lpstr>
      <vt:lpstr>AGA Aladdin Regular</vt:lpstr>
      <vt:lpstr>Arial</vt:lpstr>
      <vt:lpstr>Calibri</vt:lpstr>
      <vt:lpstr>HelveticaNeueLT Arabic 45 Light</vt:lpstr>
      <vt:lpstr>HelveticaNeueLT Arabic 55 Roman</vt:lpstr>
      <vt:lpstr>Times New Roman</vt:lpstr>
      <vt:lpstr>Office Theme</vt:lpstr>
      <vt:lpstr>8Bb:THE TYPES OF REPRODUCTIONS (page26+27)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QUIZ </vt:lpstr>
      <vt:lpstr>In flowering plants  fertilization: joining or fusing of a male gamete and a female gamete to produce fertilized egg= zygote </vt:lpstr>
      <vt:lpstr>Female sexual system produces unfertilized egg=female sex cell=female gamete male sexual system produces sperm for the humans and animals, pollen grain for the plants=male sex cell=male gamete</vt:lpstr>
      <vt:lpstr>What are the properties of sexual reproduction?</vt:lpstr>
      <vt:lpstr>PowerPoint Presentation</vt:lpstr>
      <vt:lpstr>Task 1:  What are the properties of sexual reproduction? ( use your book p.26 the first and the second paragraphs / 3min)</vt:lpstr>
      <vt:lpstr>Asexual reproduction</vt:lpstr>
      <vt:lpstr>Asexual reproduction</vt:lpstr>
      <vt:lpstr>Asexual reproduction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TYPES OF REPRODUCTIONS</dc:title>
  <dc:creator>gtr5</dc:creator>
  <cp:lastModifiedBy>GTR6</cp:lastModifiedBy>
  <cp:revision>53</cp:revision>
  <cp:lastPrinted>2025-09-23T04:56:25Z</cp:lastPrinted>
  <dcterms:created xsi:type="dcterms:W3CDTF">2016-09-27T10:31:06Z</dcterms:created>
  <dcterms:modified xsi:type="dcterms:W3CDTF">2025-09-29T11:01:21Z</dcterms:modified>
</cp:coreProperties>
</file>