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sldIdLst>
    <p:sldId id="256" r:id="rId5"/>
    <p:sldId id="355" r:id="rId6"/>
    <p:sldId id="482" r:id="rId7"/>
    <p:sldId id="332" r:id="rId8"/>
    <p:sldId id="481" r:id="rId9"/>
    <p:sldId id="306" r:id="rId10"/>
    <p:sldId id="483" r:id="rId11"/>
    <p:sldId id="321" r:id="rId12"/>
    <p:sldId id="288" r:id="rId13"/>
    <p:sldId id="307" r:id="rId14"/>
    <p:sldId id="311" r:id="rId15"/>
    <p:sldId id="333" r:id="rId16"/>
    <p:sldId id="310" r:id="rId17"/>
    <p:sldId id="336" r:id="rId18"/>
    <p:sldId id="337" r:id="rId19"/>
    <p:sldId id="353" r:id="rId20"/>
    <p:sldId id="335" r:id="rId21"/>
    <p:sldId id="309" r:id="rId22"/>
    <p:sldId id="346" r:id="rId23"/>
    <p:sldId id="345" r:id="rId24"/>
    <p:sldId id="328" r:id="rId25"/>
    <p:sldId id="347" r:id="rId26"/>
    <p:sldId id="348" r:id="rId27"/>
    <p:sldId id="349" r:id="rId28"/>
    <p:sldId id="354" r:id="rId29"/>
    <p:sldId id="350" r:id="rId30"/>
    <p:sldId id="351" r:id="rId31"/>
    <p:sldId id="352" r:id="rId32"/>
    <p:sldId id="325" r:id="rId33"/>
    <p:sldId id="327" r:id="rId34"/>
    <p:sldId id="484" r:id="rId35"/>
    <p:sldId id="487" r:id="rId36"/>
    <p:sldId id="488" r:id="rId37"/>
    <p:sldId id="485" r:id="rId38"/>
    <p:sldId id="48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11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96C9D-5839-46B7-812B-FDC098D0DD22}" v="21" dt="2025-09-24T08:12:51.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62" y="1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dwa raed" userId="6d5249e625bc30bb" providerId="LiveId" clId="{0F038709-5344-4BFF-A8D0-AAF1DAFC2566}"/>
    <pc:docChg chg="undo custSel addSld delSld modSld sldOrd">
      <pc:chgData name="fadwa raed" userId="6d5249e625bc30bb" providerId="LiveId" clId="{0F038709-5344-4BFF-A8D0-AAF1DAFC2566}" dt="2025-09-24T08:13:19.485" v="229" actId="113"/>
      <pc:docMkLst>
        <pc:docMk/>
      </pc:docMkLst>
      <pc:sldChg chg="modSp mod">
        <pc:chgData name="fadwa raed" userId="6d5249e625bc30bb" providerId="LiveId" clId="{0F038709-5344-4BFF-A8D0-AAF1DAFC2566}" dt="2025-09-24T07:24:16.307" v="10" actId="1076"/>
        <pc:sldMkLst>
          <pc:docMk/>
          <pc:sldMk cId="4271810504" sldId="256"/>
        </pc:sldMkLst>
        <pc:spChg chg="mod">
          <ac:chgData name="fadwa raed" userId="6d5249e625bc30bb" providerId="LiveId" clId="{0F038709-5344-4BFF-A8D0-AAF1DAFC2566}" dt="2025-09-24T07:24:16.307" v="10" actId="1076"/>
          <ac:spMkLst>
            <pc:docMk/>
            <pc:sldMk cId="4271810504" sldId="256"/>
            <ac:spMk id="5" creationId="{00000000-0000-0000-0000-000000000000}"/>
          </ac:spMkLst>
        </pc:spChg>
      </pc:sldChg>
      <pc:sldChg chg="addSp modSp mod">
        <pc:chgData name="fadwa raed" userId="6d5249e625bc30bb" providerId="LiveId" clId="{0F038709-5344-4BFF-A8D0-AAF1DAFC2566}" dt="2025-09-24T07:22:11.524" v="8" actId="255"/>
        <pc:sldMkLst>
          <pc:docMk/>
          <pc:sldMk cId="3093427968" sldId="307"/>
        </pc:sldMkLst>
        <pc:spChg chg="mod">
          <ac:chgData name="fadwa raed" userId="6d5249e625bc30bb" providerId="LiveId" clId="{0F038709-5344-4BFF-A8D0-AAF1DAFC2566}" dt="2025-09-24T07:22:11.524" v="8" actId="255"/>
          <ac:spMkLst>
            <pc:docMk/>
            <pc:sldMk cId="3093427968" sldId="307"/>
            <ac:spMk id="2" creationId="{00000000-0000-0000-0000-000000000000}"/>
          </ac:spMkLst>
        </pc:spChg>
        <pc:spChg chg="mod">
          <ac:chgData name="fadwa raed" userId="6d5249e625bc30bb" providerId="LiveId" clId="{0F038709-5344-4BFF-A8D0-AAF1DAFC2566}" dt="2025-09-24T07:22:03.788" v="7" actId="1076"/>
          <ac:spMkLst>
            <pc:docMk/>
            <pc:sldMk cId="3093427968" sldId="307"/>
            <ac:spMk id="5" creationId="{00000000-0000-0000-0000-000000000000}"/>
          </ac:spMkLst>
        </pc:spChg>
        <pc:spChg chg="add">
          <ac:chgData name="fadwa raed" userId="6d5249e625bc30bb" providerId="LiveId" clId="{0F038709-5344-4BFF-A8D0-AAF1DAFC2566}" dt="2025-09-24T07:21:41.943" v="0"/>
          <ac:spMkLst>
            <pc:docMk/>
            <pc:sldMk cId="3093427968" sldId="307"/>
            <ac:spMk id="6" creationId="{20DAC9AF-0510-9886-1189-1328AAF909D8}"/>
          </ac:spMkLst>
        </pc:spChg>
      </pc:sldChg>
      <pc:sldChg chg="addSp modSp mod modAnim">
        <pc:chgData name="fadwa raed" userId="6d5249e625bc30bb" providerId="LiveId" clId="{0F038709-5344-4BFF-A8D0-AAF1DAFC2566}" dt="2025-09-24T08:11:21.828" v="222"/>
        <pc:sldMkLst>
          <pc:docMk/>
          <pc:sldMk cId="372175771" sldId="311"/>
        </pc:sldMkLst>
        <pc:spChg chg="mod">
          <ac:chgData name="fadwa raed" userId="6d5249e625bc30bb" providerId="LiveId" clId="{0F038709-5344-4BFF-A8D0-AAF1DAFC2566}" dt="2025-09-24T08:11:10.015" v="220" actId="20577"/>
          <ac:spMkLst>
            <pc:docMk/>
            <pc:sldMk cId="372175771" sldId="311"/>
            <ac:spMk id="2" creationId="{00000000-0000-0000-0000-000000000000}"/>
          </ac:spMkLst>
        </pc:spChg>
        <pc:spChg chg="add">
          <ac:chgData name="fadwa raed" userId="6d5249e625bc30bb" providerId="LiveId" clId="{0F038709-5344-4BFF-A8D0-AAF1DAFC2566}" dt="2025-09-24T08:08:47.265" v="205"/>
          <ac:spMkLst>
            <pc:docMk/>
            <pc:sldMk cId="372175771" sldId="311"/>
            <ac:spMk id="4" creationId="{238744F5-E348-E9D9-48C3-8B158D2D6594}"/>
          </ac:spMkLst>
        </pc:spChg>
      </pc:sldChg>
      <pc:sldChg chg="del">
        <pc:chgData name="fadwa raed" userId="6d5249e625bc30bb" providerId="LiveId" clId="{0F038709-5344-4BFF-A8D0-AAF1DAFC2566}" dt="2025-09-24T08:11:52.435" v="223" actId="47"/>
        <pc:sldMkLst>
          <pc:docMk/>
          <pc:sldMk cId="3291071052" sldId="342"/>
        </pc:sldMkLst>
      </pc:sldChg>
      <pc:sldChg chg="addSp modSp mod">
        <pc:chgData name="fadwa raed" userId="6d5249e625bc30bb" providerId="LiveId" clId="{0F038709-5344-4BFF-A8D0-AAF1DAFC2566}" dt="2025-09-24T08:13:19.485" v="229" actId="113"/>
        <pc:sldMkLst>
          <pc:docMk/>
          <pc:sldMk cId="4200446273" sldId="353"/>
        </pc:sldMkLst>
        <pc:spChg chg="mod">
          <ac:chgData name="fadwa raed" userId="6d5249e625bc30bb" providerId="LiveId" clId="{0F038709-5344-4BFF-A8D0-AAF1DAFC2566}" dt="2025-09-24T08:13:19.485" v="229" actId="113"/>
          <ac:spMkLst>
            <pc:docMk/>
            <pc:sldMk cId="4200446273" sldId="353"/>
            <ac:spMk id="6" creationId="{A99A8F21-F0E2-AEF8-BD69-63CBC5B1C1A0}"/>
          </ac:spMkLst>
        </pc:spChg>
        <pc:picChg chg="add mod">
          <ac:chgData name="fadwa raed" userId="6d5249e625bc30bb" providerId="LiveId" clId="{0F038709-5344-4BFF-A8D0-AAF1DAFC2566}" dt="2025-09-24T08:13:07.810" v="228" actId="1440"/>
          <ac:picMkLst>
            <pc:docMk/>
            <pc:sldMk cId="4200446273" sldId="353"/>
            <ac:picMk id="2" creationId="{290E7522-8C95-356E-1F90-78CEE0F98A14}"/>
          </ac:picMkLst>
        </pc:picChg>
      </pc:sldChg>
      <pc:sldChg chg="addSp modSp new mod">
        <pc:chgData name="fadwa raed" userId="6d5249e625bc30bb" providerId="LiveId" clId="{0F038709-5344-4BFF-A8D0-AAF1DAFC2566}" dt="2025-09-24T07:37:41.926" v="100" actId="14861"/>
        <pc:sldMkLst>
          <pc:docMk/>
          <pc:sldMk cId="969823722" sldId="355"/>
        </pc:sldMkLst>
        <pc:spChg chg="add mod">
          <ac:chgData name="fadwa raed" userId="6d5249e625bc30bb" providerId="LiveId" clId="{0F038709-5344-4BFF-A8D0-AAF1DAFC2566}" dt="2025-09-24T07:31:28.431" v="96" actId="20577"/>
          <ac:spMkLst>
            <pc:docMk/>
            <pc:sldMk cId="969823722" sldId="355"/>
            <ac:spMk id="3" creationId="{08FD85DD-E5E0-4AA1-51B0-53037C15DEA0}"/>
          </ac:spMkLst>
        </pc:spChg>
        <pc:spChg chg="add mod">
          <ac:chgData name="fadwa raed" userId="6d5249e625bc30bb" providerId="LiveId" clId="{0F038709-5344-4BFF-A8D0-AAF1DAFC2566}" dt="2025-09-24T07:37:41.926" v="100" actId="14861"/>
          <ac:spMkLst>
            <pc:docMk/>
            <pc:sldMk cId="969823722" sldId="355"/>
            <ac:spMk id="4" creationId="{BF63DB30-0B42-A403-2A06-CF6B58C206FB}"/>
          </ac:spMkLst>
        </pc:spChg>
      </pc:sldChg>
      <pc:sldChg chg="new del">
        <pc:chgData name="fadwa raed" userId="6d5249e625bc30bb" providerId="LiveId" clId="{0F038709-5344-4BFF-A8D0-AAF1DAFC2566}" dt="2025-09-24T07:39:22.299" v="101" actId="47"/>
        <pc:sldMkLst>
          <pc:docMk/>
          <pc:sldMk cId="3842466220" sldId="356"/>
        </pc:sldMkLst>
      </pc:sldChg>
      <pc:sldChg chg="add">
        <pc:chgData name="fadwa raed" userId="6d5249e625bc30bb" providerId="LiveId" clId="{0F038709-5344-4BFF-A8D0-AAF1DAFC2566}" dt="2025-09-24T07:35:54.723" v="98"/>
        <pc:sldMkLst>
          <pc:docMk/>
          <pc:sldMk cId="3881567562" sldId="481"/>
        </pc:sldMkLst>
      </pc:sldChg>
      <pc:sldChg chg="modSp new mod">
        <pc:chgData name="fadwa raed" userId="6d5249e625bc30bb" providerId="LiveId" clId="{0F038709-5344-4BFF-A8D0-AAF1DAFC2566}" dt="2025-09-24T07:41:27.539" v="150" actId="20577"/>
        <pc:sldMkLst>
          <pc:docMk/>
          <pc:sldMk cId="1406373884" sldId="482"/>
        </pc:sldMkLst>
        <pc:spChg chg="mod">
          <ac:chgData name="fadwa raed" userId="6d5249e625bc30bb" providerId="LiveId" clId="{0F038709-5344-4BFF-A8D0-AAF1DAFC2566}" dt="2025-09-24T07:41:27.539" v="150" actId="20577"/>
          <ac:spMkLst>
            <pc:docMk/>
            <pc:sldMk cId="1406373884" sldId="482"/>
            <ac:spMk id="2" creationId="{AAC944BB-F42D-79FA-C0A7-BAF4DD203718}"/>
          </ac:spMkLst>
        </pc:spChg>
      </pc:sldChg>
      <pc:sldChg chg="addSp delSp modSp new mod ord">
        <pc:chgData name="fadwa raed" userId="6d5249e625bc30bb" providerId="LiveId" clId="{0F038709-5344-4BFF-A8D0-AAF1DAFC2566}" dt="2025-09-24T08:04:27.527" v="198"/>
        <pc:sldMkLst>
          <pc:docMk/>
          <pc:sldMk cId="2889937680" sldId="483"/>
        </pc:sldMkLst>
        <pc:spChg chg="add del mod">
          <ac:chgData name="fadwa raed" userId="6d5249e625bc30bb" providerId="LiveId" clId="{0F038709-5344-4BFF-A8D0-AAF1DAFC2566}" dt="2025-09-24T08:04:27.527" v="198"/>
          <ac:spMkLst>
            <pc:docMk/>
            <pc:sldMk cId="2889937680" sldId="483"/>
            <ac:spMk id="2" creationId="{2E83F9B1-DEE6-1F5C-6A60-D807C4046C9E}"/>
          </ac:spMkLst>
        </pc:spChg>
        <pc:spChg chg="add del">
          <ac:chgData name="fadwa raed" userId="6d5249e625bc30bb" providerId="LiveId" clId="{0F038709-5344-4BFF-A8D0-AAF1DAFC2566}" dt="2025-09-24T08:02:26.424" v="176" actId="22"/>
          <ac:spMkLst>
            <pc:docMk/>
            <pc:sldMk cId="2889937680" sldId="483"/>
            <ac:spMk id="4" creationId="{9A052DA7-328F-82C5-9046-769BA07DB702}"/>
          </ac:spMkLst>
        </pc:spChg>
        <pc:spChg chg="add mod">
          <ac:chgData name="fadwa raed" userId="6d5249e625bc30bb" providerId="LiveId" clId="{0F038709-5344-4BFF-A8D0-AAF1DAFC2566}" dt="2025-09-24T08:04:26.283" v="196" actId="113"/>
          <ac:spMkLst>
            <pc:docMk/>
            <pc:sldMk cId="2889937680" sldId="483"/>
            <ac:spMk id="6" creationId="{86927C03-1B78-9F9D-1062-B0629DF41551}"/>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DC6F202-E086-43E8-BC5F-C161767B9809}"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9510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F202-E086-43E8-BC5F-C161767B9809}"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94591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F202-E086-43E8-BC5F-C161767B9809}"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07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22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F202-E086-43E8-BC5F-C161767B9809}"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415416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853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C6F202-E086-43E8-BC5F-C161767B9809}"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88120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C6F202-E086-43E8-BC5F-C161767B9809}"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09322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C6F202-E086-43E8-BC5F-C161767B9809}"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87275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1375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8388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96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DC6F202-E086-43E8-BC5F-C161767B9809}" type="datetimeFigureOut">
              <a:rPr lang="en-US" smtClean="0"/>
              <a:t>9/25/2025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128DE67-49EB-4AE0-88C0-2B97B80F6F80}"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21478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674" r:id="rId13"/>
    <p:sldLayoutId id="2147483650"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588" y="1021023"/>
            <a:ext cx="2206402" cy="2185607"/>
          </a:xfrm>
          <a:prstGeom prst="rect">
            <a:avLst/>
          </a:prstGeom>
        </p:spPr>
      </p:pic>
      <p:sp>
        <p:nvSpPr>
          <p:cNvPr id="5" name="Rectangle 4"/>
          <p:cNvSpPr/>
          <p:nvPr/>
        </p:nvSpPr>
        <p:spPr>
          <a:xfrm>
            <a:off x="3600317" y="3840172"/>
            <a:ext cx="4991366"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GA Battouta Regular" pitchFamily="2" charset="-78"/>
              </a:rPr>
              <a:t>Relative clauses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71810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17" y="391886"/>
            <a:ext cx="10920549" cy="7903029"/>
          </a:xfrm>
        </p:spPr>
        <p:txBody>
          <a:bodyPr>
            <a:normAutofit fontScale="90000"/>
          </a:bodyPr>
          <a:lstStyle/>
          <a:p>
            <a:r>
              <a:rPr lang="en-US" dirty="0"/>
              <a:t>*</a:t>
            </a:r>
            <a:br>
              <a:rPr lang="en-US" dirty="0"/>
            </a:br>
            <a:br>
              <a:rPr lang="en-US" dirty="0"/>
            </a:br>
            <a:br>
              <a:rPr lang="en-US" dirty="0"/>
            </a:br>
            <a:r>
              <a:rPr lang="en-US" sz="3100" dirty="0"/>
              <a:t>The musician is Canadian.</a:t>
            </a:r>
            <a:br>
              <a:rPr lang="en-US" sz="3100" dirty="0"/>
            </a:br>
            <a:r>
              <a:rPr lang="en-US" sz="3100" dirty="0"/>
              <a:t>He wrote this song.</a:t>
            </a:r>
            <a:br>
              <a:rPr lang="en-US" dirty="0"/>
            </a:br>
            <a:br>
              <a:rPr lang="en-US" dirty="0"/>
            </a:br>
            <a:br>
              <a:rPr lang="en-US" b="1" dirty="0"/>
            </a:br>
            <a:r>
              <a:rPr lang="en-US" b="1" dirty="0">
                <a:solidFill>
                  <a:srgbClr val="FF0000"/>
                </a:solidFill>
              </a:rPr>
              <a:t>The musician </a:t>
            </a:r>
            <a:r>
              <a:rPr lang="en-US" b="1" dirty="0"/>
              <a:t>who wrote this song is </a:t>
            </a:r>
            <a:br>
              <a:rPr lang="en-US" b="1" dirty="0"/>
            </a:br>
            <a:r>
              <a:rPr lang="en-US" sz="1600" b="1" dirty="0">
                <a:solidFill>
                  <a:schemeClr val="tx1"/>
                </a:solidFill>
              </a:rPr>
              <a:t>                ( subject/ person)</a:t>
            </a:r>
            <a:br>
              <a:rPr lang="en-US" b="1" dirty="0"/>
            </a:br>
            <a:r>
              <a:rPr lang="en-US" b="1" dirty="0"/>
              <a:t>Canadian.</a:t>
            </a:r>
            <a:br>
              <a:rPr lang="en-US" b="1" dirty="0"/>
            </a:br>
            <a:br>
              <a:rPr lang="en-US" b="1" dirty="0"/>
            </a:br>
            <a:br>
              <a:rPr lang="en-US" b="1" dirty="0"/>
            </a:br>
            <a:r>
              <a:rPr lang="en-US" b="1" dirty="0"/>
              <a:t>* </a:t>
            </a:r>
            <a:r>
              <a:rPr lang="en-US" b="1" dirty="0">
                <a:solidFill>
                  <a:srgbClr val="FF0000"/>
                </a:solidFill>
              </a:rPr>
              <a:t>The teacher </a:t>
            </a:r>
            <a:r>
              <a:rPr lang="en-US" b="1" dirty="0"/>
              <a:t>who explained the lesson is </a:t>
            </a:r>
            <a:br>
              <a:rPr lang="en-US" b="1" dirty="0"/>
            </a:br>
            <a:r>
              <a:rPr lang="en-US" b="1" dirty="0">
                <a:solidFill>
                  <a:schemeClr val="tx1"/>
                </a:solidFill>
              </a:rPr>
              <a:t>        </a:t>
            </a:r>
            <a:r>
              <a:rPr lang="en-US" sz="2200" b="1" dirty="0">
                <a:solidFill>
                  <a:schemeClr val="tx1"/>
                </a:solidFill>
              </a:rPr>
              <a:t>( subject/ person)</a:t>
            </a:r>
            <a:br>
              <a:rPr lang="en-US" b="1" dirty="0"/>
            </a:br>
            <a:r>
              <a:rPr lang="en-US" b="1" dirty="0"/>
              <a:t>smart .</a:t>
            </a:r>
            <a:br>
              <a:rPr lang="en-US" b="1" dirty="0"/>
            </a:br>
            <a:br>
              <a:rPr lang="en-US" b="1" dirty="0"/>
            </a:br>
            <a:br>
              <a:rPr lang="en-US" dirty="0"/>
            </a:br>
            <a:br>
              <a:rPr lang="en-US" dirty="0"/>
            </a:br>
            <a:br>
              <a:rPr lang="en-US" dirty="0"/>
            </a:br>
            <a:endParaRPr lang="en-US" dirty="0"/>
          </a:p>
        </p:txBody>
      </p:sp>
      <p:sp>
        <p:nvSpPr>
          <p:cNvPr id="4" name="Curved Down Arrow 3"/>
          <p:cNvSpPr/>
          <p:nvPr/>
        </p:nvSpPr>
        <p:spPr>
          <a:xfrm rot="10967423" flipV="1">
            <a:off x="2534397" y="3907580"/>
            <a:ext cx="2368105" cy="8716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Down Arrow 4"/>
          <p:cNvSpPr/>
          <p:nvPr/>
        </p:nvSpPr>
        <p:spPr>
          <a:xfrm rot="10967423" flipV="1">
            <a:off x="2248001" y="1877149"/>
            <a:ext cx="2368105" cy="8716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7751915" y="701238"/>
            <a:ext cx="3317966" cy="1201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rPr>
              <a:t>People</a:t>
            </a:r>
            <a:r>
              <a:rPr lang="en-US" dirty="0"/>
              <a:t> </a:t>
            </a:r>
          </a:p>
        </p:txBody>
      </p:sp>
    </p:spTree>
    <p:extLst>
      <p:ext uri="{BB962C8B-B14F-4D97-AF65-F5344CB8AC3E}">
        <p14:creationId xmlns:p14="http://schemas.microsoft.com/office/powerpoint/2010/main" val="30934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27663"/>
            <a:ext cx="10437223" cy="5360074"/>
          </a:xfrm>
        </p:spPr>
        <p:txBody>
          <a:bodyPr>
            <a:normAutofit/>
          </a:bodyPr>
          <a:lstStyle/>
          <a:p>
            <a:r>
              <a:rPr lang="en-US" sz="2700" b="1" dirty="0">
                <a:solidFill>
                  <a:schemeClr val="tx1"/>
                </a:solidFill>
              </a:rPr>
              <a:t>My previous house was in Coventry.</a:t>
            </a:r>
            <a:br>
              <a:rPr lang="en-US" sz="2700" b="1" dirty="0">
                <a:solidFill>
                  <a:schemeClr val="tx1"/>
                </a:solidFill>
              </a:rPr>
            </a:br>
            <a:r>
              <a:rPr lang="en-US" sz="2700" b="1" dirty="0">
                <a:solidFill>
                  <a:schemeClr val="tx1"/>
                </a:solidFill>
              </a:rPr>
              <a:t>My previous house was quite small.</a:t>
            </a:r>
            <a:br>
              <a:rPr lang="en-US" sz="2700" b="1" dirty="0">
                <a:solidFill>
                  <a:schemeClr val="tx1"/>
                </a:solidFill>
              </a:rPr>
            </a:br>
            <a:br>
              <a:rPr lang="en-US" sz="2700" b="1" dirty="0">
                <a:solidFill>
                  <a:schemeClr val="tx1"/>
                </a:solidFill>
              </a:rPr>
            </a:br>
            <a:br>
              <a:rPr lang="en-US" sz="2700" b="1" dirty="0">
                <a:solidFill>
                  <a:schemeClr val="tx1"/>
                </a:solidFill>
              </a:rPr>
            </a:br>
            <a:r>
              <a:rPr lang="en-US" sz="2700" b="1" dirty="0">
                <a:solidFill>
                  <a:schemeClr val="tx1"/>
                </a:solidFill>
              </a:rPr>
              <a:t>1-My previous house, </a:t>
            </a:r>
            <a:r>
              <a:rPr lang="en-US" sz="2700" b="1" dirty="0">
                <a:solidFill>
                  <a:srgbClr val="C00000"/>
                </a:solidFill>
              </a:rPr>
              <a:t>which</a:t>
            </a:r>
            <a:r>
              <a:rPr lang="en-US" sz="2700" b="1" dirty="0">
                <a:solidFill>
                  <a:schemeClr val="tx1"/>
                </a:solidFill>
              </a:rPr>
              <a:t> was quite small, was in Coventry.</a:t>
            </a:r>
            <a:br>
              <a:rPr lang="en-US" sz="2700" b="1" dirty="0">
                <a:solidFill>
                  <a:schemeClr val="tx1"/>
                </a:solidFill>
              </a:rPr>
            </a:br>
            <a:r>
              <a:rPr lang="en-US" sz="2700" b="1" dirty="0">
                <a:solidFill>
                  <a:schemeClr val="tx1"/>
                </a:solidFill>
              </a:rPr>
              <a:t>2- I did well in chemistry, </a:t>
            </a:r>
            <a:r>
              <a:rPr lang="en-US" sz="2700" b="1" dirty="0">
                <a:solidFill>
                  <a:srgbClr val="C00000"/>
                </a:solidFill>
              </a:rPr>
              <a:t>which</a:t>
            </a:r>
            <a:r>
              <a:rPr lang="en-US" sz="2700" b="1" dirty="0">
                <a:solidFill>
                  <a:schemeClr val="tx1"/>
                </a:solidFill>
              </a:rPr>
              <a:t> was always my favorite subject.</a:t>
            </a:r>
            <a:br>
              <a:rPr lang="en-US" sz="2700" b="1" dirty="0">
                <a:solidFill>
                  <a:schemeClr val="tx1"/>
                </a:solidFill>
              </a:rPr>
            </a:br>
            <a:r>
              <a:rPr lang="en-US" sz="2700" b="1" dirty="0">
                <a:solidFill>
                  <a:schemeClr val="tx1"/>
                </a:solidFill>
              </a:rPr>
              <a:t>3- The car </a:t>
            </a:r>
            <a:r>
              <a:rPr lang="en-US" sz="2700" b="1" dirty="0">
                <a:solidFill>
                  <a:srgbClr val="C00000"/>
                </a:solidFill>
              </a:rPr>
              <a:t>which</a:t>
            </a:r>
            <a:r>
              <a:rPr lang="en-US" sz="2700" b="1" dirty="0">
                <a:solidFill>
                  <a:schemeClr val="tx1"/>
                </a:solidFill>
              </a:rPr>
              <a:t> I like to own is very expensive . </a:t>
            </a:r>
            <a:br>
              <a:rPr lang="en-US" sz="2700" b="1" dirty="0">
                <a:solidFill>
                  <a:schemeClr val="tx1"/>
                </a:solidFill>
              </a:rPr>
            </a:br>
            <a:br>
              <a:rPr lang="en-US" dirty="0"/>
            </a:br>
            <a:br>
              <a:rPr lang="en-US" dirty="0"/>
            </a:br>
            <a:endParaRPr lang="en-US" dirty="0"/>
          </a:p>
        </p:txBody>
      </p:sp>
      <p:sp>
        <p:nvSpPr>
          <p:cNvPr id="3" name="Rectangle 2"/>
          <p:cNvSpPr/>
          <p:nvPr/>
        </p:nvSpPr>
        <p:spPr>
          <a:xfrm>
            <a:off x="5133703" y="4558937"/>
            <a:ext cx="4258491" cy="1593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Things</a:t>
            </a:r>
            <a:r>
              <a:rPr lang="en-US" dirty="0"/>
              <a:t> </a:t>
            </a:r>
          </a:p>
        </p:txBody>
      </p:sp>
    </p:spTree>
    <p:extLst>
      <p:ext uri="{BB962C8B-B14F-4D97-AF65-F5344CB8AC3E}">
        <p14:creationId xmlns:p14="http://schemas.microsoft.com/office/powerpoint/2010/main" val="37217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362EE7FF-9E9F-4A67-9F86-75151A96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True or false questions - FlexiQuiz"/>
          <p:cNvSpPr>
            <a:spLocks noGrp="1" noChangeAspect="1" noChangeArrowheads="1"/>
          </p:cNvSpPr>
          <p:nvPr>
            <p:ph type="title"/>
          </p:nvPr>
        </p:nvSpPr>
        <p:spPr bwMode="auto">
          <a:xfrm>
            <a:off x="5258134" y="640080"/>
            <a:ext cx="6293689" cy="365240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rmAutofit/>
          </a:bodyPr>
          <a:lstStyle/>
          <a:p>
            <a:r>
              <a:rPr lang="en-US" sz="2800" spc="200">
                <a:solidFill>
                  <a:schemeClr val="tx1">
                    <a:lumMod val="85000"/>
                    <a:lumOff val="15000"/>
                  </a:schemeClr>
                </a:solidFill>
              </a:rPr>
              <a:t>1. The relative pronoun that is used to modify people is ________________ </a:t>
            </a:r>
            <a:br>
              <a:rPr lang="en-US" sz="2800" spc="200">
                <a:solidFill>
                  <a:schemeClr val="tx1">
                    <a:lumMod val="85000"/>
                    <a:lumOff val="15000"/>
                  </a:schemeClr>
                </a:solidFill>
              </a:rPr>
            </a:br>
            <a:br>
              <a:rPr lang="en-US" sz="2800" spc="200">
                <a:solidFill>
                  <a:schemeClr val="tx1">
                    <a:lumMod val="85000"/>
                    <a:lumOff val="15000"/>
                  </a:schemeClr>
                </a:solidFill>
              </a:rPr>
            </a:br>
            <a:r>
              <a:rPr lang="en-US" sz="2800" spc="200">
                <a:solidFill>
                  <a:schemeClr val="tx1">
                    <a:lumMod val="85000"/>
                    <a:lumOff val="15000"/>
                  </a:schemeClr>
                </a:solidFill>
              </a:rPr>
              <a:t>2. The relative pronoun that is used to modify things is ______________ </a:t>
            </a:r>
            <a:br>
              <a:rPr lang="en-US" sz="2800" spc="200">
                <a:solidFill>
                  <a:schemeClr val="tx1">
                    <a:lumMod val="85000"/>
                    <a:lumOff val="15000"/>
                  </a:schemeClr>
                </a:solidFill>
              </a:rPr>
            </a:br>
            <a:br>
              <a:rPr lang="en-US" sz="2800" spc="200">
                <a:solidFill>
                  <a:schemeClr val="tx1">
                    <a:lumMod val="85000"/>
                    <a:lumOff val="15000"/>
                  </a:schemeClr>
                </a:solidFill>
              </a:rPr>
            </a:br>
            <a:r>
              <a:rPr lang="en-US" sz="2800" spc="200">
                <a:solidFill>
                  <a:schemeClr val="tx1">
                    <a:lumMod val="85000"/>
                    <a:lumOff val="15000"/>
                  </a:schemeClr>
                </a:solidFill>
              </a:rPr>
              <a:t>3. The expression which starts with a relative pronoun is called _________ </a:t>
            </a:r>
            <a:br>
              <a:rPr lang="en-US" sz="2800" spc="200">
                <a:solidFill>
                  <a:schemeClr val="tx1">
                    <a:lumMod val="85000"/>
                    <a:lumOff val="15000"/>
                  </a:schemeClr>
                </a:solidFill>
              </a:rPr>
            </a:br>
            <a:br>
              <a:rPr lang="en-US" sz="2800" spc="200">
                <a:solidFill>
                  <a:schemeClr val="tx1">
                    <a:lumMod val="85000"/>
                    <a:lumOff val="15000"/>
                  </a:schemeClr>
                </a:solidFill>
              </a:rPr>
            </a:br>
            <a:r>
              <a:rPr lang="en-US" sz="2800" spc="200">
                <a:solidFill>
                  <a:schemeClr val="tx1">
                    <a:lumMod val="85000"/>
                    <a:lumOff val="15000"/>
                  </a:schemeClr>
                </a:solidFill>
              </a:rPr>
              <a:t>4. relative clauses are called _______</a:t>
            </a:r>
          </a:p>
        </p:txBody>
      </p:sp>
      <p:sp>
        <p:nvSpPr>
          <p:cNvPr id="5" name="Rectangle 4"/>
          <p:cNvSpPr/>
          <p:nvPr/>
        </p:nvSpPr>
        <p:spPr>
          <a:xfrm>
            <a:off x="5271524" y="4460708"/>
            <a:ext cx="6280299" cy="1753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defTabSz="914400">
              <a:spcAft>
                <a:spcPts val="200"/>
              </a:spcAft>
              <a:buClr>
                <a:schemeClr val="accent1"/>
              </a:buClr>
              <a:buSzPct val="100000"/>
            </a:pPr>
            <a:r>
              <a:rPr lang="en-US" sz="1600" dirty="0">
                <a:solidFill>
                  <a:schemeClr val="tx1">
                    <a:lumMod val="85000"/>
                    <a:lumOff val="15000"/>
                  </a:schemeClr>
                </a:solidFill>
              </a:rPr>
              <a:t>Formative assessment </a:t>
            </a:r>
          </a:p>
        </p:txBody>
      </p:sp>
      <p:pic>
        <p:nvPicPr>
          <p:cNvPr id="4" name="Picture 3">
            <a:extLst>
              <a:ext uri="{FF2B5EF4-FFF2-40B4-BE49-F238E27FC236}">
                <a16:creationId xmlns:a16="http://schemas.microsoft.com/office/drawing/2014/main" id="{05C98692-B695-23A6-411E-415DFB04CD2B}"/>
              </a:ext>
            </a:extLst>
          </p:cNvPr>
          <p:cNvPicPr>
            <a:picLocks noChangeAspect="1"/>
          </p:cNvPicPr>
          <p:nvPr/>
        </p:nvPicPr>
        <p:blipFill>
          <a:blip r:embed="rId3"/>
          <a:stretch>
            <a:fillRect/>
          </a:stretch>
        </p:blipFill>
        <p:spPr>
          <a:xfrm>
            <a:off x="633999" y="1422615"/>
            <a:ext cx="3993942" cy="3993942"/>
          </a:xfrm>
          <a:prstGeom prst="rect">
            <a:avLst/>
          </a:prstGeom>
        </p:spPr>
      </p:pic>
      <p:cxnSp>
        <p:nvCxnSpPr>
          <p:cNvPr id="23" name="Straight Connector 22">
            <a:extLst>
              <a:ext uri="{FF2B5EF4-FFF2-40B4-BE49-F238E27FC236}">
                <a16:creationId xmlns:a16="http://schemas.microsoft.com/office/drawing/2014/main" id="{B9A2B59D-5173-41AC-83C2-07213C352B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67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646" y="796834"/>
            <a:ext cx="10763795" cy="5617029"/>
          </a:xfrm>
        </p:spPr>
        <p:txBody>
          <a:bodyPr>
            <a:normAutofit fontScale="90000"/>
          </a:bodyPr>
          <a:lstStyle/>
          <a:p>
            <a:br>
              <a:rPr lang="en-US" dirty="0"/>
            </a:br>
            <a:br>
              <a:rPr lang="en-US" dirty="0"/>
            </a:br>
            <a:br>
              <a:rPr lang="en-US" dirty="0"/>
            </a:br>
            <a:br>
              <a:rPr lang="en-US" dirty="0"/>
            </a:br>
            <a:br>
              <a:rPr lang="en-US" b="1" dirty="0"/>
            </a:br>
            <a:r>
              <a:rPr lang="en-US" b="1" dirty="0"/>
              <a:t>1. The little girl </a:t>
            </a:r>
            <a:r>
              <a:rPr lang="en-US" b="1" dirty="0">
                <a:solidFill>
                  <a:srgbClr val="C00000"/>
                </a:solidFill>
              </a:rPr>
              <a:t>whose</a:t>
            </a:r>
            <a:r>
              <a:rPr lang="en-US" b="1" dirty="0"/>
              <a:t> doll was lost is sad.</a:t>
            </a:r>
            <a:br>
              <a:rPr lang="en-US" b="1" dirty="0"/>
            </a:br>
            <a:r>
              <a:rPr lang="en-US" b="1" dirty="0"/>
              <a:t>2. The woman </a:t>
            </a:r>
            <a:r>
              <a:rPr lang="en-US" b="1" dirty="0">
                <a:solidFill>
                  <a:srgbClr val="C00000"/>
                </a:solidFill>
              </a:rPr>
              <a:t>whose</a:t>
            </a:r>
            <a:r>
              <a:rPr lang="en-US" b="1" dirty="0"/>
              <a:t> car is a BMW is coming tonight.</a:t>
            </a:r>
            <a:br>
              <a:rPr lang="en-US" b="1" dirty="0"/>
            </a:br>
            <a:r>
              <a:rPr lang="en-US" b="1" dirty="0"/>
              <a:t>3. The teacher </a:t>
            </a:r>
            <a:r>
              <a:rPr lang="en-US" b="1" dirty="0">
                <a:solidFill>
                  <a:srgbClr val="C00000"/>
                </a:solidFill>
              </a:rPr>
              <a:t>whose</a:t>
            </a:r>
            <a:r>
              <a:rPr lang="en-US" b="1" dirty="0"/>
              <a:t> car was broken lives in my neighborhood .</a:t>
            </a:r>
            <a:br>
              <a:rPr lang="en-US" dirty="0"/>
            </a:br>
            <a:endParaRPr lang="en-US" dirty="0"/>
          </a:p>
        </p:txBody>
      </p:sp>
      <p:sp>
        <p:nvSpPr>
          <p:cNvPr id="4" name="Rectangle 3"/>
          <p:cNvSpPr/>
          <p:nvPr/>
        </p:nvSpPr>
        <p:spPr>
          <a:xfrm>
            <a:off x="901337" y="901338"/>
            <a:ext cx="5538652" cy="600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Which girl is sad ? </a:t>
            </a:r>
          </a:p>
        </p:txBody>
      </p:sp>
      <p:sp>
        <p:nvSpPr>
          <p:cNvPr id="5" name="Rectangle 4"/>
          <p:cNvSpPr/>
          <p:nvPr/>
        </p:nvSpPr>
        <p:spPr>
          <a:xfrm>
            <a:off x="901337" y="1606733"/>
            <a:ext cx="5538652" cy="1227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Am I modifying the girl by saying that she did something or that she has something ? </a:t>
            </a:r>
          </a:p>
        </p:txBody>
      </p:sp>
      <p:sp>
        <p:nvSpPr>
          <p:cNvPr id="6" name="Rectangle 5"/>
          <p:cNvSpPr/>
          <p:nvPr/>
        </p:nvSpPr>
        <p:spPr>
          <a:xfrm>
            <a:off x="6740434" y="901338"/>
            <a:ext cx="4075612" cy="600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What does the girl have ? </a:t>
            </a:r>
          </a:p>
        </p:txBody>
      </p:sp>
    </p:spTree>
    <p:extLst>
      <p:ext uri="{BB962C8B-B14F-4D97-AF65-F5344CB8AC3E}">
        <p14:creationId xmlns:p14="http://schemas.microsoft.com/office/powerpoint/2010/main" val="220209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5B47-F1B0-4AD7-9B04-F591A53F75BE}"/>
              </a:ext>
            </a:extLst>
          </p:cNvPr>
          <p:cNvSpPr>
            <a:spLocks noGrp="1"/>
          </p:cNvSpPr>
          <p:nvPr>
            <p:ph type="title"/>
          </p:nvPr>
        </p:nvSpPr>
        <p:spPr>
          <a:xfrm>
            <a:off x="548032" y="747159"/>
            <a:ext cx="10183488" cy="5901069"/>
          </a:xfrm>
        </p:spPr>
        <p:txBody>
          <a:bodyPr>
            <a:normAutofit fontScale="90000"/>
          </a:bodyPr>
          <a:lstStyle/>
          <a:p>
            <a:r>
              <a:rPr lang="en-US" dirty="0"/>
              <a:t>Where :</a:t>
            </a: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endParaRPr lang="en-US" dirty="0"/>
          </a:p>
        </p:txBody>
      </p:sp>
      <p:pic>
        <p:nvPicPr>
          <p:cNvPr id="1025" name="Picture 1" descr="move over">
            <a:extLst>
              <a:ext uri="{FF2B5EF4-FFF2-40B4-BE49-F238E27FC236}">
                <a16:creationId xmlns:a16="http://schemas.microsoft.com/office/drawing/2014/main" id="{EBB5F0EA-5F2C-4805-BCBD-0BC038726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682" y="3631019"/>
            <a:ext cx="408991" cy="666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ove over">
            <a:extLst>
              <a:ext uri="{FF2B5EF4-FFF2-40B4-BE49-F238E27FC236}">
                <a16:creationId xmlns:a16="http://schemas.microsoft.com/office/drawing/2014/main" id="{99DCD4E6-AC39-4338-A669-32807A15A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682" y="3631019"/>
            <a:ext cx="408991" cy="66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BD1F3B8-B935-4DF6-BA88-69CBAB2CE380}"/>
              </a:ext>
            </a:extLst>
          </p:cNvPr>
          <p:cNvPicPr>
            <a:picLocks noChangeAspect="1"/>
          </p:cNvPicPr>
          <p:nvPr/>
        </p:nvPicPr>
        <p:blipFill>
          <a:blip r:embed="rId3"/>
          <a:stretch>
            <a:fillRect/>
          </a:stretch>
        </p:blipFill>
        <p:spPr>
          <a:xfrm>
            <a:off x="250843" y="747159"/>
            <a:ext cx="11322847" cy="5981881"/>
          </a:xfrm>
          <a:prstGeom prst="rect">
            <a:avLst/>
          </a:prstGeom>
        </p:spPr>
      </p:pic>
      <p:sp>
        <p:nvSpPr>
          <p:cNvPr id="3" name="Oval 2"/>
          <p:cNvSpPr/>
          <p:nvPr/>
        </p:nvSpPr>
        <p:spPr>
          <a:xfrm>
            <a:off x="6191794" y="0"/>
            <a:ext cx="4193177" cy="1084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Where</a:t>
            </a:r>
            <a:r>
              <a:rPr lang="en-US" dirty="0"/>
              <a:t> </a:t>
            </a:r>
          </a:p>
        </p:txBody>
      </p:sp>
    </p:spTree>
    <p:extLst>
      <p:ext uri="{BB962C8B-B14F-4D97-AF65-F5344CB8AC3E}">
        <p14:creationId xmlns:p14="http://schemas.microsoft.com/office/powerpoint/2010/main" val="3937542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136" y="1321129"/>
            <a:ext cx="11614364" cy="531866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1- This is the hospital </a:t>
            </a:r>
            <a:r>
              <a:rPr lang="en-US" sz="2000" b="1" dirty="0">
                <a:solidFill>
                  <a:srgbClr val="C00000"/>
                </a:solidFill>
              </a:rPr>
              <a:t>where</a:t>
            </a:r>
            <a:r>
              <a:rPr lang="en-US" sz="2000" b="1" dirty="0">
                <a:solidFill>
                  <a:schemeClr val="tx1"/>
                </a:solidFill>
              </a:rPr>
              <a:t> I was born .</a:t>
            </a:r>
          </a:p>
          <a:p>
            <a:r>
              <a:rPr lang="en-US" sz="2000" b="1" dirty="0">
                <a:solidFill>
                  <a:schemeClr val="tx1"/>
                </a:solidFill>
              </a:rPr>
              <a:t>2- This is the hospital </a:t>
            </a:r>
            <a:r>
              <a:rPr lang="en-US" sz="2000" b="1" dirty="0">
                <a:solidFill>
                  <a:srgbClr val="C00000"/>
                </a:solidFill>
              </a:rPr>
              <a:t>which</a:t>
            </a:r>
            <a:r>
              <a:rPr lang="en-US" sz="2000" b="1" dirty="0">
                <a:solidFill>
                  <a:schemeClr val="tx1"/>
                </a:solidFill>
              </a:rPr>
              <a:t> we read about .</a:t>
            </a:r>
          </a:p>
          <a:p>
            <a:r>
              <a:rPr lang="en-US" sz="1400" b="1" dirty="0">
                <a:solidFill>
                  <a:schemeClr val="accent6">
                    <a:lumMod val="50000"/>
                  </a:schemeClr>
                </a:solidFill>
                <a:highlight>
                  <a:srgbClr val="FFFF00"/>
                </a:highlight>
              </a:rPr>
              <a:t>-where → means “in that hospital”.	-You are saying what happened there (you were born).</a:t>
            </a:r>
          </a:p>
          <a:p>
            <a:r>
              <a:rPr lang="en-US" sz="1400" b="1" dirty="0">
                <a:solidFill>
                  <a:schemeClr val="accent6">
                    <a:lumMod val="50000"/>
                  </a:schemeClr>
                </a:solidFill>
                <a:highlight>
                  <a:srgbClr val="FFFF00"/>
                </a:highlight>
              </a:rPr>
              <a:t> -which → refers to the hospital as a thing in a book or article.	•You are giving extra information about it (you read about it, not that something happened inside it).</a:t>
            </a:r>
            <a:endParaRPr lang="en-US" sz="2800" b="1" dirty="0">
              <a:solidFill>
                <a:schemeClr val="tx1"/>
              </a:solidFill>
            </a:endParaRPr>
          </a:p>
          <a:p>
            <a:r>
              <a:rPr lang="en-US" sz="2000" b="1" dirty="0">
                <a:solidFill>
                  <a:schemeClr val="tx1"/>
                </a:solidFill>
              </a:rPr>
              <a:t>1- This is the restaurant </a:t>
            </a:r>
            <a:r>
              <a:rPr lang="en-US" sz="2000" b="1" dirty="0">
                <a:solidFill>
                  <a:srgbClr val="C00000"/>
                </a:solidFill>
              </a:rPr>
              <a:t>where</a:t>
            </a:r>
            <a:r>
              <a:rPr lang="en-US" sz="2000" b="1" dirty="0">
                <a:solidFill>
                  <a:schemeClr val="tx1"/>
                </a:solidFill>
              </a:rPr>
              <a:t> I met my best friend .</a:t>
            </a:r>
          </a:p>
          <a:p>
            <a:r>
              <a:rPr lang="en-US" sz="2000" b="1" dirty="0">
                <a:solidFill>
                  <a:schemeClr val="tx1"/>
                </a:solidFill>
              </a:rPr>
              <a:t>2- This is the restaurant </a:t>
            </a:r>
            <a:r>
              <a:rPr lang="en-US" sz="2000" b="1" dirty="0">
                <a:solidFill>
                  <a:srgbClr val="C00000"/>
                </a:solidFill>
              </a:rPr>
              <a:t>which</a:t>
            </a:r>
            <a:r>
              <a:rPr lang="en-US" sz="2000" b="1" dirty="0">
                <a:solidFill>
                  <a:schemeClr val="tx1"/>
                </a:solidFill>
              </a:rPr>
              <a:t> is always busy .</a:t>
            </a:r>
          </a:p>
          <a:p>
            <a:endParaRPr lang="en-US" sz="2000" b="1" dirty="0">
              <a:solidFill>
                <a:schemeClr val="tx1"/>
              </a:solidFill>
            </a:endParaRPr>
          </a:p>
          <a:p>
            <a:r>
              <a:rPr lang="en-US" sz="1400" b="1" dirty="0">
                <a:solidFill>
                  <a:schemeClr val="accent6">
                    <a:lumMod val="50000"/>
                  </a:schemeClr>
                </a:solidFill>
                <a:highlight>
                  <a:srgbClr val="FFFF00"/>
                </a:highlight>
              </a:rPr>
              <a:t>-where = in that restaurant → an action happened there (you met your friend).</a:t>
            </a:r>
          </a:p>
          <a:p>
            <a:r>
              <a:rPr lang="en-US" sz="1400" b="1" dirty="0">
                <a:solidFill>
                  <a:schemeClr val="accent6">
                    <a:lumMod val="50000"/>
                  </a:schemeClr>
                </a:solidFill>
                <a:highlight>
                  <a:srgbClr val="FFFF00"/>
                </a:highlight>
              </a:rPr>
              <a:t>-which = the restaurant as a thing, and you describe it → “it is always busy.”</a:t>
            </a:r>
            <a:r>
              <a:rPr lang="en-US" sz="1400" b="1" dirty="0">
                <a:solidFill>
                  <a:schemeClr val="accent6">
                    <a:lumMod val="50000"/>
                  </a:schemeClr>
                </a:solidFill>
              </a:rPr>
              <a:t> </a:t>
            </a:r>
          </a:p>
          <a:p>
            <a:endParaRPr lang="en-US" sz="1400" b="1" dirty="0">
              <a:solidFill>
                <a:schemeClr val="accent6">
                  <a:lumMod val="50000"/>
                </a:schemeClr>
              </a:solidFill>
            </a:endParaRPr>
          </a:p>
          <a:p>
            <a:r>
              <a:rPr lang="en-US" b="1" dirty="0">
                <a:solidFill>
                  <a:schemeClr val="tx1"/>
                </a:solidFill>
              </a:rPr>
              <a:t>1- This is the street </a:t>
            </a:r>
            <a:r>
              <a:rPr lang="en-US" b="1" dirty="0">
                <a:solidFill>
                  <a:srgbClr val="C00000"/>
                </a:solidFill>
              </a:rPr>
              <a:t>where</a:t>
            </a:r>
            <a:r>
              <a:rPr lang="en-US" b="1" dirty="0">
                <a:solidFill>
                  <a:schemeClr val="tx1"/>
                </a:solidFill>
              </a:rPr>
              <a:t> I lost my keys .</a:t>
            </a:r>
          </a:p>
          <a:p>
            <a:r>
              <a:rPr lang="en-US" b="1" dirty="0">
                <a:solidFill>
                  <a:schemeClr val="tx1"/>
                </a:solidFill>
              </a:rPr>
              <a:t>2- This is the street </a:t>
            </a:r>
            <a:r>
              <a:rPr lang="en-US" b="1" dirty="0">
                <a:solidFill>
                  <a:srgbClr val="C00000"/>
                </a:solidFill>
              </a:rPr>
              <a:t>which</a:t>
            </a:r>
            <a:r>
              <a:rPr lang="en-US" b="1" dirty="0">
                <a:solidFill>
                  <a:schemeClr val="tx1"/>
                </a:solidFill>
              </a:rPr>
              <a:t> I hate the most . </a:t>
            </a:r>
          </a:p>
          <a:p>
            <a:r>
              <a:rPr lang="en-US" sz="1400" b="1" dirty="0">
                <a:solidFill>
                  <a:schemeClr val="accent6">
                    <a:lumMod val="50000"/>
                  </a:schemeClr>
                </a:solidFill>
                <a:highlight>
                  <a:srgbClr val="FFFF00"/>
                </a:highlight>
              </a:rPr>
              <a:t>-where = on that street → an event happened there (you lost your keys). </a:t>
            </a:r>
          </a:p>
          <a:p>
            <a:r>
              <a:rPr lang="en-US" sz="1400" b="1" dirty="0">
                <a:solidFill>
                  <a:schemeClr val="accent6">
                    <a:lumMod val="50000"/>
                  </a:schemeClr>
                </a:solidFill>
                <a:highlight>
                  <a:srgbClr val="FFFF00"/>
                </a:highlight>
              </a:rPr>
              <a:t>-which = the street as a thing, and you give your opinion about it.</a:t>
            </a:r>
          </a:p>
          <a:p>
            <a:endParaRPr lang="en-US" sz="3600" b="1" dirty="0">
              <a:solidFill>
                <a:schemeClr val="tx1"/>
              </a:solidFill>
            </a:endParaRPr>
          </a:p>
          <a:p>
            <a:pPr algn="ctr"/>
            <a:endParaRPr lang="en-US" dirty="0"/>
          </a:p>
          <a:p>
            <a:pPr algn="ctr"/>
            <a:endParaRPr lang="en-US" dirty="0"/>
          </a:p>
        </p:txBody>
      </p:sp>
      <p:sp>
        <p:nvSpPr>
          <p:cNvPr id="3" name="Rectangle 2"/>
          <p:cNvSpPr/>
          <p:nvPr/>
        </p:nvSpPr>
        <p:spPr>
          <a:xfrm>
            <a:off x="387136" y="124989"/>
            <a:ext cx="3971108" cy="1031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Which VS Where </a:t>
            </a:r>
          </a:p>
        </p:txBody>
      </p:sp>
    </p:spTree>
    <p:extLst>
      <p:ext uri="{BB962C8B-B14F-4D97-AF65-F5344CB8AC3E}">
        <p14:creationId xmlns:p14="http://schemas.microsoft.com/office/powerpoint/2010/main" val="15338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C74445-A294-02F5-7F02-21EAA20C9304}"/>
              </a:ext>
            </a:extLst>
          </p:cNvPr>
          <p:cNvSpPr txBox="1"/>
          <p:nvPr/>
        </p:nvSpPr>
        <p:spPr>
          <a:xfrm>
            <a:off x="1072861" y="570728"/>
            <a:ext cx="9712902" cy="5667385"/>
          </a:xfrm>
          <a:prstGeom prst="rect">
            <a:avLst/>
          </a:prstGeom>
          <a:noFill/>
        </p:spPr>
        <p:txBody>
          <a:bodyPr wrap="square">
            <a:spAutoFit/>
          </a:bodyPr>
          <a:lstStyle/>
          <a:p>
            <a:pPr>
              <a:lnSpc>
                <a:spcPct val="200000"/>
              </a:lnSpc>
            </a:pPr>
            <a:r>
              <a:rPr lang="en-US" sz="2400" b="1" dirty="0"/>
              <a:t>Task: Choose the correct relative pronoun (where / which /whose)</a:t>
            </a:r>
          </a:p>
          <a:p>
            <a:pPr marL="342900" indent="-342900">
              <a:lnSpc>
                <a:spcPct val="200000"/>
              </a:lnSpc>
              <a:buAutoNum type="arabicPeriod"/>
            </a:pPr>
            <a:r>
              <a:rPr lang="en-US" sz="2000" dirty="0"/>
              <a:t>This is the café ________________ we had lunch yesterday.</a:t>
            </a:r>
          </a:p>
          <a:p>
            <a:pPr marL="342900" indent="-342900">
              <a:lnSpc>
                <a:spcPct val="200000"/>
              </a:lnSpc>
              <a:buAutoNum type="arabicPeriod"/>
            </a:pPr>
            <a:r>
              <a:rPr lang="en-US" sz="2000" dirty="0"/>
              <a:t>2. The park _________________ is near my house is very big.</a:t>
            </a:r>
          </a:p>
          <a:p>
            <a:pPr marL="342900" indent="-342900">
              <a:lnSpc>
                <a:spcPct val="200000"/>
              </a:lnSpc>
              <a:buAutoNum type="arabicPeriod"/>
            </a:pPr>
            <a:r>
              <a:rPr lang="en-US" sz="2000" dirty="0"/>
              <a:t>3. Do you know the boy _______________ bicycle was stolen?</a:t>
            </a:r>
          </a:p>
          <a:p>
            <a:pPr marL="342900" indent="-342900">
              <a:lnSpc>
                <a:spcPct val="200000"/>
              </a:lnSpc>
              <a:buAutoNum type="arabicPeriod"/>
            </a:pPr>
            <a:r>
              <a:rPr lang="en-US" sz="2000" dirty="0"/>
              <a:t>4. That's the school ______________ my father studied many years ago.</a:t>
            </a:r>
          </a:p>
          <a:p>
            <a:pPr marL="342900" indent="-342900">
              <a:lnSpc>
                <a:spcPct val="200000"/>
              </a:lnSpc>
              <a:buAutoNum type="arabicPeriod"/>
            </a:pPr>
            <a:r>
              <a:rPr lang="en-US" sz="2000" dirty="0"/>
              <a:t>5. The hotel ______________ we stayed last summer was very comfortable.</a:t>
            </a:r>
          </a:p>
          <a:p>
            <a:pPr marL="342900" indent="-342900">
              <a:lnSpc>
                <a:spcPct val="200000"/>
              </a:lnSpc>
              <a:buAutoNum type="arabicPeriod"/>
            </a:pPr>
            <a:r>
              <a:rPr lang="en-US" sz="2000" dirty="0"/>
              <a:t>6. The city _______________ has many old buildings is famous with tourists.</a:t>
            </a:r>
          </a:p>
          <a:p>
            <a:pPr marL="342900" indent="-342900">
              <a:lnSpc>
                <a:spcPct val="200000"/>
              </a:lnSpc>
              <a:buAutoNum type="arabicPeriod"/>
            </a:pPr>
            <a:r>
              <a:rPr lang="en-US" sz="2000" dirty="0"/>
              <a:t>7. The woman ______________ son is in my class is a doctor.</a:t>
            </a:r>
          </a:p>
          <a:p>
            <a:pPr marL="342900" indent="-342900">
              <a:lnSpc>
                <a:spcPct val="200000"/>
              </a:lnSpc>
              <a:buAutoNum type="arabicPeriod"/>
            </a:pPr>
            <a:r>
              <a:rPr lang="en-US" sz="2000" dirty="0"/>
              <a:t>8. I'll never forget the place _________________ I first saw the sea.</a:t>
            </a:r>
          </a:p>
        </p:txBody>
      </p:sp>
      <p:sp>
        <p:nvSpPr>
          <p:cNvPr id="6" name="TextBox 5">
            <a:extLst>
              <a:ext uri="{FF2B5EF4-FFF2-40B4-BE49-F238E27FC236}">
                <a16:creationId xmlns:a16="http://schemas.microsoft.com/office/drawing/2014/main" id="{A99A8F21-F0E2-AEF8-BD69-63CBC5B1C1A0}"/>
              </a:ext>
            </a:extLst>
          </p:cNvPr>
          <p:cNvSpPr txBox="1"/>
          <p:nvPr/>
        </p:nvSpPr>
        <p:spPr>
          <a:xfrm>
            <a:off x="9912927" y="1600200"/>
            <a:ext cx="1662546" cy="369332"/>
          </a:xfrm>
          <a:prstGeom prst="rect">
            <a:avLst/>
          </a:prstGeom>
          <a:noFill/>
        </p:spPr>
        <p:txBody>
          <a:bodyPr wrap="square" rtlCol="0">
            <a:spAutoFit/>
          </a:bodyPr>
          <a:lstStyle/>
          <a:p>
            <a:r>
              <a:rPr lang="en-US" b="1" dirty="0"/>
              <a:t>2 minutes </a:t>
            </a:r>
          </a:p>
        </p:txBody>
      </p:sp>
      <p:pic>
        <p:nvPicPr>
          <p:cNvPr id="2" name="Picture 1">
            <a:extLst>
              <a:ext uri="{FF2B5EF4-FFF2-40B4-BE49-F238E27FC236}">
                <a16:creationId xmlns:a16="http://schemas.microsoft.com/office/drawing/2014/main" id="{290E7522-8C95-356E-1F90-78CEE0F98A14}"/>
              </a:ext>
            </a:extLst>
          </p:cNvPr>
          <p:cNvPicPr>
            <a:picLocks noChangeAspect="1"/>
          </p:cNvPicPr>
          <p:nvPr/>
        </p:nvPicPr>
        <p:blipFill>
          <a:blip r:embed="rId2"/>
          <a:stretch>
            <a:fillRect/>
          </a:stretch>
        </p:blipFill>
        <p:spPr>
          <a:xfrm>
            <a:off x="9185563" y="3937601"/>
            <a:ext cx="2866593" cy="2640398"/>
          </a:xfrm>
          <a:prstGeom prst="rect">
            <a:avLst/>
          </a:prstGeom>
          <a:ln>
            <a:noFill/>
          </a:ln>
          <a:effectLst>
            <a:softEdge rad="112500"/>
          </a:effectLst>
        </p:spPr>
      </p:pic>
    </p:spTree>
    <p:extLst>
      <p:ext uri="{BB962C8B-B14F-4D97-AF65-F5344CB8AC3E}">
        <p14:creationId xmlns:p14="http://schemas.microsoft.com/office/powerpoint/2010/main" val="4200446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206" y="1469955"/>
            <a:ext cx="10842171" cy="5682343"/>
          </a:xfrm>
        </p:spPr>
        <p:txBody>
          <a:bodyPr>
            <a:normAutofit fontScale="90000"/>
          </a:bodyPr>
          <a:lstStyle/>
          <a:p>
            <a:pPr fontAlgn="base"/>
            <a:r>
              <a:rPr lang="en-US" b="1" dirty="0">
                <a:solidFill>
                  <a:schemeClr val="tx1"/>
                </a:solidFill>
              </a:rPr>
              <a:t>1. The author, </a:t>
            </a:r>
            <a:r>
              <a:rPr lang="en-US" b="1" dirty="0">
                <a:solidFill>
                  <a:srgbClr val="C00000"/>
                </a:solidFill>
              </a:rPr>
              <a:t>whom</a:t>
            </a:r>
            <a:r>
              <a:rPr lang="en-US" b="1" dirty="0">
                <a:solidFill>
                  <a:schemeClr val="tx1"/>
                </a:solidFill>
              </a:rPr>
              <a:t> </a:t>
            </a:r>
            <a:r>
              <a:rPr lang="en-US" b="1" u="sng" dirty="0">
                <a:solidFill>
                  <a:schemeClr val="tx1"/>
                </a:solidFill>
              </a:rPr>
              <a:t>I</a:t>
            </a:r>
            <a:r>
              <a:rPr lang="en-US" b="1" dirty="0">
                <a:solidFill>
                  <a:schemeClr val="tx1"/>
                </a:solidFill>
              </a:rPr>
              <a:t> </a:t>
            </a:r>
            <a:r>
              <a:rPr lang="en-US" b="1" u="sng" dirty="0">
                <a:solidFill>
                  <a:schemeClr val="tx1"/>
                </a:solidFill>
              </a:rPr>
              <a:t>met</a:t>
            </a:r>
            <a:r>
              <a:rPr lang="en-US" b="1" dirty="0">
                <a:solidFill>
                  <a:schemeClr val="tx1"/>
                </a:solidFill>
              </a:rPr>
              <a:t> at the book signing, is dead.       </a:t>
            </a:r>
            <a:r>
              <a:rPr lang="en-US" sz="1600" b="1" dirty="0">
                <a:solidFill>
                  <a:schemeClr val="tx1"/>
                </a:solidFill>
              </a:rPr>
              <a:t>Subject+ verb </a:t>
            </a:r>
            <a:br>
              <a:rPr lang="en-US" sz="1600" b="1" dirty="0">
                <a:solidFill>
                  <a:schemeClr val="tx1"/>
                </a:solidFill>
              </a:rPr>
            </a:br>
            <a:br>
              <a:rPr lang="en-US" b="1" dirty="0">
                <a:solidFill>
                  <a:schemeClr val="tx1"/>
                </a:solidFill>
              </a:rPr>
            </a:br>
            <a:r>
              <a:rPr lang="en-US" b="1" dirty="0">
                <a:solidFill>
                  <a:schemeClr val="tx1"/>
                </a:solidFill>
              </a:rPr>
              <a:t>2.  Do you know someone </a:t>
            </a:r>
            <a:r>
              <a:rPr lang="en-US" b="1" dirty="0">
                <a:solidFill>
                  <a:srgbClr val="C00000"/>
                </a:solidFill>
              </a:rPr>
              <a:t>whom</a:t>
            </a:r>
            <a:r>
              <a:rPr lang="en-US" b="1" dirty="0">
                <a:solidFill>
                  <a:schemeClr val="tx1"/>
                </a:solidFill>
              </a:rPr>
              <a:t> </a:t>
            </a:r>
            <a:r>
              <a:rPr lang="en-US" b="1" u="sng" dirty="0">
                <a:solidFill>
                  <a:schemeClr val="tx1"/>
                </a:solidFill>
              </a:rPr>
              <a:t>I</a:t>
            </a:r>
            <a:r>
              <a:rPr lang="en-US" b="1" dirty="0">
                <a:solidFill>
                  <a:schemeClr val="tx1"/>
                </a:solidFill>
              </a:rPr>
              <a:t> </a:t>
            </a:r>
            <a:r>
              <a:rPr lang="en-US" b="1" u="sng" dirty="0">
                <a:solidFill>
                  <a:schemeClr val="tx1"/>
                </a:solidFill>
              </a:rPr>
              <a:t>can</a:t>
            </a:r>
            <a:r>
              <a:rPr lang="en-US" b="1" dirty="0">
                <a:solidFill>
                  <a:schemeClr val="tx1"/>
                </a:solidFill>
              </a:rPr>
              <a:t> talk about global warming.             </a:t>
            </a:r>
            <a:r>
              <a:rPr lang="en-US" sz="1600" b="1" dirty="0">
                <a:solidFill>
                  <a:schemeClr val="tx1"/>
                </a:solidFill>
              </a:rPr>
              <a:t>   Subject + verb </a:t>
            </a:r>
            <a:br>
              <a:rPr lang="en-US" b="1" dirty="0">
                <a:solidFill>
                  <a:schemeClr val="tx1"/>
                </a:solidFill>
              </a:rPr>
            </a:br>
            <a:r>
              <a:rPr lang="en-US" b="1" dirty="0">
                <a:solidFill>
                  <a:schemeClr val="tx1"/>
                </a:solidFill>
              </a:rPr>
              <a:t>3. Morality is simply the attitude we adopt towards people </a:t>
            </a:r>
            <a:r>
              <a:rPr lang="en-US" b="1" dirty="0">
                <a:solidFill>
                  <a:srgbClr val="C00000"/>
                </a:solidFill>
              </a:rPr>
              <a:t>whom</a:t>
            </a:r>
            <a:r>
              <a:rPr lang="en-US" b="1" dirty="0">
                <a:solidFill>
                  <a:schemeClr val="tx1"/>
                </a:solidFill>
              </a:rPr>
              <a:t> </a:t>
            </a:r>
            <a:r>
              <a:rPr lang="en-US" b="1" u="sng" dirty="0">
                <a:solidFill>
                  <a:schemeClr val="tx1"/>
                </a:solidFill>
              </a:rPr>
              <a:t>we</a:t>
            </a:r>
            <a:r>
              <a:rPr lang="en-US" b="1" dirty="0">
                <a:solidFill>
                  <a:schemeClr val="tx1"/>
                </a:solidFill>
              </a:rPr>
              <a:t> </a:t>
            </a:r>
            <a:r>
              <a:rPr lang="en-US" b="1" u="sng" dirty="0">
                <a:solidFill>
                  <a:schemeClr val="tx1"/>
                </a:solidFill>
              </a:rPr>
              <a:t>dislike. </a:t>
            </a:r>
            <a:br>
              <a:rPr lang="en-US" b="1" u="sng" dirty="0">
                <a:solidFill>
                  <a:schemeClr val="tx1"/>
                </a:solidFill>
              </a:rPr>
            </a:br>
            <a:r>
              <a:rPr lang="en-US" b="1" dirty="0">
                <a:solidFill>
                  <a:schemeClr val="tx1"/>
                </a:solidFill>
              </a:rPr>
              <a:t>                                         </a:t>
            </a:r>
            <a:r>
              <a:rPr lang="en-US" sz="2000" b="1" dirty="0">
                <a:solidFill>
                  <a:schemeClr val="tx1"/>
                </a:solidFill>
              </a:rPr>
              <a:t>Subject+ verb </a:t>
            </a:r>
            <a:r>
              <a:rPr lang="en-US" b="1" dirty="0">
                <a:solidFill>
                  <a:schemeClr val="tx1"/>
                </a:solidFill>
              </a:rPr>
              <a:t> </a:t>
            </a:r>
            <a:br>
              <a:rPr lang="en-US" b="1" dirty="0">
                <a:solidFill>
                  <a:schemeClr val="tx1"/>
                </a:solidFill>
              </a:rPr>
            </a:br>
            <a:endParaRPr lang="en-US" b="1" dirty="0">
              <a:solidFill>
                <a:schemeClr val="tx1"/>
              </a:solidFill>
            </a:endParaRPr>
          </a:p>
        </p:txBody>
      </p:sp>
      <p:sp>
        <p:nvSpPr>
          <p:cNvPr id="3" name="Rectangle 2"/>
          <p:cNvSpPr/>
          <p:nvPr/>
        </p:nvSpPr>
        <p:spPr>
          <a:xfrm>
            <a:off x="666206" y="431074"/>
            <a:ext cx="2586445" cy="88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Whom</a:t>
            </a:r>
            <a:r>
              <a:rPr lang="en-US" dirty="0"/>
              <a:t> </a:t>
            </a:r>
          </a:p>
        </p:txBody>
      </p:sp>
      <p:sp>
        <p:nvSpPr>
          <p:cNvPr id="5" name="Down Arrow 4"/>
          <p:cNvSpPr/>
          <p:nvPr/>
        </p:nvSpPr>
        <p:spPr>
          <a:xfrm>
            <a:off x="5812972" y="2253343"/>
            <a:ext cx="130628"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6576637" y="2253343"/>
            <a:ext cx="130628"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8419907" y="4036806"/>
            <a:ext cx="130628"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9080915" y="4036806"/>
            <a:ext cx="130628"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23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590" y="1027664"/>
            <a:ext cx="9804056" cy="4432610"/>
          </a:xfrm>
        </p:spPr>
        <p:txBody>
          <a:bodyPr/>
          <a:lstStyle/>
          <a:p>
            <a:r>
              <a:rPr lang="en-US" dirty="0"/>
              <a:t>The man </a:t>
            </a:r>
            <a:r>
              <a:rPr lang="en-US" dirty="0">
                <a:solidFill>
                  <a:srgbClr val="C00000"/>
                </a:solidFill>
              </a:rPr>
              <a:t>whom</a:t>
            </a:r>
            <a:r>
              <a:rPr lang="en-US" dirty="0"/>
              <a:t> </a:t>
            </a:r>
            <a:r>
              <a:rPr lang="en-US" dirty="0">
                <a:solidFill>
                  <a:schemeClr val="tx1"/>
                </a:solidFill>
              </a:rPr>
              <a:t>I met </a:t>
            </a:r>
            <a:r>
              <a:rPr lang="en-US" dirty="0"/>
              <a:t>was a doctor .</a:t>
            </a:r>
            <a:br>
              <a:rPr lang="en-US" dirty="0"/>
            </a:br>
            <a:br>
              <a:rPr lang="en-US" dirty="0"/>
            </a:br>
            <a:br>
              <a:rPr lang="en-US" dirty="0"/>
            </a:br>
            <a:r>
              <a:rPr lang="en-US" dirty="0"/>
              <a:t>The girl </a:t>
            </a:r>
            <a:r>
              <a:rPr lang="en-US" dirty="0">
                <a:solidFill>
                  <a:srgbClr val="FF0000"/>
                </a:solidFill>
              </a:rPr>
              <a:t>whom</a:t>
            </a:r>
            <a:r>
              <a:rPr lang="en-US" dirty="0"/>
              <a:t> </a:t>
            </a:r>
            <a:r>
              <a:rPr lang="en-US" dirty="0">
                <a:solidFill>
                  <a:schemeClr val="tx1"/>
                </a:solidFill>
              </a:rPr>
              <a:t>my mom helped </a:t>
            </a:r>
            <a:r>
              <a:rPr lang="en-US" dirty="0"/>
              <a:t>is kind</a:t>
            </a:r>
            <a:br>
              <a:rPr lang="en-US" dirty="0"/>
            </a:br>
            <a:br>
              <a:rPr lang="en-US" dirty="0"/>
            </a:br>
            <a:endParaRPr lang="en-US" dirty="0"/>
          </a:p>
        </p:txBody>
      </p:sp>
      <p:sp>
        <p:nvSpPr>
          <p:cNvPr id="3" name="Curved Down Arrow 2"/>
          <p:cNvSpPr/>
          <p:nvPr/>
        </p:nvSpPr>
        <p:spPr>
          <a:xfrm rot="10800000" flipV="1">
            <a:off x="1302423" y="459871"/>
            <a:ext cx="2573384" cy="7837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Down Arrow 4"/>
          <p:cNvSpPr/>
          <p:nvPr/>
        </p:nvSpPr>
        <p:spPr>
          <a:xfrm rot="10800000" flipV="1">
            <a:off x="1571498" y="2429421"/>
            <a:ext cx="2573384" cy="7837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292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024" y="1027663"/>
            <a:ext cx="10659290" cy="4328107"/>
          </a:xfrm>
        </p:spPr>
        <p:txBody>
          <a:bodyPr/>
          <a:lstStyle/>
          <a:p>
            <a:r>
              <a:rPr lang="en-US" sz="4400" b="1" dirty="0">
                <a:solidFill>
                  <a:schemeClr val="tx1"/>
                </a:solidFill>
              </a:rPr>
              <a:t>1- There are many reasons why I love teaching .</a:t>
            </a:r>
            <a:br>
              <a:rPr lang="en-US" sz="4400" b="1" dirty="0">
                <a:solidFill>
                  <a:schemeClr val="tx1"/>
                </a:solidFill>
              </a:rPr>
            </a:br>
            <a:r>
              <a:rPr lang="en-US" sz="4400" b="1" dirty="0">
                <a:solidFill>
                  <a:schemeClr val="tx1"/>
                </a:solidFill>
              </a:rPr>
              <a:t>2- It is the reason why I hate arguing .</a:t>
            </a:r>
            <a:br>
              <a:rPr lang="en-US" dirty="0"/>
            </a:br>
            <a:endParaRPr lang="en-US" dirty="0"/>
          </a:p>
        </p:txBody>
      </p:sp>
      <p:sp>
        <p:nvSpPr>
          <p:cNvPr id="3" name="Rectangle 2"/>
          <p:cNvSpPr/>
          <p:nvPr/>
        </p:nvSpPr>
        <p:spPr>
          <a:xfrm>
            <a:off x="1032262" y="648393"/>
            <a:ext cx="3331029" cy="108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Why</a:t>
            </a:r>
            <a:r>
              <a:rPr lang="en-US" dirty="0"/>
              <a:t> </a:t>
            </a:r>
          </a:p>
        </p:txBody>
      </p:sp>
    </p:spTree>
    <p:extLst>
      <p:ext uri="{BB962C8B-B14F-4D97-AF65-F5344CB8AC3E}">
        <p14:creationId xmlns:p14="http://schemas.microsoft.com/office/powerpoint/2010/main" val="292887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FD85DD-E5E0-4AA1-51B0-53037C15DEA0}"/>
              </a:ext>
            </a:extLst>
          </p:cNvPr>
          <p:cNvSpPr txBox="1"/>
          <p:nvPr/>
        </p:nvSpPr>
        <p:spPr>
          <a:xfrm>
            <a:off x="616094" y="1256391"/>
            <a:ext cx="10544175" cy="4216539"/>
          </a:xfrm>
          <a:prstGeom prst="rect">
            <a:avLst/>
          </a:prstGeom>
          <a:noFill/>
        </p:spPr>
        <p:txBody>
          <a:bodyPr wrap="square">
            <a:spAutoFit/>
          </a:bodyPr>
          <a:lstStyle/>
          <a:p>
            <a:endParaRPr lang="en-US" sz="3200" b="1" dirty="0"/>
          </a:p>
          <a:p>
            <a:r>
              <a:rPr lang="en-US" sz="3200" b="1" dirty="0"/>
              <a:t>By the end of this lesson, students will be able to:</a:t>
            </a:r>
          </a:p>
          <a:p>
            <a:endParaRPr lang="en-US" sz="3200" b="1" dirty="0"/>
          </a:p>
          <a:p>
            <a:endParaRPr lang="en-US" sz="3200" dirty="0"/>
          </a:p>
          <a:p>
            <a:pPr marL="514350" indent="-514350">
              <a:buFont typeface="+mj-lt"/>
              <a:buAutoNum type="arabicPeriod"/>
            </a:pPr>
            <a:r>
              <a:rPr lang="en-US" sz="2800" dirty="0">
                <a:latin typeface="Arial" panose="020B0604020202020204" pitchFamily="34" charset="0"/>
                <a:cs typeface="Arial" panose="020B0604020202020204" pitchFamily="34" charset="0"/>
              </a:rPr>
              <a:t>Identify relative pronouns (who, whom, whose, which, that) and relative adverbs (where, when, why).</a:t>
            </a: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Understand what relative clauses are and their function in a sentence. </a:t>
            </a:r>
            <a:endParaRPr lang="en-US" sz="2800" dirty="0"/>
          </a:p>
        </p:txBody>
      </p:sp>
      <p:sp>
        <p:nvSpPr>
          <p:cNvPr id="4" name="TextBox 3">
            <a:extLst>
              <a:ext uri="{FF2B5EF4-FFF2-40B4-BE49-F238E27FC236}">
                <a16:creationId xmlns:a16="http://schemas.microsoft.com/office/drawing/2014/main" id="{BF63DB30-0B42-A403-2A06-CF6B58C206FB}"/>
              </a:ext>
            </a:extLst>
          </p:cNvPr>
          <p:cNvSpPr txBox="1"/>
          <p:nvPr/>
        </p:nvSpPr>
        <p:spPr>
          <a:xfrm>
            <a:off x="703118" y="462850"/>
            <a:ext cx="5185063" cy="1015663"/>
          </a:xfrm>
          <a:prstGeom prst="rect">
            <a:avLst/>
          </a:prstGeom>
          <a:noFill/>
          <a:effectLst>
            <a:glow rad="228600">
              <a:schemeClr val="accent3">
                <a:satMod val="175000"/>
                <a:alpha val="40000"/>
              </a:schemeClr>
            </a:glow>
          </a:effectLst>
        </p:spPr>
        <p:txBody>
          <a:bodyPr wrap="square" rtlCol="0">
            <a:spAutoFit/>
          </a:bodyPr>
          <a:lstStyle/>
          <a:p>
            <a:r>
              <a:rPr lang="en-US" sz="6000" b="1" dirty="0"/>
              <a:t>Objectives :</a:t>
            </a:r>
          </a:p>
        </p:txBody>
      </p:sp>
    </p:spTree>
    <p:extLst>
      <p:ext uri="{BB962C8B-B14F-4D97-AF65-F5344CB8AC3E}">
        <p14:creationId xmlns:p14="http://schemas.microsoft.com/office/powerpoint/2010/main" val="969823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150" y="1018903"/>
            <a:ext cx="10672354" cy="47679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chemeClr val="tx1"/>
                </a:solidFill>
              </a:rPr>
              <a:t>1- The fourth of July </a:t>
            </a:r>
            <a:r>
              <a:rPr lang="en-US" sz="3200" b="1" i="1" dirty="0">
                <a:solidFill>
                  <a:srgbClr val="C00000"/>
                </a:solidFill>
              </a:rPr>
              <a:t>when</a:t>
            </a:r>
            <a:r>
              <a:rPr lang="en-US" sz="3200" b="1" i="1" dirty="0">
                <a:solidFill>
                  <a:schemeClr val="tx1"/>
                </a:solidFill>
              </a:rPr>
              <a:t> the US gained independence, is my favorite holiday.</a:t>
            </a:r>
          </a:p>
          <a:p>
            <a:r>
              <a:rPr lang="en-US" sz="3200" b="1" dirty="0">
                <a:solidFill>
                  <a:schemeClr val="tx1"/>
                </a:solidFill>
              </a:rPr>
              <a:t>2- The summer </a:t>
            </a:r>
            <a:r>
              <a:rPr lang="en-US" sz="3200" b="1" dirty="0">
                <a:solidFill>
                  <a:srgbClr val="C00000"/>
                </a:solidFill>
              </a:rPr>
              <a:t>when</a:t>
            </a:r>
            <a:r>
              <a:rPr lang="en-US" sz="3200" b="1" dirty="0">
                <a:solidFill>
                  <a:schemeClr val="tx1"/>
                </a:solidFill>
              </a:rPr>
              <a:t> I graduated from university was long and hot.</a:t>
            </a:r>
            <a:r>
              <a:rPr lang="en-US" sz="3200" b="1" i="1" dirty="0">
                <a:solidFill>
                  <a:schemeClr val="tx1"/>
                </a:solidFill>
              </a:rPr>
              <a:t>  </a:t>
            </a:r>
          </a:p>
          <a:p>
            <a:r>
              <a:rPr lang="en-US" sz="2000" b="1" i="1" dirty="0">
                <a:solidFill>
                  <a:schemeClr val="tx1"/>
                </a:solidFill>
              </a:rPr>
              <a:t>.</a:t>
            </a:r>
          </a:p>
          <a:p>
            <a:endParaRPr lang="en-US" sz="2000" b="1" dirty="0">
              <a:solidFill>
                <a:schemeClr val="tx1"/>
              </a:solidFill>
            </a:endParaRPr>
          </a:p>
        </p:txBody>
      </p:sp>
      <p:sp>
        <p:nvSpPr>
          <p:cNvPr id="3" name="Rectangle 2"/>
          <p:cNvSpPr/>
          <p:nvPr/>
        </p:nvSpPr>
        <p:spPr>
          <a:xfrm>
            <a:off x="862150" y="339634"/>
            <a:ext cx="3213463"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When</a:t>
            </a:r>
            <a:r>
              <a:rPr lang="en-US" dirty="0"/>
              <a:t> </a:t>
            </a:r>
          </a:p>
        </p:txBody>
      </p:sp>
    </p:spTree>
    <p:extLst>
      <p:ext uri="{BB962C8B-B14F-4D97-AF65-F5344CB8AC3E}">
        <p14:creationId xmlns:p14="http://schemas.microsoft.com/office/powerpoint/2010/main" val="3900533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834" y="1175657"/>
            <a:ext cx="10175966" cy="3448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Joining 2 sentences with a relative pronoun </a:t>
            </a:r>
          </a:p>
        </p:txBody>
      </p:sp>
    </p:spTree>
    <p:extLst>
      <p:ext uri="{BB962C8B-B14F-4D97-AF65-F5344CB8AC3E}">
        <p14:creationId xmlns:p14="http://schemas.microsoft.com/office/powerpoint/2010/main" val="1105379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992" y="1328999"/>
            <a:ext cx="10750731" cy="5151067"/>
          </a:xfrm>
        </p:spPr>
        <p:txBody>
          <a:bodyPr>
            <a:normAutofit fontScale="90000"/>
          </a:bodyPr>
          <a:lstStyle/>
          <a:p>
            <a:pPr>
              <a:lnSpc>
                <a:spcPct val="150000"/>
              </a:lnSpc>
            </a:pPr>
            <a:r>
              <a:rPr lang="en-US" sz="2200" b="1" dirty="0">
                <a:latin typeface="AGA Battouta Regular"/>
              </a:rPr>
              <a:t>How to combine sentences using a relative pronoun:</a:t>
            </a:r>
            <a:br>
              <a:rPr lang="en-US" sz="2200" dirty="0">
                <a:latin typeface="AGA Battouta Regular"/>
              </a:rPr>
            </a:br>
            <a:r>
              <a:rPr lang="en-US" sz="2200" b="1" dirty="0">
                <a:latin typeface="AGA Battouta Regular"/>
              </a:rPr>
              <a:t>Step 1:</a:t>
            </a:r>
            <a:r>
              <a:rPr lang="en-US" sz="2200" dirty="0">
                <a:latin typeface="AGA Battouta Regular"/>
              </a:rPr>
              <a:t> Read both sentences carefully.</a:t>
            </a:r>
            <a:br>
              <a:rPr lang="en-US" sz="2200" dirty="0">
                <a:latin typeface="AGA Battouta Regular"/>
              </a:rPr>
            </a:br>
            <a:r>
              <a:rPr lang="en-US" sz="2200" b="1" dirty="0">
                <a:latin typeface="AGA Battouta Regular"/>
              </a:rPr>
              <a:t>Step 2:</a:t>
            </a:r>
            <a:r>
              <a:rPr lang="en-US" sz="2200" dirty="0">
                <a:latin typeface="AGA Battouta Regular"/>
              </a:rPr>
              <a:t> Find the noun in the first sentence that is repeated in the second sentence.</a:t>
            </a:r>
            <a:br>
              <a:rPr lang="en-US" sz="2200" dirty="0">
                <a:latin typeface="AGA Battouta Regular"/>
              </a:rPr>
            </a:br>
            <a:r>
              <a:rPr lang="en-US" sz="2200" b="1" dirty="0">
                <a:latin typeface="AGA Battouta Regular"/>
              </a:rPr>
              <a:t>Step 3:</a:t>
            </a:r>
            <a:r>
              <a:rPr lang="en-US" sz="2200" dirty="0">
                <a:latin typeface="AGA Battouta Regular"/>
              </a:rPr>
              <a:t> Choose the correct relative pronoun (</a:t>
            </a:r>
            <a:r>
              <a:rPr lang="en-US" sz="2200" b="1" dirty="0">
                <a:latin typeface="AGA Battouta Regular"/>
              </a:rPr>
              <a:t>who, whom, which, that, whose, where, when, why</a:t>
            </a:r>
            <a:r>
              <a:rPr lang="en-US" sz="2200" dirty="0">
                <a:latin typeface="AGA Battouta Regular"/>
              </a:rPr>
              <a:t>) and replace the repeated noun in the second sentence.</a:t>
            </a:r>
            <a:br>
              <a:rPr lang="en-US" sz="2200" dirty="0">
                <a:latin typeface="AGA Battouta Regular"/>
              </a:rPr>
            </a:br>
            <a:r>
              <a:rPr lang="en-US" sz="2200" b="1" dirty="0">
                <a:latin typeface="AGA Battouta Regular"/>
              </a:rPr>
              <a:t>Step 4:</a:t>
            </a:r>
            <a:r>
              <a:rPr lang="en-US" sz="2200" dirty="0">
                <a:latin typeface="AGA Battouta Regular"/>
              </a:rPr>
              <a:t> Start the second sentence with the relative pronoun.</a:t>
            </a:r>
            <a:br>
              <a:rPr lang="en-US" sz="2200" dirty="0">
                <a:latin typeface="AGA Battouta Regular"/>
              </a:rPr>
            </a:br>
            <a:r>
              <a:rPr lang="en-US" sz="2200" b="1" dirty="0">
                <a:latin typeface="AGA Battouta Regular"/>
              </a:rPr>
              <a:t>Step 5:</a:t>
            </a:r>
            <a:r>
              <a:rPr lang="en-US" sz="2200" dirty="0">
                <a:latin typeface="AGA Battouta Regular"/>
              </a:rPr>
              <a:t> Draw a bubble or highlight the noun in the first sentence that the relative pronoun refers to.</a:t>
            </a:r>
            <a:br>
              <a:rPr lang="en-US" sz="3600" dirty="0"/>
            </a:br>
            <a:br>
              <a:rPr lang="en-US" dirty="0"/>
            </a:br>
            <a:endParaRPr lang="en-US" dirty="0"/>
          </a:p>
        </p:txBody>
      </p:sp>
    </p:spTree>
    <p:extLst>
      <p:ext uri="{BB962C8B-B14F-4D97-AF65-F5344CB8AC3E}">
        <p14:creationId xmlns:p14="http://schemas.microsoft.com/office/powerpoint/2010/main" val="231954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2" y="1027664"/>
            <a:ext cx="4049486" cy="814199"/>
          </a:xfrm>
        </p:spPr>
        <p:txBody>
          <a:bodyPr/>
          <a:lstStyle/>
          <a:p>
            <a:r>
              <a:rPr lang="en-US" dirty="0"/>
              <a:t>Example </a:t>
            </a:r>
          </a:p>
        </p:txBody>
      </p:sp>
      <p:sp>
        <p:nvSpPr>
          <p:cNvPr id="3" name="Rectangle 2"/>
          <p:cNvSpPr/>
          <p:nvPr/>
        </p:nvSpPr>
        <p:spPr>
          <a:xfrm>
            <a:off x="966652" y="2076051"/>
            <a:ext cx="9531531" cy="3477875"/>
          </a:xfrm>
          <a:prstGeom prst="rect">
            <a:avLst/>
          </a:prstGeom>
        </p:spPr>
        <p:txBody>
          <a:bodyPr wrap="square">
            <a:spAutoFit/>
          </a:bodyPr>
          <a:lstStyle/>
          <a:p>
            <a:r>
              <a:rPr lang="en-US" sz="2000" dirty="0"/>
              <a:t>Step 1: Find the two words that refer to the same thing/person.</a:t>
            </a:r>
          </a:p>
          <a:p>
            <a:endParaRPr lang="en-US" sz="2000" dirty="0"/>
          </a:p>
          <a:p>
            <a:r>
              <a:rPr lang="en-US" sz="2000" b="1" dirty="0"/>
              <a:t>The woman is in my class.  She likes tennis.</a:t>
            </a:r>
          </a:p>
          <a:p>
            <a:r>
              <a:rPr lang="en-US" sz="2000" dirty="0"/>
              <a:t>Step 2: Replace the second word with a relative pronoun (we'll use a subject relative pronoun - that/which/who)</a:t>
            </a:r>
          </a:p>
          <a:p>
            <a:endParaRPr lang="en-US" sz="2000" dirty="0"/>
          </a:p>
          <a:p>
            <a:r>
              <a:rPr lang="en-US" sz="2000" b="1" dirty="0"/>
              <a:t>The woman is in my class</a:t>
            </a:r>
            <a:r>
              <a:rPr lang="en-US" sz="2000" dirty="0"/>
              <a:t>.  </a:t>
            </a:r>
            <a:r>
              <a:rPr lang="en-US" sz="2000" b="1" dirty="0" err="1"/>
              <a:t>SheWHO</a:t>
            </a:r>
            <a:r>
              <a:rPr lang="en-US" sz="2000" b="1" dirty="0"/>
              <a:t> likes tennis.</a:t>
            </a:r>
          </a:p>
          <a:p>
            <a:r>
              <a:rPr lang="en-US" sz="2000" dirty="0"/>
              <a:t>Step 3: Move the whole {adjective clause} behind the noun it modifies. These two sentences are both correct:</a:t>
            </a:r>
          </a:p>
          <a:p>
            <a:endParaRPr lang="en-US" sz="2000" dirty="0"/>
          </a:p>
          <a:p>
            <a:r>
              <a:rPr lang="en-US" sz="2000" b="1" dirty="0"/>
              <a:t>The woman {who likes tennis} is in my class.  </a:t>
            </a:r>
          </a:p>
        </p:txBody>
      </p:sp>
      <p:cxnSp>
        <p:nvCxnSpPr>
          <p:cNvPr id="5" name="Straight Connector 4"/>
          <p:cNvCxnSpPr/>
          <p:nvPr/>
        </p:nvCxnSpPr>
        <p:spPr>
          <a:xfrm>
            <a:off x="4349931" y="4088674"/>
            <a:ext cx="352698"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349931" y="3905794"/>
            <a:ext cx="352698" cy="326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206241" y="3905795"/>
            <a:ext cx="496388" cy="3265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0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5029" y="889844"/>
            <a:ext cx="10123714" cy="4431983"/>
          </a:xfrm>
          <a:prstGeom prst="rect">
            <a:avLst/>
          </a:prstGeom>
        </p:spPr>
        <p:txBody>
          <a:bodyPr wrap="square">
            <a:spAutoFit/>
          </a:bodyPr>
          <a:lstStyle/>
          <a:p>
            <a:r>
              <a:rPr lang="en-US" b="1" dirty="0"/>
              <a:t>Sentences with "whom":</a:t>
            </a:r>
          </a:p>
          <a:p>
            <a:pPr>
              <a:buFont typeface="+mj-lt"/>
              <a:buAutoNum type="arabicPeriod"/>
            </a:pPr>
            <a:r>
              <a:rPr lang="en-US" sz="2400" b="1" dirty="0"/>
              <a:t>I know a girl. You met </a:t>
            </a:r>
            <a:r>
              <a:rPr lang="en-US" sz="2400" b="1" dirty="0">
                <a:solidFill>
                  <a:srgbClr val="C00000"/>
                </a:solidFill>
              </a:rPr>
              <a:t>her</a:t>
            </a:r>
            <a:r>
              <a:rPr lang="en-US" sz="2400" b="1" dirty="0"/>
              <a:t> at the party.</a:t>
            </a:r>
          </a:p>
          <a:p>
            <a:pPr marL="742950" lvl="1" indent="-285750">
              <a:buFont typeface="+mj-lt"/>
              <a:buAutoNum type="arabicPeriod"/>
            </a:pPr>
            <a:r>
              <a:rPr lang="en-US" sz="2400" dirty="0"/>
              <a:t>Combined: I know a girl </a:t>
            </a:r>
            <a:r>
              <a:rPr lang="en-US" sz="2400" b="1" dirty="0"/>
              <a:t>whom</a:t>
            </a:r>
            <a:r>
              <a:rPr lang="en-US" sz="2400" dirty="0"/>
              <a:t> you met at the party.</a:t>
            </a:r>
          </a:p>
          <a:p>
            <a:pPr>
              <a:buFont typeface="+mj-lt"/>
              <a:buAutoNum type="arabicPeriod"/>
            </a:pPr>
            <a:r>
              <a:rPr lang="en-US" sz="2400" b="1" dirty="0"/>
              <a:t>The man is my uncle. You saw </a:t>
            </a:r>
            <a:r>
              <a:rPr lang="en-US" sz="2400" b="1" dirty="0">
                <a:solidFill>
                  <a:srgbClr val="C00000"/>
                </a:solidFill>
              </a:rPr>
              <a:t>him</a:t>
            </a:r>
            <a:r>
              <a:rPr lang="en-US" sz="2400" b="1" dirty="0"/>
              <a:t> yesterday.</a:t>
            </a:r>
          </a:p>
          <a:p>
            <a:pPr marL="742950" lvl="1" indent="-285750">
              <a:buFont typeface="+mj-lt"/>
              <a:buAutoNum type="arabicPeriod"/>
            </a:pPr>
            <a:r>
              <a:rPr lang="en-US" sz="2400" dirty="0"/>
              <a:t>Combined: The man </a:t>
            </a:r>
            <a:r>
              <a:rPr lang="en-US" sz="2400" b="1" dirty="0"/>
              <a:t>whom</a:t>
            </a:r>
            <a:r>
              <a:rPr lang="en-US" sz="2400" dirty="0"/>
              <a:t> you saw yesterday is my uncle.</a:t>
            </a:r>
          </a:p>
          <a:p>
            <a:pPr>
              <a:buFont typeface="+mj-lt"/>
              <a:buAutoNum type="arabicPeriod"/>
            </a:pPr>
            <a:r>
              <a:rPr lang="en-US" sz="2400" b="1" dirty="0"/>
              <a:t>They hired a consultant. I recommended</a:t>
            </a:r>
            <a:r>
              <a:rPr lang="en-US" sz="2400" b="1" dirty="0">
                <a:solidFill>
                  <a:srgbClr val="C00000"/>
                </a:solidFill>
              </a:rPr>
              <a:t> him </a:t>
            </a:r>
            <a:r>
              <a:rPr lang="en-US" sz="2400" b="1" dirty="0"/>
              <a:t>to them.</a:t>
            </a:r>
          </a:p>
          <a:p>
            <a:pPr marL="742950" lvl="1" indent="-285750">
              <a:buFont typeface="+mj-lt"/>
              <a:buAutoNum type="arabicPeriod"/>
            </a:pPr>
            <a:r>
              <a:rPr lang="en-US" sz="2400" dirty="0"/>
              <a:t>Combined: They hired a consultant </a:t>
            </a:r>
            <a:r>
              <a:rPr lang="en-US" sz="2400" b="1" dirty="0"/>
              <a:t>whom</a:t>
            </a:r>
            <a:r>
              <a:rPr lang="en-US" sz="2400" dirty="0"/>
              <a:t> I recommended to them.</a:t>
            </a:r>
          </a:p>
          <a:p>
            <a:pPr>
              <a:buFont typeface="+mj-lt"/>
              <a:buAutoNum type="arabicPeriod"/>
            </a:pPr>
            <a:r>
              <a:rPr lang="en-US" sz="2400" b="1" dirty="0"/>
              <a:t>She trusts the friend. I introduced </a:t>
            </a:r>
            <a:r>
              <a:rPr lang="en-US" sz="2400" b="1" dirty="0">
                <a:solidFill>
                  <a:srgbClr val="C00000"/>
                </a:solidFill>
              </a:rPr>
              <a:t>her</a:t>
            </a:r>
            <a:r>
              <a:rPr lang="en-US" sz="2400" b="1" dirty="0"/>
              <a:t> to her.</a:t>
            </a:r>
          </a:p>
          <a:p>
            <a:pPr marL="742950" lvl="1" indent="-285750">
              <a:buFont typeface="+mj-lt"/>
              <a:buAutoNum type="arabicPeriod"/>
            </a:pPr>
            <a:r>
              <a:rPr lang="en-US" sz="2400" dirty="0"/>
              <a:t>Combined: She trusts the friend </a:t>
            </a:r>
            <a:r>
              <a:rPr lang="en-US" sz="2400" b="1" dirty="0"/>
              <a:t>whom</a:t>
            </a:r>
            <a:r>
              <a:rPr lang="en-US" sz="2400" dirty="0"/>
              <a:t> I introduced to her.</a:t>
            </a:r>
          </a:p>
          <a:p>
            <a:pPr>
              <a:buFont typeface="+mj-lt"/>
              <a:buAutoNum type="arabicPeriod"/>
            </a:pPr>
            <a:r>
              <a:rPr lang="en-US" sz="2400" b="1" dirty="0"/>
              <a:t>The artist is famous. We invited </a:t>
            </a:r>
            <a:r>
              <a:rPr lang="en-US" sz="2400" b="1" dirty="0">
                <a:solidFill>
                  <a:srgbClr val="C00000"/>
                </a:solidFill>
              </a:rPr>
              <a:t>the artist </a:t>
            </a:r>
            <a:r>
              <a:rPr lang="en-US" sz="2400" b="1" dirty="0"/>
              <a:t>to our event.</a:t>
            </a:r>
          </a:p>
          <a:p>
            <a:pPr marL="742950" lvl="1" indent="-285750">
              <a:buFont typeface="+mj-lt"/>
              <a:buAutoNum type="arabicPeriod"/>
            </a:pPr>
            <a:r>
              <a:rPr lang="en-US" sz="2400" dirty="0"/>
              <a:t>Combined: The artist </a:t>
            </a:r>
            <a:r>
              <a:rPr lang="en-US" sz="2400" b="1" dirty="0"/>
              <a:t>whom</a:t>
            </a:r>
            <a:r>
              <a:rPr lang="en-US" sz="2400" dirty="0"/>
              <a:t> we invited to our event is famous.</a:t>
            </a:r>
          </a:p>
        </p:txBody>
      </p:sp>
    </p:spTree>
    <p:extLst>
      <p:ext uri="{BB962C8B-B14F-4D97-AF65-F5344CB8AC3E}">
        <p14:creationId xmlns:p14="http://schemas.microsoft.com/office/powerpoint/2010/main" val="794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7447-B8AA-E2E4-6954-01CC10E863A6}"/>
              </a:ext>
            </a:extLst>
          </p:cNvPr>
          <p:cNvSpPr>
            <a:spLocks noGrp="1"/>
          </p:cNvSpPr>
          <p:nvPr>
            <p:ph type="title"/>
          </p:nvPr>
        </p:nvSpPr>
        <p:spPr>
          <a:xfrm>
            <a:off x="826701" y="2763982"/>
            <a:ext cx="9720072" cy="1414826"/>
          </a:xfrm>
        </p:spPr>
        <p:txBody>
          <a:bodyPr>
            <a:noAutofit/>
          </a:bodyPr>
          <a:lstStyle/>
          <a:p>
            <a:pPr>
              <a:lnSpc>
                <a:spcPct val="150000"/>
              </a:lnSpc>
            </a:pPr>
            <a:r>
              <a:rPr lang="en-US" sz="2800" b="1" dirty="0"/>
              <a:t>Example:</a:t>
            </a:r>
            <a:br>
              <a:rPr lang="en-US" sz="2800" dirty="0"/>
            </a:br>
            <a:r>
              <a:rPr lang="en-US" sz="2800" dirty="0"/>
              <a:t>Sentence 1: I talked to a man.</a:t>
            </a:r>
            <a:br>
              <a:rPr lang="en-US" sz="2800" dirty="0"/>
            </a:br>
            <a:r>
              <a:rPr lang="en-US" sz="2800" dirty="0"/>
              <a:t>Sentence 2: His wife had died the year before.</a:t>
            </a:r>
            <a:br>
              <a:rPr lang="en-US" sz="2800" dirty="0"/>
            </a:br>
            <a:r>
              <a:rPr lang="en-US" sz="2800" b="1" dirty="0"/>
              <a:t>Step 1:</a:t>
            </a:r>
            <a:r>
              <a:rPr lang="en-US" sz="2800" dirty="0"/>
              <a:t> Identify the </a:t>
            </a:r>
            <a:r>
              <a:rPr lang="en-US" sz="2800" b="1" dirty="0"/>
              <a:t>owner</a:t>
            </a:r>
            <a:r>
              <a:rPr lang="en-US" sz="2800" dirty="0"/>
              <a:t> → </a:t>
            </a:r>
            <a:r>
              <a:rPr lang="en-US" sz="2800" i="1" dirty="0"/>
              <a:t>the man</a:t>
            </a:r>
            <a:br>
              <a:rPr lang="en-US" sz="2800" dirty="0"/>
            </a:br>
            <a:r>
              <a:rPr lang="en-US" sz="2800" b="1" dirty="0"/>
              <a:t>Step 2:</a:t>
            </a:r>
            <a:r>
              <a:rPr lang="en-US" sz="2800" dirty="0"/>
              <a:t> Identify what belongs to him → </a:t>
            </a:r>
            <a:r>
              <a:rPr lang="en-US" sz="2800" i="1" dirty="0"/>
              <a:t>his wife</a:t>
            </a:r>
            <a:br>
              <a:rPr lang="en-US" sz="2800" dirty="0"/>
            </a:br>
            <a:r>
              <a:rPr lang="en-US" sz="2800" b="1" dirty="0"/>
              <a:t>Step 3:</a:t>
            </a:r>
            <a:r>
              <a:rPr lang="en-US" sz="2800" dirty="0"/>
              <a:t> Replace </a:t>
            </a:r>
            <a:r>
              <a:rPr lang="en-US" sz="2800" i="1" dirty="0"/>
              <a:t>his</a:t>
            </a:r>
            <a:r>
              <a:rPr lang="en-US" sz="2800" dirty="0"/>
              <a:t> with </a:t>
            </a:r>
            <a:r>
              <a:rPr lang="en-US" sz="2800" b="1" dirty="0"/>
              <a:t>whose</a:t>
            </a:r>
            <a:r>
              <a:rPr lang="en-US" sz="2800" dirty="0"/>
              <a:t> and put it at the beginning of the second sentence → </a:t>
            </a:r>
            <a:r>
              <a:rPr lang="en-US" sz="2800" i="1" dirty="0"/>
              <a:t>whose wife had died the year before</a:t>
            </a:r>
            <a:br>
              <a:rPr lang="en-US" sz="2800" dirty="0"/>
            </a:br>
            <a:r>
              <a:rPr lang="en-US" sz="2800" b="1" dirty="0"/>
              <a:t>Step 4:</a:t>
            </a:r>
            <a:r>
              <a:rPr lang="en-US" sz="2800" dirty="0"/>
              <a:t> Combine the sentences →</a:t>
            </a:r>
            <a:br>
              <a:rPr lang="en-US" sz="2800" dirty="0"/>
            </a:br>
            <a:r>
              <a:rPr lang="en-US" sz="2800" b="1" dirty="0"/>
              <a:t>Result:</a:t>
            </a:r>
            <a:br>
              <a:rPr lang="en-US" sz="2800" dirty="0"/>
            </a:br>
            <a:r>
              <a:rPr lang="en-US" sz="2800" dirty="0"/>
              <a:t>I talked to a man </a:t>
            </a:r>
            <a:r>
              <a:rPr lang="en-US" sz="2800" b="1" dirty="0"/>
              <a:t>whose wife had died the year before</a:t>
            </a:r>
            <a:r>
              <a:rPr lang="en-US" sz="2800" dirty="0"/>
              <a:t>. </a:t>
            </a:r>
            <a:br>
              <a:rPr lang="en-US" sz="2800" dirty="0"/>
            </a:br>
            <a:endParaRPr lang="en-US" sz="2800" dirty="0"/>
          </a:p>
        </p:txBody>
      </p:sp>
    </p:spTree>
    <p:extLst>
      <p:ext uri="{BB962C8B-B14F-4D97-AF65-F5344CB8AC3E}">
        <p14:creationId xmlns:p14="http://schemas.microsoft.com/office/powerpoint/2010/main" val="277651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8903" y="1028343"/>
            <a:ext cx="10345783" cy="4524315"/>
          </a:xfrm>
          <a:prstGeom prst="rect">
            <a:avLst/>
          </a:prstGeom>
        </p:spPr>
        <p:txBody>
          <a:bodyPr wrap="square">
            <a:spAutoFit/>
          </a:bodyPr>
          <a:lstStyle/>
          <a:p>
            <a:r>
              <a:rPr lang="en-US" sz="2400" b="1" dirty="0"/>
              <a:t>Sentences with "whose":</a:t>
            </a:r>
          </a:p>
          <a:p>
            <a:pPr>
              <a:buFont typeface="+mj-lt"/>
              <a:buAutoNum type="arabicPeriod"/>
            </a:pPr>
            <a:r>
              <a:rPr lang="en-US" sz="2400" b="1" dirty="0"/>
              <a:t>The boy is in my class. </a:t>
            </a:r>
            <a:r>
              <a:rPr lang="en-US" sz="2400" b="1" dirty="0">
                <a:solidFill>
                  <a:srgbClr val="C00000"/>
                </a:solidFill>
              </a:rPr>
              <a:t>His</a:t>
            </a:r>
            <a:r>
              <a:rPr lang="en-US" sz="2400" b="1" dirty="0"/>
              <a:t> father is a doctor.</a:t>
            </a:r>
          </a:p>
          <a:p>
            <a:pPr marL="742950" lvl="1" indent="-285750">
              <a:buFont typeface="+mj-lt"/>
              <a:buAutoNum type="arabicPeriod"/>
            </a:pPr>
            <a:r>
              <a:rPr lang="en-US" sz="2400" dirty="0"/>
              <a:t>Combined: The boy </a:t>
            </a:r>
            <a:r>
              <a:rPr lang="en-US" sz="2400" b="1" dirty="0"/>
              <a:t>whose</a:t>
            </a:r>
            <a:r>
              <a:rPr lang="en-US" sz="2400" dirty="0"/>
              <a:t> father is a doctor is in my class.</a:t>
            </a:r>
          </a:p>
          <a:p>
            <a:pPr>
              <a:buFont typeface="+mj-lt"/>
              <a:buAutoNum type="arabicPeriod"/>
            </a:pPr>
            <a:r>
              <a:rPr lang="en-US" sz="2400" b="1" dirty="0"/>
              <a:t>This is the man. </a:t>
            </a:r>
            <a:r>
              <a:rPr lang="en-US" sz="2400" b="1" dirty="0">
                <a:solidFill>
                  <a:srgbClr val="C00000"/>
                </a:solidFill>
              </a:rPr>
              <a:t>The man’s </a:t>
            </a:r>
            <a:r>
              <a:rPr lang="en-US" sz="2400" b="1" dirty="0"/>
              <a:t>car was stolen.</a:t>
            </a:r>
          </a:p>
          <a:p>
            <a:pPr marL="742950" lvl="1" indent="-285750">
              <a:buFont typeface="+mj-lt"/>
              <a:buAutoNum type="arabicPeriod"/>
            </a:pPr>
            <a:r>
              <a:rPr lang="en-US" sz="2400" dirty="0"/>
              <a:t>Combined: This is the man </a:t>
            </a:r>
            <a:r>
              <a:rPr lang="en-US" sz="2400" b="1" dirty="0"/>
              <a:t>whose</a:t>
            </a:r>
            <a:r>
              <a:rPr lang="en-US" sz="2400" dirty="0"/>
              <a:t> car was stolen.</a:t>
            </a:r>
          </a:p>
          <a:p>
            <a:pPr>
              <a:buFont typeface="+mj-lt"/>
              <a:buAutoNum type="arabicPeriod"/>
            </a:pPr>
            <a:r>
              <a:rPr lang="en-US" sz="2400" b="1" dirty="0"/>
              <a:t>I met a woman. </a:t>
            </a:r>
            <a:r>
              <a:rPr lang="en-US" sz="2400" b="1" dirty="0">
                <a:solidFill>
                  <a:srgbClr val="C00000"/>
                </a:solidFill>
              </a:rPr>
              <a:t>Her </a:t>
            </a:r>
            <a:r>
              <a:rPr lang="en-US" sz="2400" b="1" dirty="0"/>
              <a:t>brother works at the bank.</a:t>
            </a:r>
          </a:p>
          <a:p>
            <a:pPr marL="742950" lvl="1" indent="-285750">
              <a:buFont typeface="+mj-lt"/>
              <a:buAutoNum type="arabicPeriod"/>
            </a:pPr>
            <a:r>
              <a:rPr lang="en-US" sz="2400" dirty="0"/>
              <a:t>Combined: I met a woman </a:t>
            </a:r>
            <a:r>
              <a:rPr lang="en-US" sz="2400" b="1" dirty="0"/>
              <a:t>whose</a:t>
            </a:r>
            <a:r>
              <a:rPr lang="en-US" sz="2400" dirty="0"/>
              <a:t> brother works at the bank.</a:t>
            </a:r>
          </a:p>
          <a:p>
            <a:pPr>
              <a:buFont typeface="+mj-lt"/>
              <a:buAutoNum type="arabicPeriod"/>
            </a:pPr>
            <a:r>
              <a:rPr lang="en-US" sz="2400" b="1" dirty="0"/>
              <a:t>The student is very intelligent. </a:t>
            </a:r>
            <a:r>
              <a:rPr lang="en-US" sz="2400" b="1" dirty="0">
                <a:solidFill>
                  <a:srgbClr val="C00000"/>
                </a:solidFill>
              </a:rPr>
              <a:t>His</a:t>
            </a:r>
            <a:r>
              <a:rPr lang="en-US" sz="2400" b="1" dirty="0"/>
              <a:t> answers were all correct.</a:t>
            </a:r>
          </a:p>
          <a:p>
            <a:pPr marL="742950" lvl="1" indent="-285750">
              <a:buFont typeface="+mj-lt"/>
              <a:buAutoNum type="arabicPeriod"/>
            </a:pPr>
            <a:r>
              <a:rPr lang="en-US" sz="2400" dirty="0"/>
              <a:t>Combined: The student </a:t>
            </a:r>
            <a:r>
              <a:rPr lang="en-US" sz="2400" b="1" dirty="0"/>
              <a:t>whose</a:t>
            </a:r>
            <a:r>
              <a:rPr lang="en-US" sz="2400" dirty="0"/>
              <a:t> answers were all correct is very intelligent.</a:t>
            </a:r>
          </a:p>
          <a:p>
            <a:pPr>
              <a:buFont typeface="+mj-lt"/>
              <a:buAutoNum type="arabicPeriod"/>
            </a:pPr>
            <a:r>
              <a:rPr lang="en-US" sz="2400" b="1" dirty="0"/>
              <a:t>She’s the person. </a:t>
            </a:r>
            <a:r>
              <a:rPr lang="en-US" sz="2400" b="1" dirty="0">
                <a:solidFill>
                  <a:srgbClr val="C00000"/>
                </a:solidFill>
              </a:rPr>
              <a:t>Her</a:t>
            </a:r>
            <a:r>
              <a:rPr lang="en-US" sz="2400" b="1" dirty="0"/>
              <a:t> idea won the competition.</a:t>
            </a:r>
          </a:p>
          <a:p>
            <a:pPr marL="742950" lvl="1" indent="-285750">
              <a:buFont typeface="+mj-lt"/>
              <a:buAutoNum type="arabicPeriod"/>
            </a:pPr>
            <a:r>
              <a:rPr lang="en-US" sz="2400" dirty="0"/>
              <a:t>Combined: She’s the person </a:t>
            </a:r>
            <a:r>
              <a:rPr lang="en-US" sz="2400" b="1" dirty="0"/>
              <a:t>whose</a:t>
            </a:r>
            <a:r>
              <a:rPr lang="en-US" sz="2400" dirty="0"/>
              <a:t> idea won the competition.</a:t>
            </a:r>
          </a:p>
        </p:txBody>
      </p:sp>
    </p:spTree>
    <p:extLst>
      <p:ext uri="{BB962C8B-B14F-4D97-AF65-F5344CB8AC3E}">
        <p14:creationId xmlns:p14="http://schemas.microsoft.com/office/powerpoint/2010/main" val="2003303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6023" y="1166843"/>
            <a:ext cx="10567851" cy="4524315"/>
          </a:xfrm>
          <a:prstGeom prst="rect">
            <a:avLst/>
          </a:prstGeom>
        </p:spPr>
        <p:txBody>
          <a:bodyPr wrap="square">
            <a:spAutoFit/>
          </a:bodyPr>
          <a:lstStyle/>
          <a:p>
            <a:r>
              <a:rPr lang="en-US" sz="2400" b="1" dirty="0"/>
              <a:t>Sentences with "where":</a:t>
            </a:r>
          </a:p>
          <a:p>
            <a:pPr>
              <a:buFont typeface="+mj-lt"/>
              <a:buAutoNum type="arabicPeriod"/>
            </a:pPr>
            <a:r>
              <a:rPr lang="en-US" sz="2400" b="1" dirty="0"/>
              <a:t>This is the city. I grew up </a:t>
            </a:r>
            <a:r>
              <a:rPr lang="en-US" sz="2400" b="1" dirty="0">
                <a:solidFill>
                  <a:srgbClr val="C00000"/>
                </a:solidFill>
              </a:rPr>
              <a:t>there</a:t>
            </a:r>
            <a:r>
              <a:rPr lang="en-US" sz="2400" b="1" dirty="0"/>
              <a:t>.</a:t>
            </a:r>
          </a:p>
          <a:p>
            <a:pPr marL="742950" lvl="1" indent="-285750">
              <a:buFont typeface="+mj-lt"/>
              <a:buAutoNum type="arabicPeriod"/>
            </a:pPr>
            <a:r>
              <a:rPr lang="en-US" sz="2400" dirty="0"/>
              <a:t>Combined: This is the city </a:t>
            </a:r>
            <a:r>
              <a:rPr lang="en-US" sz="2400" b="1" dirty="0"/>
              <a:t>where</a:t>
            </a:r>
            <a:r>
              <a:rPr lang="en-US" sz="2400" dirty="0"/>
              <a:t> I grew up.</a:t>
            </a:r>
          </a:p>
          <a:p>
            <a:pPr>
              <a:buFont typeface="+mj-lt"/>
              <a:buAutoNum type="arabicPeriod"/>
            </a:pPr>
            <a:r>
              <a:rPr lang="en-US" sz="2400" b="1" dirty="0"/>
              <a:t>That’s the school. I studied </a:t>
            </a:r>
            <a:r>
              <a:rPr lang="en-US" sz="2400" b="1" dirty="0">
                <a:solidFill>
                  <a:srgbClr val="C00000"/>
                </a:solidFill>
              </a:rPr>
              <a:t>there.</a:t>
            </a:r>
          </a:p>
          <a:p>
            <a:pPr marL="742950" lvl="1" indent="-285750">
              <a:buFont typeface="+mj-lt"/>
              <a:buAutoNum type="arabicPeriod"/>
            </a:pPr>
            <a:r>
              <a:rPr lang="en-US" sz="2400" dirty="0"/>
              <a:t>Combined: That’s the school </a:t>
            </a:r>
            <a:r>
              <a:rPr lang="en-US" sz="2400" b="1" dirty="0"/>
              <a:t>where</a:t>
            </a:r>
            <a:r>
              <a:rPr lang="en-US" sz="2400" dirty="0"/>
              <a:t> I studied.</a:t>
            </a:r>
          </a:p>
          <a:p>
            <a:pPr>
              <a:buFont typeface="+mj-lt"/>
              <a:buAutoNum type="arabicPeriod"/>
            </a:pPr>
            <a:r>
              <a:rPr lang="en-US" sz="2400" b="1" dirty="0"/>
              <a:t>We visited the country. My grandparents were born </a:t>
            </a:r>
            <a:r>
              <a:rPr lang="en-US" sz="2400" b="1" dirty="0">
                <a:solidFill>
                  <a:srgbClr val="C00000"/>
                </a:solidFill>
              </a:rPr>
              <a:t>in that country.</a:t>
            </a:r>
          </a:p>
          <a:p>
            <a:pPr marL="742950" lvl="1" indent="-285750">
              <a:buFont typeface="+mj-lt"/>
              <a:buAutoNum type="arabicPeriod"/>
            </a:pPr>
            <a:r>
              <a:rPr lang="en-US" sz="2400" dirty="0"/>
              <a:t>Combined: We visited the country </a:t>
            </a:r>
            <a:r>
              <a:rPr lang="en-US" sz="2400" b="1" dirty="0"/>
              <a:t>where</a:t>
            </a:r>
            <a:r>
              <a:rPr lang="en-US" sz="2400" dirty="0"/>
              <a:t> my grandparents were born.</a:t>
            </a:r>
          </a:p>
          <a:p>
            <a:pPr>
              <a:buFont typeface="+mj-lt"/>
              <a:buAutoNum type="arabicPeriod"/>
            </a:pPr>
            <a:r>
              <a:rPr lang="en-US" sz="2400" b="1" dirty="0"/>
              <a:t>This is the place. We first met </a:t>
            </a:r>
            <a:r>
              <a:rPr lang="en-US" sz="2400" b="1" dirty="0">
                <a:solidFill>
                  <a:srgbClr val="C00000"/>
                </a:solidFill>
              </a:rPr>
              <a:t>here</a:t>
            </a:r>
            <a:r>
              <a:rPr lang="en-US" sz="2400" dirty="0"/>
              <a:t>.</a:t>
            </a:r>
          </a:p>
          <a:p>
            <a:pPr marL="742950" lvl="1" indent="-285750">
              <a:buFont typeface="+mj-lt"/>
              <a:buAutoNum type="arabicPeriod"/>
            </a:pPr>
            <a:r>
              <a:rPr lang="en-US" sz="2400" dirty="0"/>
              <a:t>Combined: This is the place </a:t>
            </a:r>
            <a:r>
              <a:rPr lang="en-US" sz="2400" b="1" dirty="0"/>
              <a:t>where</a:t>
            </a:r>
            <a:r>
              <a:rPr lang="en-US" sz="2400" dirty="0"/>
              <a:t> we first met.</a:t>
            </a:r>
          </a:p>
          <a:p>
            <a:pPr>
              <a:buFont typeface="+mj-lt"/>
              <a:buAutoNum type="arabicPeriod"/>
            </a:pPr>
            <a:r>
              <a:rPr lang="en-US" sz="2400" b="1" dirty="0"/>
              <a:t>The house is beautiful. I spent my childhood </a:t>
            </a:r>
            <a:r>
              <a:rPr lang="en-US" sz="2400" b="1" dirty="0">
                <a:solidFill>
                  <a:srgbClr val="C00000"/>
                </a:solidFill>
              </a:rPr>
              <a:t>in that house.</a:t>
            </a:r>
          </a:p>
          <a:p>
            <a:pPr marL="742950" lvl="1" indent="-285750">
              <a:buFont typeface="+mj-lt"/>
              <a:buAutoNum type="arabicPeriod"/>
            </a:pPr>
            <a:r>
              <a:rPr lang="en-US" sz="2400" dirty="0"/>
              <a:t>Combined: The house </a:t>
            </a:r>
            <a:r>
              <a:rPr lang="en-US" sz="2400" b="1" dirty="0"/>
              <a:t>where</a:t>
            </a:r>
            <a:r>
              <a:rPr lang="en-US" sz="2400" dirty="0"/>
              <a:t> I spent my childhood is beautiful.</a:t>
            </a:r>
          </a:p>
        </p:txBody>
      </p:sp>
    </p:spTree>
    <p:extLst>
      <p:ext uri="{BB962C8B-B14F-4D97-AF65-F5344CB8AC3E}">
        <p14:creationId xmlns:p14="http://schemas.microsoft.com/office/powerpoint/2010/main" val="941662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337" y="862149"/>
            <a:ext cx="10306594" cy="5170646"/>
          </a:xfrm>
          <a:prstGeom prst="rect">
            <a:avLst/>
          </a:prstGeom>
        </p:spPr>
        <p:txBody>
          <a:bodyPr wrap="square">
            <a:spAutoFit/>
          </a:bodyPr>
          <a:lstStyle/>
          <a:p>
            <a:r>
              <a:rPr lang="en-US" b="1" dirty="0"/>
              <a:t>Sentences with "when":</a:t>
            </a:r>
          </a:p>
          <a:p>
            <a:pPr>
              <a:buFont typeface="+mj-lt"/>
              <a:buAutoNum type="arabicPeriod"/>
            </a:pPr>
            <a:r>
              <a:rPr lang="en-US" sz="2400" b="1" dirty="0"/>
              <a:t>I remember the day. We went to the beach </a:t>
            </a:r>
            <a:r>
              <a:rPr lang="en-US" sz="2400" b="1" dirty="0">
                <a:solidFill>
                  <a:srgbClr val="C00000"/>
                </a:solidFill>
              </a:rPr>
              <a:t>that day</a:t>
            </a:r>
            <a:r>
              <a:rPr lang="en-US" sz="2400" b="1" dirty="0"/>
              <a:t>.</a:t>
            </a:r>
          </a:p>
          <a:p>
            <a:pPr marL="742950" lvl="1" indent="-285750">
              <a:buFont typeface="+mj-lt"/>
              <a:buAutoNum type="arabicPeriod"/>
            </a:pPr>
            <a:r>
              <a:rPr lang="en-US" sz="2400" dirty="0"/>
              <a:t>Combined: I remember the day </a:t>
            </a:r>
            <a:r>
              <a:rPr lang="en-US" sz="2400" b="1" dirty="0"/>
              <a:t>when</a:t>
            </a:r>
            <a:r>
              <a:rPr lang="en-US" sz="2400" dirty="0"/>
              <a:t> we went to the beach.</a:t>
            </a:r>
          </a:p>
          <a:p>
            <a:pPr>
              <a:buFont typeface="+mj-lt"/>
              <a:buAutoNum type="arabicPeriod"/>
            </a:pPr>
            <a:r>
              <a:rPr lang="en-US" sz="2400" b="1" dirty="0"/>
              <a:t>2001 was the year. I moved to this city </a:t>
            </a:r>
            <a:r>
              <a:rPr lang="en-US" sz="2400" b="1" dirty="0">
                <a:solidFill>
                  <a:srgbClr val="C00000"/>
                </a:solidFill>
              </a:rPr>
              <a:t>then.</a:t>
            </a:r>
          </a:p>
          <a:p>
            <a:pPr marL="742950" lvl="1" indent="-285750">
              <a:buFont typeface="+mj-lt"/>
              <a:buAutoNum type="arabicPeriod"/>
            </a:pPr>
            <a:r>
              <a:rPr lang="en-US" sz="2400" dirty="0"/>
              <a:t>Combined: 2001 was the year </a:t>
            </a:r>
            <a:r>
              <a:rPr lang="en-US" sz="2400" b="1" dirty="0"/>
              <a:t>when</a:t>
            </a:r>
            <a:r>
              <a:rPr lang="en-US" sz="2400" dirty="0"/>
              <a:t> I moved to this city.</a:t>
            </a:r>
          </a:p>
          <a:p>
            <a:pPr>
              <a:buFont typeface="+mj-lt"/>
              <a:buAutoNum type="arabicPeriod"/>
            </a:pPr>
            <a:r>
              <a:rPr lang="en-US" sz="2400" b="1" dirty="0"/>
              <a:t>That was the moment. She talked to me at that moment.</a:t>
            </a:r>
          </a:p>
          <a:p>
            <a:pPr marL="742950" lvl="1" indent="-285750">
              <a:buFont typeface="+mj-lt"/>
              <a:buAutoNum type="arabicPeriod"/>
            </a:pPr>
            <a:r>
              <a:rPr lang="en-US" sz="2400" dirty="0"/>
              <a:t>Combined: That was the moment </a:t>
            </a:r>
            <a:r>
              <a:rPr lang="en-US" sz="2400" b="1" dirty="0"/>
              <a:t>when</a:t>
            </a:r>
            <a:r>
              <a:rPr lang="en-US" sz="2400" dirty="0"/>
              <a:t> she talked to me</a:t>
            </a:r>
          </a:p>
          <a:p>
            <a:pPr>
              <a:buFont typeface="+mj-lt"/>
              <a:buAutoNum type="arabicPeriod"/>
            </a:pPr>
            <a:r>
              <a:rPr lang="en-US" sz="2400" b="1" dirty="0"/>
              <a:t>There was a time. People wrote letters by hand </a:t>
            </a:r>
            <a:r>
              <a:rPr lang="en-US" sz="2400" b="1" dirty="0">
                <a:solidFill>
                  <a:srgbClr val="C00000"/>
                </a:solidFill>
              </a:rPr>
              <a:t>at that time.</a:t>
            </a:r>
          </a:p>
          <a:p>
            <a:pPr marL="742950" lvl="1" indent="-285750">
              <a:buFont typeface="+mj-lt"/>
              <a:buAutoNum type="arabicPeriod"/>
            </a:pPr>
            <a:r>
              <a:rPr lang="en-US" sz="2400" dirty="0"/>
              <a:t>Combined: There was a time </a:t>
            </a:r>
            <a:r>
              <a:rPr lang="en-US" sz="2400" b="1" dirty="0"/>
              <a:t>when</a:t>
            </a:r>
            <a:r>
              <a:rPr lang="en-US" sz="2400" dirty="0"/>
              <a:t> people wrote letters by hand.</a:t>
            </a:r>
          </a:p>
          <a:p>
            <a:pPr>
              <a:buFont typeface="+mj-lt"/>
              <a:buAutoNum type="arabicPeriod"/>
            </a:pPr>
            <a:r>
              <a:rPr lang="en-US" sz="2400" b="1" dirty="0"/>
              <a:t>I remember the summer. We traveled to France </a:t>
            </a:r>
            <a:r>
              <a:rPr lang="en-US" sz="2400" b="1" dirty="0">
                <a:solidFill>
                  <a:srgbClr val="C00000"/>
                </a:solidFill>
              </a:rPr>
              <a:t>during that summer.</a:t>
            </a:r>
          </a:p>
          <a:p>
            <a:pPr marL="742950" lvl="1" indent="-285750">
              <a:buFont typeface="+mj-lt"/>
              <a:buAutoNum type="arabicPeriod"/>
            </a:pPr>
            <a:r>
              <a:rPr lang="en-US" sz="2400" dirty="0"/>
              <a:t>Combined: I remember the summer </a:t>
            </a:r>
            <a:r>
              <a:rPr lang="en-US" sz="2400" b="1" dirty="0"/>
              <a:t>when</a:t>
            </a:r>
            <a:r>
              <a:rPr lang="en-US" sz="2400" dirty="0"/>
              <a:t> we traveled to France.</a:t>
            </a:r>
          </a:p>
        </p:txBody>
      </p:sp>
    </p:spTree>
    <p:extLst>
      <p:ext uri="{BB962C8B-B14F-4D97-AF65-F5344CB8AC3E}">
        <p14:creationId xmlns:p14="http://schemas.microsoft.com/office/powerpoint/2010/main" val="1550600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846997-E0A5-45CF-8344-ED8E15DDECA9}"/>
              </a:ext>
            </a:extLst>
          </p:cNvPr>
          <p:cNvSpPr/>
          <p:nvPr/>
        </p:nvSpPr>
        <p:spPr>
          <a:xfrm>
            <a:off x="1197935" y="968579"/>
            <a:ext cx="10051312" cy="3032112"/>
          </a:xfrm>
          <a:prstGeom prst="rect">
            <a:avLst/>
          </a:prstGeom>
        </p:spPr>
        <p:txBody>
          <a:bodyPr wrap="square">
            <a:spAutoFit/>
          </a:bodyPr>
          <a:lstStyle/>
          <a:p>
            <a:pPr rtl="1">
              <a:lnSpc>
                <a:spcPct val="115000"/>
              </a:lnSpc>
              <a:spcAft>
                <a:spcPts val="1000"/>
              </a:spcAft>
            </a:pPr>
            <a:r>
              <a:rPr lang="en-US" dirty="0">
                <a:solidFill>
                  <a:srgbClr val="000000"/>
                </a:solidFill>
                <a:latin typeface="Georgia" panose="02040502050405020303" pitchFamily="18" charset="0"/>
                <a:ea typeface="Calibri" panose="020F0502020204030204" pitchFamily="34" charset="0"/>
                <a:cs typeface="Arial" panose="020B0604020202020204" pitchFamily="34" charset="0"/>
              </a:rPr>
              <a:t> </a:t>
            </a:r>
            <a:endParaRPr lang="en-US" sz="5400" dirty="0">
              <a:latin typeface="Calibri" panose="020F0502020204030204" pitchFamily="34" charset="0"/>
              <a:ea typeface="Calibri" panose="020F0502020204030204" pitchFamily="34" charset="0"/>
              <a:cs typeface="Arial" panose="020B0604020202020204" pitchFamily="34" charset="0"/>
            </a:endParaRPr>
          </a:p>
          <a:p>
            <a:r>
              <a:rPr lang="en-US" sz="5400" dirty="0">
                <a:solidFill>
                  <a:srgbClr val="000000"/>
                </a:solidFill>
                <a:latin typeface="Georgia" panose="02040502050405020303" pitchFamily="18" charset="0"/>
                <a:ea typeface="Calibri" panose="020F0502020204030204" pitchFamily="34" charset="0"/>
                <a:cs typeface="Arial" panose="020B0604020202020204" pitchFamily="34" charset="0"/>
              </a:rPr>
              <a:t>The summer was long and hot. I graduated from university in the summer.</a:t>
            </a:r>
            <a:endParaRPr lang="en-US" sz="5400" dirty="0"/>
          </a:p>
        </p:txBody>
      </p:sp>
      <p:sp>
        <p:nvSpPr>
          <p:cNvPr id="3" name="Rectangle 2">
            <a:extLst>
              <a:ext uri="{FF2B5EF4-FFF2-40B4-BE49-F238E27FC236}">
                <a16:creationId xmlns:a16="http://schemas.microsoft.com/office/drawing/2014/main" id="{C1A9C88E-CF84-4BFA-B3EB-404FBE6F0BD6}"/>
              </a:ext>
            </a:extLst>
          </p:cNvPr>
          <p:cNvSpPr/>
          <p:nvPr/>
        </p:nvSpPr>
        <p:spPr>
          <a:xfrm>
            <a:off x="1166036" y="3893369"/>
            <a:ext cx="9828029" cy="2157770"/>
          </a:xfrm>
          <a:prstGeom prst="rect">
            <a:avLst/>
          </a:prstGeom>
        </p:spPr>
        <p:txBody>
          <a:bodyPr wrap="square">
            <a:spAutoFit/>
          </a:bodyPr>
          <a:lstStyle/>
          <a:p>
            <a:pPr rtl="1">
              <a:lnSpc>
                <a:spcPct val="115000"/>
              </a:lnSpc>
              <a:spcAft>
                <a:spcPts val="1000"/>
              </a:spcAft>
            </a:pPr>
            <a:br>
              <a:rPr lang="en-US" sz="4000" dirty="0">
                <a:solidFill>
                  <a:srgbClr val="000000"/>
                </a:solidFill>
                <a:latin typeface="Georgia" panose="02040502050405020303" pitchFamily="18" charset="0"/>
                <a:ea typeface="Calibri" panose="020F0502020204030204" pitchFamily="34" charset="0"/>
                <a:cs typeface="Arial" panose="020B0604020202020204" pitchFamily="34" charset="0"/>
              </a:rPr>
            </a:br>
            <a:r>
              <a:rPr lang="en-US" sz="4000" dirty="0">
                <a:solidFill>
                  <a:srgbClr val="000000"/>
                </a:solidFill>
                <a:latin typeface="Times New Roman" panose="02020603050405020304" pitchFamily="18" charset="0"/>
                <a:ea typeface="Calibri" panose="020F0502020204030204" pitchFamily="34" charset="0"/>
                <a:cs typeface="Arial" panose="020B0604020202020204" pitchFamily="34" charset="0"/>
              </a:rPr>
              <a:t>→</a:t>
            </a:r>
            <a:r>
              <a:rPr lang="en-US" sz="4000" dirty="0">
                <a:solidFill>
                  <a:srgbClr val="000000"/>
                </a:solidFill>
                <a:latin typeface="Georgia" panose="02040502050405020303" pitchFamily="18" charset="0"/>
                <a:ea typeface="Calibri" panose="020F0502020204030204" pitchFamily="34" charset="0"/>
                <a:cs typeface="Arial" panose="020B0604020202020204" pitchFamily="34" charset="0"/>
              </a:rPr>
              <a:t> The summer </a:t>
            </a:r>
            <a:r>
              <a:rPr lang="en-US" sz="4000" b="1" dirty="0">
                <a:solidFill>
                  <a:srgbClr val="FF6600"/>
                </a:solidFill>
                <a:latin typeface="Georgia" panose="02040502050405020303" pitchFamily="18" charset="0"/>
                <a:ea typeface="Calibri" panose="020F0502020204030204" pitchFamily="34" charset="0"/>
                <a:cs typeface="Arial" panose="020B0604020202020204" pitchFamily="34" charset="0"/>
              </a:rPr>
              <a:t>when</a:t>
            </a:r>
            <a:r>
              <a:rPr lang="en-US" sz="4000" dirty="0">
                <a:solidFill>
                  <a:srgbClr val="000000"/>
                </a:solidFill>
                <a:latin typeface="Georgia" panose="02040502050405020303" pitchFamily="18" charset="0"/>
                <a:ea typeface="Calibri" panose="020F0502020204030204" pitchFamily="34" charset="0"/>
                <a:cs typeface="Arial" panose="020B0604020202020204" pitchFamily="34" charset="0"/>
              </a:rPr>
              <a:t> I graduated from university was long and hot</a:t>
            </a:r>
            <a:r>
              <a:rPr lang="en-US" dirty="0">
                <a:solidFill>
                  <a:srgbClr val="000000"/>
                </a:solidFill>
                <a:latin typeface="Georgia" panose="02040502050405020303" pitchFamily="18" charset="0"/>
                <a:ea typeface="Calibri" panose="020F0502020204030204" pitchFamily="34" charset="0"/>
                <a:cs typeface="Arial" panose="020B0604020202020204" pitchFamily="34" charset="0"/>
              </a:rPr>
              <a:t>.</a:t>
            </a:r>
            <a:endParaRPr lang="en-US"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446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44BB-F42D-79FA-C0A7-BAF4DD203718}"/>
              </a:ext>
            </a:extLst>
          </p:cNvPr>
          <p:cNvSpPr>
            <a:spLocks noGrp="1"/>
          </p:cNvSpPr>
          <p:nvPr>
            <p:ph type="title"/>
          </p:nvPr>
        </p:nvSpPr>
        <p:spPr/>
        <p:txBody>
          <a:bodyPr>
            <a:normAutofit fontScale="90000"/>
          </a:bodyPr>
          <a:lstStyle/>
          <a:p>
            <a:pPr algn="l"/>
            <a:r>
              <a:rPr lang="en-US" b="1" dirty="0"/>
              <a:t>Watch the video and take notes while watching.</a:t>
            </a:r>
            <a:br>
              <a:rPr lang="en-US" dirty="0"/>
            </a:br>
            <a:r>
              <a:rPr lang="en-US" dirty="0"/>
              <a:t>.</a:t>
            </a:r>
          </a:p>
        </p:txBody>
      </p:sp>
      <p:sp>
        <p:nvSpPr>
          <p:cNvPr id="3" name="Picture Placeholder 2">
            <a:extLst>
              <a:ext uri="{FF2B5EF4-FFF2-40B4-BE49-F238E27FC236}">
                <a16:creationId xmlns:a16="http://schemas.microsoft.com/office/drawing/2014/main" id="{F61DCF2C-EFF5-4CCE-84DC-B197055B5A7E}"/>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92EB1387-8673-F787-7737-0D55DE20BC0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06373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9A7BA0-3EDD-4109-85E5-C363D5DB789F}"/>
              </a:ext>
            </a:extLst>
          </p:cNvPr>
          <p:cNvSpPr/>
          <p:nvPr/>
        </p:nvSpPr>
        <p:spPr>
          <a:xfrm>
            <a:off x="1095155" y="903769"/>
            <a:ext cx="9696892" cy="2485809"/>
          </a:xfrm>
          <a:prstGeom prst="rect">
            <a:avLst/>
          </a:prstGeom>
        </p:spPr>
        <p:txBody>
          <a:bodyPr wrap="square">
            <a:spAutoFit/>
          </a:bodyPr>
          <a:lstStyle/>
          <a:p>
            <a:pPr>
              <a:lnSpc>
                <a:spcPts val="1800"/>
              </a:lnSpc>
              <a:spcAft>
                <a:spcPts val="1500"/>
              </a:spcAft>
            </a:pPr>
            <a: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The dog is over there. The dog's / its owner lives next door.</a:t>
            </a:r>
          </a:p>
          <a:p>
            <a:pPr>
              <a:lnSpc>
                <a:spcPts val="1800"/>
              </a:lnSpc>
              <a:spcAft>
                <a:spcPts val="1500"/>
              </a:spcAft>
            </a:pPr>
            <a:b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b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The dog</a:t>
            </a:r>
            <a:r>
              <a:rPr lang="en-US" sz="2400" b="1" dirty="0">
                <a:solidFill>
                  <a:srgbClr val="000000"/>
                </a:solidFill>
                <a:latin typeface="Georgia" panose="02040502050405020303" pitchFamily="18" charset="0"/>
                <a:ea typeface="Times New Roman" panose="02020603050405020304" pitchFamily="18" charset="0"/>
                <a:cs typeface="Georgia" panose="02040502050405020303" pitchFamily="18" charset="0"/>
              </a:rPr>
              <a:t> </a:t>
            </a:r>
            <a:r>
              <a:rPr lang="en-US" sz="2400" b="1" dirty="0">
                <a:solidFill>
                  <a:srgbClr val="FF6600"/>
                </a:solidFill>
                <a:latin typeface="Georgia" panose="02040502050405020303" pitchFamily="18" charset="0"/>
                <a:ea typeface="Times New Roman" panose="02020603050405020304" pitchFamily="18" charset="0"/>
                <a:cs typeface="Times New Roman" panose="02020603050405020304" pitchFamily="18" charset="0"/>
              </a:rPr>
              <a:t>whose</a:t>
            </a:r>
            <a: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owner lives next door is over there.</a:t>
            </a:r>
          </a:p>
          <a:p>
            <a:pPr>
              <a:lnSpc>
                <a:spcPts val="1800"/>
              </a:lnSpc>
              <a:spcAft>
                <a:spcPts val="1500"/>
              </a:spcAft>
            </a:pPr>
            <a:endParaRPr lang="en-US" sz="2400" b="1" dirty="0">
              <a:latin typeface="Calibri" panose="020F0502020204030204" pitchFamily="34" charset="0"/>
              <a:ea typeface="Calibri" panose="020F0502020204030204" pitchFamily="34" charset="0"/>
              <a:cs typeface="Arial" panose="020B0604020202020204" pitchFamily="34" charset="0"/>
            </a:endParaRPr>
          </a:p>
          <a:p>
            <a:pPr>
              <a:lnSpc>
                <a:spcPts val="1800"/>
              </a:lnSpc>
              <a:spcAft>
                <a:spcPts val="1500"/>
              </a:spcAft>
            </a:pPr>
            <a: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The little girl is sad. The little girl's / her doll was lost.</a:t>
            </a:r>
          </a:p>
          <a:p>
            <a:pPr>
              <a:lnSpc>
                <a:spcPts val="1800"/>
              </a:lnSpc>
              <a:spcAft>
                <a:spcPts val="1500"/>
              </a:spcAft>
            </a:pPr>
            <a:b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b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The little girl</a:t>
            </a:r>
            <a:r>
              <a:rPr lang="en-US" sz="2400" b="1" dirty="0">
                <a:solidFill>
                  <a:srgbClr val="000000"/>
                </a:solidFill>
                <a:latin typeface="Georgia" panose="02040502050405020303" pitchFamily="18" charset="0"/>
                <a:ea typeface="Times New Roman" panose="02020603050405020304" pitchFamily="18" charset="0"/>
                <a:cs typeface="Georgia" panose="02040502050405020303" pitchFamily="18" charset="0"/>
              </a:rPr>
              <a:t> </a:t>
            </a:r>
            <a:r>
              <a:rPr lang="en-US" sz="2400" b="1" dirty="0">
                <a:solidFill>
                  <a:srgbClr val="FF6600"/>
                </a:solidFill>
                <a:latin typeface="Georgia" panose="02040502050405020303" pitchFamily="18" charset="0"/>
                <a:ea typeface="Times New Roman" panose="02020603050405020304" pitchFamily="18" charset="0"/>
                <a:cs typeface="Times New Roman" panose="02020603050405020304" pitchFamily="18" charset="0"/>
              </a:rPr>
              <a:t>whose</a:t>
            </a:r>
            <a:r>
              <a:rPr lang="en-US"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doll was lost is sad.</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37B3B79-EAEE-4286-8C4E-1F8269CEDCF1}"/>
              </a:ext>
            </a:extLst>
          </p:cNvPr>
          <p:cNvSpPr/>
          <p:nvPr/>
        </p:nvSpPr>
        <p:spPr>
          <a:xfrm>
            <a:off x="951615" y="3739783"/>
            <a:ext cx="9983971" cy="2512163"/>
          </a:xfrm>
          <a:prstGeom prst="rect">
            <a:avLst/>
          </a:prstGeom>
        </p:spPr>
        <p:txBody>
          <a:bodyPr wrap="square">
            <a:spAutoFit/>
          </a:bodyPr>
          <a:lstStyle/>
          <a:p>
            <a:pPr>
              <a:lnSpc>
                <a:spcPts val="1800"/>
              </a:lnSpc>
              <a:spcAft>
                <a:spcPts val="1500"/>
              </a:spcAft>
            </a:pPr>
            <a: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The woman is coming tonight. Her car is a BMW.</a:t>
            </a:r>
          </a:p>
          <a:p>
            <a:pPr>
              <a:lnSpc>
                <a:spcPts val="1800"/>
              </a:lnSpc>
              <a:spcAft>
                <a:spcPts val="1500"/>
              </a:spcAft>
            </a:pPr>
            <a:b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br>
            <a:r>
              <a:rPr lang="en-US"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The woman</a:t>
            </a:r>
            <a:r>
              <a:rPr lang="en-US" sz="2800" b="1" dirty="0">
                <a:solidFill>
                  <a:srgbClr val="000000"/>
                </a:solidFill>
                <a:latin typeface="Georgia" panose="02040502050405020303" pitchFamily="18" charset="0"/>
                <a:ea typeface="Times New Roman" panose="02020603050405020304" pitchFamily="18" charset="0"/>
                <a:cs typeface="Georgia" panose="02040502050405020303" pitchFamily="18" charset="0"/>
              </a:rPr>
              <a:t> </a:t>
            </a:r>
            <a:r>
              <a:rPr lang="en-US" sz="2800" b="1" dirty="0">
                <a:solidFill>
                  <a:srgbClr val="FF6600"/>
                </a:solidFill>
                <a:latin typeface="Georgia" panose="02040502050405020303" pitchFamily="18" charset="0"/>
                <a:ea typeface="Times New Roman" panose="02020603050405020304" pitchFamily="18" charset="0"/>
                <a:cs typeface="Times New Roman" panose="02020603050405020304" pitchFamily="18" charset="0"/>
              </a:rPr>
              <a:t>whose</a:t>
            </a:r>
            <a: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car is a BMW is coming tonight.</a:t>
            </a:r>
          </a:p>
          <a:p>
            <a:pPr>
              <a:lnSpc>
                <a:spcPts val="1800"/>
              </a:lnSpc>
              <a:spcAft>
                <a:spcPts val="1500"/>
              </a:spcAft>
            </a:pPr>
            <a:endParaRPr lang="en-US" sz="2800" b="1" dirty="0">
              <a:latin typeface="Calibri" panose="020F0502020204030204" pitchFamily="34" charset="0"/>
              <a:ea typeface="Calibri" panose="020F0502020204030204" pitchFamily="34" charset="0"/>
              <a:cs typeface="Arial" panose="020B0604020202020204" pitchFamily="34" charset="0"/>
            </a:endParaRPr>
          </a:p>
          <a:p>
            <a:pPr>
              <a:lnSpc>
                <a:spcPts val="1800"/>
              </a:lnSpc>
              <a:spcAft>
                <a:spcPts val="1500"/>
              </a:spcAft>
            </a:pPr>
            <a: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The house belongs to me. Its roof is very old.</a:t>
            </a:r>
          </a:p>
          <a:p>
            <a:pPr>
              <a:lnSpc>
                <a:spcPts val="1800"/>
              </a:lnSpc>
              <a:spcAft>
                <a:spcPts val="1500"/>
              </a:spcAft>
            </a:pPr>
            <a:b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br>
            <a:r>
              <a:rPr lang="en-US"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The house</a:t>
            </a:r>
            <a:r>
              <a:rPr lang="en-US" sz="2800" b="1" dirty="0">
                <a:solidFill>
                  <a:srgbClr val="000000"/>
                </a:solidFill>
                <a:latin typeface="Georgia" panose="02040502050405020303" pitchFamily="18" charset="0"/>
                <a:ea typeface="Times New Roman" panose="02020603050405020304" pitchFamily="18" charset="0"/>
                <a:cs typeface="Georgia" panose="02040502050405020303" pitchFamily="18" charset="0"/>
              </a:rPr>
              <a:t> </a:t>
            </a:r>
            <a:r>
              <a:rPr lang="en-US" sz="2800" b="1" dirty="0">
                <a:solidFill>
                  <a:srgbClr val="FF6600"/>
                </a:solidFill>
                <a:latin typeface="Georgia" panose="02040502050405020303" pitchFamily="18" charset="0"/>
                <a:ea typeface="Times New Roman" panose="02020603050405020304" pitchFamily="18" charset="0"/>
                <a:cs typeface="Times New Roman" panose="02020603050405020304" pitchFamily="18" charset="0"/>
              </a:rPr>
              <a:t>whose</a:t>
            </a:r>
            <a:r>
              <a:rPr lang="en-US" sz="2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roof is old belongs to me.</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8627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A8A-119B-9E6D-66C1-F84E98CD070A}"/>
              </a:ext>
            </a:extLst>
          </p:cNvPr>
          <p:cNvSpPr>
            <a:spLocks noGrp="1"/>
          </p:cNvSpPr>
          <p:nvPr>
            <p:ph type="ctrTitle"/>
          </p:nvPr>
        </p:nvSpPr>
        <p:spPr/>
        <p:txBody>
          <a:bodyPr/>
          <a:lstStyle/>
          <a:p>
            <a:r>
              <a:rPr lang="en-US" dirty="0"/>
              <a:t>Defining and non-defining</a:t>
            </a:r>
          </a:p>
        </p:txBody>
      </p:sp>
      <p:sp>
        <p:nvSpPr>
          <p:cNvPr id="3" name="Subtitle 2">
            <a:extLst>
              <a:ext uri="{FF2B5EF4-FFF2-40B4-BE49-F238E27FC236}">
                <a16:creationId xmlns:a16="http://schemas.microsoft.com/office/drawing/2014/main" id="{F616B000-5A25-0E7F-83F5-44956734DAB9}"/>
              </a:ext>
            </a:extLst>
          </p:cNvPr>
          <p:cNvSpPr>
            <a:spLocks noGrp="1"/>
          </p:cNvSpPr>
          <p:nvPr>
            <p:ph type="subTitle" idx="1"/>
          </p:nvPr>
        </p:nvSpPr>
        <p:spPr/>
        <p:txBody>
          <a:bodyPr/>
          <a:lstStyle/>
          <a:p>
            <a:r>
              <a:rPr lang="en-US" dirty="0"/>
              <a:t>relative clauses</a:t>
            </a:r>
          </a:p>
        </p:txBody>
      </p:sp>
    </p:spTree>
    <p:extLst>
      <p:ext uri="{BB962C8B-B14F-4D97-AF65-F5344CB8AC3E}">
        <p14:creationId xmlns:p14="http://schemas.microsoft.com/office/powerpoint/2010/main" val="401571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88A901F-2380-409D-B12F-3A0FDAFAEE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4CD50C8-2F85-4F12-A5B5-9336E254A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964D6B3-4E8F-9C30-88B9-F77AFEF5C49A}"/>
              </a:ext>
            </a:extLst>
          </p:cNvPr>
          <p:cNvSpPr>
            <a:spLocks noGrp="1"/>
          </p:cNvSpPr>
          <p:nvPr>
            <p:ph type="title"/>
          </p:nvPr>
        </p:nvSpPr>
        <p:spPr>
          <a:xfrm>
            <a:off x="457200" y="4960137"/>
            <a:ext cx="7772400" cy="1463040"/>
          </a:xfrm>
        </p:spPr>
        <p:txBody>
          <a:bodyPr vert="horz" lIns="91440" tIns="45720" rIns="91440" bIns="45720" rtlCol="0" anchor="ctr">
            <a:normAutofit/>
          </a:bodyPr>
          <a:lstStyle/>
          <a:p>
            <a:r>
              <a:rPr lang="en-US" dirty="0"/>
              <a:t>What is the meaning of Defining and non-defining </a:t>
            </a:r>
          </a:p>
        </p:txBody>
      </p:sp>
      <p:sp>
        <p:nvSpPr>
          <p:cNvPr id="4" name="Text Placeholder 3">
            <a:extLst>
              <a:ext uri="{FF2B5EF4-FFF2-40B4-BE49-F238E27FC236}">
                <a16:creationId xmlns:a16="http://schemas.microsoft.com/office/drawing/2014/main" id="{BCFCA993-B279-92D7-48C2-70B063129851}"/>
              </a:ext>
            </a:extLst>
          </p:cNvPr>
          <p:cNvSpPr>
            <a:spLocks noGrp="1"/>
          </p:cNvSpPr>
          <p:nvPr>
            <p:ph type="body" sz="half" idx="2"/>
          </p:nvPr>
        </p:nvSpPr>
        <p:spPr>
          <a:xfrm>
            <a:off x="8610600" y="4960137"/>
            <a:ext cx="3200400" cy="1463040"/>
          </a:xfrm>
        </p:spPr>
        <p:txBody>
          <a:bodyPr vert="horz" lIns="91440" tIns="45720" rIns="91440" bIns="45720" rtlCol="0" anchor="ctr">
            <a:normAutofit/>
          </a:bodyPr>
          <a:lstStyle/>
          <a:p>
            <a:r>
              <a:rPr lang="en-US" dirty="0"/>
              <a:t>Use your phone and google it.</a:t>
            </a:r>
          </a:p>
        </p:txBody>
      </p:sp>
      <p:pic>
        <p:nvPicPr>
          <p:cNvPr id="5" name="Picture Placeholder 4">
            <a:extLst>
              <a:ext uri="{FF2B5EF4-FFF2-40B4-BE49-F238E27FC236}">
                <a16:creationId xmlns:a16="http://schemas.microsoft.com/office/drawing/2014/main" id="{DAFBAD37-484A-0EBE-8A9E-1F67EC137D27}"/>
              </a:ext>
            </a:extLst>
          </p:cNvPr>
          <p:cNvPicPr>
            <a:picLocks noGrp="1" noChangeAspect="1"/>
          </p:cNvPicPr>
          <p:nvPr>
            <p:ph type="pic" idx="1"/>
          </p:nvPr>
        </p:nvPicPr>
        <p:blipFill>
          <a:blip r:embed="rId3"/>
          <a:srcRect r="10001" b="1"/>
          <a:stretch>
            <a:fillRect/>
          </a:stretch>
        </p:blipFill>
        <p:spPr>
          <a:xfrm>
            <a:off x="0" y="-1"/>
            <a:ext cx="12192000" cy="4572001"/>
          </a:xfrm>
          <a:prstGeom prst="rect">
            <a:avLst/>
          </a:prstGeom>
        </p:spPr>
      </p:pic>
    </p:spTree>
    <p:extLst>
      <p:ext uri="{BB962C8B-B14F-4D97-AF65-F5344CB8AC3E}">
        <p14:creationId xmlns:p14="http://schemas.microsoft.com/office/powerpoint/2010/main" val="39371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3CC1-73AF-E31C-207E-B549E879F3C9}"/>
              </a:ext>
            </a:extLst>
          </p:cNvPr>
          <p:cNvSpPr>
            <a:spLocks noGrp="1"/>
          </p:cNvSpPr>
          <p:nvPr>
            <p:ph type="ctrTitle"/>
          </p:nvPr>
        </p:nvSpPr>
        <p:spPr>
          <a:xfrm>
            <a:off x="381000" y="5848141"/>
            <a:ext cx="7772400" cy="1463040"/>
          </a:xfrm>
        </p:spPr>
        <p:txBody>
          <a:bodyPr>
            <a:normAutofit/>
          </a:bodyPr>
          <a:lstStyle/>
          <a:p>
            <a:r>
              <a:rPr lang="en-US" dirty="0"/>
              <a:t>Take notes while watching.</a:t>
            </a:r>
          </a:p>
        </p:txBody>
      </p:sp>
      <p:sp>
        <p:nvSpPr>
          <p:cNvPr id="3" name="Subtitle 2">
            <a:extLst>
              <a:ext uri="{FF2B5EF4-FFF2-40B4-BE49-F238E27FC236}">
                <a16:creationId xmlns:a16="http://schemas.microsoft.com/office/drawing/2014/main" id="{34FB5C51-1387-4F5F-C75C-D799F6AC9C62}"/>
              </a:ext>
            </a:extLst>
          </p:cNvPr>
          <p:cNvSpPr>
            <a:spLocks noGrp="1"/>
          </p:cNvSpPr>
          <p:nvPr>
            <p:ph type="subTitle" idx="1"/>
          </p:nvPr>
        </p:nvSpPr>
        <p:spPr>
          <a:xfrm>
            <a:off x="8610600" y="4960137"/>
            <a:ext cx="3200400" cy="1463040"/>
          </a:xfrm>
        </p:spPr>
        <p:txBody>
          <a:bodyPr>
            <a:normAutofit/>
          </a:bodyPr>
          <a:lstStyle/>
          <a:p>
            <a:endParaRPr lang="en-US"/>
          </a:p>
        </p:txBody>
      </p:sp>
      <p:sp>
        <p:nvSpPr>
          <p:cNvPr id="14" name="Rectangle 13">
            <a:extLst>
              <a:ext uri="{FF2B5EF4-FFF2-40B4-BE49-F238E27FC236}">
                <a16:creationId xmlns:a16="http://schemas.microsoft.com/office/drawing/2014/main" id="{3C5ED0A0-6E58-4828-B5E9-FA61FD864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lative Clauses (Defining &amp; Non-Defining) ｜ EasyTeaching">
            <a:hlinkClick r:id="" action="ppaction://media"/>
            <a:extLst>
              <a:ext uri="{FF2B5EF4-FFF2-40B4-BE49-F238E27FC236}">
                <a16:creationId xmlns:a16="http://schemas.microsoft.com/office/drawing/2014/main" id="{B7911E57-F43F-6191-4045-6486F2E4BB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019" y="0"/>
            <a:ext cx="12002196" cy="5647174"/>
          </a:xfrm>
          <a:prstGeom prst="rect">
            <a:avLst/>
          </a:prstGeom>
        </p:spPr>
      </p:pic>
    </p:spTree>
    <p:extLst>
      <p:ext uri="{BB962C8B-B14F-4D97-AF65-F5344CB8AC3E}">
        <p14:creationId xmlns:p14="http://schemas.microsoft.com/office/powerpoint/2010/main" val="106682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29C29B9-CB4D-43C1-81A2-0CABE34D1F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634729-B536-B309-CD2A-7A3E371D5213}"/>
              </a:ext>
            </a:extLst>
          </p:cNvPr>
          <p:cNvSpPr txBox="1"/>
          <p:nvPr/>
        </p:nvSpPr>
        <p:spPr>
          <a:xfrm>
            <a:off x="4951048" y="804333"/>
            <a:ext cx="6306003" cy="5249334"/>
          </a:xfrm>
          <a:prstGeom prst="rect">
            <a:avLst/>
          </a:prstGeom>
        </p:spPr>
        <p:txBody>
          <a:bodyPr vert="horz" lIns="45720" tIns="45720" rIns="45720" bIns="45720" rtlCol="0" anchor="ctr">
            <a:normAutofit lnSpcReduction="10000"/>
          </a:bodyPr>
          <a:lstStyle/>
          <a:p>
            <a:pPr defTabSz="914400">
              <a:lnSpc>
                <a:spcPct val="90000"/>
              </a:lnSpc>
              <a:spcAft>
                <a:spcPts val="600"/>
              </a:spcAft>
              <a:buClr>
                <a:schemeClr val="accent1"/>
              </a:buClr>
            </a:pPr>
            <a:r>
              <a:rPr lang="en-US" sz="2000" b="1" dirty="0"/>
              <a:t>Defining Relative Clauses (essential information, no commas)</a:t>
            </a:r>
          </a:p>
          <a:p>
            <a:pPr defTabSz="914400">
              <a:lnSpc>
                <a:spcPct val="90000"/>
              </a:lnSpc>
              <a:spcAft>
                <a:spcPts val="600"/>
              </a:spcAft>
              <a:buClr>
                <a:schemeClr val="accent1"/>
              </a:buClr>
            </a:pPr>
            <a:r>
              <a:rPr lang="en-US" sz="2000" dirty="0"/>
              <a:t>-The man who is talking to the teacher is my uncle.(If we remove the clause, we don’t know which man.)	</a:t>
            </a:r>
          </a:p>
          <a:p>
            <a:pPr defTabSz="914400">
              <a:lnSpc>
                <a:spcPct val="90000"/>
              </a:lnSpc>
              <a:spcAft>
                <a:spcPts val="600"/>
              </a:spcAft>
              <a:buClr>
                <a:schemeClr val="accent1"/>
              </a:buClr>
            </a:pPr>
            <a:r>
              <a:rPr lang="en-US" sz="2000" dirty="0"/>
              <a:t>-The book that has a blue cover is mine.(Without the clause, we don’t know which book.)	</a:t>
            </a:r>
          </a:p>
          <a:p>
            <a:pPr defTabSz="914400">
              <a:lnSpc>
                <a:spcPct val="90000"/>
              </a:lnSpc>
              <a:spcAft>
                <a:spcPts val="600"/>
              </a:spcAft>
              <a:buClr>
                <a:schemeClr val="accent1"/>
              </a:buClr>
            </a:pPr>
            <a:r>
              <a:rPr lang="en-US" sz="2000" dirty="0"/>
              <a:t>-The girl whose phone is ringing is my cousin.(The clause tells us which girl.)</a:t>
            </a:r>
          </a:p>
          <a:p>
            <a:pPr defTabSz="914400">
              <a:lnSpc>
                <a:spcPct val="90000"/>
              </a:lnSpc>
              <a:spcAft>
                <a:spcPts val="600"/>
              </a:spcAft>
              <a:buClr>
                <a:schemeClr val="accent1"/>
              </a:buClr>
            </a:pPr>
            <a:endParaRPr lang="en-US" sz="2000" dirty="0"/>
          </a:p>
          <a:p>
            <a:pPr defTabSz="914400">
              <a:lnSpc>
                <a:spcPct val="90000"/>
              </a:lnSpc>
              <a:spcAft>
                <a:spcPts val="600"/>
              </a:spcAft>
              <a:buClr>
                <a:schemeClr val="accent1"/>
              </a:buClr>
            </a:pPr>
            <a:r>
              <a:rPr lang="en-US" sz="2000" b="1" dirty="0"/>
              <a:t>Non-Defining Relative Clauses (extra information, commas)	</a:t>
            </a:r>
          </a:p>
          <a:p>
            <a:pPr defTabSz="914400">
              <a:lnSpc>
                <a:spcPct val="90000"/>
              </a:lnSpc>
              <a:spcAft>
                <a:spcPts val="600"/>
              </a:spcAft>
              <a:buClr>
                <a:schemeClr val="accent1"/>
              </a:buClr>
            </a:pPr>
            <a:r>
              <a:rPr lang="en-US" sz="2000" dirty="0"/>
              <a:t>-My uncle, who is talking to the teacher, is very kind.(The clause is just extra information; we still know my uncle.)</a:t>
            </a:r>
          </a:p>
          <a:p>
            <a:pPr defTabSz="914400">
              <a:lnSpc>
                <a:spcPct val="90000"/>
              </a:lnSpc>
              <a:spcAft>
                <a:spcPts val="600"/>
              </a:spcAft>
              <a:buClr>
                <a:schemeClr val="accent1"/>
              </a:buClr>
            </a:pPr>
            <a:r>
              <a:rPr lang="en-US" sz="2000" dirty="0"/>
              <a:t>-This book, which has a blue cover, is my favorite.(Even if we remove it: “This book is my favorite.” Still clear.)	</a:t>
            </a:r>
          </a:p>
          <a:p>
            <a:pPr defTabSz="914400">
              <a:lnSpc>
                <a:spcPct val="90000"/>
              </a:lnSpc>
              <a:spcAft>
                <a:spcPts val="600"/>
              </a:spcAft>
              <a:buClr>
                <a:schemeClr val="accent1"/>
              </a:buClr>
            </a:pPr>
            <a:r>
              <a:rPr lang="en-US" sz="2000" dirty="0"/>
              <a:t>-Sara, whose phone is ringing, forgot to put it on silent.(We already know Sara; the clause just adds detail.)</a:t>
            </a:r>
          </a:p>
          <a:p>
            <a:pPr defTabSz="914400">
              <a:lnSpc>
                <a:spcPct val="90000"/>
              </a:lnSpc>
              <a:spcAft>
                <a:spcPts val="600"/>
              </a:spcAft>
              <a:buClr>
                <a:schemeClr val="accent1"/>
              </a:buClr>
            </a:pPr>
            <a:endParaRPr lang="en-US" dirty="0"/>
          </a:p>
          <a:p>
            <a:pPr defTabSz="914400">
              <a:lnSpc>
                <a:spcPct val="90000"/>
              </a:lnSpc>
              <a:spcAft>
                <a:spcPts val="600"/>
              </a:spcAft>
              <a:buClr>
                <a:schemeClr val="accent1"/>
              </a:buClr>
            </a:pPr>
            <a:endParaRPr lang="en-US" dirty="0"/>
          </a:p>
        </p:txBody>
      </p:sp>
    </p:spTree>
    <p:extLst>
      <p:ext uri="{BB962C8B-B14F-4D97-AF65-F5344CB8AC3E}">
        <p14:creationId xmlns:p14="http://schemas.microsoft.com/office/powerpoint/2010/main" val="310654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CE45-36C6-581B-D2B6-A4600C3177E1}"/>
              </a:ext>
            </a:extLst>
          </p:cNvPr>
          <p:cNvSpPr>
            <a:spLocks noGrp="1"/>
          </p:cNvSpPr>
          <p:nvPr>
            <p:ph type="title"/>
          </p:nvPr>
        </p:nvSpPr>
        <p:spPr>
          <a:xfrm>
            <a:off x="598100" y="477982"/>
            <a:ext cx="9720072" cy="5455227"/>
          </a:xfrm>
        </p:spPr>
        <p:txBody>
          <a:bodyPr>
            <a:noAutofit/>
          </a:bodyPr>
          <a:lstStyle/>
          <a:p>
            <a:r>
              <a:rPr lang="en-US" sz="2000" b="1" dirty="0"/>
              <a:t>Rally Coach Instructions</a:t>
            </a:r>
            <a:br>
              <a:rPr lang="en-US" sz="2000" b="1" dirty="0"/>
            </a:br>
            <a:r>
              <a:rPr lang="en-US" sz="2000" b="1" dirty="0"/>
              <a:t>Work with a partner.</a:t>
            </a:r>
            <a:r>
              <a:rPr lang="en-US" sz="2000" dirty="0"/>
              <a:t> Sit side by side.</a:t>
            </a:r>
            <a:br>
              <a:rPr lang="en-US" sz="2000" dirty="0"/>
            </a:br>
            <a:r>
              <a:rPr lang="en-US" sz="2000" b="1" dirty="0"/>
              <a:t>One person is the “Coach,” the other is the “Player.”</a:t>
            </a:r>
            <a:br>
              <a:rPr lang="en-US" sz="2000" dirty="0"/>
            </a:br>
            <a:r>
              <a:rPr lang="en-US" sz="2000" dirty="0"/>
              <a:t>The </a:t>
            </a:r>
            <a:r>
              <a:rPr lang="en-US" sz="2000" b="1" dirty="0"/>
              <a:t>Player</a:t>
            </a:r>
            <a:r>
              <a:rPr lang="en-US" sz="2000" dirty="0"/>
              <a:t> solves the first question on the worksheet.</a:t>
            </a:r>
            <a:br>
              <a:rPr lang="en-US" sz="2000" dirty="0"/>
            </a:br>
            <a:r>
              <a:rPr lang="en-US" sz="2000" dirty="0"/>
              <a:t>The </a:t>
            </a:r>
            <a:r>
              <a:rPr lang="en-US" sz="2000" b="1" dirty="0"/>
              <a:t>Coach</a:t>
            </a:r>
            <a:r>
              <a:rPr lang="en-US" sz="2000" dirty="0"/>
              <a:t> watches carefully, helps if needed, and checks the answer.</a:t>
            </a:r>
            <a:br>
              <a:rPr lang="en-US" sz="2000" dirty="0"/>
            </a:br>
            <a:r>
              <a:rPr lang="en-US" sz="2000" b="1" dirty="0"/>
              <a:t>Coaching rules:</a:t>
            </a:r>
            <a:br>
              <a:rPr lang="en-US" sz="2000" dirty="0"/>
            </a:br>
            <a:r>
              <a:rPr lang="en-US" sz="2000" dirty="0"/>
              <a:t>The Coach should guide, not give answers.</a:t>
            </a:r>
            <a:br>
              <a:rPr lang="en-US" sz="2000" dirty="0"/>
            </a:br>
            <a:r>
              <a:rPr lang="en-US" sz="2000" dirty="0"/>
              <a:t>Say things like: “Check that again,” “Try a different word,” or “Good job!”</a:t>
            </a:r>
            <a:br>
              <a:rPr lang="en-US" sz="2000" dirty="0"/>
            </a:br>
            <a:r>
              <a:rPr lang="en-US" sz="2000" b="1" dirty="0"/>
              <a:t>Switch roles after each question.</a:t>
            </a:r>
            <a:br>
              <a:rPr lang="en-US" sz="2000" dirty="0"/>
            </a:br>
            <a:r>
              <a:rPr lang="en-US" sz="2000" dirty="0"/>
              <a:t>Now the Coach becomes the Player, and the Player becomes the Coach.</a:t>
            </a:r>
            <a:br>
              <a:rPr lang="en-US" sz="2000" dirty="0"/>
            </a:br>
            <a:r>
              <a:rPr lang="en-US" sz="2000" b="1" dirty="0"/>
              <a:t>Continue until you finish all the worksheet questions.</a:t>
            </a:r>
            <a:br>
              <a:rPr lang="en-US" sz="2000" dirty="0"/>
            </a:br>
            <a:r>
              <a:rPr lang="en-US" sz="2000" b="1" dirty="0"/>
              <a:t>At the end, compare your answers together</a:t>
            </a:r>
            <a:r>
              <a:rPr lang="en-US" sz="2000" dirty="0"/>
              <a:t> and be ready to share with the class.</a:t>
            </a:r>
            <a:br>
              <a:rPr lang="en-US" sz="2000" dirty="0"/>
            </a:br>
            <a:endParaRPr lang="en-US" sz="2000" dirty="0"/>
          </a:p>
        </p:txBody>
      </p:sp>
      <p:pic>
        <p:nvPicPr>
          <p:cNvPr id="3" name="Picture 2">
            <a:extLst>
              <a:ext uri="{FF2B5EF4-FFF2-40B4-BE49-F238E27FC236}">
                <a16:creationId xmlns:a16="http://schemas.microsoft.com/office/drawing/2014/main" id="{DA1840D7-C3F8-1B02-BACD-267CA9209EEB}"/>
              </a:ext>
            </a:extLst>
          </p:cNvPr>
          <p:cNvPicPr>
            <a:picLocks noChangeAspect="1"/>
          </p:cNvPicPr>
          <p:nvPr/>
        </p:nvPicPr>
        <p:blipFill>
          <a:blip r:embed="rId2"/>
          <a:stretch>
            <a:fillRect/>
          </a:stretch>
        </p:blipFill>
        <p:spPr>
          <a:xfrm>
            <a:off x="9185563" y="3937601"/>
            <a:ext cx="2866593" cy="2640398"/>
          </a:xfrm>
          <a:prstGeom prst="rect">
            <a:avLst/>
          </a:prstGeom>
          <a:ln>
            <a:noFill/>
          </a:ln>
          <a:effectLst>
            <a:softEdge rad="112500"/>
          </a:effectLst>
        </p:spPr>
      </p:pic>
    </p:spTree>
    <p:extLst>
      <p:ext uri="{BB962C8B-B14F-4D97-AF65-F5344CB8AC3E}">
        <p14:creationId xmlns:p14="http://schemas.microsoft.com/office/powerpoint/2010/main" val="36913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9D6DD36-50FE-47C1-8D00-3D3C4187EC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F9ADC11-F6B8-4B69-8AC7-50377071A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4D87A0-BA55-4A8B-9FD6-6109543D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20720"/>
            <a:ext cx="3366054"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13223" y="1548020"/>
            <a:ext cx="6353967" cy="3023981"/>
          </a:xfrm>
        </p:spPr>
        <p:txBody>
          <a:bodyPr vert="horz" lIns="91440" tIns="45720" rIns="91440" bIns="45720" rtlCol="0" anchor="b">
            <a:normAutofit/>
          </a:bodyPr>
          <a:lstStyle/>
          <a:p>
            <a:r>
              <a:rPr lang="en-US" sz="2400" dirty="0"/>
              <a:t>Think of :</a:t>
            </a:r>
            <a:br>
              <a:rPr lang="en-US" sz="2400" dirty="0"/>
            </a:br>
            <a:br>
              <a:rPr lang="en-US" sz="2400" dirty="0"/>
            </a:br>
            <a:r>
              <a:rPr lang="en-US" sz="2400" dirty="0"/>
              <a:t>1- A person </a:t>
            </a:r>
            <a:r>
              <a:rPr lang="en-US" sz="2400" b="1" dirty="0"/>
              <a:t>who</a:t>
            </a:r>
            <a:r>
              <a:rPr lang="en-US" sz="2400" dirty="0"/>
              <a:t> always makes you laugh ---------</a:t>
            </a:r>
            <a:br>
              <a:rPr lang="en-US" sz="2400" dirty="0"/>
            </a:br>
            <a:r>
              <a:rPr lang="en-US" sz="2400" dirty="0"/>
              <a:t>2- A thing </a:t>
            </a:r>
            <a:r>
              <a:rPr lang="en-US" sz="2400" b="1" dirty="0"/>
              <a:t>that</a:t>
            </a:r>
            <a:r>
              <a:rPr lang="en-US" sz="2400" dirty="0"/>
              <a:t> you use every single day ---------</a:t>
            </a:r>
            <a:br>
              <a:rPr lang="en-US" sz="2400" dirty="0"/>
            </a:br>
            <a:r>
              <a:rPr lang="en-US" sz="2400" dirty="0"/>
              <a:t>3- A day </a:t>
            </a:r>
            <a:r>
              <a:rPr lang="en-US" sz="2400" b="1" dirty="0"/>
              <a:t>when</a:t>
            </a:r>
            <a:r>
              <a:rPr lang="en-US" sz="2400" dirty="0"/>
              <a:t> you felt proud of yourself ---------</a:t>
            </a:r>
            <a:br>
              <a:rPr lang="en-US" sz="2400" dirty="0"/>
            </a:br>
            <a:r>
              <a:rPr lang="en-US" sz="2400" dirty="0"/>
              <a:t>4- A place </a:t>
            </a:r>
            <a:r>
              <a:rPr lang="en-US" sz="2400" b="1" dirty="0"/>
              <a:t>where</a:t>
            </a:r>
            <a:r>
              <a:rPr lang="en-US" sz="2400" dirty="0"/>
              <a:t> you like to spend time with friends ---------</a:t>
            </a:r>
            <a:br>
              <a:rPr lang="en-US" sz="2400" dirty="0"/>
            </a:br>
            <a:r>
              <a:rPr lang="en-US" sz="2400" dirty="0"/>
              <a:t>5- A reason </a:t>
            </a:r>
            <a:r>
              <a:rPr lang="en-US" sz="2400" b="1" dirty="0"/>
              <a:t>why</a:t>
            </a:r>
            <a:r>
              <a:rPr lang="en-US" sz="2400" dirty="0"/>
              <a:t> people should eat healthy food ---------</a:t>
            </a:r>
            <a:br>
              <a:rPr lang="en-US" sz="2300" b="1" spc="200" dirty="0">
                <a:solidFill>
                  <a:srgbClr val="FFFFFF"/>
                </a:solidFill>
              </a:rPr>
            </a:br>
            <a:endParaRPr lang="en-US" sz="2300" b="1" spc="200" dirty="0">
              <a:solidFill>
                <a:srgbClr val="FFFFFF"/>
              </a:solidFill>
            </a:endParaRPr>
          </a:p>
        </p:txBody>
      </p:sp>
      <p:cxnSp>
        <p:nvCxnSpPr>
          <p:cNvPr id="17" name="Straight Connector 16">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0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07:00 minutes</a:t>
              </a:r>
            </a:p>
          </p:txBody>
        </p:sp>
      </p:gr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ction Button: Go Home 44">
            <a:hlinkClick r:id="" action="ppaction://hlinkshowjump?jump=firstslide" highlightClick="1"/>
            <a:extLst>
              <a:ext uri="{FF2B5EF4-FFF2-40B4-BE49-F238E27FC236}">
                <a16:creationId xmlns:a16="http://schemas.microsoft.com/office/drawing/2014/main" id="{FA377B85-2F22-45D6-B306-BACAFE1AB7D8}"/>
              </a:ext>
            </a:extLst>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FAE068-92BB-0328-C326-A14787F29D92}"/>
              </a:ext>
            </a:extLst>
          </p:cNvPr>
          <p:cNvSpPr txBox="1"/>
          <p:nvPr/>
        </p:nvSpPr>
        <p:spPr>
          <a:xfrm>
            <a:off x="478560" y="1345529"/>
            <a:ext cx="321518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PRESENTATION</a:t>
            </a:r>
            <a:r>
              <a:rPr lang="en-US" sz="2800" b="1" dirty="0">
                <a:latin typeface="Arial" panose="020B0604020202020204" pitchFamily="34" charset="0"/>
                <a:cs typeface="Arial" panose="020B0604020202020204" pitchFamily="34" charset="0"/>
              </a:rPr>
              <a:t> </a:t>
            </a:r>
          </a:p>
        </p:txBody>
      </p:sp>
      <p:pic>
        <p:nvPicPr>
          <p:cNvPr id="1026" name="Picture 2" descr="Free Kagan Strategies Cliparts, Download Free Kagan Strategies Cliparts png  images, Free ClipArts on Clipart Library">
            <a:extLst>
              <a:ext uri="{FF2B5EF4-FFF2-40B4-BE49-F238E27FC236}">
                <a16:creationId xmlns:a16="http://schemas.microsoft.com/office/drawing/2014/main" id="{997FCC3F-23EB-E97A-A427-00B0A1FAA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35" y="4627984"/>
            <a:ext cx="2708268" cy="18005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78283B-6DF6-D2F6-B263-182E192C0465}"/>
              </a:ext>
            </a:extLst>
          </p:cNvPr>
          <p:cNvSpPr txBox="1"/>
          <p:nvPr/>
        </p:nvSpPr>
        <p:spPr>
          <a:xfrm>
            <a:off x="671732" y="1868749"/>
            <a:ext cx="9731828" cy="4616648"/>
          </a:xfrm>
          <a:prstGeom prst="rect">
            <a:avLst/>
          </a:prstGeom>
          <a:noFill/>
        </p:spPr>
        <p:txBody>
          <a:bodyPr wrap="square">
            <a:spAutoFit/>
          </a:bodyPr>
          <a:lstStyle/>
          <a:p>
            <a:pPr>
              <a:buNone/>
            </a:pPr>
            <a:r>
              <a:rPr lang="en-US" sz="1400" b="1" dirty="0"/>
              <a:t>Instructions for Students</a:t>
            </a:r>
          </a:p>
          <a:p>
            <a:pPr>
              <a:buFont typeface="+mj-lt"/>
              <a:buAutoNum type="arabicPeriod"/>
            </a:pPr>
            <a:r>
              <a:rPr lang="en-US" sz="1400" b="1" dirty="0"/>
              <a:t>Take your Bingo sheet.</a:t>
            </a:r>
            <a:br>
              <a:rPr lang="en-US" sz="1400" dirty="0"/>
            </a:br>
            <a:r>
              <a:rPr lang="en-US" sz="1400" dirty="0"/>
              <a:t>Each box has a sentence (e.g., </a:t>
            </a:r>
            <a:r>
              <a:rPr lang="en-US" sz="1400" i="1" dirty="0"/>
              <a:t>Find someone who has a pet</a:t>
            </a:r>
            <a:r>
              <a:rPr lang="en-US" sz="1400" dirty="0"/>
              <a:t>, </a:t>
            </a:r>
            <a:r>
              <a:rPr lang="en-US" sz="1400" i="1" dirty="0"/>
              <a:t>Find someone who can play football</a:t>
            </a:r>
            <a:r>
              <a:rPr lang="en-US" sz="1400" dirty="0"/>
              <a:t>).</a:t>
            </a:r>
          </a:p>
          <a:p>
            <a:pPr>
              <a:buFont typeface="+mj-lt"/>
              <a:buAutoNum type="arabicPeriod"/>
            </a:pPr>
            <a:r>
              <a:rPr lang="en-US" sz="1400" b="1" dirty="0"/>
              <a:t>Stand up and move around the indoor playground.</a:t>
            </a:r>
            <a:br>
              <a:rPr lang="en-US" sz="1400" dirty="0"/>
            </a:br>
            <a:r>
              <a:rPr lang="en-US" sz="1400" dirty="0"/>
              <a:t>Talk to your classmates and ask them questions to match the sentences.</a:t>
            </a:r>
            <a:br>
              <a:rPr lang="en-US" sz="1400" dirty="0"/>
            </a:br>
            <a:r>
              <a:rPr lang="en-US" sz="1400" dirty="0"/>
              <a:t>Example: If the box says </a:t>
            </a:r>
            <a:r>
              <a:rPr lang="en-US" sz="1400" i="1" dirty="0"/>
              <a:t>Find someone who likes pizza</a:t>
            </a:r>
            <a:r>
              <a:rPr lang="en-US" sz="1400" dirty="0"/>
              <a:t>, ask:</a:t>
            </a:r>
            <a:br>
              <a:rPr lang="en-US" sz="1400" dirty="0"/>
            </a:br>
            <a:r>
              <a:rPr lang="en-US" sz="1400" i="1" dirty="0"/>
              <a:t>“Do you like pizza?”</a:t>
            </a:r>
            <a:endParaRPr lang="en-US" sz="1400" dirty="0"/>
          </a:p>
          <a:p>
            <a:pPr>
              <a:buFont typeface="+mj-lt"/>
              <a:buAutoNum type="arabicPeriod"/>
            </a:pPr>
            <a:r>
              <a:rPr lang="en-US" sz="1400" b="1" dirty="0"/>
              <a:t>If the answer is YES:</a:t>
            </a:r>
            <a:endParaRPr lang="en-US" sz="1400" dirty="0"/>
          </a:p>
          <a:p>
            <a:pPr marL="742950" lvl="1" indent="-285750">
              <a:buFont typeface="+mj-lt"/>
              <a:buAutoNum type="arabicPeriod"/>
            </a:pPr>
            <a:r>
              <a:rPr lang="en-US" sz="1400" dirty="0"/>
              <a:t>Write your classmate’s name in that box.</a:t>
            </a:r>
          </a:p>
          <a:p>
            <a:pPr marL="742950" lvl="1" indent="-285750">
              <a:buFont typeface="+mj-lt"/>
              <a:buAutoNum type="arabicPeriod"/>
            </a:pPr>
            <a:r>
              <a:rPr lang="en-US" sz="1400" dirty="0"/>
              <a:t>You can only write each person’s name once.</a:t>
            </a:r>
          </a:p>
          <a:p>
            <a:pPr>
              <a:buFont typeface="+mj-lt"/>
              <a:buAutoNum type="arabicPeriod"/>
            </a:pPr>
            <a:r>
              <a:rPr lang="en-US" sz="1400" b="1" dirty="0"/>
              <a:t>If the answer is NO:</a:t>
            </a:r>
            <a:endParaRPr lang="en-US" sz="1400" dirty="0"/>
          </a:p>
          <a:p>
            <a:pPr marL="742950" lvl="1" indent="-285750">
              <a:buFont typeface="+mj-lt"/>
              <a:buAutoNum type="arabicPeriod"/>
            </a:pPr>
            <a:r>
              <a:rPr lang="en-US" sz="1400" dirty="0"/>
              <a:t>Say thank you and go ask another classmate.</a:t>
            </a:r>
          </a:p>
          <a:p>
            <a:pPr>
              <a:buFont typeface="+mj-lt"/>
              <a:buAutoNum type="arabicPeriod"/>
            </a:pPr>
            <a:r>
              <a:rPr lang="en-US" sz="1400" b="1" dirty="0"/>
              <a:t>Your goal:</a:t>
            </a:r>
            <a:endParaRPr lang="en-US" sz="1400" dirty="0"/>
          </a:p>
          <a:p>
            <a:pPr marL="742950" lvl="1" indent="-285750">
              <a:buFont typeface="+mj-lt"/>
              <a:buAutoNum type="arabicPeriod"/>
            </a:pPr>
            <a:r>
              <a:rPr lang="en-US" sz="1400" dirty="0"/>
              <a:t>Fill in as many boxes as you can by finding different classmates.</a:t>
            </a:r>
          </a:p>
          <a:p>
            <a:pPr>
              <a:buFont typeface="+mj-lt"/>
              <a:buAutoNum type="arabicPeriod"/>
            </a:pPr>
            <a:r>
              <a:rPr lang="en-US" sz="1400" b="1" dirty="0"/>
              <a:t>Winning:</a:t>
            </a:r>
            <a:endParaRPr lang="en-US" sz="1400" dirty="0"/>
          </a:p>
          <a:p>
            <a:pPr marL="742950" lvl="1" indent="-285750">
              <a:buFont typeface="+mj-lt"/>
              <a:buAutoNum type="arabicPeriod"/>
            </a:pPr>
            <a:r>
              <a:rPr lang="en-US" sz="1400" dirty="0"/>
              <a:t>When you complete a full row (across, up-and-down, or diagonal), shout </a:t>
            </a:r>
            <a:r>
              <a:rPr lang="en-US" sz="1400" b="1" dirty="0"/>
              <a:t>“BINGO!”</a:t>
            </a:r>
            <a:endParaRPr lang="en-US" sz="1400" dirty="0"/>
          </a:p>
          <a:p>
            <a:pPr marL="742950" lvl="1" indent="-285750">
              <a:buFont typeface="+mj-lt"/>
              <a:buAutoNum type="arabicPeriod"/>
            </a:pPr>
            <a:r>
              <a:rPr lang="en-US" sz="1400" dirty="0"/>
              <a:t>Keep playing until time is up to see who can fill the most boxes.</a:t>
            </a:r>
          </a:p>
          <a:p>
            <a:pPr>
              <a:buFont typeface="+mj-lt"/>
              <a:buAutoNum type="arabicPeriod"/>
            </a:pPr>
            <a:r>
              <a:rPr lang="en-US" sz="1400" b="1" dirty="0"/>
              <a:t>Important Rules:</a:t>
            </a:r>
            <a:endParaRPr lang="en-US" sz="1400" dirty="0"/>
          </a:p>
          <a:p>
            <a:pPr marL="742950" lvl="1" indent="-285750">
              <a:buFont typeface="+mj-lt"/>
              <a:buAutoNum type="arabicPeriod"/>
            </a:pPr>
            <a:r>
              <a:rPr lang="en-US" sz="1400" dirty="0"/>
              <a:t>Speak in English.</a:t>
            </a:r>
          </a:p>
          <a:p>
            <a:pPr marL="742950" lvl="1" indent="-285750">
              <a:buFont typeface="+mj-lt"/>
              <a:buAutoNum type="arabicPeriod"/>
            </a:pPr>
            <a:r>
              <a:rPr lang="en-US" sz="1400" dirty="0"/>
              <a:t>Be polite when asking and answering.</a:t>
            </a:r>
          </a:p>
          <a:p>
            <a:pPr marL="742950" lvl="1" indent="-285750">
              <a:buFont typeface="+mj-lt"/>
              <a:buAutoNum type="arabicPeriod"/>
            </a:pPr>
            <a:r>
              <a:rPr lang="en-US" sz="1400" dirty="0"/>
              <a:t>Keep moving, don’t stay with the same partner too long.</a:t>
            </a:r>
          </a:p>
        </p:txBody>
      </p:sp>
    </p:spTree>
    <p:extLst>
      <p:ext uri="{BB962C8B-B14F-4D97-AF65-F5344CB8AC3E}">
        <p14:creationId xmlns:p14="http://schemas.microsoft.com/office/powerpoint/2010/main" val="388156756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389FFE7C-E583-49D7-B92E-1EC8D6D4F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D2945E-06BB-4ED7-B357-30CA7211C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b="1" spc="200">
                <a:solidFill>
                  <a:srgbClr val="FFFFFF"/>
                </a:solidFill>
              </a:rPr>
              <a:t>Relative pronouns : </a:t>
            </a:r>
          </a:p>
        </p:txBody>
      </p:sp>
      <p:cxnSp>
        <p:nvCxnSpPr>
          <p:cNvPr id="17" name="Straight Connector 16">
            <a:extLst>
              <a:ext uri="{FF2B5EF4-FFF2-40B4-BE49-F238E27FC236}">
                <a16:creationId xmlns:a16="http://schemas.microsoft.com/office/drawing/2014/main" id="{F4C9872C-B3B3-4A61-B20E-F79415F455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317896293"/>
              </p:ext>
            </p:extLst>
          </p:nvPr>
        </p:nvGraphicFramePr>
        <p:xfrm>
          <a:off x="6096000" y="1095068"/>
          <a:ext cx="5459471" cy="5068826"/>
        </p:xfrm>
        <a:graphic>
          <a:graphicData uri="http://schemas.openxmlformats.org/drawingml/2006/table">
            <a:tbl>
              <a:tblPr firstRow="1" firstCol="1" bandRow="1">
                <a:noFill/>
                <a:tableStyleId>{5C22544A-7EE6-4342-B048-85BDC9FD1C3A}</a:tableStyleId>
              </a:tblPr>
              <a:tblGrid>
                <a:gridCol w="799524">
                  <a:extLst>
                    <a:ext uri="{9D8B030D-6E8A-4147-A177-3AD203B41FA5}">
                      <a16:colId xmlns:a16="http://schemas.microsoft.com/office/drawing/2014/main" val="3952331133"/>
                    </a:ext>
                  </a:extLst>
                </a:gridCol>
                <a:gridCol w="4659947">
                  <a:extLst>
                    <a:ext uri="{9D8B030D-6E8A-4147-A177-3AD203B41FA5}">
                      <a16:colId xmlns:a16="http://schemas.microsoft.com/office/drawing/2014/main" val="3185002874"/>
                    </a:ext>
                  </a:extLst>
                </a:gridCol>
              </a:tblGrid>
              <a:tr h="740293">
                <a:tc>
                  <a:txBody>
                    <a:bodyPr/>
                    <a:lstStyle/>
                    <a:p>
                      <a:pPr marL="0" marR="0" algn="ctr">
                        <a:spcBef>
                          <a:spcPts val="0"/>
                        </a:spcBef>
                        <a:spcAft>
                          <a:spcPts val="0"/>
                        </a:spcAft>
                      </a:pPr>
                      <a:r>
                        <a:rPr lang="en-US" sz="1500" b="1" cap="none" spc="0" dirty="0">
                          <a:solidFill>
                            <a:schemeClr val="tx1"/>
                          </a:solidFill>
                          <a:effectLst/>
                        </a:rPr>
                        <a:t>who</a:t>
                      </a:r>
                    </a:p>
                    <a:p>
                      <a:pPr marL="0" marR="0" algn="ctr">
                        <a:spcBef>
                          <a:spcPts val="0"/>
                        </a:spcBef>
                        <a:spcAft>
                          <a:spcPts val="0"/>
                        </a:spcAft>
                      </a:pPr>
                      <a:r>
                        <a:rPr lang="en-US" sz="1500" b="1" cap="none" spc="0" dirty="0">
                          <a:solidFill>
                            <a:schemeClr val="tx1"/>
                          </a:solidFill>
                          <a:effectLst/>
                        </a:rPr>
                        <a:t> </a:t>
                      </a:r>
                      <a:endParaRPr lang="en-US" sz="1500" b="1" cap="none" spc="0" dirty="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lnL>
                    <a:lnR w="12700" cmpd="sng">
                      <a:noFill/>
                    </a:lnR>
                    <a:lnT w="28575" cap="flat" cmpd="sng" algn="ctr">
                      <a:solidFill>
                        <a:schemeClr val="tx1"/>
                      </a:solidFill>
                      <a:prstDash val="solid"/>
                    </a:lnT>
                    <a:lnB w="38100" cmpd="sng">
                      <a:noFill/>
                    </a:lnB>
                    <a:noFill/>
                  </a:tcPr>
                </a:tc>
                <a:tc>
                  <a:txBody>
                    <a:bodyPr/>
                    <a:lstStyle/>
                    <a:p>
                      <a:pPr marL="0" marR="0" algn="l">
                        <a:spcBef>
                          <a:spcPts val="0"/>
                        </a:spcBef>
                        <a:spcAft>
                          <a:spcPts val="0"/>
                        </a:spcAft>
                      </a:pPr>
                      <a:r>
                        <a:rPr lang="en-US" sz="1500" b="1" cap="none" spc="0" dirty="0">
                          <a:solidFill>
                            <a:schemeClr val="tx1"/>
                          </a:solidFill>
                          <a:effectLst/>
                        </a:rPr>
                        <a:t>subject pronoun for people 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cap="none" spc="0" dirty="0">
                          <a:solidFill>
                            <a:schemeClr val="tx1"/>
                          </a:solidFill>
                          <a:effectLst/>
                        </a:rPr>
                        <a:t>E.g. The teacher who explained the lesson is very kind. </a:t>
                      </a:r>
                      <a:r>
                        <a:rPr lang="en-US" sz="1600" dirty="0"/>
                        <a:t> teacher </a:t>
                      </a:r>
                      <a:r>
                        <a:rPr lang="en-US" sz="1600" b="1" dirty="0"/>
                        <a:t>who</a:t>
                      </a:r>
                      <a:r>
                        <a:rPr lang="en-US" sz="1600" dirty="0"/>
                        <a:t> explained the lesson is very kind</a:t>
                      </a:r>
                    </a:p>
                  </a:txBody>
                  <a:tcPr marL="0" marR="68125" marT="27250" marB="20437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067624639"/>
                  </a:ext>
                </a:extLst>
              </a:tr>
              <a:tr h="740293">
                <a:tc>
                  <a:txBody>
                    <a:bodyPr/>
                    <a:lstStyle/>
                    <a:p>
                      <a:pPr marL="0" marR="0" algn="ctr">
                        <a:spcBef>
                          <a:spcPts val="0"/>
                        </a:spcBef>
                        <a:spcAft>
                          <a:spcPts val="0"/>
                        </a:spcAft>
                      </a:pPr>
                      <a:r>
                        <a:rPr lang="en-US" sz="1500" b="1" cap="none" spc="0">
                          <a:solidFill>
                            <a:schemeClr val="tx1"/>
                          </a:solidFill>
                          <a:effectLst/>
                        </a:rPr>
                        <a:t>whom</a:t>
                      </a:r>
                      <a:endParaRPr lang="en-US" sz="1500" b="1" cap="none" spc="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gn="l">
                        <a:spcBef>
                          <a:spcPts val="0"/>
                        </a:spcBef>
                        <a:spcAft>
                          <a:spcPts val="0"/>
                        </a:spcAft>
                      </a:pPr>
                      <a:r>
                        <a:rPr lang="en-US" sz="1500" b="1" cap="none" spc="0" dirty="0">
                          <a:solidFill>
                            <a:schemeClr val="tx1"/>
                          </a:solidFill>
                          <a:effectLst/>
                          <a:latin typeface="Cambria" panose="02040503050406030204" pitchFamily="18" charset="0"/>
                          <a:ea typeface="Times New Roman" panose="02020603050405020304" pitchFamily="18" charset="0"/>
                          <a:cs typeface="Arial" panose="020B0604020202020204" pitchFamily="34" charset="0"/>
                        </a:rPr>
                        <a:t>Object pronoun for people only.</a:t>
                      </a:r>
                    </a:p>
                    <a:p>
                      <a:pPr marL="0" marR="0" algn="l">
                        <a:spcBef>
                          <a:spcPts val="0"/>
                        </a:spcBef>
                        <a:spcAft>
                          <a:spcPts val="0"/>
                        </a:spcAft>
                      </a:pPr>
                      <a:r>
                        <a:rPr lang="en-US" sz="1600" dirty="0"/>
                        <a:t>The girl </a:t>
                      </a:r>
                      <a:r>
                        <a:rPr lang="en-US" sz="1600" b="1" dirty="0"/>
                        <a:t>whom</a:t>
                      </a:r>
                      <a:r>
                        <a:rPr lang="en-US" sz="1600" dirty="0"/>
                        <a:t> we invited came late</a:t>
                      </a:r>
                      <a:endParaRPr lang="en-US" sz="1500" b="1" cap="none" spc="0" dirty="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565131338"/>
                  </a:ext>
                </a:extLst>
              </a:tr>
              <a:tr h="967377">
                <a:tc>
                  <a:txBody>
                    <a:bodyPr/>
                    <a:lstStyle/>
                    <a:p>
                      <a:pPr marL="0" marR="0" algn="ctr">
                        <a:spcBef>
                          <a:spcPts val="0"/>
                        </a:spcBef>
                        <a:spcAft>
                          <a:spcPts val="0"/>
                        </a:spcAft>
                      </a:pPr>
                      <a:r>
                        <a:rPr lang="en-US" sz="1500" b="1" cap="none" spc="0">
                          <a:solidFill>
                            <a:schemeClr val="tx1"/>
                          </a:solidFill>
                          <a:effectLst/>
                        </a:rPr>
                        <a:t>which</a:t>
                      </a:r>
                      <a:endParaRPr lang="en-US" sz="1500" b="1" cap="none" spc="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gn="l">
                        <a:spcBef>
                          <a:spcPts val="0"/>
                        </a:spcBef>
                        <a:spcAft>
                          <a:spcPts val="0"/>
                        </a:spcAft>
                      </a:pPr>
                      <a:r>
                        <a:rPr lang="en-US" sz="1500" b="1" cap="none" spc="0" dirty="0">
                          <a:solidFill>
                            <a:schemeClr val="tx1"/>
                          </a:solidFill>
                          <a:effectLst/>
                        </a:rPr>
                        <a:t>subject and object pronoun used for things only. </a:t>
                      </a:r>
                    </a:p>
                    <a:p>
                      <a:pPr marL="0" marR="0" algn="l">
                        <a:spcBef>
                          <a:spcPts val="0"/>
                        </a:spcBef>
                        <a:spcAft>
                          <a:spcPts val="0"/>
                        </a:spcAft>
                      </a:pPr>
                      <a:r>
                        <a:rPr lang="en-US" sz="1500" b="1" cap="none" spc="0" dirty="0">
                          <a:solidFill>
                            <a:schemeClr val="tx1"/>
                          </a:solidFill>
                          <a:effectLst/>
                        </a:rPr>
                        <a:t> </a:t>
                      </a:r>
                    </a:p>
                    <a:p>
                      <a:pPr marL="0" marR="0" algn="l">
                        <a:spcBef>
                          <a:spcPts val="0"/>
                        </a:spcBef>
                        <a:spcAft>
                          <a:spcPts val="0"/>
                        </a:spcAft>
                      </a:pPr>
                      <a:r>
                        <a:rPr lang="en-US" sz="1500" b="1" cap="none" spc="0" dirty="0">
                          <a:solidFill>
                            <a:schemeClr val="tx1"/>
                          </a:solidFill>
                          <a:effectLst/>
                        </a:rPr>
                        <a:t>E.g. The cake which she made was delicious.</a:t>
                      </a:r>
                      <a:endParaRPr lang="en-US" sz="1500" b="1" cap="none" spc="0" dirty="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912311447"/>
                  </a:ext>
                </a:extLst>
              </a:tr>
              <a:tr h="740293">
                <a:tc>
                  <a:txBody>
                    <a:bodyPr/>
                    <a:lstStyle/>
                    <a:p>
                      <a:pPr marL="0" marR="0" algn="ctr">
                        <a:spcBef>
                          <a:spcPts val="0"/>
                        </a:spcBef>
                        <a:spcAft>
                          <a:spcPts val="0"/>
                        </a:spcAft>
                      </a:pPr>
                      <a:r>
                        <a:rPr lang="en-US" sz="1500" b="1" cap="none" spc="0">
                          <a:solidFill>
                            <a:schemeClr val="tx1"/>
                          </a:solidFill>
                          <a:effectLst/>
                        </a:rPr>
                        <a:t>whose</a:t>
                      </a:r>
                      <a:endParaRPr lang="en-US" sz="1500" b="1" cap="none" spc="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gn="l">
                        <a:spcBef>
                          <a:spcPts val="0"/>
                        </a:spcBef>
                        <a:spcAft>
                          <a:spcPts val="0"/>
                        </a:spcAft>
                      </a:pPr>
                      <a:r>
                        <a:rPr lang="en-US" sz="1500" b="1" cap="none" spc="0" dirty="0">
                          <a:solidFill>
                            <a:schemeClr val="tx1"/>
                          </a:solidFill>
                          <a:effectLst/>
                        </a:rPr>
                        <a:t>used for possessions.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cap="none" spc="0" dirty="0">
                          <a:solidFill>
                            <a:schemeClr val="tx1"/>
                          </a:solidFill>
                          <a:effectLst/>
                        </a:rPr>
                        <a:t>E.g. </a:t>
                      </a:r>
                      <a:r>
                        <a:rPr lang="en-US" sz="1600" dirty="0"/>
                        <a:t>The girl </a:t>
                      </a:r>
                      <a:r>
                        <a:rPr lang="en-US" sz="1600" b="1" dirty="0"/>
                        <a:t>whose</a:t>
                      </a:r>
                      <a:r>
                        <a:rPr lang="en-US" sz="1600" dirty="0"/>
                        <a:t> father is a doctor is very smart.</a:t>
                      </a:r>
                    </a:p>
                  </a:txBody>
                  <a:tcPr marL="0" marR="68125" marT="27250" marB="204375">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1222982502"/>
                  </a:ext>
                </a:extLst>
              </a:tr>
              <a:tr h="740293">
                <a:tc>
                  <a:txBody>
                    <a:bodyPr/>
                    <a:lstStyle/>
                    <a:p>
                      <a:pPr marL="0" marR="0" algn="ctr">
                        <a:spcBef>
                          <a:spcPts val="0"/>
                        </a:spcBef>
                        <a:spcAft>
                          <a:spcPts val="0"/>
                        </a:spcAft>
                      </a:pPr>
                      <a:r>
                        <a:rPr lang="en-US" sz="1500" b="1" cap="none" spc="0">
                          <a:solidFill>
                            <a:schemeClr val="tx1"/>
                          </a:solidFill>
                          <a:effectLst/>
                        </a:rPr>
                        <a:t>where</a:t>
                      </a:r>
                      <a:endParaRPr lang="en-US" sz="1500" b="1" cap="none" spc="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gn="l">
                        <a:spcBef>
                          <a:spcPts val="0"/>
                        </a:spcBef>
                        <a:spcAft>
                          <a:spcPts val="0"/>
                        </a:spcAft>
                      </a:pPr>
                      <a:r>
                        <a:rPr lang="en-US" sz="1500" b="1" cap="none" spc="0" dirty="0">
                          <a:solidFill>
                            <a:schemeClr val="tx1"/>
                          </a:solidFill>
                          <a:effectLst/>
                        </a:rPr>
                        <a:t>used for places.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city </a:t>
                      </a:r>
                      <a:r>
                        <a:rPr lang="en-US" sz="1600" b="1" dirty="0"/>
                        <a:t>where</a:t>
                      </a:r>
                      <a:r>
                        <a:rPr lang="en-US" sz="1600" dirty="0"/>
                        <a:t> I was born is very beautiful.</a:t>
                      </a:r>
                    </a:p>
                  </a:txBody>
                  <a:tcPr marL="0" marR="68125" marT="27250" marB="20437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628990351"/>
                  </a:ext>
                </a:extLst>
              </a:tr>
              <a:tr h="740293">
                <a:tc>
                  <a:txBody>
                    <a:bodyPr/>
                    <a:lstStyle/>
                    <a:p>
                      <a:pPr marL="0" marR="0" algn="ctr">
                        <a:spcBef>
                          <a:spcPts val="0"/>
                        </a:spcBef>
                        <a:spcAft>
                          <a:spcPts val="0"/>
                        </a:spcAft>
                      </a:pPr>
                      <a:r>
                        <a:rPr lang="en-US" sz="1500" b="1" cap="none" spc="0">
                          <a:solidFill>
                            <a:schemeClr val="tx1"/>
                          </a:solidFill>
                          <a:effectLst/>
                        </a:rPr>
                        <a:t>when</a:t>
                      </a:r>
                      <a:endParaRPr lang="en-US" sz="1500" b="1" cap="none" spc="0">
                        <a:solidFill>
                          <a:schemeClr val="tx1"/>
                        </a:solidFill>
                        <a:effectLst/>
                        <a:latin typeface="Cambria" panose="02040503050406030204" pitchFamily="18" charset="0"/>
                        <a:ea typeface="Times New Roman" panose="02020603050405020304" pitchFamily="18" charset="0"/>
                        <a:cs typeface="Arial" panose="020B0604020202020204" pitchFamily="34" charset="0"/>
                      </a:endParaRPr>
                    </a:p>
                  </a:txBody>
                  <a:tcPr marL="0" marR="68125" marT="27250" marB="204375">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l">
                        <a:spcBef>
                          <a:spcPts val="0"/>
                        </a:spcBef>
                        <a:spcAft>
                          <a:spcPts val="0"/>
                        </a:spcAft>
                      </a:pPr>
                      <a:r>
                        <a:rPr lang="en-US" sz="1500" b="1" cap="none" spc="0" dirty="0">
                          <a:solidFill>
                            <a:schemeClr val="tx1"/>
                          </a:solidFill>
                          <a:effectLst/>
                        </a:rPr>
                        <a:t>used for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moment </a:t>
                      </a:r>
                      <a:r>
                        <a:rPr lang="en-US" sz="1600" b="1" dirty="0"/>
                        <a:t>when</a:t>
                      </a:r>
                      <a:r>
                        <a:rPr lang="en-US" sz="1600" dirty="0"/>
                        <a:t> they arrived was happy.</a:t>
                      </a:r>
                    </a:p>
                    <a:p>
                      <a:pPr marL="0" marR="0" algn="l">
                        <a:spcBef>
                          <a:spcPts val="0"/>
                        </a:spcBef>
                        <a:spcAft>
                          <a:spcPts val="0"/>
                        </a:spcAft>
                      </a:pPr>
                      <a:endParaRPr lang="en-US" sz="1500" b="1" cap="none" spc="0" dirty="0">
                        <a:solidFill>
                          <a:schemeClr val="tx1"/>
                        </a:solidFill>
                        <a:effectLst/>
                      </a:endParaRPr>
                    </a:p>
                  </a:txBody>
                  <a:tcPr marL="0" marR="68125" marT="27250" marB="204375">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528087706"/>
                  </a:ext>
                </a:extLst>
              </a:tr>
            </a:tbl>
          </a:graphicData>
        </a:graphic>
      </p:graphicFrame>
    </p:spTree>
    <p:extLst>
      <p:ext uri="{BB962C8B-B14F-4D97-AF65-F5344CB8AC3E}">
        <p14:creationId xmlns:p14="http://schemas.microsoft.com/office/powerpoint/2010/main" val="32752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927C03-1B78-9F9D-1062-B0629DF41551}"/>
              </a:ext>
            </a:extLst>
          </p:cNvPr>
          <p:cNvSpPr txBox="1"/>
          <p:nvPr/>
        </p:nvSpPr>
        <p:spPr>
          <a:xfrm>
            <a:off x="376670" y="1976643"/>
            <a:ext cx="11936557" cy="1569660"/>
          </a:xfrm>
          <a:prstGeom prst="rect">
            <a:avLst/>
          </a:prstGeom>
          <a:noFill/>
        </p:spPr>
        <p:txBody>
          <a:bodyPr wrap="square">
            <a:spAutoFit/>
          </a:bodyPr>
          <a:lstStyle/>
          <a:p>
            <a:r>
              <a:rPr lang="en-US" sz="3200" b="1" dirty="0"/>
              <a:t>-Identify the relative clause in the following sentence :</a:t>
            </a:r>
            <a:endParaRPr lang="en-US" sz="3200" dirty="0"/>
          </a:p>
          <a:p>
            <a:pPr>
              <a:buNone/>
            </a:pPr>
            <a:endParaRPr lang="en-US" sz="3200" b="1" dirty="0"/>
          </a:p>
          <a:p>
            <a:pPr>
              <a:buNone/>
            </a:pPr>
            <a:r>
              <a:rPr lang="en-US" sz="3200" dirty="0"/>
              <a:t>The museum that Jordan built attracts many tourists every year.</a:t>
            </a:r>
          </a:p>
        </p:txBody>
      </p:sp>
    </p:spTree>
    <p:extLst>
      <p:ext uri="{BB962C8B-B14F-4D97-AF65-F5344CB8AC3E}">
        <p14:creationId xmlns:p14="http://schemas.microsoft.com/office/powerpoint/2010/main" val="288993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150" y="666207"/>
            <a:ext cx="9895496" cy="4990010"/>
          </a:xfrm>
        </p:spPr>
        <p:txBody>
          <a:bodyPr>
            <a:normAutofit/>
          </a:bodyPr>
          <a:lstStyle/>
          <a:p>
            <a:r>
              <a:rPr lang="en-US" b="1" dirty="0"/>
              <a:t>What is a relative clause or  Adjective Clause : </a:t>
            </a:r>
            <a:br>
              <a:rPr lang="en-US" b="1" dirty="0"/>
            </a:br>
            <a:br>
              <a:rPr lang="en-US" b="1" dirty="0"/>
            </a:br>
            <a:br>
              <a:rPr lang="en-US" b="1" dirty="0"/>
            </a:br>
            <a:br>
              <a:rPr lang="en-US" b="1" dirty="0"/>
            </a:br>
            <a:br>
              <a:rPr lang="en-US" b="1" dirty="0"/>
            </a:br>
            <a:br>
              <a:rPr lang="en-US" b="1" dirty="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56565254"/>
              </p:ext>
            </p:extLst>
          </p:nvPr>
        </p:nvGraphicFramePr>
        <p:xfrm>
          <a:off x="770710" y="2560322"/>
          <a:ext cx="10450284" cy="3709849"/>
        </p:xfrm>
        <a:graphic>
          <a:graphicData uri="http://schemas.openxmlformats.org/drawingml/2006/table">
            <a:tbl>
              <a:tblPr firstRow="1" bandRow="1">
                <a:tableStyleId>{5C22544A-7EE6-4342-B048-85BDC9FD1C3A}</a:tableStyleId>
              </a:tblPr>
              <a:tblGrid>
                <a:gridCol w="2612571">
                  <a:extLst>
                    <a:ext uri="{9D8B030D-6E8A-4147-A177-3AD203B41FA5}">
                      <a16:colId xmlns:a16="http://schemas.microsoft.com/office/drawing/2014/main" val="1541864080"/>
                    </a:ext>
                  </a:extLst>
                </a:gridCol>
                <a:gridCol w="2612571">
                  <a:extLst>
                    <a:ext uri="{9D8B030D-6E8A-4147-A177-3AD203B41FA5}">
                      <a16:colId xmlns:a16="http://schemas.microsoft.com/office/drawing/2014/main" val="3143852654"/>
                    </a:ext>
                  </a:extLst>
                </a:gridCol>
                <a:gridCol w="2612571">
                  <a:extLst>
                    <a:ext uri="{9D8B030D-6E8A-4147-A177-3AD203B41FA5}">
                      <a16:colId xmlns:a16="http://schemas.microsoft.com/office/drawing/2014/main" val="2550098203"/>
                    </a:ext>
                  </a:extLst>
                </a:gridCol>
                <a:gridCol w="2612571">
                  <a:extLst>
                    <a:ext uri="{9D8B030D-6E8A-4147-A177-3AD203B41FA5}">
                      <a16:colId xmlns:a16="http://schemas.microsoft.com/office/drawing/2014/main" val="2456476090"/>
                    </a:ext>
                  </a:extLst>
                </a:gridCol>
              </a:tblGrid>
              <a:tr h="1477373">
                <a:tc>
                  <a:txBody>
                    <a:bodyPr/>
                    <a:lstStyle/>
                    <a:p>
                      <a:r>
                        <a:rPr lang="en-US" sz="2400" b="1" dirty="0"/>
                        <a:t>Subject </a:t>
                      </a:r>
                    </a:p>
                  </a:txBody>
                  <a:tcPr/>
                </a:tc>
                <a:tc>
                  <a:txBody>
                    <a:bodyPr/>
                    <a:lstStyle/>
                    <a:p>
                      <a:r>
                        <a:rPr lang="en-US" sz="2400" b="1" dirty="0">
                          <a:solidFill>
                            <a:srgbClr val="7030A0"/>
                          </a:solidFill>
                        </a:rPr>
                        <a:t>Relative clause </a:t>
                      </a:r>
                    </a:p>
                  </a:txBody>
                  <a:tcPr/>
                </a:tc>
                <a:tc>
                  <a:txBody>
                    <a:bodyPr/>
                    <a:lstStyle/>
                    <a:p>
                      <a:r>
                        <a:rPr lang="en-US" sz="2400" b="1" dirty="0"/>
                        <a:t> the verb of the sentence </a:t>
                      </a:r>
                    </a:p>
                  </a:txBody>
                  <a:tcPr/>
                </a:tc>
                <a:tc>
                  <a:txBody>
                    <a:bodyPr/>
                    <a:lstStyle/>
                    <a:p>
                      <a:r>
                        <a:rPr lang="en-US" sz="2400" b="1" dirty="0"/>
                        <a:t>The complement of the sentence </a:t>
                      </a:r>
                    </a:p>
                  </a:txBody>
                  <a:tcPr/>
                </a:tc>
                <a:extLst>
                  <a:ext uri="{0D108BD9-81ED-4DB2-BD59-A6C34878D82A}">
                    <a16:rowId xmlns:a16="http://schemas.microsoft.com/office/drawing/2014/main" val="2480793004"/>
                  </a:ext>
                </a:extLst>
              </a:tr>
              <a:tr h="599157">
                <a:tc>
                  <a:txBody>
                    <a:bodyPr/>
                    <a:lstStyle/>
                    <a:p>
                      <a:r>
                        <a:rPr lang="en-US" sz="2400" b="1" dirty="0"/>
                        <a:t> The</a:t>
                      </a:r>
                      <a:r>
                        <a:rPr lang="en-US" sz="2400" b="1" baseline="0" dirty="0"/>
                        <a:t> man </a:t>
                      </a:r>
                      <a:endParaRPr lang="en-US" sz="2400" b="1" dirty="0"/>
                    </a:p>
                  </a:txBody>
                  <a:tcPr/>
                </a:tc>
                <a:tc>
                  <a:txBody>
                    <a:bodyPr/>
                    <a:lstStyle/>
                    <a:p>
                      <a:r>
                        <a:rPr lang="en-US" sz="2400" b="1" dirty="0">
                          <a:solidFill>
                            <a:srgbClr val="7030A0"/>
                          </a:solidFill>
                        </a:rPr>
                        <a:t>who helped me </a:t>
                      </a:r>
                    </a:p>
                  </a:txBody>
                  <a:tcPr/>
                </a:tc>
                <a:tc>
                  <a:txBody>
                    <a:bodyPr/>
                    <a:lstStyle/>
                    <a:p>
                      <a:r>
                        <a:rPr lang="en-US" sz="2400" b="1" dirty="0"/>
                        <a:t>Is </a:t>
                      </a:r>
                    </a:p>
                  </a:txBody>
                  <a:tcPr/>
                </a:tc>
                <a:tc>
                  <a:txBody>
                    <a:bodyPr/>
                    <a:lstStyle/>
                    <a:p>
                      <a:r>
                        <a:rPr lang="en-US" sz="2400" b="1" dirty="0"/>
                        <a:t>a doctor</a:t>
                      </a:r>
                      <a:r>
                        <a:rPr lang="en-US" sz="2400" b="1" baseline="0" dirty="0"/>
                        <a:t> </a:t>
                      </a:r>
                      <a:endParaRPr lang="en-US" sz="2400" b="1" dirty="0"/>
                    </a:p>
                  </a:txBody>
                  <a:tcPr/>
                </a:tc>
                <a:extLst>
                  <a:ext uri="{0D108BD9-81ED-4DB2-BD59-A6C34878D82A}">
                    <a16:rowId xmlns:a16="http://schemas.microsoft.com/office/drawing/2014/main" val="33278551"/>
                  </a:ext>
                </a:extLst>
              </a:tr>
              <a:tr h="1034162">
                <a:tc>
                  <a:txBody>
                    <a:bodyPr/>
                    <a:lstStyle/>
                    <a:p>
                      <a:r>
                        <a:rPr lang="en-US" sz="2400" b="1" dirty="0"/>
                        <a:t>The table </a:t>
                      </a:r>
                    </a:p>
                  </a:txBody>
                  <a:tcPr/>
                </a:tc>
                <a:tc>
                  <a:txBody>
                    <a:bodyPr/>
                    <a:lstStyle/>
                    <a:p>
                      <a:r>
                        <a:rPr lang="en-US" sz="2400" b="1" dirty="0">
                          <a:solidFill>
                            <a:srgbClr val="7030A0"/>
                          </a:solidFill>
                        </a:rPr>
                        <a:t>which I bought yesterday </a:t>
                      </a:r>
                    </a:p>
                  </a:txBody>
                  <a:tcPr/>
                </a:tc>
                <a:tc>
                  <a:txBody>
                    <a:bodyPr/>
                    <a:lstStyle/>
                    <a:p>
                      <a:r>
                        <a:rPr lang="en-US" sz="2400" b="1" dirty="0"/>
                        <a:t>Matches </a:t>
                      </a:r>
                    </a:p>
                  </a:txBody>
                  <a:tcPr/>
                </a:tc>
                <a:tc>
                  <a:txBody>
                    <a:bodyPr/>
                    <a:lstStyle/>
                    <a:p>
                      <a:r>
                        <a:rPr lang="en-US" sz="2400" b="1" dirty="0"/>
                        <a:t>the</a:t>
                      </a:r>
                      <a:r>
                        <a:rPr lang="en-US" sz="2400" b="1" baseline="0" dirty="0"/>
                        <a:t> furniture </a:t>
                      </a:r>
                      <a:endParaRPr lang="en-US" sz="2400" b="1" dirty="0"/>
                    </a:p>
                  </a:txBody>
                  <a:tcPr/>
                </a:tc>
                <a:extLst>
                  <a:ext uri="{0D108BD9-81ED-4DB2-BD59-A6C34878D82A}">
                    <a16:rowId xmlns:a16="http://schemas.microsoft.com/office/drawing/2014/main" val="1543729160"/>
                  </a:ext>
                </a:extLst>
              </a:tr>
              <a:tr h="599157">
                <a:tc>
                  <a:txBody>
                    <a:bodyPr/>
                    <a:lstStyle/>
                    <a:p>
                      <a:r>
                        <a:rPr lang="en-US" sz="2400" b="1" dirty="0"/>
                        <a:t>The girl</a:t>
                      </a:r>
                    </a:p>
                  </a:txBody>
                  <a:tcPr/>
                </a:tc>
                <a:tc>
                  <a:txBody>
                    <a:bodyPr/>
                    <a:lstStyle/>
                    <a:p>
                      <a:r>
                        <a:rPr lang="en-US" sz="2400" b="1" dirty="0">
                          <a:solidFill>
                            <a:srgbClr val="7030A0"/>
                          </a:solidFill>
                        </a:rPr>
                        <a:t>whose</a:t>
                      </a:r>
                      <a:r>
                        <a:rPr lang="en-US" sz="2400" b="1" baseline="0" dirty="0">
                          <a:solidFill>
                            <a:srgbClr val="7030A0"/>
                          </a:solidFill>
                        </a:rPr>
                        <a:t> dog died </a:t>
                      </a:r>
                      <a:endParaRPr lang="en-US" sz="2400" b="1" dirty="0">
                        <a:solidFill>
                          <a:srgbClr val="7030A0"/>
                        </a:solidFill>
                      </a:endParaRPr>
                    </a:p>
                  </a:txBody>
                  <a:tcPr/>
                </a:tc>
                <a:tc>
                  <a:txBody>
                    <a:bodyPr/>
                    <a:lstStyle/>
                    <a:p>
                      <a:r>
                        <a:rPr lang="en-US" sz="2400" b="1" dirty="0"/>
                        <a:t>Is </a:t>
                      </a:r>
                    </a:p>
                  </a:txBody>
                  <a:tcPr/>
                </a:tc>
                <a:tc>
                  <a:txBody>
                    <a:bodyPr/>
                    <a:lstStyle/>
                    <a:p>
                      <a:r>
                        <a:rPr lang="en-US" sz="2400" b="1" dirty="0"/>
                        <a:t>sad </a:t>
                      </a:r>
                    </a:p>
                  </a:txBody>
                  <a:tcPr/>
                </a:tc>
                <a:extLst>
                  <a:ext uri="{0D108BD9-81ED-4DB2-BD59-A6C34878D82A}">
                    <a16:rowId xmlns:a16="http://schemas.microsoft.com/office/drawing/2014/main" val="1257533405"/>
                  </a:ext>
                </a:extLst>
              </a:tr>
            </a:tbl>
          </a:graphicData>
        </a:graphic>
      </p:graphicFrame>
      <p:sp>
        <p:nvSpPr>
          <p:cNvPr id="4" name="Down Arrow 3"/>
          <p:cNvSpPr/>
          <p:nvPr/>
        </p:nvSpPr>
        <p:spPr>
          <a:xfrm>
            <a:off x="4003469" y="1946368"/>
            <a:ext cx="822960" cy="613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073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6"/>
          <p:cNvSpPr txBox="1">
            <a:spLocks/>
          </p:cNvSpPr>
          <p:nvPr/>
        </p:nvSpPr>
        <p:spPr>
          <a:xfrm>
            <a:off x="26416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US" sz="2400" b="1" dirty="0">
                <a:ln/>
                <a:solidFill>
                  <a:schemeClr val="bg2"/>
                </a:solid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Islamic Educational College        </a:t>
            </a:r>
            <a:r>
              <a:rPr lang="ar-JO" sz="2400" b="1" dirty="0">
                <a:ln/>
                <a:solidFill>
                  <a:schemeClr val="bg2"/>
                </a:solid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629920" y="1120985"/>
            <a:ext cx="11339167"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7196" y="423713"/>
            <a:ext cx="1056226" cy="1046271"/>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uble Wave 10"/>
          <p:cNvSpPr/>
          <p:nvPr/>
        </p:nvSpPr>
        <p:spPr>
          <a:xfrm>
            <a:off x="7724497" y="62027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12" name="Double Wave 11"/>
          <p:cNvSpPr/>
          <p:nvPr/>
        </p:nvSpPr>
        <p:spPr>
          <a:xfrm>
            <a:off x="5145206" y="603566"/>
            <a:ext cx="2906973"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Grade 9</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13" name="Double Wave 12"/>
          <p:cNvSpPr/>
          <p:nvPr/>
        </p:nvSpPr>
        <p:spPr>
          <a:xfrm>
            <a:off x="351203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14" name="Double Wave 13"/>
          <p:cNvSpPr/>
          <p:nvPr/>
        </p:nvSpPr>
        <p:spPr>
          <a:xfrm>
            <a:off x="360381"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English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 name="Rectangle 2"/>
          <p:cNvSpPr/>
          <p:nvPr/>
        </p:nvSpPr>
        <p:spPr>
          <a:xfrm>
            <a:off x="667280" y="1209136"/>
            <a:ext cx="10235321" cy="3970318"/>
          </a:xfrm>
          <a:prstGeom prst="rect">
            <a:avLst/>
          </a:prstGeom>
        </p:spPr>
        <p:txBody>
          <a:bodyPr wrap="square">
            <a:spAutoFit/>
          </a:bodyPr>
          <a:lstStyle/>
          <a:p>
            <a:pPr fontAlgn="base"/>
            <a:r>
              <a:rPr lang="en-US" sz="3600" b="1" dirty="0">
                <a:solidFill>
                  <a:srgbClr val="FF0000"/>
                </a:solidFill>
              </a:rPr>
              <a:t>Why is it called an adjective clause? </a:t>
            </a:r>
          </a:p>
          <a:p>
            <a:pPr fontAlgn="base"/>
            <a:r>
              <a:rPr lang="en-US" sz="3600" b="1" dirty="0">
                <a:solidFill>
                  <a:srgbClr val="FF0000"/>
                </a:solidFill>
              </a:rPr>
              <a:t>What is the function of the adjective clause ?</a:t>
            </a:r>
          </a:p>
          <a:p>
            <a:pPr fontAlgn="base"/>
            <a:endParaRPr lang="en-US" sz="3600" b="1" i="1" dirty="0">
              <a:solidFill>
                <a:srgbClr val="FF0000"/>
              </a:solidFill>
            </a:endParaRPr>
          </a:p>
          <a:p>
            <a:pPr fontAlgn="base"/>
            <a:r>
              <a:rPr lang="en-US" sz="3600" b="1" dirty="0"/>
              <a:t>The young girl laughed.</a:t>
            </a:r>
          </a:p>
          <a:p>
            <a:pPr fontAlgn="base"/>
            <a:r>
              <a:rPr lang="en-US" sz="3600" b="1" dirty="0"/>
              <a:t>The girl who wore a red dress laughed</a:t>
            </a:r>
          </a:p>
          <a:p>
            <a:pPr fontAlgn="base"/>
            <a:endParaRPr lang="en-US" sz="3600" b="1" dirty="0"/>
          </a:p>
          <a:p>
            <a:pPr fontAlgn="base"/>
            <a:endParaRPr lang="en-US" sz="3600" b="1" dirty="0"/>
          </a:p>
        </p:txBody>
      </p:sp>
      <p:sp>
        <p:nvSpPr>
          <p:cNvPr id="15" name="Title 1"/>
          <p:cNvSpPr txBox="1">
            <a:spLocks/>
          </p:cNvSpPr>
          <p:nvPr/>
        </p:nvSpPr>
        <p:spPr>
          <a:xfrm>
            <a:off x="977226" y="4650377"/>
            <a:ext cx="9366325" cy="2442754"/>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chemeClr val="accent6">
                    <a:lumMod val="75000"/>
                  </a:schemeClr>
                </a:solidFill>
              </a:rPr>
              <a:t>Because the adjective clause( relative clause)  modifies (describes) the noun that comes before just like adjectives. </a:t>
            </a:r>
            <a:br>
              <a:rPr lang="en-US" b="1" dirty="0"/>
            </a:br>
            <a:endParaRPr lang="en-US" dirty="0"/>
          </a:p>
        </p:txBody>
      </p:sp>
    </p:spTree>
    <p:extLst>
      <p:ext uri="{BB962C8B-B14F-4D97-AF65-F5344CB8AC3E}">
        <p14:creationId xmlns:p14="http://schemas.microsoft.com/office/powerpoint/2010/main" val="4135682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0924A5BECC3148AB36A5D9D1F58C19" ma:contentTypeVersion="7" ma:contentTypeDescription="Create a new document." ma:contentTypeScope="" ma:versionID="0a2bb0c784a36681d68a5eb4dc03714b">
  <xsd:schema xmlns:xsd="http://www.w3.org/2001/XMLSchema" xmlns:xs="http://www.w3.org/2001/XMLSchema" xmlns:p="http://schemas.microsoft.com/office/2006/metadata/properties" xmlns:ns2="80553308-7a29-4795-b6d1-424a68dbdc17" targetNamespace="http://schemas.microsoft.com/office/2006/metadata/properties" ma:root="true" ma:fieldsID="2c393ef79eca5d1809089879c709fb80" ns2:_="">
    <xsd:import namespace="80553308-7a29-4795-b6d1-424a68dbdc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553308-7a29-4795-b6d1-424a68dbdc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A10E9B-179A-4EE4-A00E-B4EAFD81200A}">
  <ds:schemaRefs>
    <ds:schemaRef ds:uri="http://schemas.microsoft.com/sharepoint/v3/contenttype/forms"/>
  </ds:schemaRefs>
</ds:datastoreItem>
</file>

<file path=customXml/itemProps2.xml><?xml version="1.0" encoding="utf-8"?>
<ds:datastoreItem xmlns:ds="http://schemas.openxmlformats.org/officeDocument/2006/customXml" ds:itemID="{A1401104-1187-4863-8B19-F6C8F0B31C1A}">
  <ds:schemaRefs>
    <ds:schemaRef ds:uri="http://www.w3.org/XML/1998/namespace"/>
    <ds:schemaRef ds:uri="http://schemas.microsoft.com/office/2006/documentManagement/types"/>
    <ds:schemaRef ds:uri="http://purl.org/dc/terms/"/>
    <ds:schemaRef ds:uri="http://schemas.openxmlformats.org/package/2006/metadata/core-properties"/>
    <ds:schemaRef ds:uri="90124126-dc9f-4258-845d-be344385b616"/>
    <ds:schemaRef ds:uri="216c0665-e858-4eda-8d25-a34351311993"/>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1C61680-AAD9-4F8D-9C35-31E3EDDC6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553308-7a29-4795-b6d1-424a68dbdc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2034</TotalTime>
  <Words>2587</Words>
  <Application>Microsoft Office PowerPoint</Application>
  <PresentationFormat>Widescreen</PresentationFormat>
  <Paragraphs>217</Paragraphs>
  <Slides>35</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Adobe Arabic</vt:lpstr>
      <vt:lpstr>AGA Battouta Regular</vt:lpstr>
      <vt:lpstr>Arial</vt:lpstr>
      <vt:lpstr>Calibri</vt:lpstr>
      <vt:lpstr>Cambria</vt:lpstr>
      <vt:lpstr>Georgia</vt:lpstr>
      <vt:lpstr>HelveticaNeueLT Arabic 45 Light</vt:lpstr>
      <vt:lpstr>HelveticaNeueLT Arabic 55 Roman</vt:lpstr>
      <vt:lpstr>Times New Roman</vt:lpstr>
      <vt:lpstr>Tw Cen MT</vt:lpstr>
      <vt:lpstr>Tw Cen MT Condensed</vt:lpstr>
      <vt:lpstr>Wingdings 3</vt:lpstr>
      <vt:lpstr>Integral</vt:lpstr>
      <vt:lpstr>PowerPoint Presentation</vt:lpstr>
      <vt:lpstr>PowerPoint Presentation</vt:lpstr>
      <vt:lpstr>Watch the video and take notes while watching. .</vt:lpstr>
      <vt:lpstr>Think of :  1- A person who always makes you laugh --------- 2- A thing that you use every single day --------- 3- A day when you felt proud of yourself --------- 4- A place where you like to spend time with friends --------- 5- A reason why people should eat healthy food --------- </vt:lpstr>
      <vt:lpstr>PowerPoint Presentation</vt:lpstr>
      <vt:lpstr>Relative pronouns : </vt:lpstr>
      <vt:lpstr>PowerPoint Presentation</vt:lpstr>
      <vt:lpstr>What is a relative clause or  Adjective Clause :       </vt:lpstr>
      <vt:lpstr>PowerPoint Presentation</vt:lpstr>
      <vt:lpstr>*   The musician is Canadian. He wrote this song.   The musician who wrote this song is                  ( subject/ person) Canadian.   * The teacher who explained the lesson is          ( subject/ person) smart .     </vt:lpstr>
      <vt:lpstr>My previous house was in Coventry. My previous house was quite small.   1-My previous house, which was quite small, was in Coventry. 2- I did well in chemistry, which was always my favorite subject. 3- The car which I like to own is very expensive .    </vt:lpstr>
      <vt:lpstr>1. The relative pronoun that is used to modify people is ________________   2. The relative pronoun that is used to modify things is ______________   3. The expression which starts with a relative pronoun is called _________   4. relative clauses are called _______</vt:lpstr>
      <vt:lpstr>     1. The little girl whose doll was lost is sad. 2. The woman whose car is a BMW is coming tonight. 3. The teacher whose car was broken lives in my neighborhood . </vt:lpstr>
      <vt:lpstr>Where :           </vt:lpstr>
      <vt:lpstr>PowerPoint Presentation</vt:lpstr>
      <vt:lpstr>PowerPoint Presentation</vt:lpstr>
      <vt:lpstr>1. The author, whom I met at the book signing, is dead.       Subject+ verb   2.  Do you know someone whom I can talk about global warming.                Subject + verb  3. Morality is simply the attitude we adopt towards people whom we dislike.                                           Subject+ verb   </vt:lpstr>
      <vt:lpstr>The man whom I met was a doctor .   The girl whom my mom helped is kind  </vt:lpstr>
      <vt:lpstr>1- There are many reasons why I love teaching . 2- It is the reason why I hate arguing . </vt:lpstr>
      <vt:lpstr>PowerPoint Presentation</vt:lpstr>
      <vt:lpstr>PowerPoint Presentation</vt:lpstr>
      <vt:lpstr>How to combine sentences using a relative pronoun: Step 1: Read both sentences carefully. Step 2: Find the noun in the first sentence that is repeated in the second sentence. Step 3: Choose the correct relative pronoun (who, whom, which, that, whose, where, when, why) and replace the repeated noun in the second sentence. Step 4: Start the second sentence with the relative pronoun. Step 5: Draw a bubble or highlight the noun in the first sentence that the relative pronoun refers to.  </vt:lpstr>
      <vt:lpstr>Example </vt:lpstr>
      <vt:lpstr>PowerPoint Presentation</vt:lpstr>
      <vt:lpstr>Example: Sentence 1: I talked to a man. Sentence 2: His wife had died the year before. Step 1: Identify the owner → the man Step 2: Identify what belongs to him → his wife Step 3: Replace his with whose and put it at the beginning of the second sentence → whose wife had died the year before Step 4: Combine the sentences → Result: I talked to a man whose wife had died the year before.  </vt:lpstr>
      <vt:lpstr>PowerPoint Presentation</vt:lpstr>
      <vt:lpstr>PowerPoint Presentation</vt:lpstr>
      <vt:lpstr>PowerPoint Presentation</vt:lpstr>
      <vt:lpstr>PowerPoint Presentation</vt:lpstr>
      <vt:lpstr>PowerPoint Presentation</vt:lpstr>
      <vt:lpstr>Defining and non-defining</vt:lpstr>
      <vt:lpstr>What is the meaning of Defining and non-defining </vt:lpstr>
      <vt:lpstr>Take notes while watching.</vt:lpstr>
      <vt:lpstr>PowerPoint Presentation</vt:lpstr>
      <vt:lpstr>Rally Coach Instructions Work with a partner. Sit side by side. One person is the “Coach,” the other is the “Player.” The Player solves the first question on the worksheet. The Coach watches carefully, helps if needed, and checks the answer. Coaching rules: The Coach should guide, not give answers. Say things like: “Check that again,” “Try a different word,” or “Good job!” Switch roles after each question. Now the Coach becomes the Player, and the Player becomes the Coach. Continue until you finish all the worksheet questions. At the end, compare your answers together and be ready to share with the class.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fadwa raed</cp:lastModifiedBy>
  <cp:revision>195</cp:revision>
  <dcterms:created xsi:type="dcterms:W3CDTF">2019-06-13T08:00:41Z</dcterms:created>
  <dcterms:modified xsi:type="dcterms:W3CDTF">2025-09-25T05:53:13Z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0x010100A60924A5BECC3148AB36A5D9D1F58C19</vt:lpwstr>
  </property>
</Properties>
</file>