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332" r:id="rId6"/>
    <p:sldId id="306" r:id="rId7"/>
    <p:sldId id="307" r:id="rId8"/>
    <p:sldId id="311" r:id="rId9"/>
    <p:sldId id="321" r:id="rId10"/>
    <p:sldId id="288" r:id="rId11"/>
    <p:sldId id="333" r:id="rId12"/>
    <p:sldId id="314" r:id="rId13"/>
    <p:sldId id="318" r:id="rId14"/>
    <p:sldId id="342" r:id="rId15"/>
    <p:sldId id="343" r:id="rId16"/>
    <p:sldId id="310" r:id="rId17"/>
    <p:sldId id="315" r:id="rId18"/>
    <p:sldId id="336" r:id="rId19"/>
    <p:sldId id="337" r:id="rId20"/>
    <p:sldId id="334" r:id="rId21"/>
    <p:sldId id="335" r:id="rId22"/>
    <p:sldId id="346" r:id="rId23"/>
    <p:sldId id="345" r:id="rId24"/>
    <p:sldId id="308" r:id="rId25"/>
    <p:sldId id="309" r:id="rId26"/>
    <p:sldId id="316" r:id="rId27"/>
    <p:sldId id="344" r:id="rId28"/>
    <p:sldId id="313" r:id="rId29"/>
    <p:sldId id="317" r:id="rId30"/>
    <p:sldId id="319" r:id="rId31"/>
    <p:sldId id="328" r:id="rId32"/>
    <p:sldId id="347" r:id="rId33"/>
    <p:sldId id="348" r:id="rId34"/>
    <p:sldId id="349" r:id="rId35"/>
    <p:sldId id="295" r:id="rId36"/>
    <p:sldId id="350" r:id="rId37"/>
    <p:sldId id="351" r:id="rId38"/>
    <p:sldId id="352" r:id="rId39"/>
    <p:sldId id="325" r:id="rId40"/>
    <p:sldId id="327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11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  <p:sldLayoutId id="2147483650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fn1239376ce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eo1252104bx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w/en/english-second-language-esl/327868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nk1250850tf" TargetMode="Externa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cq2135fe" TargetMode="Externa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os3325qd" TargetMode="Externa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ri16304uk" TargetMode="Externa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mr306012md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2082800" cy="185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588" y="1021023"/>
            <a:ext cx="2206402" cy="218560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03233" y="2967335"/>
            <a:ext cx="578555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GA Battouta Regular" pitchFamily="2" charset="-78"/>
              </a:rPr>
              <a:t>Grade 9 </a:t>
            </a:r>
          </a:p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GA Battouta Regular" pitchFamily="2" charset="-78"/>
              </a:rPr>
              <a:t>Relative clauses 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1 Who and Which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https://www.liveworksheets.com/fn1239376ce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90811" y="822960"/>
            <a:ext cx="5362686" cy="19463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Summative Assessment </a:t>
            </a:r>
          </a:p>
        </p:txBody>
      </p:sp>
    </p:spTree>
    <p:extLst>
      <p:ext uri="{BB962C8B-B14F-4D97-AF65-F5344CB8AC3E}">
        <p14:creationId xmlns:p14="http://schemas.microsoft.com/office/powerpoint/2010/main" val="3818661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94486" y="248193"/>
            <a:ext cx="9366325" cy="66843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Relative pronouns :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862150" y="916628"/>
          <a:ext cx="10358844" cy="5327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7286">
                  <a:extLst>
                    <a:ext uri="{9D8B030D-6E8A-4147-A177-3AD203B41FA5}">
                      <a16:colId xmlns:a16="http://schemas.microsoft.com/office/drawing/2014/main" val="3952331133"/>
                    </a:ext>
                  </a:extLst>
                </a:gridCol>
                <a:gridCol w="8441558">
                  <a:extLst>
                    <a:ext uri="{9D8B030D-6E8A-4147-A177-3AD203B41FA5}">
                      <a16:colId xmlns:a16="http://schemas.microsoft.com/office/drawing/2014/main" val="3185002874"/>
                    </a:ext>
                  </a:extLst>
                </a:gridCol>
              </a:tblGrid>
              <a:tr h="9496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who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 </a:t>
                      </a:r>
                      <a:endParaRPr lang="en-US" sz="2400" b="1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subject pronoun for people only. 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E.g. The man </a:t>
                      </a:r>
                      <a:r>
                        <a:rPr lang="en-US" sz="2400" b="1" u="sng" dirty="0">
                          <a:effectLst/>
                        </a:rPr>
                        <a:t>who</a:t>
                      </a:r>
                      <a:r>
                        <a:rPr lang="en-US" sz="2400" b="1" dirty="0">
                          <a:effectLst/>
                        </a:rPr>
                        <a:t> helped me was old.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7624639"/>
                  </a:ext>
                </a:extLst>
              </a:tr>
              <a:tr h="9496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whom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Object pronoun for people only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man whom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 saw </a:t>
                      </a:r>
                      <a:r>
                        <a:rPr lang="en-US" sz="2400" b="1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was old.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5131338"/>
                  </a:ext>
                </a:extLst>
              </a:tr>
              <a:tr h="11427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which</a:t>
                      </a:r>
                      <a:endParaRPr lang="en-US" sz="2400" b="1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subject and object pronoun used for things only.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E.g. The book, </a:t>
                      </a:r>
                      <a:r>
                        <a:rPr lang="en-US" sz="2400" b="1" u="sng" dirty="0">
                          <a:effectLst/>
                        </a:rPr>
                        <a:t>which</a:t>
                      </a:r>
                      <a:r>
                        <a:rPr lang="en-US" sz="2400" b="1" dirty="0">
                          <a:effectLst/>
                        </a:rPr>
                        <a:t> I saw, was red.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2311447"/>
                  </a:ext>
                </a:extLst>
              </a:tr>
              <a:tr h="7618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whose</a:t>
                      </a:r>
                      <a:endParaRPr lang="en-US" sz="2400" b="1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used for possessions.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E.g. The man </a:t>
                      </a:r>
                      <a:r>
                        <a:rPr lang="en-US" sz="2400" b="1" u="sng" dirty="0">
                          <a:effectLst/>
                        </a:rPr>
                        <a:t>whose</a:t>
                      </a:r>
                      <a:r>
                        <a:rPr lang="en-US" sz="2400" b="1" dirty="0">
                          <a:effectLst/>
                        </a:rPr>
                        <a:t> house was for sale was old.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2982502"/>
                  </a:ext>
                </a:extLst>
              </a:tr>
              <a:tr h="7618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where</a:t>
                      </a:r>
                      <a:endParaRPr lang="en-US" sz="2400" b="1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used for places.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E.g. The restaurant </a:t>
                      </a:r>
                      <a:r>
                        <a:rPr lang="en-US" sz="2400" b="1" u="sng" dirty="0">
                          <a:effectLst/>
                        </a:rPr>
                        <a:t>where</a:t>
                      </a:r>
                      <a:r>
                        <a:rPr lang="en-US" sz="2400" b="1" dirty="0">
                          <a:effectLst/>
                        </a:rPr>
                        <a:t> we met was downtown.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8990351"/>
                  </a:ext>
                </a:extLst>
              </a:tr>
              <a:tr h="7618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when</a:t>
                      </a:r>
                      <a:endParaRPr lang="en-US" sz="2400" b="1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used for times.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E.g. The day </a:t>
                      </a:r>
                      <a:r>
                        <a:rPr lang="en-US" sz="2400" b="1" u="sng" dirty="0">
                          <a:effectLst/>
                        </a:rPr>
                        <a:t>when</a:t>
                      </a:r>
                      <a:r>
                        <a:rPr lang="en-US" sz="2400" b="1" dirty="0">
                          <a:effectLst/>
                        </a:rPr>
                        <a:t> we met was cloudy.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8087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071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150" y="666207"/>
            <a:ext cx="9895496" cy="4990010"/>
          </a:xfrm>
        </p:spPr>
        <p:txBody>
          <a:bodyPr>
            <a:normAutofit/>
          </a:bodyPr>
          <a:lstStyle/>
          <a:p>
            <a:r>
              <a:rPr lang="en-US" b="1" dirty="0"/>
              <a:t>What is a relative clause or  Adjective Clause : 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770710" y="2560322"/>
          <a:ext cx="10450284" cy="3709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2571">
                  <a:extLst>
                    <a:ext uri="{9D8B030D-6E8A-4147-A177-3AD203B41FA5}">
                      <a16:colId xmlns:a16="http://schemas.microsoft.com/office/drawing/2014/main" val="1541864080"/>
                    </a:ext>
                  </a:extLst>
                </a:gridCol>
                <a:gridCol w="2612571">
                  <a:extLst>
                    <a:ext uri="{9D8B030D-6E8A-4147-A177-3AD203B41FA5}">
                      <a16:colId xmlns:a16="http://schemas.microsoft.com/office/drawing/2014/main" val="3143852654"/>
                    </a:ext>
                  </a:extLst>
                </a:gridCol>
                <a:gridCol w="2612571">
                  <a:extLst>
                    <a:ext uri="{9D8B030D-6E8A-4147-A177-3AD203B41FA5}">
                      <a16:colId xmlns:a16="http://schemas.microsoft.com/office/drawing/2014/main" val="2550098203"/>
                    </a:ext>
                  </a:extLst>
                </a:gridCol>
                <a:gridCol w="2612571">
                  <a:extLst>
                    <a:ext uri="{9D8B030D-6E8A-4147-A177-3AD203B41FA5}">
                      <a16:colId xmlns:a16="http://schemas.microsoft.com/office/drawing/2014/main" val="2456476090"/>
                    </a:ext>
                  </a:extLst>
                </a:gridCol>
              </a:tblGrid>
              <a:tr h="1477373">
                <a:tc>
                  <a:txBody>
                    <a:bodyPr/>
                    <a:lstStyle/>
                    <a:p>
                      <a:r>
                        <a:rPr lang="en-US" sz="2400" b="1" dirty="0"/>
                        <a:t>Subject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7030A0"/>
                          </a:solidFill>
                        </a:rPr>
                        <a:t>Relative clause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 the verb of the sentence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The complement of the sentence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793004"/>
                  </a:ext>
                </a:extLst>
              </a:tr>
              <a:tr h="599157">
                <a:tc>
                  <a:txBody>
                    <a:bodyPr/>
                    <a:lstStyle/>
                    <a:p>
                      <a:r>
                        <a:rPr lang="en-US" sz="2400" b="1" dirty="0"/>
                        <a:t> The</a:t>
                      </a:r>
                      <a:r>
                        <a:rPr lang="en-US" sz="2400" b="1" baseline="0" dirty="0"/>
                        <a:t> man 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7030A0"/>
                          </a:solidFill>
                        </a:rPr>
                        <a:t>who helped 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 doctor</a:t>
                      </a:r>
                      <a:r>
                        <a:rPr lang="en-US" sz="2400" b="1" baseline="0" dirty="0"/>
                        <a:t> 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8551"/>
                  </a:ext>
                </a:extLst>
              </a:tr>
              <a:tr h="1034162">
                <a:tc>
                  <a:txBody>
                    <a:bodyPr/>
                    <a:lstStyle/>
                    <a:p>
                      <a:r>
                        <a:rPr lang="en-US" sz="2400" b="1" dirty="0"/>
                        <a:t>The table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7030A0"/>
                          </a:solidFill>
                        </a:rPr>
                        <a:t>which I bought yesterday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Matches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the</a:t>
                      </a:r>
                      <a:r>
                        <a:rPr lang="en-US" sz="2400" b="1" baseline="0" dirty="0"/>
                        <a:t> furniture 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29160"/>
                  </a:ext>
                </a:extLst>
              </a:tr>
              <a:tr h="599157">
                <a:tc>
                  <a:txBody>
                    <a:bodyPr/>
                    <a:lstStyle/>
                    <a:p>
                      <a:r>
                        <a:rPr lang="en-US" sz="2400" b="1" dirty="0"/>
                        <a:t>The girl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7030A0"/>
                          </a:solidFill>
                        </a:rPr>
                        <a:t>whose</a:t>
                      </a:r>
                      <a:r>
                        <a:rPr lang="en-US" sz="2400" b="1" baseline="0" dirty="0">
                          <a:solidFill>
                            <a:srgbClr val="7030A0"/>
                          </a:solidFill>
                        </a:rPr>
                        <a:t> dog died </a:t>
                      </a:r>
                      <a:endParaRPr 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sad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533405"/>
                  </a:ext>
                </a:extLst>
              </a:tr>
            </a:tbl>
          </a:graphicData>
        </a:graphic>
      </p:graphicFrame>
      <p:sp>
        <p:nvSpPr>
          <p:cNvPr id="4" name="Down Arrow 3"/>
          <p:cNvSpPr/>
          <p:nvPr/>
        </p:nvSpPr>
        <p:spPr>
          <a:xfrm>
            <a:off x="4180115" y="1456511"/>
            <a:ext cx="822960" cy="9797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29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646" y="796834"/>
            <a:ext cx="10763795" cy="5617029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1. The little girl </a:t>
            </a:r>
            <a:r>
              <a:rPr lang="en-US" b="1" dirty="0">
                <a:solidFill>
                  <a:srgbClr val="C00000"/>
                </a:solidFill>
              </a:rPr>
              <a:t>whose</a:t>
            </a:r>
            <a:r>
              <a:rPr lang="en-US" b="1" dirty="0"/>
              <a:t> doll was lost is sad.</a:t>
            </a:r>
            <a:br>
              <a:rPr lang="en-US" b="1" dirty="0"/>
            </a:br>
            <a:r>
              <a:rPr lang="en-US" b="1" dirty="0"/>
              <a:t>2. The woman </a:t>
            </a:r>
            <a:r>
              <a:rPr lang="en-US" b="1" dirty="0">
                <a:solidFill>
                  <a:srgbClr val="C00000"/>
                </a:solidFill>
              </a:rPr>
              <a:t>whose</a:t>
            </a:r>
            <a:r>
              <a:rPr lang="en-US" b="1" dirty="0"/>
              <a:t> car is a BMW is coming tonight.</a:t>
            </a:r>
            <a:br>
              <a:rPr lang="en-US" b="1" dirty="0"/>
            </a:br>
            <a:r>
              <a:rPr lang="en-US" b="1" dirty="0"/>
              <a:t>3. The teacher </a:t>
            </a:r>
            <a:r>
              <a:rPr lang="en-US" b="1" dirty="0">
                <a:solidFill>
                  <a:srgbClr val="C00000"/>
                </a:solidFill>
              </a:rPr>
              <a:t>whose</a:t>
            </a:r>
            <a:r>
              <a:rPr lang="en-US" b="1" dirty="0"/>
              <a:t> car was broken lives in my neighborhood 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01337" y="901338"/>
            <a:ext cx="5538652" cy="6008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Which girl is sad ? </a:t>
            </a:r>
          </a:p>
        </p:txBody>
      </p:sp>
      <p:sp>
        <p:nvSpPr>
          <p:cNvPr id="5" name="Rectangle 4"/>
          <p:cNvSpPr/>
          <p:nvPr/>
        </p:nvSpPr>
        <p:spPr>
          <a:xfrm>
            <a:off x="901337" y="1606733"/>
            <a:ext cx="5538652" cy="1227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Am I modifying the girl by saying that she did something or that she has something 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740434" y="901338"/>
            <a:ext cx="4075612" cy="6008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does the girl have ? </a:t>
            </a:r>
          </a:p>
        </p:txBody>
      </p:sp>
    </p:spTree>
    <p:extLst>
      <p:ext uri="{BB962C8B-B14F-4D97-AF65-F5344CB8AC3E}">
        <p14:creationId xmlns:p14="http://schemas.microsoft.com/office/powerpoint/2010/main" val="220209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2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https://www.liveworksheets.com/eo1252104bx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08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E5B47-F1B0-4AD7-9B04-F591A53F7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32" y="747159"/>
            <a:ext cx="10183488" cy="5901069"/>
          </a:xfrm>
        </p:spPr>
        <p:txBody>
          <a:bodyPr>
            <a:normAutofit fontScale="90000"/>
          </a:bodyPr>
          <a:lstStyle/>
          <a:p>
            <a:r>
              <a:rPr lang="en-US" dirty="0"/>
              <a:t>Where 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1" descr="move over">
            <a:extLst>
              <a:ext uri="{FF2B5EF4-FFF2-40B4-BE49-F238E27FC236}">
                <a16:creationId xmlns:a16="http://schemas.microsoft.com/office/drawing/2014/main" id="{EBB5F0EA-5F2C-4805-BCBD-0BC0387262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682" y="3631019"/>
            <a:ext cx="408991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ove over">
            <a:extLst>
              <a:ext uri="{FF2B5EF4-FFF2-40B4-BE49-F238E27FC236}">
                <a16:creationId xmlns:a16="http://schemas.microsoft.com/office/drawing/2014/main" id="{99DCD4E6-AC39-4338-A669-32807A15A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682" y="3631019"/>
            <a:ext cx="408991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BD1F3B8-B935-4DF6-BA88-69CBAB2CE3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43" y="747159"/>
            <a:ext cx="11322847" cy="5981881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191794" y="0"/>
            <a:ext cx="4193177" cy="10842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Where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37542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7463" y="1632858"/>
            <a:ext cx="10084526" cy="432380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</a:rPr>
              <a:t>1- This is the hospital </a:t>
            </a:r>
            <a:r>
              <a:rPr lang="en-US" sz="2800" b="1" dirty="0">
                <a:solidFill>
                  <a:srgbClr val="C00000"/>
                </a:solidFill>
              </a:rPr>
              <a:t>where</a:t>
            </a:r>
            <a:r>
              <a:rPr lang="en-US" sz="2800" b="1" dirty="0">
                <a:solidFill>
                  <a:schemeClr val="tx1"/>
                </a:solidFill>
              </a:rPr>
              <a:t> I was born .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2- This is the hospital </a:t>
            </a:r>
            <a:r>
              <a:rPr lang="en-US" sz="2800" b="1" dirty="0">
                <a:solidFill>
                  <a:srgbClr val="C00000"/>
                </a:solidFill>
              </a:rPr>
              <a:t>which</a:t>
            </a:r>
            <a:r>
              <a:rPr lang="en-US" sz="2800" b="1" dirty="0">
                <a:solidFill>
                  <a:schemeClr val="tx1"/>
                </a:solidFill>
              </a:rPr>
              <a:t> we read about .</a:t>
            </a:r>
          </a:p>
          <a:p>
            <a:endParaRPr lang="en-US" sz="2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1- This is the restaurant </a:t>
            </a:r>
            <a:r>
              <a:rPr lang="en-US" sz="2800" b="1" dirty="0">
                <a:solidFill>
                  <a:srgbClr val="C00000"/>
                </a:solidFill>
              </a:rPr>
              <a:t>where</a:t>
            </a:r>
            <a:r>
              <a:rPr lang="en-US" sz="2800" b="1" dirty="0">
                <a:solidFill>
                  <a:schemeClr val="tx1"/>
                </a:solidFill>
              </a:rPr>
              <a:t> I met my best friend .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2- This is the restaurant </a:t>
            </a:r>
            <a:r>
              <a:rPr lang="en-US" sz="2800" b="1" dirty="0">
                <a:solidFill>
                  <a:srgbClr val="C00000"/>
                </a:solidFill>
              </a:rPr>
              <a:t>which</a:t>
            </a:r>
            <a:r>
              <a:rPr lang="en-US" sz="2800" b="1" dirty="0">
                <a:solidFill>
                  <a:schemeClr val="tx1"/>
                </a:solidFill>
              </a:rPr>
              <a:t> is always busy .</a:t>
            </a:r>
          </a:p>
          <a:p>
            <a:endParaRPr lang="en-US" sz="2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1- This is the street </a:t>
            </a:r>
            <a:r>
              <a:rPr lang="en-US" sz="2800" b="1" dirty="0">
                <a:solidFill>
                  <a:srgbClr val="C00000"/>
                </a:solidFill>
              </a:rPr>
              <a:t>where</a:t>
            </a:r>
            <a:r>
              <a:rPr lang="en-US" sz="2800" b="1" dirty="0">
                <a:solidFill>
                  <a:schemeClr val="tx1"/>
                </a:solidFill>
              </a:rPr>
              <a:t> I lost my keys .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2- This is the street </a:t>
            </a:r>
            <a:r>
              <a:rPr lang="en-US" sz="2800" b="1" dirty="0">
                <a:solidFill>
                  <a:srgbClr val="C00000"/>
                </a:solidFill>
              </a:rPr>
              <a:t>which</a:t>
            </a:r>
            <a:r>
              <a:rPr lang="en-US" sz="2800" b="1" dirty="0">
                <a:solidFill>
                  <a:schemeClr val="tx1"/>
                </a:solidFill>
              </a:rPr>
              <a:t> I hate the most . 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27463" y="509452"/>
            <a:ext cx="3971108" cy="10319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Which VS Where </a:t>
            </a:r>
          </a:p>
        </p:txBody>
      </p:sp>
    </p:spTree>
    <p:extLst>
      <p:ext uri="{BB962C8B-B14F-4D97-AF65-F5344CB8AC3E}">
        <p14:creationId xmlns:p14="http://schemas.microsoft.com/office/powerpoint/2010/main" val="15338852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/>
          </p:cNvPr>
          <p:cNvSpPr/>
          <p:nvPr/>
        </p:nvSpPr>
        <p:spPr>
          <a:xfrm>
            <a:off x="1031965" y="3396343"/>
            <a:ext cx="9496697" cy="22206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23851" y="901337"/>
            <a:ext cx="5199018" cy="2050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Formative assessment </a:t>
            </a:r>
          </a:p>
        </p:txBody>
      </p:sp>
    </p:spTree>
    <p:extLst>
      <p:ext uri="{BB962C8B-B14F-4D97-AF65-F5344CB8AC3E}">
        <p14:creationId xmlns:p14="http://schemas.microsoft.com/office/powerpoint/2010/main" val="666223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06" y="1469955"/>
            <a:ext cx="10842171" cy="5682343"/>
          </a:xfrm>
        </p:spPr>
        <p:txBody>
          <a:bodyPr/>
          <a:lstStyle/>
          <a:p>
            <a:pPr fontAlgn="base"/>
            <a:r>
              <a:rPr lang="en-US" b="1" dirty="0">
                <a:solidFill>
                  <a:schemeClr val="tx1"/>
                </a:solidFill>
              </a:rPr>
              <a:t>1. The author, </a:t>
            </a:r>
            <a:r>
              <a:rPr lang="en-US" b="1" dirty="0">
                <a:solidFill>
                  <a:srgbClr val="C00000"/>
                </a:solidFill>
              </a:rPr>
              <a:t>whom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r>
              <a:rPr lang="en-US" b="1" u="sng" dirty="0">
                <a:solidFill>
                  <a:schemeClr val="tx1"/>
                </a:solidFill>
              </a:rPr>
              <a:t>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met</a:t>
            </a:r>
            <a:r>
              <a:rPr lang="en-US" b="1" dirty="0">
                <a:solidFill>
                  <a:schemeClr val="tx1"/>
                </a:solidFill>
              </a:rPr>
              <a:t> at the book signing, is dead.       </a:t>
            </a:r>
            <a:r>
              <a:rPr lang="en-US" sz="1600" b="1" dirty="0">
                <a:solidFill>
                  <a:schemeClr val="tx1"/>
                </a:solidFill>
              </a:rPr>
              <a:t>Subject+ verb </a:t>
            </a:r>
            <a:br>
              <a:rPr lang="en-US" sz="16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2.  Do you know someone </a:t>
            </a:r>
            <a:r>
              <a:rPr lang="en-US" b="1" dirty="0">
                <a:solidFill>
                  <a:srgbClr val="C00000"/>
                </a:solidFill>
              </a:rPr>
              <a:t>whom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r>
              <a:rPr lang="en-US" b="1" u="sng" dirty="0">
                <a:solidFill>
                  <a:schemeClr val="tx1"/>
                </a:solidFill>
              </a:rPr>
              <a:t>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can</a:t>
            </a:r>
            <a:r>
              <a:rPr lang="en-US" b="1" dirty="0">
                <a:solidFill>
                  <a:schemeClr val="tx1"/>
                </a:solidFill>
              </a:rPr>
              <a:t> talk about global warming.                 </a:t>
            </a:r>
            <a:r>
              <a:rPr lang="en-US" sz="1600" b="1" dirty="0">
                <a:solidFill>
                  <a:schemeClr val="tx1"/>
                </a:solidFill>
              </a:rPr>
              <a:t>   Subject + verb 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3. Morality is simply the attitude we adopt towards people </a:t>
            </a:r>
            <a:r>
              <a:rPr lang="en-US" b="1" dirty="0">
                <a:solidFill>
                  <a:srgbClr val="C00000"/>
                </a:solidFill>
              </a:rPr>
              <a:t>whom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r>
              <a:rPr lang="en-US" b="1" u="sng" dirty="0">
                <a:solidFill>
                  <a:schemeClr val="tx1"/>
                </a:solidFill>
              </a:rPr>
              <a:t>we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dislike. </a:t>
            </a:r>
            <a:br>
              <a:rPr lang="en-US" b="1" u="sng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                                         </a:t>
            </a:r>
            <a:r>
              <a:rPr lang="en-US" sz="2000" b="1" dirty="0">
                <a:solidFill>
                  <a:schemeClr val="tx1"/>
                </a:solidFill>
              </a:rPr>
              <a:t>Subject+ verb 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6206" y="431074"/>
            <a:ext cx="2586445" cy="888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Whom</a:t>
            </a:r>
            <a:r>
              <a:rPr lang="en-US" dirty="0"/>
              <a:t> </a:t>
            </a:r>
          </a:p>
        </p:txBody>
      </p:sp>
      <p:sp>
        <p:nvSpPr>
          <p:cNvPr id="5" name="Down Arrow 4"/>
          <p:cNvSpPr/>
          <p:nvPr/>
        </p:nvSpPr>
        <p:spPr>
          <a:xfrm>
            <a:off x="5812972" y="2253343"/>
            <a:ext cx="130628" cy="2743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6576637" y="2253343"/>
            <a:ext cx="130628" cy="2743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8957150" y="4054863"/>
            <a:ext cx="130628" cy="2743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9964142" y="4054863"/>
            <a:ext cx="130628" cy="2743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38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024" y="1027663"/>
            <a:ext cx="10659290" cy="4328107"/>
          </a:xfrm>
        </p:spPr>
        <p:txBody>
          <a:bodyPr/>
          <a:lstStyle/>
          <a:p>
            <a:r>
              <a:rPr lang="en-US" sz="4400" b="1" dirty="0">
                <a:solidFill>
                  <a:schemeClr val="tx1"/>
                </a:solidFill>
              </a:rPr>
              <a:t>1- There are many reasons why I love teaching .</a:t>
            </a:r>
            <a:br>
              <a:rPr lang="en-US" sz="4400" b="1" dirty="0">
                <a:solidFill>
                  <a:schemeClr val="tx1"/>
                </a:solidFill>
              </a:rPr>
            </a:br>
            <a:r>
              <a:rPr lang="en-US" sz="4400" b="1" dirty="0">
                <a:solidFill>
                  <a:schemeClr val="tx1"/>
                </a:solidFill>
              </a:rPr>
              <a:t>2- It is the reason why I hate arguing 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84217" y="1188720"/>
            <a:ext cx="3331029" cy="1084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Why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8873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144" y="531275"/>
            <a:ext cx="10946674" cy="594790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* </a:t>
            </a:r>
            <a:r>
              <a:rPr lang="en-US" sz="4900" b="1" dirty="0">
                <a:solidFill>
                  <a:srgbClr val="C00000"/>
                </a:solidFill>
              </a:rPr>
              <a:t>Think of : 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1- Someone </a:t>
            </a:r>
            <a:r>
              <a:rPr lang="en-US" b="1" dirty="0">
                <a:solidFill>
                  <a:srgbClr val="C00000"/>
                </a:solidFill>
              </a:rPr>
              <a:t>who</a:t>
            </a:r>
            <a:r>
              <a:rPr lang="en-US" b="1" dirty="0">
                <a:solidFill>
                  <a:schemeClr val="tx1"/>
                </a:solidFill>
              </a:rPr>
              <a:t> has a great impact on you ----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2- Something </a:t>
            </a:r>
            <a:r>
              <a:rPr lang="en-US" b="1" dirty="0">
                <a:solidFill>
                  <a:srgbClr val="C00000"/>
                </a:solidFill>
              </a:rPr>
              <a:t>which</a:t>
            </a:r>
            <a:r>
              <a:rPr lang="en-US" b="1" dirty="0">
                <a:solidFill>
                  <a:schemeClr val="tx1"/>
                </a:solidFill>
              </a:rPr>
              <a:t> you cant live your life without ---------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3- A time </a:t>
            </a:r>
            <a:r>
              <a:rPr lang="en-US" b="1" dirty="0">
                <a:solidFill>
                  <a:srgbClr val="C00000"/>
                </a:solidFill>
              </a:rPr>
              <a:t>when</a:t>
            </a:r>
            <a:r>
              <a:rPr lang="en-US" b="1" dirty="0">
                <a:solidFill>
                  <a:schemeClr val="tx1"/>
                </a:solidFill>
              </a:rPr>
              <a:t> you felt happy --------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4- A place </a:t>
            </a:r>
            <a:r>
              <a:rPr lang="en-US" b="1" dirty="0">
                <a:solidFill>
                  <a:srgbClr val="C00000"/>
                </a:solidFill>
              </a:rPr>
              <a:t>where</a:t>
            </a:r>
            <a:r>
              <a:rPr lang="en-US" b="1" dirty="0">
                <a:solidFill>
                  <a:schemeClr val="tx1"/>
                </a:solidFill>
              </a:rPr>
              <a:t> you people relax -----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5- A reason </a:t>
            </a:r>
            <a:r>
              <a:rPr lang="en-US" b="1" dirty="0">
                <a:solidFill>
                  <a:srgbClr val="C00000"/>
                </a:solidFill>
              </a:rPr>
              <a:t>why</a:t>
            </a:r>
            <a:r>
              <a:rPr lang="en-US" b="1" dirty="0">
                <a:solidFill>
                  <a:schemeClr val="tx1"/>
                </a:solidFill>
              </a:rPr>
              <a:t> students need to learn English -------------------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0185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2150" y="1018903"/>
            <a:ext cx="10672354" cy="476794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i="1" dirty="0">
                <a:solidFill>
                  <a:schemeClr val="tx1"/>
                </a:solidFill>
              </a:rPr>
              <a:t>1- The fourth of July </a:t>
            </a:r>
            <a:r>
              <a:rPr lang="en-US" sz="3200" b="1" i="1" dirty="0">
                <a:solidFill>
                  <a:srgbClr val="C00000"/>
                </a:solidFill>
              </a:rPr>
              <a:t>when</a:t>
            </a:r>
            <a:r>
              <a:rPr lang="en-US" sz="3200" b="1" i="1" dirty="0">
                <a:solidFill>
                  <a:schemeClr val="tx1"/>
                </a:solidFill>
              </a:rPr>
              <a:t> the US gained independence, is my favorite holiday.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2- The summer </a:t>
            </a:r>
            <a:r>
              <a:rPr lang="en-US" sz="3200" b="1" dirty="0">
                <a:solidFill>
                  <a:srgbClr val="C00000"/>
                </a:solidFill>
              </a:rPr>
              <a:t>when</a:t>
            </a:r>
            <a:r>
              <a:rPr lang="en-US" sz="3200" b="1" dirty="0">
                <a:solidFill>
                  <a:schemeClr val="tx1"/>
                </a:solidFill>
              </a:rPr>
              <a:t> I graduated from university was long and hot.</a:t>
            </a:r>
            <a:r>
              <a:rPr lang="en-US" sz="3200" b="1" i="1" dirty="0">
                <a:solidFill>
                  <a:schemeClr val="tx1"/>
                </a:solidFill>
              </a:rPr>
              <a:t>  </a:t>
            </a:r>
          </a:p>
          <a:p>
            <a:r>
              <a:rPr lang="en-US" sz="2000" b="1" i="1" dirty="0">
                <a:solidFill>
                  <a:schemeClr val="tx1"/>
                </a:solidFill>
              </a:rPr>
              <a:t>.</a:t>
            </a:r>
          </a:p>
          <a:p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2150" y="339634"/>
            <a:ext cx="3213463" cy="1097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When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05333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320" y="1027663"/>
            <a:ext cx="9366325" cy="5020439"/>
          </a:xfrm>
        </p:spPr>
        <p:txBody>
          <a:bodyPr/>
          <a:lstStyle/>
          <a:p>
            <a:r>
              <a:rPr lang="en-US" dirty="0"/>
              <a:t>The witnesses </a:t>
            </a:r>
            <a:r>
              <a:rPr lang="en-US" dirty="0">
                <a:solidFill>
                  <a:srgbClr val="FF0000"/>
                </a:solidFill>
              </a:rPr>
              <a:t>whom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I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interviewed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</a:t>
            </a:r>
            <a:r>
              <a:rPr lang="en-US" sz="2400" dirty="0">
                <a:solidFill>
                  <a:schemeClr val="tx1"/>
                </a:solidFill>
              </a:rPr>
              <a:t> ( object/ person)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gave conflicting evidence.</a:t>
            </a:r>
            <a:br>
              <a:rPr lang="en-US" dirty="0"/>
            </a:br>
            <a:endParaRPr lang="en-US" dirty="0"/>
          </a:p>
        </p:txBody>
      </p:sp>
      <p:sp>
        <p:nvSpPr>
          <p:cNvPr id="3" name="Curved Down Arrow 2"/>
          <p:cNvSpPr/>
          <p:nvPr/>
        </p:nvSpPr>
        <p:spPr>
          <a:xfrm flipH="1">
            <a:off x="2495006" y="2515772"/>
            <a:ext cx="3305737" cy="10221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>
            <a:off x="6296297" y="3026827"/>
            <a:ext cx="444137" cy="16235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9535886" y="2860766"/>
            <a:ext cx="627017" cy="21423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255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590" y="1027664"/>
            <a:ext cx="9804056" cy="4432610"/>
          </a:xfrm>
        </p:spPr>
        <p:txBody>
          <a:bodyPr/>
          <a:lstStyle/>
          <a:p>
            <a:r>
              <a:rPr lang="en-US" dirty="0"/>
              <a:t>The man </a:t>
            </a:r>
            <a:r>
              <a:rPr lang="en-US" dirty="0">
                <a:solidFill>
                  <a:srgbClr val="C00000"/>
                </a:solidFill>
              </a:rPr>
              <a:t>whom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I met </a:t>
            </a:r>
            <a:r>
              <a:rPr lang="en-US" dirty="0"/>
              <a:t>was a doctor 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The girl </a:t>
            </a:r>
            <a:r>
              <a:rPr lang="en-US" dirty="0">
                <a:solidFill>
                  <a:srgbClr val="FF0000"/>
                </a:solidFill>
              </a:rPr>
              <a:t>whom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my mom helped </a:t>
            </a:r>
            <a:r>
              <a:rPr lang="en-US" dirty="0"/>
              <a:t>is kind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urved Down Arrow 2"/>
          <p:cNvSpPr/>
          <p:nvPr/>
        </p:nvSpPr>
        <p:spPr>
          <a:xfrm rot="10800000" flipV="1">
            <a:off x="1998614" y="927462"/>
            <a:ext cx="2573384" cy="78377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urved Down Arrow 4"/>
          <p:cNvSpPr/>
          <p:nvPr/>
        </p:nvSpPr>
        <p:spPr>
          <a:xfrm rot="10800000" flipV="1">
            <a:off x="1654625" y="2660468"/>
            <a:ext cx="2573384" cy="78377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4689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3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https://www.liveworksheets.com/nk1250850tf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350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8659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4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https://www.liveworksheets.com/cq2135fe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9074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5 L Listening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https://www.liveworksheets.com/os3325qd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0901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(   )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https://www.liveworksheets.com/ri16304uk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6114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6834" y="1175657"/>
            <a:ext cx="10175966" cy="34485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Joining 2 sentences with a relative pronoun </a:t>
            </a:r>
            <a:endParaRPr lang="en-US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3799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646" y="1027663"/>
            <a:ext cx="10750731" cy="5151067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Step 1 : Read both sentences.</a:t>
            </a:r>
            <a:br>
              <a:rPr lang="en-US" sz="3600" b="1" dirty="0" smtClean="0">
                <a:solidFill>
                  <a:schemeClr val="tx1"/>
                </a:solidFill>
              </a:rPr>
            </a:br>
            <a:r>
              <a:rPr lang="en-US" sz="3600" b="1" dirty="0" smtClean="0">
                <a:solidFill>
                  <a:schemeClr val="tx1"/>
                </a:solidFill>
              </a:rPr>
              <a:t>Step 2 : underline a repeated noun or a pronoun that reefers to a noun in sentence 1 .</a:t>
            </a:r>
            <a:br>
              <a:rPr lang="en-US" sz="3600" b="1" dirty="0" smtClean="0">
                <a:solidFill>
                  <a:schemeClr val="tx1"/>
                </a:solidFill>
              </a:rPr>
            </a:br>
            <a:r>
              <a:rPr lang="en-US" sz="3600" b="1" dirty="0" smtClean="0">
                <a:solidFill>
                  <a:schemeClr val="tx1"/>
                </a:solidFill>
              </a:rPr>
              <a:t>Step 3 : replace it with a relative pronoun.</a:t>
            </a:r>
            <a:br>
              <a:rPr lang="en-US" sz="3600" b="1" dirty="0" smtClean="0">
                <a:solidFill>
                  <a:schemeClr val="tx1"/>
                </a:solidFill>
              </a:rPr>
            </a:br>
            <a:r>
              <a:rPr lang="en-US" sz="3600" b="1" dirty="0" smtClean="0">
                <a:solidFill>
                  <a:schemeClr val="tx1"/>
                </a:solidFill>
              </a:rPr>
              <a:t>Step 4 : make sure to write the relative pronoun at the beginning of the second sentence. </a:t>
            </a:r>
            <a:br>
              <a:rPr lang="en-US" sz="3600" b="1" dirty="0" smtClean="0">
                <a:solidFill>
                  <a:schemeClr val="tx1"/>
                </a:solidFill>
              </a:rPr>
            </a:br>
            <a:r>
              <a:rPr lang="en-US" sz="3600" b="1" dirty="0" smtClean="0">
                <a:solidFill>
                  <a:schemeClr val="tx1"/>
                </a:solidFill>
              </a:rPr>
              <a:t>Step 5 : draw a bubble and drag it in front of the noun you are modifying in sentence 1. 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543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94486" y="248193"/>
            <a:ext cx="9366325" cy="66843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Relative pronouns :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141052"/>
              </p:ext>
            </p:extLst>
          </p:nvPr>
        </p:nvGraphicFramePr>
        <p:xfrm>
          <a:off x="862150" y="916628"/>
          <a:ext cx="10358844" cy="5327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7286">
                  <a:extLst>
                    <a:ext uri="{9D8B030D-6E8A-4147-A177-3AD203B41FA5}">
                      <a16:colId xmlns:a16="http://schemas.microsoft.com/office/drawing/2014/main" val="3952331133"/>
                    </a:ext>
                  </a:extLst>
                </a:gridCol>
                <a:gridCol w="8441558">
                  <a:extLst>
                    <a:ext uri="{9D8B030D-6E8A-4147-A177-3AD203B41FA5}">
                      <a16:colId xmlns:a16="http://schemas.microsoft.com/office/drawing/2014/main" val="3185002874"/>
                    </a:ext>
                  </a:extLst>
                </a:gridCol>
              </a:tblGrid>
              <a:tr h="9496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who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 </a:t>
                      </a:r>
                      <a:endParaRPr lang="en-US" sz="2400" b="1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subject pronoun for people only. 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E.g. The man </a:t>
                      </a:r>
                      <a:r>
                        <a:rPr lang="en-US" sz="2400" b="1" u="sng" dirty="0">
                          <a:effectLst/>
                        </a:rPr>
                        <a:t>who</a:t>
                      </a:r>
                      <a:r>
                        <a:rPr lang="en-US" sz="2400" b="1" dirty="0">
                          <a:effectLst/>
                        </a:rPr>
                        <a:t> helped me was old.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7624639"/>
                  </a:ext>
                </a:extLst>
              </a:tr>
              <a:tr h="9496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whom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Object pronoun for people only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man whom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 saw </a:t>
                      </a:r>
                      <a:r>
                        <a:rPr lang="en-US" sz="2400" b="1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was old.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5131338"/>
                  </a:ext>
                </a:extLst>
              </a:tr>
              <a:tr h="11427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which</a:t>
                      </a:r>
                      <a:endParaRPr lang="en-US" sz="2400" b="1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subject and object pronoun used for things only.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E.g. The book, </a:t>
                      </a:r>
                      <a:r>
                        <a:rPr lang="en-US" sz="2400" b="1" u="sng" dirty="0">
                          <a:effectLst/>
                        </a:rPr>
                        <a:t>which</a:t>
                      </a:r>
                      <a:r>
                        <a:rPr lang="en-US" sz="2400" b="1" dirty="0">
                          <a:effectLst/>
                        </a:rPr>
                        <a:t> I saw, was red.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2311447"/>
                  </a:ext>
                </a:extLst>
              </a:tr>
              <a:tr h="7618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whose</a:t>
                      </a:r>
                      <a:endParaRPr lang="en-US" sz="2400" b="1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used for possessions.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E.g. The man </a:t>
                      </a:r>
                      <a:r>
                        <a:rPr lang="en-US" sz="2400" b="1" u="sng" dirty="0">
                          <a:effectLst/>
                        </a:rPr>
                        <a:t>whose</a:t>
                      </a:r>
                      <a:r>
                        <a:rPr lang="en-US" sz="2400" b="1" dirty="0">
                          <a:effectLst/>
                        </a:rPr>
                        <a:t> house was for sale was old.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2982502"/>
                  </a:ext>
                </a:extLst>
              </a:tr>
              <a:tr h="7618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where</a:t>
                      </a:r>
                      <a:endParaRPr lang="en-US" sz="2400" b="1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used for places.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E.g. The restaurant </a:t>
                      </a:r>
                      <a:r>
                        <a:rPr lang="en-US" sz="2400" b="1" u="sng" dirty="0">
                          <a:effectLst/>
                        </a:rPr>
                        <a:t>where</a:t>
                      </a:r>
                      <a:r>
                        <a:rPr lang="en-US" sz="2400" b="1" dirty="0">
                          <a:effectLst/>
                        </a:rPr>
                        <a:t> we met was downtown.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8990351"/>
                  </a:ext>
                </a:extLst>
              </a:tr>
              <a:tr h="7618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when</a:t>
                      </a:r>
                      <a:endParaRPr lang="en-US" sz="2400" b="1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used for times.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E.g. The day </a:t>
                      </a:r>
                      <a:r>
                        <a:rPr lang="en-US" sz="2400" b="1" u="sng" dirty="0">
                          <a:effectLst/>
                        </a:rPr>
                        <a:t>when</a:t>
                      </a:r>
                      <a:r>
                        <a:rPr lang="en-US" sz="2400" b="1" dirty="0">
                          <a:effectLst/>
                        </a:rPr>
                        <a:t> we met was cloudy.</a:t>
                      </a:r>
                      <a:endParaRPr lang="en-US" sz="2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8087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27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652" y="1027664"/>
            <a:ext cx="4049486" cy="814199"/>
          </a:xfrm>
        </p:spPr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66652" y="2076051"/>
            <a:ext cx="953153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Step 1: Find the two words that refer to the same thing/person.</a:t>
            </a:r>
          </a:p>
          <a:p>
            <a:endParaRPr lang="en-US" sz="2000" dirty="0"/>
          </a:p>
          <a:p>
            <a:r>
              <a:rPr lang="en-US" sz="2000" b="1" dirty="0"/>
              <a:t>The woman is in my class.  She likes tennis.</a:t>
            </a:r>
          </a:p>
          <a:p>
            <a:r>
              <a:rPr lang="en-US" sz="2000" dirty="0"/>
              <a:t>Step 2: Replace the second word with a relative pronoun (we'll use a subject relative pronoun - that/which/who)</a:t>
            </a:r>
          </a:p>
          <a:p>
            <a:endParaRPr lang="en-US" sz="2000" dirty="0"/>
          </a:p>
          <a:p>
            <a:r>
              <a:rPr lang="en-US" sz="2000" b="1" dirty="0"/>
              <a:t>The woman is in my class</a:t>
            </a:r>
            <a:r>
              <a:rPr lang="en-US" sz="2000" dirty="0"/>
              <a:t>.  </a:t>
            </a:r>
            <a:r>
              <a:rPr lang="en-US" sz="2000" b="1" dirty="0" err="1" smtClean="0"/>
              <a:t>SheWHO</a:t>
            </a:r>
            <a:r>
              <a:rPr lang="en-US" sz="2000" b="1" dirty="0" smtClean="0"/>
              <a:t> </a:t>
            </a:r>
            <a:r>
              <a:rPr lang="en-US" sz="2000" b="1" dirty="0"/>
              <a:t>likes tennis.</a:t>
            </a:r>
          </a:p>
          <a:p>
            <a:r>
              <a:rPr lang="en-US" sz="2000" dirty="0"/>
              <a:t>Step 3: Move the whole {adjective clause} behind the noun it modifies. These two sentences are both correct:</a:t>
            </a:r>
          </a:p>
          <a:p>
            <a:endParaRPr lang="en-US" sz="2000" dirty="0"/>
          </a:p>
          <a:p>
            <a:r>
              <a:rPr lang="en-US" sz="2000" b="1" dirty="0"/>
              <a:t>The woman {who likes tennis} is in my class.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349931" y="4088674"/>
            <a:ext cx="352698" cy="26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349931" y="3905794"/>
            <a:ext cx="352698" cy="3265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4206241" y="3905795"/>
            <a:ext cx="496388" cy="3265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078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5029" y="889844"/>
            <a:ext cx="10123714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Sentences with "whom":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I know a girl. You met </a:t>
            </a:r>
            <a:r>
              <a:rPr lang="en-US" sz="2400" b="1" dirty="0" smtClean="0">
                <a:solidFill>
                  <a:srgbClr val="C00000"/>
                </a:solidFill>
              </a:rPr>
              <a:t>her</a:t>
            </a:r>
            <a:r>
              <a:rPr lang="en-US" sz="2400" b="1" dirty="0" smtClean="0"/>
              <a:t> at </a:t>
            </a:r>
            <a:r>
              <a:rPr lang="en-US" sz="2400" b="1" dirty="0"/>
              <a:t>the party.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I know a girl </a:t>
            </a:r>
            <a:r>
              <a:rPr lang="en-US" sz="2400" b="1" dirty="0"/>
              <a:t>whom</a:t>
            </a:r>
            <a:r>
              <a:rPr lang="en-US" sz="2400" dirty="0"/>
              <a:t> you met at the party.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The man is my uncle. You saw </a:t>
            </a:r>
            <a:r>
              <a:rPr lang="en-US" sz="2400" b="1" dirty="0" smtClean="0">
                <a:solidFill>
                  <a:srgbClr val="C00000"/>
                </a:solidFill>
              </a:rPr>
              <a:t>him</a:t>
            </a:r>
            <a:r>
              <a:rPr lang="en-US" sz="2400" b="1" dirty="0" smtClean="0"/>
              <a:t> yesterday</a:t>
            </a:r>
            <a:r>
              <a:rPr lang="en-US" sz="2400" b="1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The man </a:t>
            </a:r>
            <a:r>
              <a:rPr lang="en-US" sz="2400" b="1" dirty="0"/>
              <a:t>whom</a:t>
            </a:r>
            <a:r>
              <a:rPr lang="en-US" sz="2400" dirty="0"/>
              <a:t> you saw yesterday is my uncle.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They hired a consultant. I recommended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</a:rPr>
              <a:t>him </a:t>
            </a:r>
            <a:r>
              <a:rPr lang="en-US" sz="2400" b="1" dirty="0" smtClean="0"/>
              <a:t>to </a:t>
            </a:r>
            <a:r>
              <a:rPr lang="en-US" sz="2400" b="1" dirty="0"/>
              <a:t>them.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They hired a consultant </a:t>
            </a:r>
            <a:r>
              <a:rPr lang="en-US" sz="2400" b="1" dirty="0"/>
              <a:t>whom</a:t>
            </a:r>
            <a:r>
              <a:rPr lang="en-US" sz="2400" dirty="0"/>
              <a:t> I recommended to them.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She trusts the friend. I introduced </a:t>
            </a:r>
            <a:r>
              <a:rPr lang="en-US" sz="2400" b="1" dirty="0" smtClean="0">
                <a:solidFill>
                  <a:srgbClr val="C00000"/>
                </a:solidFill>
              </a:rPr>
              <a:t>her</a:t>
            </a:r>
            <a:r>
              <a:rPr lang="en-US" sz="2400" b="1" dirty="0" smtClean="0"/>
              <a:t> to </a:t>
            </a:r>
            <a:r>
              <a:rPr lang="en-US" sz="2400" b="1" dirty="0"/>
              <a:t>her.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She trusts the friend </a:t>
            </a:r>
            <a:r>
              <a:rPr lang="en-US" sz="2400" b="1" dirty="0"/>
              <a:t>whom</a:t>
            </a:r>
            <a:r>
              <a:rPr lang="en-US" sz="2400" dirty="0"/>
              <a:t> I introduced to her.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The artist is famous. We invited </a:t>
            </a:r>
            <a:r>
              <a:rPr lang="en-US" sz="2400" b="1" dirty="0">
                <a:solidFill>
                  <a:srgbClr val="C00000"/>
                </a:solidFill>
              </a:rPr>
              <a:t>the artist </a:t>
            </a:r>
            <a:r>
              <a:rPr lang="en-US" sz="2400" b="1" dirty="0"/>
              <a:t>to our event.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The artist </a:t>
            </a:r>
            <a:r>
              <a:rPr lang="en-US" sz="2400" b="1" dirty="0"/>
              <a:t>whom</a:t>
            </a:r>
            <a:r>
              <a:rPr lang="en-US" sz="2400" dirty="0"/>
              <a:t> we invited to our event is famous.</a:t>
            </a:r>
          </a:p>
        </p:txBody>
      </p:sp>
    </p:spTree>
    <p:extLst>
      <p:ext uri="{BB962C8B-B14F-4D97-AF65-F5344CB8AC3E}">
        <p14:creationId xmlns:p14="http://schemas.microsoft.com/office/powerpoint/2010/main" val="794762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024" y="1551339"/>
            <a:ext cx="9986936" cy="5306661"/>
          </a:xfrm>
        </p:spPr>
        <p:txBody>
          <a:bodyPr>
            <a:normAutofit fontScale="90000"/>
          </a:bodyPr>
          <a:lstStyle/>
          <a:p>
            <a:pPr lvl="0"/>
            <a:r>
              <a:rPr lang="en-GB" sz="2800" dirty="0">
                <a:solidFill>
                  <a:schemeClr val="tx1"/>
                </a:solidFill>
              </a:rPr>
              <a:t/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/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/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/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/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/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/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>I talked to a man. </a:t>
            </a:r>
            <a:r>
              <a:rPr lang="en-GB" sz="2800" dirty="0">
                <a:solidFill>
                  <a:schemeClr val="accent3">
                    <a:lumMod val="50000"/>
                  </a:schemeClr>
                </a:solidFill>
              </a:rPr>
              <a:t>His</a:t>
            </a:r>
            <a:r>
              <a:rPr lang="en-GB" sz="2800" dirty="0">
                <a:solidFill>
                  <a:srgbClr val="00B0F0"/>
                </a:solidFill>
              </a:rPr>
              <a:t> </a:t>
            </a:r>
            <a:r>
              <a:rPr lang="en-GB" sz="2800" b="1" dirty="0">
                <a:solidFill>
                  <a:srgbClr val="00B0F0"/>
                </a:solidFill>
              </a:rPr>
              <a:t>wife</a:t>
            </a:r>
            <a:r>
              <a:rPr lang="en-GB" sz="2800" dirty="0">
                <a:solidFill>
                  <a:srgbClr val="00B0F0"/>
                </a:solidFill>
              </a:rPr>
              <a:t> </a:t>
            </a:r>
            <a:r>
              <a:rPr lang="en-GB" sz="2800" dirty="0">
                <a:solidFill>
                  <a:schemeClr val="tx1"/>
                </a:solidFill>
              </a:rPr>
              <a:t>had died the year before. </a:t>
            </a:r>
            <a:r>
              <a:rPr lang="en-US" sz="2800" dirty="0">
                <a:solidFill>
                  <a:schemeClr val="tx1"/>
                </a:solidFill>
              </a:rPr>
              <a:t>(</a:t>
            </a:r>
            <a:r>
              <a:rPr lang="en-US" sz="2800" b="1" dirty="0">
                <a:solidFill>
                  <a:schemeClr val="tx1"/>
                </a:solidFill>
              </a:rPr>
              <a:t>whose</a:t>
            </a:r>
            <a:r>
              <a:rPr lang="en-US" sz="2800" dirty="0">
                <a:solidFill>
                  <a:schemeClr val="tx1"/>
                </a:solidFill>
              </a:rPr>
              <a:t>)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                               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His </a:t>
            </a:r>
            <a:br>
              <a:rPr lang="en-US" sz="28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                               Her   + </a:t>
            </a:r>
            <a:r>
              <a:rPr lang="en-US" sz="2800" b="1" dirty="0">
                <a:solidFill>
                  <a:srgbClr val="00B0F0"/>
                </a:solidFill>
              </a:rPr>
              <a:t>Noun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sz="28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                               Their </a:t>
            </a:r>
            <a:br>
              <a:rPr lang="en-US" sz="28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                               Our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                                   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 I talked to </a:t>
            </a:r>
            <a:r>
              <a:rPr lang="en-US" sz="2800" u="sng" dirty="0">
                <a:solidFill>
                  <a:schemeClr val="tx1"/>
                </a:solidFill>
              </a:rPr>
              <a:t>a man </a:t>
            </a:r>
            <a:r>
              <a:rPr lang="en-US" sz="2800" dirty="0">
                <a:solidFill>
                  <a:schemeClr val="tx1"/>
                </a:solidFill>
              </a:rPr>
              <a:t>. The man</a:t>
            </a:r>
            <a:r>
              <a:rPr lang="en-US" sz="3600" b="1" dirty="0">
                <a:solidFill>
                  <a:srgbClr val="00B0F0"/>
                </a:solidFill>
              </a:rPr>
              <a:t>’s </a:t>
            </a:r>
            <a:r>
              <a:rPr lang="en-US" sz="2800" dirty="0">
                <a:solidFill>
                  <a:schemeClr val="tx1"/>
                </a:solidFill>
              </a:rPr>
              <a:t>wife 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I talked to a man . </a:t>
            </a:r>
            <a:r>
              <a:rPr lang="en-US" sz="2800" dirty="0">
                <a:solidFill>
                  <a:srgbClr val="FF0000"/>
                </a:solidFill>
              </a:rPr>
              <a:t>Whose wife had died the year before 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I talked to a man whose wife had died the year before 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Left Brace 2"/>
          <p:cNvSpPr/>
          <p:nvPr/>
        </p:nvSpPr>
        <p:spPr>
          <a:xfrm>
            <a:off x="3412672" y="1384663"/>
            <a:ext cx="600891" cy="24035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519749" y="3874770"/>
            <a:ext cx="927464" cy="480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428309" y="3874770"/>
            <a:ext cx="1018903" cy="520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rved Down Arrow 7"/>
          <p:cNvSpPr/>
          <p:nvPr/>
        </p:nvSpPr>
        <p:spPr>
          <a:xfrm flipH="1">
            <a:off x="3474716" y="4666704"/>
            <a:ext cx="6008917" cy="4441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57554" y="2142309"/>
            <a:ext cx="3370217" cy="705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 delete the possessive adjectives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635931" y="3788229"/>
            <a:ext cx="3344092" cy="60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 delete the nouns with the (‘s)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1296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8903" y="1028343"/>
            <a:ext cx="1034578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Sentences with "whose":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The boy is in my class. </a:t>
            </a:r>
            <a:r>
              <a:rPr lang="en-US" sz="2400" b="1" dirty="0">
                <a:solidFill>
                  <a:srgbClr val="C00000"/>
                </a:solidFill>
              </a:rPr>
              <a:t>His</a:t>
            </a:r>
            <a:r>
              <a:rPr lang="en-US" sz="2400" b="1" dirty="0"/>
              <a:t> father is a doctor.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The boy </a:t>
            </a:r>
            <a:r>
              <a:rPr lang="en-US" sz="2400" b="1" dirty="0"/>
              <a:t>whose</a:t>
            </a:r>
            <a:r>
              <a:rPr lang="en-US" sz="2400" dirty="0"/>
              <a:t> father is a doctor is in my class.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This is the man. </a:t>
            </a:r>
            <a:r>
              <a:rPr lang="en-US" sz="2400" b="1" dirty="0" smtClean="0">
                <a:solidFill>
                  <a:srgbClr val="C00000"/>
                </a:solidFill>
              </a:rPr>
              <a:t>The man’s </a:t>
            </a:r>
            <a:r>
              <a:rPr lang="en-US" sz="2400" b="1" dirty="0" smtClean="0"/>
              <a:t>car </a:t>
            </a:r>
            <a:r>
              <a:rPr lang="en-US" sz="2400" b="1" dirty="0"/>
              <a:t>was stolen.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This is the man </a:t>
            </a:r>
            <a:r>
              <a:rPr lang="en-US" sz="2400" b="1" dirty="0"/>
              <a:t>whose</a:t>
            </a:r>
            <a:r>
              <a:rPr lang="en-US" sz="2400" dirty="0"/>
              <a:t> car was stolen.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I met a woman. </a:t>
            </a:r>
            <a:r>
              <a:rPr lang="en-US" sz="2400" b="1" dirty="0">
                <a:solidFill>
                  <a:srgbClr val="C00000"/>
                </a:solidFill>
              </a:rPr>
              <a:t>Her </a:t>
            </a:r>
            <a:r>
              <a:rPr lang="en-US" sz="2400" b="1" dirty="0"/>
              <a:t>brother works at the bank.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I met a woman </a:t>
            </a:r>
            <a:r>
              <a:rPr lang="en-US" sz="2400" b="1" dirty="0"/>
              <a:t>whose</a:t>
            </a:r>
            <a:r>
              <a:rPr lang="en-US" sz="2400" dirty="0"/>
              <a:t> brother works at the bank.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The student is very intelligent. </a:t>
            </a:r>
            <a:r>
              <a:rPr lang="en-US" sz="2400" b="1" dirty="0">
                <a:solidFill>
                  <a:srgbClr val="C00000"/>
                </a:solidFill>
              </a:rPr>
              <a:t>His</a:t>
            </a:r>
            <a:r>
              <a:rPr lang="en-US" sz="2400" b="1" dirty="0"/>
              <a:t> answers were all correct.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The student </a:t>
            </a:r>
            <a:r>
              <a:rPr lang="en-US" sz="2400" b="1" dirty="0"/>
              <a:t>whose</a:t>
            </a:r>
            <a:r>
              <a:rPr lang="en-US" sz="2400" dirty="0"/>
              <a:t> answers were all correct is very intelligent.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She’s the person. </a:t>
            </a:r>
            <a:r>
              <a:rPr lang="en-US" sz="2400" b="1" dirty="0">
                <a:solidFill>
                  <a:srgbClr val="C00000"/>
                </a:solidFill>
              </a:rPr>
              <a:t>Her</a:t>
            </a:r>
            <a:r>
              <a:rPr lang="en-US" sz="2400" b="1" dirty="0"/>
              <a:t> idea won the competition.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She’s the person </a:t>
            </a:r>
            <a:r>
              <a:rPr lang="en-US" sz="2400" b="1" dirty="0"/>
              <a:t>whose</a:t>
            </a:r>
            <a:r>
              <a:rPr lang="en-US" sz="2400" dirty="0"/>
              <a:t> idea won the competition.</a:t>
            </a:r>
          </a:p>
        </p:txBody>
      </p:sp>
    </p:spTree>
    <p:extLst>
      <p:ext uri="{BB962C8B-B14F-4D97-AF65-F5344CB8AC3E}">
        <p14:creationId xmlns:p14="http://schemas.microsoft.com/office/powerpoint/2010/main" val="20033036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6023" y="1166843"/>
            <a:ext cx="105678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Sentences with "where":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This is the city. I grew up </a:t>
            </a:r>
            <a:r>
              <a:rPr lang="en-US" sz="2400" b="1" dirty="0" smtClean="0">
                <a:solidFill>
                  <a:srgbClr val="C00000"/>
                </a:solidFill>
              </a:rPr>
              <a:t>there</a:t>
            </a:r>
            <a:r>
              <a:rPr lang="en-US" sz="2400" b="1" dirty="0" smtClean="0"/>
              <a:t>.</a:t>
            </a:r>
            <a:endParaRPr lang="en-US" sz="2400" b="1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This is the city </a:t>
            </a:r>
            <a:r>
              <a:rPr lang="en-US" sz="2400" b="1" dirty="0"/>
              <a:t>where</a:t>
            </a:r>
            <a:r>
              <a:rPr lang="en-US" sz="2400" dirty="0"/>
              <a:t> I grew up.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That’s the school. I studied </a:t>
            </a:r>
            <a:r>
              <a:rPr lang="en-US" sz="2400" b="1" dirty="0" smtClean="0">
                <a:solidFill>
                  <a:srgbClr val="C00000"/>
                </a:solidFill>
              </a:rPr>
              <a:t>there.</a:t>
            </a:r>
            <a:endParaRPr lang="en-US" sz="2400" b="1" dirty="0">
              <a:solidFill>
                <a:srgbClr val="C00000"/>
              </a:solidFill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That’s the school </a:t>
            </a:r>
            <a:r>
              <a:rPr lang="en-US" sz="2400" b="1" dirty="0"/>
              <a:t>where</a:t>
            </a:r>
            <a:r>
              <a:rPr lang="en-US" sz="2400" dirty="0"/>
              <a:t> I studied.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We visited the country. My grandparents were born </a:t>
            </a:r>
            <a:r>
              <a:rPr lang="en-US" sz="2400" b="1" dirty="0">
                <a:solidFill>
                  <a:srgbClr val="C00000"/>
                </a:solidFill>
              </a:rPr>
              <a:t>in that country.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We visited the country </a:t>
            </a:r>
            <a:r>
              <a:rPr lang="en-US" sz="2400" b="1" dirty="0"/>
              <a:t>where</a:t>
            </a:r>
            <a:r>
              <a:rPr lang="en-US" sz="2400" dirty="0"/>
              <a:t> my grandparents were born.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This is the place. We first met </a:t>
            </a:r>
            <a:r>
              <a:rPr lang="en-US" sz="2400" b="1" dirty="0">
                <a:solidFill>
                  <a:srgbClr val="C00000"/>
                </a:solidFill>
              </a:rPr>
              <a:t>here</a:t>
            </a:r>
            <a:r>
              <a:rPr lang="en-US" sz="24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This is the place </a:t>
            </a:r>
            <a:r>
              <a:rPr lang="en-US" sz="2400" b="1" dirty="0"/>
              <a:t>where</a:t>
            </a:r>
            <a:r>
              <a:rPr lang="en-US" sz="2400" dirty="0"/>
              <a:t> we first met.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The house is beautiful. I spent my childhood </a:t>
            </a:r>
            <a:r>
              <a:rPr lang="en-US" sz="2400" b="1" dirty="0">
                <a:solidFill>
                  <a:srgbClr val="C00000"/>
                </a:solidFill>
              </a:rPr>
              <a:t>in that house.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The house </a:t>
            </a:r>
            <a:r>
              <a:rPr lang="en-US" sz="2400" b="1" dirty="0"/>
              <a:t>where</a:t>
            </a:r>
            <a:r>
              <a:rPr lang="en-US" sz="2400" dirty="0"/>
              <a:t> I spent my childhood is beautiful.</a:t>
            </a:r>
          </a:p>
        </p:txBody>
      </p:sp>
    </p:spTree>
    <p:extLst>
      <p:ext uri="{BB962C8B-B14F-4D97-AF65-F5344CB8AC3E}">
        <p14:creationId xmlns:p14="http://schemas.microsoft.com/office/powerpoint/2010/main" val="9416627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1337" y="862149"/>
            <a:ext cx="1030659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Sentences with "when":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I remember the day. We went to the beach </a:t>
            </a:r>
            <a:r>
              <a:rPr lang="en-US" sz="2400" b="1" dirty="0">
                <a:solidFill>
                  <a:srgbClr val="C00000"/>
                </a:solidFill>
              </a:rPr>
              <a:t>that day</a:t>
            </a:r>
            <a:r>
              <a:rPr lang="en-US" sz="2400" b="1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I remember the day </a:t>
            </a:r>
            <a:r>
              <a:rPr lang="en-US" sz="2400" b="1" dirty="0"/>
              <a:t>when</a:t>
            </a:r>
            <a:r>
              <a:rPr lang="en-US" sz="2400" dirty="0"/>
              <a:t> we went to the beach.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2001 was the year. I moved to this city </a:t>
            </a:r>
            <a:r>
              <a:rPr lang="en-US" sz="2400" b="1" dirty="0">
                <a:solidFill>
                  <a:srgbClr val="C00000"/>
                </a:solidFill>
              </a:rPr>
              <a:t>then.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2001 was the year </a:t>
            </a:r>
            <a:r>
              <a:rPr lang="en-US" sz="2400" b="1" dirty="0"/>
              <a:t>when</a:t>
            </a:r>
            <a:r>
              <a:rPr lang="en-US" sz="2400" dirty="0"/>
              <a:t> I moved to this city.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That was the moment. </a:t>
            </a:r>
            <a:r>
              <a:rPr lang="en-US" sz="2400" b="1" dirty="0" smtClean="0"/>
              <a:t>She talked </a:t>
            </a:r>
            <a:r>
              <a:rPr lang="en-US" sz="2400" b="1" dirty="0"/>
              <a:t>to me at that moment.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That was the moment </a:t>
            </a:r>
            <a:r>
              <a:rPr lang="en-US" sz="2400" b="1" dirty="0"/>
              <a:t>when</a:t>
            </a:r>
            <a:r>
              <a:rPr lang="en-US" sz="2400" dirty="0"/>
              <a:t> </a:t>
            </a:r>
            <a:r>
              <a:rPr lang="en-US" sz="2400" dirty="0" smtClean="0"/>
              <a:t>she talked to me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There was a time. People wrote letters by hand </a:t>
            </a:r>
            <a:r>
              <a:rPr lang="en-US" sz="2400" b="1" dirty="0">
                <a:solidFill>
                  <a:srgbClr val="C00000"/>
                </a:solidFill>
              </a:rPr>
              <a:t>at that time.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There was a time </a:t>
            </a:r>
            <a:r>
              <a:rPr lang="en-US" sz="2400" b="1" dirty="0"/>
              <a:t>when</a:t>
            </a:r>
            <a:r>
              <a:rPr lang="en-US" sz="2400" dirty="0"/>
              <a:t> people wrote letters by hand.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I remember the summer. We traveled to France </a:t>
            </a:r>
            <a:r>
              <a:rPr lang="en-US" sz="2400" b="1" dirty="0">
                <a:solidFill>
                  <a:srgbClr val="C00000"/>
                </a:solidFill>
              </a:rPr>
              <a:t>during that summer.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Combined: I remember the summer </a:t>
            </a:r>
            <a:r>
              <a:rPr lang="en-US" sz="2400" b="1" dirty="0"/>
              <a:t>when</a:t>
            </a:r>
            <a:r>
              <a:rPr lang="en-US" sz="2400" dirty="0"/>
              <a:t> we traveled to France.</a:t>
            </a:r>
          </a:p>
        </p:txBody>
      </p:sp>
    </p:spTree>
    <p:extLst>
      <p:ext uri="{BB962C8B-B14F-4D97-AF65-F5344CB8AC3E}">
        <p14:creationId xmlns:p14="http://schemas.microsoft.com/office/powerpoint/2010/main" val="15506002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846997-E0A5-45CF-8344-ED8E15DDECA9}"/>
              </a:ext>
            </a:extLst>
          </p:cNvPr>
          <p:cNvSpPr/>
          <p:nvPr/>
        </p:nvSpPr>
        <p:spPr>
          <a:xfrm>
            <a:off x="1197935" y="968579"/>
            <a:ext cx="10051312" cy="3032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5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summer was long and hot. I graduated from university in the summer.</a:t>
            </a:r>
            <a:endParaRPr lang="en-US" sz="5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A9C88E-CF84-4BFA-B3EB-404FBE6F0BD6}"/>
              </a:ext>
            </a:extLst>
          </p:cNvPr>
          <p:cNvSpPr/>
          <p:nvPr/>
        </p:nvSpPr>
        <p:spPr>
          <a:xfrm>
            <a:off x="1166036" y="3893369"/>
            <a:ext cx="9828029" cy="2157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en-US" sz="40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0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→</a:t>
            </a:r>
            <a:r>
              <a:rPr lang="en-US" sz="40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The summer </a:t>
            </a:r>
            <a:r>
              <a:rPr lang="en-US" sz="4000" b="1" dirty="0">
                <a:solidFill>
                  <a:srgbClr val="FF6600"/>
                </a:solidFill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when</a:t>
            </a:r>
            <a:r>
              <a:rPr lang="en-US" sz="40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 I graduated from university was long and hot</a:t>
            </a: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462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9A7BA0-3EDD-4109-85E5-C363D5DB789F}"/>
              </a:ext>
            </a:extLst>
          </p:cNvPr>
          <p:cNvSpPr/>
          <p:nvPr/>
        </p:nvSpPr>
        <p:spPr>
          <a:xfrm>
            <a:off x="1095155" y="903769"/>
            <a:ext cx="9696892" cy="2485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Aft>
                <a:spcPts val="1500"/>
              </a:spcAft>
            </a:pPr>
            <a: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dog is over there. The dog's / its owner lives next door.</a:t>
            </a:r>
          </a:p>
          <a:p>
            <a:pPr>
              <a:lnSpc>
                <a:spcPts val="1800"/>
              </a:lnSpc>
              <a:spcAft>
                <a:spcPts val="1500"/>
              </a:spcAft>
            </a:pPr>
            <a: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→</a:t>
            </a:r>
            <a: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dog</a:t>
            </a:r>
            <a: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 </a:t>
            </a:r>
            <a:r>
              <a:rPr lang="en-US" sz="2400" b="1" dirty="0">
                <a:solidFill>
                  <a:srgbClr val="FF66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owner lives next door is over there.</a:t>
            </a:r>
          </a:p>
          <a:p>
            <a:pPr>
              <a:lnSpc>
                <a:spcPts val="1800"/>
              </a:lnSpc>
              <a:spcAft>
                <a:spcPts val="1500"/>
              </a:spcAft>
            </a:pP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1500"/>
              </a:spcAft>
            </a:pPr>
            <a: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little girl is sad. The little girl's / her doll was lost.</a:t>
            </a:r>
          </a:p>
          <a:p>
            <a:pPr>
              <a:lnSpc>
                <a:spcPts val="1800"/>
              </a:lnSpc>
              <a:spcAft>
                <a:spcPts val="1500"/>
              </a:spcAft>
            </a:pPr>
            <a: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→</a:t>
            </a:r>
            <a: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little girl</a:t>
            </a:r>
            <a: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 </a:t>
            </a:r>
            <a:r>
              <a:rPr lang="en-US" sz="2400" b="1" dirty="0">
                <a:solidFill>
                  <a:srgbClr val="FF66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en-US" sz="24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doll was lost is sad.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7B3B79-EAEE-4286-8C4E-1F8269CEDCF1}"/>
              </a:ext>
            </a:extLst>
          </p:cNvPr>
          <p:cNvSpPr/>
          <p:nvPr/>
        </p:nvSpPr>
        <p:spPr>
          <a:xfrm>
            <a:off x="951615" y="3739783"/>
            <a:ext cx="9983971" cy="2512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Aft>
                <a:spcPts val="1500"/>
              </a:spcAft>
            </a:pPr>
            <a: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woman is coming tonight. Her car is a BMW.</a:t>
            </a:r>
          </a:p>
          <a:p>
            <a:pPr>
              <a:lnSpc>
                <a:spcPts val="1800"/>
              </a:lnSpc>
              <a:spcAft>
                <a:spcPts val="1500"/>
              </a:spcAft>
            </a:pPr>
            <a: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→</a:t>
            </a:r>
            <a: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woman</a:t>
            </a:r>
            <a: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 </a:t>
            </a:r>
            <a:r>
              <a:rPr lang="en-US" sz="2800" b="1" dirty="0">
                <a:solidFill>
                  <a:srgbClr val="FF66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car is a BMW is coming tonight.</a:t>
            </a:r>
          </a:p>
          <a:p>
            <a:pPr>
              <a:lnSpc>
                <a:spcPts val="1800"/>
              </a:lnSpc>
              <a:spcAft>
                <a:spcPts val="1500"/>
              </a:spcAft>
            </a:pP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1500"/>
              </a:spcAft>
            </a:pPr>
            <a: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house belongs to me. Its roof is very old.</a:t>
            </a:r>
          </a:p>
          <a:p>
            <a:pPr>
              <a:lnSpc>
                <a:spcPts val="1800"/>
              </a:lnSpc>
              <a:spcAft>
                <a:spcPts val="1500"/>
              </a:spcAft>
            </a:pPr>
            <a: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→</a:t>
            </a:r>
            <a: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house</a:t>
            </a:r>
            <a: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 </a:t>
            </a:r>
            <a:r>
              <a:rPr lang="en-US" sz="2800" b="1" dirty="0">
                <a:solidFill>
                  <a:srgbClr val="FF66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en-US" sz="2800" b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roof is old belongs to me.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627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17" y="391886"/>
            <a:ext cx="10920549" cy="7903029"/>
          </a:xfrm>
        </p:spPr>
        <p:txBody>
          <a:bodyPr>
            <a:normAutofit fontScale="90000"/>
          </a:bodyPr>
          <a:lstStyle/>
          <a:p>
            <a:r>
              <a:rPr lang="en-US" dirty="0"/>
              <a:t>*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>
                <a:solidFill>
                  <a:srgbClr val="FF0000"/>
                </a:solidFill>
              </a:rPr>
              <a:t>The musician </a:t>
            </a:r>
            <a:r>
              <a:rPr lang="en-US" b="1" dirty="0"/>
              <a:t>who wrote this song is </a:t>
            </a:r>
            <a:br>
              <a:rPr lang="en-US" b="1" dirty="0"/>
            </a:br>
            <a:r>
              <a:rPr lang="en-US" sz="1600" b="1" dirty="0">
                <a:solidFill>
                  <a:schemeClr val="tx1"/>
                </a:solidFill>
              </a:rPr>
              <a:t>                ( subject/ person)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Canadian.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* </a:t>
            </a:r>
            <a:r>
              <a:rPr lang="en-US" b="1" dirty="0">
                <a:solidFill>
                  <a:srgbClr val="FF0000"/>
                </a:solidFill>
              </a:rPr>
              <a:t>The teacher </a:t>
            </a:r>
            <a:r>
              <a:rPr lang="en-US" b="1" dirty="0"/>
              <a:t>who explained the lesson is </a:t>
            </a:r>
            <a:br>
              <a:rPr lang="en-US" b="1" dirty="0"/>
            </a:br>
            <a:r>
              <a:rPr lang="en-US" b="1" dirty="0">
                <a:solidFill>
                  <a:schemeClr val="tx1"/>
                </a:solidFill>
              </a:rPr>
              <a:t>        </a:t>
            </a:r>
            <a:r>
              <a:rPr lang="en-US" sz="2200" b="1" dirty="0">
                <a:solidFill>
                  <a:schemeClr val="tx1"/>
                </a:solidFill>
              </a:rPr>
              <a:t>( subject/ person)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smart .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Curved Down Arrow 3"/>
          <p:cNvSpPr/>
          <p:nvPr/>
        </p:nvSpPr>
        <p:spPr>
          <a:xfrm rot="10967423" flipV="1">
            <a:off x="2503222" y="657159"/>
            <a:ext cx="2368105" cy="8716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urved Down Arrow 4"/>
          <p:cNvSpPr/>
          <p:nvPr/>
        </p:nvSpPr>
        <p:spPr>
          <a:xfrm rot="10967423" flipV="1">
            <a:off x="2694809" y="2625296"/>
            <a:ext cx="2368105" cy="8716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95851" y="5003074"/>
            <a:ext cx="3317966" cy="1201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C00000"/>
                </a:solidFill>
              </a:rPr>
              <a:t>People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342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27663"/>
            <a:ext cx="10437223" cy="536007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1- My previous house, </a:t>
            </a:r>
            <a:r>
              <a:rPr lang="en-US" b="1" dirty="0">
                <a:solidFill>
                  <a:srgbClr val="C00000"/>
                </a:solidFill>
              </a:rPr>
              <a:t>which</a:t>
            </a:r>
            <a:r>
              <a:rPr lang="en-US" b="1" dirty="0">
                <a:solidFill>
                  <a:schemeClr val="tx1"/>
                </a:solidFill>
              </a:rPr>
              <a:t> was quite small, was in Coventry.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2- I did well in chemistry, </a:t>
            </a:r>
            <a:r>
              <a:rPr lang="en-US" b="1" dirty="0">
                <a:solidFill>
                  <a:srgbClr val="C00000"/>
                </a:solidFill>
              </a:rPr>
              <a:t>which</a:t>
            </a:r>
            <a:r>
              <a:rPr lang="en-US" b="1" dirty="0">
                <a:solidFill>
                  <a:schemeClr val="tx1"/>
                </a:solidFill>
              </a:rPr>
              <a:t> was always my favorite subject.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3- The car </a:t>
            </a:r>
            <a:r>
              <a:rPr lang="en-US" b="1" dirty="0">
                <a:solidFill>
                  <a:srgbClr val="C00000"/>
                </a:solidFill>
              </a:rPr>
              <a:t>which</a:t>
            </a:r>
            <a:r>
              <a:rPr lang="en-US" b="1" dirty="0">
                <a:solidFill>
                  <a:schemeClr val="tx1"/>
                </a:solidFill>
              </a:rPr>
              <a:t> I like to own is very expensive .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133703" y="4558937"/>
            <a:ext cx="4258491" cy="15936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/>
              <a:t>Things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175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150" y="666207"/>
            <a:ext cx="9895496" cy="4990010"/>
          </a:xfrm>
        </p:spPr>
        <p:txBody>
          <a:bodyPr>
            <a:normAutofit/>
          </a:bodyPr>
          <a:lstStyle/>
          <a:p>
            <a:r>
              <a:rPr lang="en-US" b="1" dirty="0"/>
              <a:t>What is a relative clause or  Adjective Clause : 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565254"/>
              </p:ext>
            </p:extLst>
          </p:nvPr>
        </p:nvGraphicFramePr>
        <p:xfrm>
          <a:off x="770710" y="2560322"/>
          <a:ext cx="10450284" cy="3709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2571">
                  <a:extLst>
                    <a:ext uri="{9D8B030D-6E8A-4147-A177-3AD203B41FA5}">
                      <a16:colId xmlns:a16="http://schemas.microsoft.com/office/drawing/2014/main" val="1541864080"/>
                    </a:ext>
                  </a:extLst>
                </a:gridCol>
                <a:gridCol w="2612571">
                  <a:extLst>
                    <a:ext uri="{9D8B030D-6E8A-4147-A177-3AD203B41FA5}">
                      <a16:colId xmlns:a16="http://schemas.microsoft.com/office/drawing/2014/main" val="3143852654"/>
                    </a:ext>
                  </a:extLst>
                </a:gridCol>
                <a:gridCol w="2612571">
                  <a:extLst>
                    <a:ext uri="{9D8B030D-6E8A-4147-A177-3AD203B41FA5}">
                      <a16:colId xmlns:a16="http://schemas.microsoft.com/office/drawing/2014/main" val="2550098203"/>
                    </a:ext>
                  </a:extLst>
                </a:gridCol>
                <a:gridCol w="2612571">
                  <a:extLst>
                    <a:ext uri="{9D8B030D-6E8A-4147-A177-3AD203B41FA5}">
                      <a16:colId xmlns:a16="http://schemas.microsoft.com/office/drawing/2014/main" val="2456476090"/>
                    </a:ext>
                  </a:extLst>
                </a:gridCol>
              </a:tblGrid>
              <a:tr h="1477373">
                <a:tc>
                  <a:txBody>
                    <a:bodyPr/>
                    <a:lstStyle/>
                    <a:p>
                      <a:r>
                        <a:rPr lang="en-US" sz="2400" b="1" dirty="0"/>
                        <a:t>Subject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7030A0"/>
                          </a:solidFill>
                        </a:rPr>
                        <a:t>Relative clause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 the verb of the sentence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The complement of the sentence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793004"/>
                  </a:ext>
                </a:extLst>
              </a:tr>
              <a:tr h="599157">
                <a:tc>
                  <a:txBody>
                    <a:bodyPr/>
                    <a:lstStyle/>
                    <a:p>
                      <a:r>
                        <a:rPr lang="en-US" sz="2400" b="1" dirty="0"/>
                        <a:t> The</a:t>
                      </a:r>
                      <a:r>
                        <a:rPr lang="en-US" sz="2400" b="1" baseline="0" dirty="0"/>
                        <a:t> man 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7030A0"/>
                          </a:solidFill>
                        </a:rPr>
                        <a:t>who helped 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 doctor</a:t>
                      </a:r>
                      <a:r>
                        <a:rPr lang="en-US" sz="2400" b="1" baseline="0" dirty="0"/>
                        <a:t> 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8551"/>
                  </a:ext>
                </a:extLst>
              </a:tr>
              <a:tr h="1034162">
                <a:tc>
                  <a:txBody>
                    <a:bodyPr/>
                    <a:lstStyle/>
                    <a:p>
                      <a:r>
                        <a:rPr lang="en-US" sz="2400" b="1" dirty="0"/>
                        <a:t>The table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7030A0"/>
                          </a:solidFill>
                        </a:rPr>
                        <a:t>which I bought yesterday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Matches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the</a:t>
                      </a:r>
                      <a:r>
                        <a:rPr lang="en-US" sz="2400" b="1" baseline="0" dirty="0"/>
                        <a:t> furniture 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29160"/>
                  </a:ext>
                </a:extLst>
              </a:tr>
              <a:tr h="599157">
                <a:tc>
                  <a:txBody>
                    <a:bodyPr/>
                    <a:lstStyle/>
                    <a:p>
                      <a:r>
                        <a:rPr lang="en-US" sz="2400" b="1" dirty="0"/>
                        <a:t>The girl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7030A0"/>
                          </a:solidFill>
                        </a:rPr>
                        <a:t>whose</a:t>
                      </a:r>
                      <a:r>
                        <a:rPr lang="en-US" sz="2400" b="1" baseline="0" dirty="0">
                          <a:solidFill>
                            <a:srgbClr val="7030A0"/>
                          </a:solidFill>
                        </a:rPr>
                        <a:t> dog died </a:t>
                      </a:r>
                      <a:endParaRPr 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sad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533405"/>
                  </a:ext>
                </a:extLst>
              </a:tr>
            </a:tbl>
          </a:graphicData>
        </a:graphic>
      </p:graphicFrame>
      <p:sp>
        <p:nvSpPr>
          <p:cNvPr id="4" name="Down Arrow 3"/>
          <p:cNvSpPr/>
          <p:nvPr/>
        </p:nvSpPr>
        <p:spPr>
          <a:xfrm>
            <a:off x="4180115" y="1456511"/>
            <a:ext cx="822960" cy="9797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73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ooter Placeholder 6"/>
          <p:cNvSpPr txBox="1">
            <a:spLocks/>
          </p:cNvSpPr>
          <p:nvPr/>
        </p:nvSpPr>
        <p:spPr>
          <a:xfrm>
            <a:off x="26416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en-US" sz="2400" b="1" dirty="0">
                <a:ln/>
                <a:solidFill>
                  <a:schemeClr val="bg2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Islamic Educational College        </a:t>
            </a:r>
            <a:r>
              <a:rPr lang="ar-JO" sz="2400" b="1" dirty="0">
                <a:ln/>
                <a:solidFill>
                  <a:schemeClr val="bg2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11339167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7196" y="423713"/>
            <a:ext cx="1056226" cy="1046271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Double Wave 10"/>
          <p:cNvSpPr/>
          <p:nvPr/>
        </p:nvSpPr>
        <p:spPr>
          <a:xfrm>
            <a:off x="7724497" y="62027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12" name="Double Wave 11"/>
          <p:cNvSpPr/>
          <p:nvPr/>
        </p:nvSpPr>
        <p:spPr>
          <a:xfrm>
            <a:off x="5145206" y="603566"/>
            <a:ext cx="2906973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Grade 9</a:t>
            </a:r>
            <a:endParaRPr lang="ar-JO" sz="1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13" name="Double Wave 12"/>
          <p:cNvSpPr/>
          <p:nvPr/>
        </p:nvSpPr>
        <p:spPr>
          <a:xfrm>
            <a:off x="351203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 1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14" name="Double Wave 13"/>
          <p:cNvSpPr/>
          <p:nvPr/>
        </p:nvSpPr>
        <p:spPr>
          <a:xfrm>
            <a:off x="360381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English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7280" y="1209136"/>
            <a:ext cx="1023532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3600" b="1" dirty="0">
                <a:solidFill>
                  <a:srgbClr val="FF0000"/>
                </a:solidFill>
              </a:rPr>
              <a:t>Why is it called an adjective clause? </a:t>
            </a:r>
          </a:p>
          <a:p>
            <a:pPr fontAlgn="base"/>
            <a:r>
              <a:rPr lang="en-US" sz="3600" b="1" dirty="0">
                <a:solidFill>
                  <a:srgbClr val="FF0000"/>
                </a:solidFill>
              </a:rPr>
              <a:t>What is the function of the adjective clause ?</a:t>
            </a:r>
          </a:p>
          <a:p>
            <a:pPr fontAlgn="base"/>
            <a:endParaRPr lang="en-US" sz="3600" b="1" i="1" dirty="0">
              <a:solidFill>
                <a:srgbClr val="FF0000"/>
              </a:solidFill>
            </a:endParaRPr>
          </a:p>
          <a:p>
            <a:pPr fontAlgn="base"/>
            <a:endParaRPr lang="en-US" sz="3600" b="1" i="1" dirty="0">
              <a:solidFill>
                <a:srgbClr val="FF0000"/>
              </a:solidFill>
            </a:endParaRPr>
          </a:p>
          <a:p>
            <a:pPr fontAlgn="base"/>
            <a:r>
              <a:rPr lang="en-US" sz="3600" b="1" i="1" dirty="0"/>
              <a:t>The </a:t>
            </a:r>
            <a:r>
              <a:rPr lang="en-US" sz="3600" b="1" i="1" u="sng" dirty="0"/>
              <a:t>tall</a:t>
            </a:r>
            <a:r>
              <a:rPr lang="en-US" sz="3600" b="1" i="1" dirty="0"/>
              <a:t> man smiled</a:t>
            </a:r>
            <a:r>
              <a:rPr lang="en-US" sz="3600" b="1" dirty="0"/>
              <a:t>. </a:t>
            </a:r>
          </a:p>
          <a:p>
            <a:pPr fontAlgn="base"/>
            <a:r>
              <a:rPr lang="en-US" sz="3600" b="1" i="1" dirty="0"/>
              <a:t>The man </a:t>
            </a:r>
            <a:r>
              <a:rPr lang="en-US" sz="3600" b="1" i="1" u="sng" dirty="0">
                <a:solidFill>
                  <a:schemeClr val="accent1">
                    <a:lumMod val="75000"/>
                  </a:schemeClr>
                </a:solidFill>
              </a:rPr>
              <a:t>who had long hair</a:t>
            </a:r>
            <a:r>
              <a:rPr lang="en-US" sz="3600" b="1" i="1" dirty="0"/>
              <a:t> smiled.</a:t>
            </a:r>
            <a:r>
              <a:rPr lang="en-US" sz="3600" b="1" dirty="0"/>
              <a:t> = </a:t>
            </a:r>
          </a:p>
          <a:p>
            <a:pPr fontAlgn="base"/>
            <a:endParaRPr lang="en-US" sz="3600" b="1" dirty="0"/>
          </a:p>
          <a:p>
            <a:pPr fontAlgn="base"/>
            <a:endParaRPr lang="en-US" sz="3600" b="1" dirty="0"/>
          </a:p>
          <a:p>
            <a:pPr fontAlgn="base"/>
            <a:endParaRPr lang="en-US" sz="3600" b="1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977226" y="4650377"/>
            <a:ext cx="9366325" cy="244275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Because the adjective clause( relative clause)  modifies (describes) the noun that comes before just like adjectives.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6825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True or false questions - FlexiQuiz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31838" y="704850"/>
            <a:ext cx="10606087" cy="567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1</a:t>
            </a:r>
            <a:r>
              <a:rPr lang="en-US" b="1" dirty="0">
                <a:solidFill>
                  <a:schemeClr val="tx1"/>
                </a:solidFill>
              </a:rPr>
              <a:t>. The relative pronoun that is used to modify people is ________________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rgbClr val="FFC000"/>
                </a:solidFill>
              </a:rPr>
              <a:t>2</a:t>
            </a:r>
            <a:r>
              <a:rPr lang="en-US" b="1" dirty="0">
                <a:solidFill>
                  <a:schemeClr val="tx1"/>
                </a:solidFill>
              </a:rPr>
              <a:t>. The relative pronoun that is used to modify things is ______________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rgbClr val="FFC000"/>
                </a:solidFill>
              </a:rPr>
              <a:t>3</a:t>
            </a:r>
            <a:r>
              <a:rPr lang="en-US" b="1" dirty="0">
                <a:solidFill>
                  <a:schemeClr val="tx1"/>
                </a:solidFill>
              </a:rPr>
              <a:t>. The expression which starts with a relative pronoun is called _________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rgbClr val="FFC000"/>
                </a:solidFill>
              </a:rPr>
              <a:t>4</a:t>
            </a:r>
            <a:r>
              <a:rPr lang="en-US" b="1" dirty="0">
                <a:solidFill>
                  <a:schemeClr val="tx1"/>
                </a:solidFill>
              </a:rPr>
              <a:t>. relative clauses are called adjective clauses _____________</a:t>
            </a:r>
          </a:p>
        </p:txBody>
      </p:sp>
      <p:sp>
        <p:nvSpPr>
          <p:cNvPr id="5" name="Rectangle 4"/>
          <p:cNvSpPr/>
          <p:nvPr/>
        </p:nvSpPr>
        <p:spPr>
          <a:xfrm>
            <a:off x="6296297" y="0"/>
            <a:ext cx="3579223" cy="561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Formative assessment </a:t>
            </a:r>
          </a:p>
        </p:txBody>
      </p:sp>
    </p:spTree>
    <p:extLst>
      <p:ext uri="{BB962C8B-B14F-4D97-AF65-F5344CB8AC3E}">
        <p14:creationId xmlns:p14="http://schemas.microsoft.com/office/powerpoint/2010/main" val="3060675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1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https://www.liveworksheets.com/mr306012md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1369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0924A5BECC3148AB36A5D9D1F58C19" ma:contentTypeVersion="7" ma:contentTypeDescription="Create a new document." ma:contentTypeScope="" ma:versionID="0a2bb0c784a36681d68a5eb4dc03714b">
  <xsd:schema xmlns:xsd="http://www.w3.org/2001/XMLSchema" xmlns:xs="http://www.w3.org/2001/XMLSchema" xmlns:p="http://schemas.microsoft.com/office/2006/metadata/properties" xmlns:ns2="80553308-7a29-4795-b6d1-424a68dbdc17" targetNamespace="http://schemas.microsoft.com/office/2006/metadata/properties" ma:root="true" ma:fieldsID="2c393ef79eca5d1809089879c709fb80" ns2:_="">
    <xsd:import namespace="80553308-7a29-4795-b6d1-424a68dbdc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553308-7a29-4795-b6d1-424a68dbdc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1C61680-AAD9-4F8D-9C35-31E3EDDC69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553308-7a29-4795-b6d1-424a68dbdc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A10E9B-179A-4EE4-A00E-B4EAFD8120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401104-1187-4863-8B19-F6C8F0B31C1A}">
  <ds:schemaRefs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0124126-dc9f-4258-845d-be344385b616"/>
    <ds:schemaRef ds:uri="216c0665-e858-4eda-8d25-a34351311993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1746</TotalTime>
  <Words>1168</Words>
  <Application>Microsoft Office PowerPoint</Application>
  <PresentationFormat>Widescreen</PresentationFormat>
  <Paragraphs>210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50" baseType="lpstr">
      <vt:lpstr>Adobe Arabic</vt:lpstr>
      <vt:lpstr>AGA Aladdin Regular</vt:lpstr>
      <vt:lpstr>AGA Battouta Regular</vt:lpstr>
      <vt:lpstr>Arial</vt:lpstr>
      <vt:lpstr>Calibri</vt:lpstr>
      <vt:lpstr>Cambria</vt:lpstr>
      <vt:lpstr>Century Gothic</vt:lpstr>
      <vt:lpstr>Georgia</vt:lpstr>
      <vt:lpstr>HelveticaNeueLT Arabic 45 Light</vt:lpstr>
      <vt:lpstr>HelveticaNeueLT Arabic 55 Roman</vt:lpstr>
      <vt:lpstr>Times New Roman</vt:lpstr>
      <vt:lpstr>Wingdings 2</vt:lpstr>
      <vt:lpstr>Austin</vt:lpstr>
      <vt:lpstr>PowerPoint Presentation</vt:lpstr>
      <vt:lpstr>* Think of :  1- Someone who has a great impact on you ---- 2- Something which you cant live your life without --------- 3- A time when you felt happy -------- 4- A place where you people relax ----- 5- A reason why students need to learn English ------------------- </vt:lpstr>
      <vt:lpstr>Relative pronouns : </vt:lpstr>
      <vt:lpstr>*         The musician who wrote this song is                  ( subject/ person) Canadian.   * The teacher who explained the lesson is          ( subject/ person) smart .     </vt:lpstr>
      <vt:lpstr>1- My previous house, which was quite small, was in Coventry. 2- I did well in chemistry, which was always my favorite subject. 3- The car which I like to own is very expensive .    </vt:lpstr>
      <vt:lpstr>What is a relative clause or  Adjective Clause :       </vt:lpstr>
      <vt:lpstr>PowerPoint Presentation</vt:lpstr>
      <vt:lpstr>1. The relative pronoun that is used to modify people is ________________  2. The relative pronoun that is used to modify things is ______________  3. The expression which starts with a relative pronoun is called _________  4. relative clauses are called adjective clauses _____________</vt:lpstr>
      <vt:lpstr>Task 1 </vt:lpstr>
      <vt:lpstr>Quiz 1 Who and Which </vt:lpstr>
      <vt:lpstr>Relative pronouns : </vt:lpstr>
      <vt:lpstr>What is a relative clause or  Adjective Clause :       </vt:lpstr>
      <vt:lpstr>     1. The little girl whose doll was lost is sad. 2. The woman whose car is a BMW is coming tonight. 3. The teacher whose car was broken lives in my neighborhood . </vt:lpstr>
      <vt:lpstr>Task 2 </vt:lpstr>
      <vt:lpstr>Where :           </vt:lpstr>
      <vt:lpstr>PowerPoint Presentation</vt:lpstr>
      <vt:lpstr>PowerPoint Presentation</vt:lpstr>
      <vt:lpstr>1. The author, whom I met at the book signing, is dead.       Subject+ verb   2.  Do you know someone whom I can talk about global warming.                    Subject + verb  3. Morality is simply the attitude we adopt towards people whom we dislike.                                           Subject+ verb   </vt:lpstr>
      <vt:lpstr>1- There are many reasons why I love teaching . 2- It is the reason why I hate arguing . </vt:lpstr>
      <vt:lpstr>PowerPoint Presentation</vt:lpstr>
      <vt:lpstr>The witnesses whom I interviewed     ( object/ person)  gave conflicting evidence. </vt:lpstr>
      <vt:lpstr>The man whom I met was a doctor .   The girl whom my mom helped is kind  </vt:lpstr>
      <vt:lpstr>Task 3 </vt:lpstr>
      <vt:lpstr>PowerPoint Presentation</vt:lpstr>
      <vt:lpstr>Task 4 </vt:lpstr>
      <vt:lpstr>Task 5 L Listening </vt:lpstr>
      <vt:lpstr>Task (   )  </vt:lpstr>
      <vt:lpstr>PowerPoint Presentation</vt:lpstr>
      <vt:lpstr>Step 1 : Read both sentences. Step 2 : underline a repeated noun or a pronoun that reefers to a noun in sentence 1 . Step 3 : replace it with a relative pronoun. Step 4 : make sure to write the relative pronoun at the beginning of the second sentence.  Step 5 : draw a bubble and drag it in front of the noun you are modifying in sentence 1.    </vt:lpstr>
      <vt:lpstr>Example </vt:lpstr>
      <vt:lpstr>PowerPoint Presentation</vt:lpstr>
      <vt:lpstr>       I talked to a man. His wife had died the year before. (whose)                                  His                                  Her   + Noun                                  Their                                  Our                                        I talked to a man . The man’s wife     I talked to a man . Whose wife had died the year before .   I talked to a man whose wife had died the year before .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Maies Awad</cp:lastModifiedBy>
  <cp:revision>188</cp:revision>
  <dcterms:created xsi:type="dcterms:W3CDTF">2019-06-13T08:00:41Z</dcterms:created>
  <dcterms:modified xsi:type="dcterms:W3CDTF">2024-10-04T08:32:24Z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0x010100A60924A5BECC3148AB36A5D9D1F58C19</vt:lpwstr>
  </property>
</Properties>
</file>