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92" r:id="rId5"/>
    <p:sldId id="290" r:id="rId6"/>
    <p:sldId id="276" r:id="rId7"/>
    <p:sldId id="277" r:id="rId8"/>
    <p:sldId id="287" r:id="rId9"/>
    <p:sldId id="288" r:id="rId10"/>
    <p:sldId id="289" r:id="rId11"/>
    <p:sldId id="282" r:id="rId12"/>
    <p:sldId id="283" r:id="rId13"/>
    <p:sldId id="294" r:id="rId14"/>
    <p:sldId id="296" r:id="rId15"/>
    <p:sldId id="2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0033"/>
    <a:srgbClr val="990099"/>
    <a:srgbClr val="009900"/>
    <a:srgbClr val="800000"/>
    <a:srgbClr val="9900CC"/>
    <a:srgbClr val="CC9900"/>
    <a:srgbClr val="3333FF"/>
    <a:srgbClr val="CCCC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95" autoAdjust="0"/>
    <p:restoredTop sz="94660"/>
  </p:normalViewPr>
  <p:slideViewPr>
    <p:cSldViewPr snapToGrid="0">
      <p:cViewPr>
        <p:scale>
          <a:sx n="75" d="100"/>
          <a:sy n="75" d="100"/>
        </p:scale>
        <p:origin x="1338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Unit: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1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Lesson: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Grammar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Subject: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Derivation 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Grade: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10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5F7234CF-A1BF-CE6F-BC37-8ABB6B7B9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778" y="1998230"/>
            <a:ext cx="1428137" cy="803327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</p:pic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929893"/>
              </p:ext>
            </p:extLst>
          </p:nvPr>
        </p:nvGraphicFramePr>
        <p:xfrm>
          <a:off x="2743198" y="2591542"/>
          <a:ext cx="7416802" cy="332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5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ery</a:t>
                      </a: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/-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bribery,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robbery,bakery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5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-ism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criticism , idealism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5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ship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friendship, citizenship, leadership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5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-age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baggage, plumage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5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ability, similarity, responsibility, curiosity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5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darkness, preparedness, consciousness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5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-cy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urgency, efficiency, frequency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3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FD95-BC7E-A94C-3C4B-05C5EEE1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840766-BACC-DE66-991C-243C7E98B709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F12D16C-BAC5-13E4-3A05-0D57B716441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C50B058-A02F-2CCE-E9BD-DDE0F69C8BE3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DD3BE59-C380-3793-5463-FEA6E1D6BAF9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BD0CCBF-4676-C80E-4954-B8424EBD4F8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17C524-31ED-AA7F-1312-4E42C7AE453B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B656E2C-7CCD-A639-420F-7018CF418E83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CA3C77-5DE7-E67C-9B13-1EC8AF3E7518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A0BAD7-909E-6E67-CD74-439A869D26E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3993B51-6F0C-8D2E-A2EA-FC1D68BD262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0FDBC58-5A6C-C453-C3A0-61AF1D8BA4B9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FD34C1-2157-E91B-40D4-7FFC2231FEAF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42225DD-8D97-2E54-1EBE-31152ECD35C3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EAB68B-D559-9B56-71DB-A2BC20DF40A1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E3D7D3-41D9-FD43-FDE6-B546132C4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5334972-DF50-F2BC-45D1-3E38467B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F4121-7E0A-C51F-B1E7-FB5F2C9DC5C7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5F83840-32FE-F188-8855-767DAB83775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7E00F6-8EF1-9ABE-D52A-480D671F1F9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7DD4A74-B272-60B2-906C-839B9AABFBC7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060C06-5155-D592-B84E-0388B6B5E6F8}"/>
              </a:ext>
            </a:extLst>
          </p:cNvPr>
          <p:cNvSpPr txBox="1"/>
          <p:nvPr/>
        </p:nvSpPr>
        <p:spPr>
          <a:xfrm>
            <a:off x="2452640" y="740846"/>
            <a:ext cx="9111499" cy="74789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rgbClr val="00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DIFFERENTIATION: </a:t>
            </a:r>
            <a:r>
              <a:rPr lang="en-US" sz="2000" dirty="0">
                <a:solidFill>
                  <a:srgbClr val="00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Based on your number, do the task assigned </a:t>
            </a:r>
            <a:r>
              <a:rPr lang="en-US" sz="2000" dirty="0" smtClean="0">
                <a:solidFill>
                  <a:srgbClr val="00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to you</a:t>
            </a:r>
            <a:endParaRPr lang="en-US" sz="2000" b="1" dirty="0" smtClean="0">
              <a:solidFill>
                <a:srgbClr val="0099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r>
              <a:rPr lang="en-US" sz="2000" dirty="0" smtClean="0">
                <a:solidFill>
                  <a:srgbClr val="00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Student 1 and 3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Choose 5 complex derived nouns (you can provide a list or let them research), such as </a:t>
            </a:r>
            <a:r>
              <a:rPr lang="en-US" altLang="en-US" sz="2000" i="1" dirty="0">
                <a:latin typeface="Arial" panose="020B0604020202020204" pitchFamily="34" charset="0"/>
              </a:rPr>
              <a:t>creation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movement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kindness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curiosity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decision</a:t>
            </a:r>
            <a:r>
              <a:rPr lang="en-US" altLang="en-US" sz="2000" dirty="0"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Break each word into: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Root/base word (e.g., </a:t>
            </a:r>
            <a:r>
              <a:rPr lang="en-US" altLang="en-US" sz="2000" i="1" dirty="0">
                <a:latin typeface="Arial" panose="020B0604020202020204" pitchFamily="34" charset="0"/>
              </a:rPr>
              <a:t>create</a:t>
            </a:r>
            <a:r>
              <a:rPr lang="en-US" altLang="en-US" sz="2000" dirty="0">
                <a:latin typeface="Arial" panose="020B0604020202020204" pitchFamily="34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Suffix used (e.g., </a:t>
            </a:r>
            <a:r>
              <a:rPr lang="en-US" altLang="en-US" sz="2000" i="1" dirty="0">
                <a:latin typeface="Arial" panose="020B0604020202020204" pitchFamily="34" charset="0"/>
              </a:rPr>
              <a:t>-ion</a:t>
            </a:r>
            <a:r>
              <a:rPr lang="en-US" altLang="en-US" sz="2000" dirty="0">
                <a:latin typeface="Arial" panose="020B0604020202020204" pitchFamily="34" charset="0"/>
              </a:rPr>
              <a:t>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Explain: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How the suffix changes the word class to a noun.</a:t>
            </a:r>
          </a:p>
          <a:p>
            <a:pPr algn="l">
              <a:lnSpc>
                <a:spcPct val="250000"/>
              </a:lnSpc>
            </a:pPr>
            <a:r>
              <a:rPr lang="en-US" sz="2000" dirty="0" smtClean="0">
                <a:solidFill>
                  <a:srgbClr val="00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Student 2 and 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Choose 5 base words (verbs or adjectives), like </a:t>
            </a:r>
            <a:r>
              <a:rPr lang="en-US" altLang="en-US" sz="2000" i="1" dirty="0">
                <a:latin typeface="Arial" panose="020B0604020202020204" pitchFamily="34" charset="0"/>
              </a:rPr>
              <a:t>teach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happy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move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kind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run</a:t>
            </a:r>
            <a:r>
              <a:rPr lang="en-US" altLang="en-US" sz="2000" dirty="0"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Add common noun suffixes to make new nouns: </a:t>
            </a:r>
            <a:r>
              <a:rPr lang="en-US" altLang="en-US" sz="2000" b="1" dirty="0">
                <a:latin typeface="Arial" panose="020B0604020202020204" pitchFamily="34" charset="0"/>
              </a:rPr>
              <a:t>-</a:t>
            </a:r>
            <a:r>
              <a:rPr lang="en-US" altLang="en-US" sz="2000" b="1" dirty="0" err="1">
                <a:latin typeface="Arial" panose="020B0604020202020204" pitchFamily="34" charset="0"/>
              </a:rPr>
              <a:t>er</a:t>
            </a:r>
            <a:r>
              <a:rPr lang="en-US" altLang="en-US" sz="2000" b="1" dirty="0">
                <a:latin typeface="Arial" panose="020B0604020202020204" pitchFamily="34" charset="0"/>
              </a:rPr>
              <a:t>, -ness, -ion, -</a:t>
            </a:r>
            <a:r>
              <a:rPr lang="en-US" altLang="en-US" sz="2000" b="1" dirty="0" err="1">
                <a:latin typeface="Arial" panose="020B0604020202020204" pitchFamily="34" charset="0"/>
              </a:rPr>
              <a:t>ment</a:t>
            </a:r>
            <a:r>
              <a:rPr lang="en-US" altLang="en-US" sz="2000" b="1" dirty="0">
                <a:latin typeface="Arial" panose="020B0604020202020204" pitchFamily="34" charset="0"/>
              </a:rPr>
              <a:t>, -</a:t>
            </a:r>
            <a:r>
              <a:rPr lang="en-US" altLang="en-US" sz="2000" b="1" dirty="0" err="1">
                <a:latin typeface="Arial" panose="020B0604020202020204" pitchFamily="34" charset="0"/>
              </a:rPr>
              <a:t>ity</a:t>
            </a:r>
            <a:r>
              <a:rPr lang="en-US" altLang="en-US" sz="2000" dirty="0">
                <a:latin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E.g., </a:t>
            </a:r>
            <a:r>
              <a:rPr lang="en-US" altLang="en-US" sz="2000" i="1" dirty="0">
                <a:latin typeface="Arial" panose="020B0604020202020204" pitchFamily="34" charset="0"/>
              </a:rPr>
              <a:t>teach</a:t>
            </a:r>
            <a:r>
              <a:rPr lang="en-US" altLang="en-US" sz="2000" dirty="0">
                <a:latin typeface="Arial" panose="020B0604020202020204" pitchFamily="34" charset="0"/>
              </a:rPr>
              <a:t> → </a:t>
            </a:r>
            <a:r>
              <a:rPr lang="en-US" altLang="en-US" sz="2000" b="1" dirty="0">
                <a:latin typeface="Arial" panose="020B0604020202020204" pitchFamily="34" charset="0"/>
              </a:rPr>
              <a:t>teacher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i="1" dirty="0">
                <a:latin typeface="Arial" panose="020B0604020202020204" pitchFamily="34" charset="0"/>
              </a:rPr>
              <a:t>happy</a:t>
            </a:r>
            <a:r>
              <a:rPr lang="en-US" altLang="en-US" sz="2000" dirty="0">
                <a:latin typeface="Arial" panose="020B0604020202020204" pitchFamily="34" charset="0"/>
              </a:rPr>
              <a:t> → </a:t>
            </a:r>
            <a:r>
              <a:rPr lang="en-US" altLang="en-US" sz="2000" b="1" dirty="0">
                <a:latin typeface="Arial" panose="020B0604020202020204" pitchFamily="34" charset="0"/>
              </a:rPr>
              <a:t>happiness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For each word, write a short sentence using the new noun</a:t>
            </a:r>
            <a:endParaRPr lang="en-US" sz="2000" dirty="0">
              <a:solidFill>
                <a:srgbClr val="0099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endParaRPr lang="ar-SA" sz="2000" dirty="0">
              <a:solidFill>
                <a:srgbClr val="0099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B86B046-11EF-8B91-22AE-FD6D070411A4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E6F6D80-71F6-2951-3E66-28606F31268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A8AFA14D-6734-9B3B-8239-ECE6D194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06620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6ECD1E-974A-B95D-704D-6EC17A38A735}"/>
              </a:ext>
            </a:extLst>
          </p:cNvPr>
          <p:cNvGrpSpPr/>
          <p:nvPr/>
        </p:nvGrpSpPr>
        <p:grpSpPr>
          <a:xfrm>
            <a:off x="9338414" y="2747542"/>
            <a:ext cx="2055138" cy="2379584"/>
            <a:chOff x="6287512" y="2493050"/>
            <a:chExt cx="2055138" cy="4382095"/>
          </a:xfrm>
        </p:grpSpPr>
        <p:sp>
          <p:nvSpPr>
            <p:cNvPr id="3" name="Shape 2">
              <a:extLst>
                <a:ext uri="{FF2B5EF4-FFF2-40B4-BE49-F238E27FC236}">
                  <a16:creationId xmlns:a16="http://schemas.microsoft.com/office/drawing/2014/main" id="{BFB9E165-8AC4-050D-0602-EA670851EE01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Shape 3">
              <a:extLst>
                <a:ext uri="{FF2B5EF4-FFF2-40B4-BE49-F238E27FC236}">
                  <a16:creationId xmlns:a16="http://schemas.microsoft.com/office/drawing/2014/main" id="{5521C81C-DF01-0A6F-D311-D76EC3BB56E9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Shape 4">
              <a:extLst>
                <a:ext uri="{FF2B5EF4-FFF2-40B4-BE49-F238E27FC236}">
                  <a16:creationId xmlns:a16="http://schemas.microsoft.com/office/drawing/2014/main" id="{2D6C4162-CE28-9D79-5D0B-EA7D55C5601D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 5">
              <a:extLst>
                <a:ext uri="{FF2B5EF4-FFF2-40B4-BE49-F238E27FC236}">
                  <a16:creationId xmlns:a16="http://schemas.microsoft.com/office/drawing/2014/main" id="{D38B29E6-020F-3B99-A5B9-317456A330B0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Shape 8">
              <a:extLst>
                <a:ext uri="{FF2B5EF4-FFF2-40B4-BE49-F238E27FC236}">
                  <a16:creationId xmlns:a16="http://schemas.microsoft.com/office/drawing/2014/main" id="{42CF66F7-390C-A605-F217-FDF6947A602F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 9">
              <a:extLst>
                <a:ext uri="{FF2B5EF4-FFF2-40B4-BE49-F238E27FC236}">
                  <a16:creationId xmlns:a16="http://schemas.microsoft.com/office/drawing/2014/main" id="{78265479-9FD5-C219-5172-77F6562668E0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 10">
              <a:extLst>
                <a:ext uri="{FF2B5EF4-FFF2-40B4-BE49-F238E27FC236}">
                  <a16:creationId xmlns:a16="http://schemas.microsoft.com/office/drawing/2014/main" id="{FA1CF454-0BDF-F1BF-A6C4-44056CCC15F7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Shape 13">
              <a:extLst>
                <a:ext uri="{FF2B5EF4-FFF2-40B4-BE49-F238E27FC236}">
                  <a16:creationId xmlns:a16="http://schemas.microsoft.com/office/drawing/2014/main" id="{2C5F31A5-0644-8A3F-3932-5FBE49B8693F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Shape 14">
              <a:extLst>
                <a:ext uri="{FF2B5EF4-FFF2-40B4-BE49-F238E27FC236}">
                  <a16:creationId xmlns:a16="http://schemas.microsoft.com/office/drawing/2014/main" id="{94C3838E-ED42-FD5A-2AE7-77920A518397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 15">
              <a:extLst>
                <a:ext uri="{FF2B5EF4-FFF2-40B4-BE49-F238E27FC236}">
                  <a16:creationId xmlns:a16="http://schemas.microsoft.com/office/drawing/2014/main" id="{630D72EE-9938-D118-3719-2A7808703F31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 4">
              <a:extLst>
                <a:ext uri="{FF2B5EF4-FFF2-40B4-BE49-F238E27FC236}">
                  <a16:creationId xmlns:a16="http://schemas.microsoft.com/office/drawing/2014/main" id="{834234A5-0D46-324C-D1BD-F0C69E80AED4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 8">
              <a:extLst>
                <a:ext uri="{FF2B5EF4-FFF2-40B4-BE49-F238E27FC236}">
                  <a16:creationId xmlns:a16="http://schemas.microsoft.com/office/drawing/2014/main" id="{A112A2C2-1320-1230-5D5C-C8DB0B0F1CF5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F3A40217-EF45-A2C8-AF76-F8569D0EE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15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E78A1-67C8-8935-EA26-8E90D267EFC8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4B2469E-F352-DB0A-BF20-D319000D989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8F73C01-CDE3-B605-CAD7-93B675ADE734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D384873-8ED3-FA1A-998B-E3F16C7F683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C785EA-E33A-F920-815D-E7729F45852E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A952F-E5F8-1EF6-4B69-55DB5F981BF0}"/>
              </a:ext>
            </a:extLst>
          </p:cNvPr>
          <p:cNvSpPr txBox="1"/>
          <p:nvPr/>
        </p:nvSpPr>
        <p:spPr>
          <a:xfrm>
            <a:off x="2830874" y="1275444"/>
            <a:ext cx="7243847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 smtClean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Task :</a:t>
            </a:r>
            <a:endParaRPr lang="en-US" sz="2000" b="1" dirty="0">
              <a:solidFill>
                <a:srgbClr val="CC99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r>
              <a:rPr lang="en-US" sz="2000" b="1" dirty="0" smtClean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Read the following statement and write the correct derivation of the word in bracket: </a:t>
            </a:r>
          </a:p>
          <a:p>
            <a:pPr algn="l">
              <a:lnSpc>
                <a:spcPct val="250000"/>
              </a:lnSpc>
            </a:pPr>
            <a:r>
              <a:rPr lang="en-US" sz="2000" b="1" dirty="0" smtClean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The ______________(difficult) of  getting the driving license has obliged me to ignore the idea totally. </a:t>
            </a:r>
            <a:br>
              <a:rPr lang="en-US" sz="2000" b="1" dirty="0" smtClean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</a:br>
            <a:r>
              <a:rPr lang="en-US" sz="2000" b="1" dirty="0" smtClean="0">
                <a:solidFill>
                  <a:srgbClr val="CC99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endParaRPr lang="ar-SA" sz="2000" b="1" dirty="0">
              <a:solidFill>
                <a:srgbClr val="CC99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10" y="473059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7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E78A1-67C8-8935-EA26-8E90D267EFC8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4B2469E-F352-DB0A-BF20-D319000D989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8F73C01-CDE3-B605-CAD7-93B675ADE734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D384873-8ED3-FA1A-998B-E3F16C7F683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C785EA-E33A-F920-815D-E7729F45852E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10" y="473059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41678" y="1371773"/>
            <a:ext cx="81606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Critical Thinking Question: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"Many words are made by adding prefixes or suffixes, like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'unhappy' (un- + happy) or 'teacher' (teach + -</a:t>
            </a:r>
            <a:r>
              <a:rPr lang="en-US" altLang="en-US" dirty="0" err="1">
                <a:latin typeface="Arial" panose="020B0604020202020204" pitchFamily="34" charset="0"/>
              </a:rPr>
              <a:t>er</a:t>
            </a:r>
            <a:r>
              <a:rPr lang="en-US" altLang="en-US" dirty="0">
                <a:latin typeface="Arial" panose="020B0604020202020204" pitchFamily="34" charset="0"/>
              </a:rPr>
              <a:t>). How does adding a prefix or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 suffix change the meaning of a word? Can you give an example of a word that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changed a lot when a prefix or suffix was added?"</a:t>
            </a:r>
          </a:p>
        </p:txBody>
      </p:sp>
    </p:spTree>
    <p:extLst>
      <p:ext uri="{BB962C8B-B14F-4D97-AF65-F5344CB8AC3E}">
        <p14:creationId xmlns:p14="http://schemas.microsoft.com/office/powerpoint/2010/main" val="760476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E78A1-67C8-8935-EA26-8E90D267EFC8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4B2469E-F352-DB0A-BF20-D319000D989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68F73C01-CDE3-B605-CAD7-93B675ADE734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D384873-8ED3-FA1A-998B-E3F16C7F683C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C785EA-E33A-F920-815D-E7729F45852E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10" y="473059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714873" y="1651203"/>
            <a:ext cx="757996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Real-Life Application Question: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"When you come across a new or unfamiliar word—like 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news article, a job application, or at the doctor’s office—how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 knowing the root, prefix, or suffix help you figure out what it means?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 you think of a time when understanding part of a word helped you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understand the whole word in real life?"</a:t>
            </a:r>
          </a:p>
        </p:txBody>
      </p:sp>
    </p:spTree>
    <p:extLst>
      <p:ext uri="{BB962C8B-B14F-4D97-AF65-F5344CB8AC3E}">
        <p14:creationId xmlns:p14="http://schemas.microsoft.com/office/powerpoint/2010/main" val="2525166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650B-CC92-660F-2EB0-F3E99F86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5FF6CE-BE19-1142-A7E0-7A3CE291352F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358A6F-D7A5-8D7B-B523-E11595F9E08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276A7-455B-49E2-84F4-7711C60D1DF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763235-FC9E-9BF2-F67B-E8157405A85E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9E197F-0847-E928-B77E-D7E40873F5F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6DB3A9-8B9D-6DB7-3BCB-DC25AE883956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E28C780-8C3D-65F8-804E-188EAA13B327}"/>
              </a:ext>
            </a:extLst>
          </p:cNvPr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B734BE-0A04-CBE9-E80F-A3858297834B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A0B5D96-6E53-DA43-9E9D-20ECB3E0ED36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B3822A4-F29E-EAA4-EC57-34039F8D9395}"/>
              </a:ext>
            </a:extLst>
          </p:cNvPr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6BA523D-4842-32F1-F6F6-615EEE930853}"/>
              </a:ext>
            </a:extLst>
          </p:cNvPr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927518B-F83D-9698-50DC-A1EDB25B207A}"/>
              </a:ext>
            </a:extLst>
          </p:cNvPr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B998E-7F3E-89D0-F6D9-40EAA06D5344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6CB5A9-D3F9-10BA-EE45-CA7FB95F6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558835-0393-D5C3-594F-316725D5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773E1-3877-F715-5A98-3E19910A5E3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B80DC1A-DEDF-7491-8061-89109C94AEF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B6B7A5B-6409-360B-D21C-400B374A38C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 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0479545-AC00-1A67-4C77-098EB734245B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BB2EB-7A8F-C4D0-5D18-EBF6B6169F13}"/>
              </a:ext>
            </a:extLst>
          </p:cNvPr>
          <p:cNvSpPr txBox="1"/>
          <p:nvPr/>
        </p:nvSpPr>
        <p:spPr>
          <a:xfrm>
            <a:off x="2830874" y="1275444"/>
            <a:ext cx="5158094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EXIT TICKET:</a:t>
            </a:r>
          </a:p>
          <a:p>
            <a:pPr algn="l">
              <a:lnSpc>
                <a:spcPct val="250000"/>
              </a:lnSpc>
            </a:pPr>
            <a:r>
              <a:rPr lang="en-US" sz="2000" b="1" u="sng" dirty="0" smtClean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Write  three sentences that have nouns. </a:t>
            </a:r>
            <a:endParaRPr lang="en-US" sz="2000" b="1" dirty="0">
              <a:solidFill>
                <a:srgbClr val="800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endParaRPr lang="ar-SA" sz="2000" b="1" dirty="0">
              <a:solidFill>
                <a:srgbClr val="800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70333DB-9830-83DA-24A0-85B4652C0DE2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6FBE9AB-089C-FE2C-40F9-5486A6D9D813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146" name="Picture 2" descr="Emoji exit ticket by Ms Fayes pretty little ones | TPT">
            <a:extLst>
              <a:ext uri="{FF2B5EF4-FFF2-40B4-BE49-F238E27FC236}">
                <a16:creationId xmlns:a16="http://schemas.microsoft.com/office/drawing/2014/main" id="{D27BD85F-161C-9BE0-FF7C-A88085EA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31" y="5560154"/>
            <a:ext cx="1593094" cy="10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5AEDFDEE-2A41-76EA-43F5-74EB9E393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6118" y="2077807"/>
            <a:ext cx="1652406" cy="92947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794944E-9F23-B2B6-8569-9048437B393F}"/>
              </a:ext>
            </a:extLst>
          </p:cNvPr>
          <p:cNvSpPr/>
          <p:nvPr/>
        </p:nvSpPr>
        <p:spPr>
          <a:xfrm>
            <a:off x="10343075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3F8DB-2F82-E335-7DE2-2D4481F3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391" y="3158306"/>
            <a:ext cx="4147127" cy="29353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1667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derivation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8058799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OBJECTIVES:</a:t>
            </a:r>
          </a:p>
          <a:p>
            <a:pPr algn="l"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1. t</a:t>
            </a:r>
            <a:r>
              <a:rPr lang="en-US" sz="2000" dirty="0" smtClean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o identify the different usages of nouns .</a:t>
            </a:r>
            <a:endParaRPr lang="en-US" sz="2000" dirty="0">
              <a:solidFill>
                <a:srgbClr val="A50021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2. </a:t>
            </a:r>
            <a:r>
              <a:rPr lang="en-US" sz="2000" dirty="0" smtClean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to identify the use of verbs .</a:t>
            </a:r>
          </a:p>
          <a:p>
            <a:pPr algn="l">
              <a:lnSpc>
                <a:spcPct val="250000"/>
              </a:lnSpc>
            </a:pPr>
            <a:r>
              <a:rPr lang="en-US" sz="2000" b="1" dirty="0" smtClean="0">
                <a:solidFill>
                  <a:srgbClr val="A50021"/>
                </a:solidFill>
                <a:cs typeface="GE SS Text Bold" pitchFamily="18" charset="-78"/>
              </a:rPr>
              <a:t>3. to use the correct forms of nouns and verbs .</a:t>
            </a:r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1523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hildren To Prepare Exercise Stock Illustration - Download Image Now -  Child, Exercising, Warm Up Exercise - iStock">
            <a:extLst>
              <a:ext uri="{FF2B5EF4-FFF2-40B4-BE49-F238E27FC236}">
                <a16:creationId xmlns:a16="http://schemas.microsoft.com/office/drawing/2014/main" id="{ED8AF465-F3C0-A661-18FB-89B7EB73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20" y="5000102"/>
            <a:ext cx="2014885" cy="20148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C62F7D-A200-F9C9-71F8-FE47C066C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pic>
        <p:nvPicPr>
          <p:cNvPr id="1028" name="Picture 4" descr="200+ Motivational Quotes To Inspire You in 2024 - Shopif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24803" r="15808" b="27337"/>
          <a:stretch/>
        </p:blipFill>
        <p:spPr bwMode="auto">
          <a:xfrm>
            <a:off x="3352059" y="2509018"/>
            <a:ext cx="5823285" cy="240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6396" y="1631016"/>
            <a:ext cx="686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Comment on the following quotation: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6914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1523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hildren To Prepare Exercise Stock Illustration - Download Image Now -  Child, Exercising, Warm Up Exercise - iStock">
            <a:extLst>
              <a:ext uri="{FF2B5EF4-FFF2-40B4-BE49-F238E27FC236}">
                <a16:creationId xmlns:a16="http://schemas.microsoft.com/office/drawing/2014/main" id="{ED8AF465-F3C0-A661-18FB-89B7EB73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620" y="5000102"/>
            <a:ext cx="2014885" cy="20148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0C62F7D-A200-F9C9-71F8-FE47C066C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6396" y="1631016"/>
            <a:ext cx="686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 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661376" y="2427602"/>
            <a:ext cx="6374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https://wordwall.net/resource/13214866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1896" y="3562392"/>
            <a:ext cx="2451431" cy="245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1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98830" y="603565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derivation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2350" y="1271895"/>
            <a:ext cx="8059135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Searching Time :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r>
              <a:rPr lang="en-US" sz="2000" b="1" dirty="0"/>
              <a:t>What is Word Derivation?</a:t>
            </a:r>
          </a:p>
          <a:p>
            <a:r>
              <a:rPr lang="en-US" b="1" dirty="0" smtClean="0"/>
              <a:t>What are Prefixes?</a:t>
            </a:r>
            <a:endParaRPr lang="en-US" b="1" dirty="0"/>
          </a:p>
          <a:p>
            <a:r>
              <a:rPr lang="en-US" b="1" dirty="0" smtClean="0"/>
              <a:t>What are Suffixes ? </a:t>
            </a:r>
            <a:endParaRPr lang="en-US" b="1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algn="l">
              <a:lnSpc>
                <a:spcPct val="250000"/>
              </a:lnSpc>
            </a:pP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2526002A-A169-1952-E695-3FEFE830C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3339" y="2083359"/>
            <a:ext cx="1652406" cy="929478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43589CC-A370-442E-118F-35C3F8B9E0A5}"/>
              </a:ext>
            </a:extLst>
          </p:cNvPr>
          <p:cNvSpPr/>
          <p:nvPr/>
        </p:nvSpPr>
        <p:spPr>
          <a:xfrm>
            <a:off x="10890009" y="6376030"/>
            <a:ext cx="1026085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28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44" y="3740205"/>
            <a:ext cx="2184177" cy="17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3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98830" y="603565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derivation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2350" y="1271895"/>
            <a:ext cx="8059135" cy="70173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PREASSESSMENT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:</a:t>
            </a:r>
          </a:p>
          <a:p>
            <a:r>
              <a:rPr lang="en-US" sz="2000" b="1" dirty="0"/>
              <a:t>What is Word Derivation?</a:t>
            </a:r>
          </a:p>
          <a:p>
            <a:r>
              <a:rPr lang="en-US" sz="2000" b="1" dirty="0"/>
              <a:t>Definition:</a:t>
            </a:r>
            <a:r>
              <a:rPr lang="en-US" sz="2000" dirty="0"/>
              <a:t> Word derivation is the process of creating new words from existing ones.</a:t>
            </a:r>
          </a:p>
          <a:p>
            <a:r>
              <a:rPr lang="en-US" sz="2000" b="1" dirty="0"/>
              <a:t>Example:</a:t>
            </a:r>
            <a:r>
              <a:rPr lang="en-US" sz="2000" dirty="0"/>
              <a:t> "Happy" becomes "Happiness" (adding the suffix "-ness").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Prefixes</a:t>
            </a:r>
          </a:p>
          <a:p>
            <a:r>
              <a:rPr lang="en-US" b="1" dirty="0"/>
              <a:t>Definition:</a:t>
            </a:r>
            <a:r>
              <a:rPr lang="en-US" dirty="0"/>
              <a:t> Prefixes are added to the beginning of a word to change its meaning.</a:t>
            </a:r>
          </a:p>
          <a:p>
            <a:r>
              <a:rPr lang="en-US" b="1" dirty="0"/>
              <a:t>Examples:</a:t>
            </a:r>
            <a:endParaRPr lang="en-US" dirty="0"/>
          </a:p>
          <a:p>
            <a:pPr lvl="1"/>
            <a:r>
              <a:rPr lang="en-US" b="1" dirty="0"/>
              <a:t>Prefix:</a:t>
            </a:r>
            <a:r>
              <a:rPr lang="en-US" dirty="0"/>
              <a:t> "re-" (again) </a:t>
            </a:r>
            <a:r>
              <a:rPr lang="en-US" dirty="0" smtClean="0"/>
              <a:t>and </a:t>
            </a:r>
            <a:r>
              <a:rPr lang="en-US" dirty="0"/>
              <a:t>"un-" (not) </a:t>
            </a:r>
          </a:p>
          <a:p>
            <a:pPr lvl="2"/>
            <a:r>
              <a:rPr lang="en-US" b="1" dirty="0"/>
              <a:t>Words:</a:t>
            </a:r>
            <a:r>
              <a:rPr lang="en-US" dirty="0"/>
              <a:t> redo, retell, </a:t>
            </a:r>
            <a:r>
              <a:rPr lang="en-US" dirty="0" smtClean="0"/>
              <a:t>rewrite / </a:t>
            </a:r>
            <a:r>
              <a:rPr lang="en-US" dirty="0"/>
              <a:t>unhappy, unkind, </a:t>
            </a:r>
            <a:r>
              <a:rPr lang="en-US" dirty="0" smtClean="0"/>
              <a:t>unknown</a:t>
            </a:r>
          </a:p>
          <a:p>
            <a:r>
              <a:rPr lang="en-US" b="1" dirty="0">
                <a:solidFill>
                  <a:srgbClr val="FF0000"/>
                </a:solidFill>
              </a:rPr>
              <a:t>Suffixes</a:t>
            </a:r>
          </a:p>
          <a:p>
            <a:r>
              <a:rPr lang="en-US" b="1" dirty="0"/>
              <a:t>Definition:</a:t>
            </a:r>
            <a:r>
              <a:rPr lang="en-US" dirty="0"/>
              <a:t> Suffixes are added to the end of a word to change its part of speech or meaning.</a:t>
            </a:r>
          </a:p>
          <a:p>
            <a:r>
              <a:rPr lang="en-US" b="1" dirty="0"/>
              <a:t>Examples:</a:t>
            </a:r>
            <a:endParaRPr lang="en-US" dirty="0"/>
          </a:p>
          <a:p>
            <a:pPr lvl="1"/>
            <a:r>
              <a:rPr lang="en-US" b="1" dirty="0"/>
              <a:t>Suffix:</a:t>
            </a:r>
            <a:r>
              <a:rPr lang="en-US" dirty="0"/>
              <a:t> "-ness" (state of being) </a:t>
            </a:r>
          </a:p>
          <a:p>
            <a:pPr lvl="2"/>
            <a:r>
              <a:rPr lang="en-US" b="1" dirty="0"/>
              <a:t>Words:</a:t>
            </a:r>
            <a:r>
              <a:rPr lang="en-US" dirty="0"/>
              <a:t> happiness, sadness, kindness</a:t>
            </a:r>
          </a:p>
          <a:p>
            <a:pPr lvl="1"/>
            <a:r>
              <a:rPr lang="en-US" b="1" dirty="0"/>
              <a:t>Suffix:</a:t>
            </a:r>
            <a:r>
              <a:rPr lang="en-US" dirty="0"/>
              <a:t> "-</a:t>
            </a:r>
            <a:r>
              <a:rPr lang="en-US" dirty="0" err="1"/>
              <a:t>ful</a:t>
            </a:r>
            <a:r>
              <a:rPr lang="en-US" dirty="0"/>
              <a:t>" (full of) </a:t>
            </a:r>
            <a:r>
              <a:rPr lang="en-US" dirty="0" smtClean="0"/>
              <a:t>/ </a:t>
            </a:r>
            <a:r>
              <a:rPr lang="en-US" b="1" dirty="0"/>
              <a:t>Words:</a:t>
            </a:r>
            <a:r>
              <a:rPr lang="en-US" dirty="0"/>
              <a:t> helpful, beautiful, joyful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algn="l">
              <a:lnSpc>
                <a:spcPct val="250000"/>
              </a:lnSpc>
            </a:pP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052" name="Picture 4" descr="Free Student Assessment Cliparts, Download Free Student Assessment Cliparts  png images, Free ClipArts on Clipart Library">
            <a:extLst>
              <a:ext uri="{FF2B5EF4-FFF2-40B4-BE49-F238E27FC236}">
                <a16:creationId xmlns:a16="http://schemas.microsoft.com/office/drawing/2014/main" id="{2E5D9A7B-1ACE-0FF2-1B74-2DD5F1F3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892" y="4275425"/>
            <a:ext cx="1862772" cy="22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2526002A-A169-1952-E695-3FEFE830C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3339" y="2083359"/>
            <a:ext cx="1652406" cy="929478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43589CC-A370-442E-118F-35C3F8B9E0A5}"/>
              </a:ext>
            </a:extLst>
          </p:cNvPr>
          <p:cNvSpPr/>
          <p:nvPr/>
        </p:nvSpPr>
        <p:spPr>
          <a:xfrm>
            <a:off x="10890009" y="6376030"/>
            <a:ext cx="1026085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335281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=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66577" y="62496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 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derivations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8480026" cy="49859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PRESENTATION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: look at the  rules of using nouns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r>
              <a:rPr lang="en-US" sz="2400" b="1" dirty="0"/>
              <a:t> </a:t>
            </a:r>
            <a:r>
              <a:rPr lang="en-US" b="1" dirty="0"/>
              <a:t>1. After – the /</a:t>
            </a:r>
            <a:r>
              <a:rPr lang="en-US" b="1" dirty="0" smtClean="0"/>
              <a:t>a/an              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b="1" u="sng" dirty="0"/>
              <a:t>development</a:t>
            </a:r>
            <a:r>
              <a:rPr lang="en-US" dirty="0"/>
              <a:t> of language skills needs more immersion in real situations. (</a:t>
            </a:r>
            <a:r>
              <a:rPr lang="en-US" b="1" dirty="0"/>
              <a:t>develop</a:t>
            </a:r>
            <a:r>
              <a:rPr lang="en-US" dirty="0"/>
              <a:t>)</a:t>
            </a:r>
          </a:p>
          <a:p>
            <a:r>
              <a:rPr lang="en-US" dirty="0"/>
              <a:t>	</a:t>
            </a:r>
          </a:p>
          <a:p>
            <a:r>
              <a:rPr lang="en-US" b="1" dirty="0"/>
              <a:t>                          2. After the pronouns (my , our , your, his , her , their , its)</a:t>
            </a:r>
            <a:endParaRPr lang="en-US" dirty="0"/>
          </a:p>
          <a:p>
            <a:r>
              <a:rPr lang="en-US" dirty="0"/>
              <a:t>                            -The police protects our investment</a:t>
            </a:r>
            <a:r>
              <a:rPr lang="en-US" b="1" u="sng" dirty="0"/>
              <a:t>.</a:t>
            </a:r>
            <a:r>
              <a:rPr lang="en-US" dirty="0"/>
              <a:t> (</a:t>
            </a:r>
            <a:r>
              <a:rPr lang="en-US" b="1" dirty="0"/>
              <a:t>investing</a:t>
            </a:r>
            <a:r>
              <a:rPr lang="en-US" dirty="0"/>
              <a:t>)</a:t>
            </a:r>
          </a:p>
          <a:p>
            <a:r>
              <a:rPr lang="en-US" dirty="0"/>
              <a:t>                            -You should enclose your C.V. with your </a:t>
            </a:r>
            <a:r>
              <a:rPr lang="en-US" b="1" u="sng" dirty="0"/>
              <a:t>application.</a:t>
            </a:r>
            <a:r>
              <a:rPr lang="en-US" dirty="0"/>
              <a:t> (</a:t>
            </a:r>
            <a:r>
              <a:rPr lang="en-US" b="1" dirty="0"/>
              <a:t>applicable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                        3.  After demonstratives (this, that, these, those)</a:t>
            </a:r>
            <a:endParaRPr lang="en-US" dirty="0"/>
          </a:p>
          <a:p>
            <a:r>
              <a:rPr lang="en-US" dirty="0"/>
              <a:t>                             -We can’t adopt this </a:t>
            </a:r>
            <a:r>
              <a:rPr lang="en-US" b="1" u="sng" dirty="0"/>
              <a:t>decision</a:t>
            </a:r>
            <a:r>
              <a:rPr lang="en-US" dirty="0"/>
              <a:t>. (</a:t>
            </a:r>
            <a:r>
              <a:rPr lang="en-US" b="1" dirty="0"/>
              <a:t>decide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                        4. After quantifiers (any, many, much, little, few, only, other, another, no)</a:t>
            </a:r>
            <a:endParaRPr lang="en-US" dirty="0"/>
          </a:p>
          <a:p>
            <a:r>
              <a:rPr lang="en-US" dirty="0"/>
              <a:t>        -Little </a:t>
            </a:r>
            <a:r>
              <a:rPr lang="en-US" b="1" u="sng" dirty="0"/>
              <a:t>encouragement</a:t>
            </a:r>
            <a:r>
              <a:rPr lang="en-US" dirty="0"/>
              <a:t> is always needed. (</a:t>
            </a:r>
            <a:r>
              <a:rPr lang="en-US" b="1" dirty="0"/>
              <a:t>encourage</a:t>
            </a:r>
            <a:r>
              <a:rPr lang="en-US" dirty="0"/>
              <a:t>)</a:t>
            </a:r>
          </a:p>
          <a:p>
            <a:r>
              <a:rPr lang="en-US" dirty="0"/>
              <a:t>       -I have no </a:t>
            </a:r>
            <a:r>
              <a:rPr lang="en-US" b="1" u="sng" dirty="0"/>
              <a:t>hesitation</a:t>
            </a:r>
            <a:r>
              <a:rPr lang="en-US" dirty="0"/>
              <a:t> in recommending Mr. Ahmad for the job. (</a:t>
            </a:r>
            <a:r>
              <a:rPr lang="en-US" b="1" dirty="0"/>
              <a:t>hesitate</a:t>
            </a:r>
            <a:r>
              <a:rPr lang="en-US" dirty="0"/>
              <a:t>)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5F7234CF-A1BF-CE6F-BC37-8ABB6B7B9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778" y="1998230"/>
            <a:ext cx="1428137" cy="803327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</p:pic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: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5F7234CF-A1BF-CE6F-BC37-8ABB6B7B9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778" y="1998230"/>
            <a:ext cx="1428137" cy="803327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</p:pic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3199" y="1766317"/>
            <a:ext cx="789828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endParaRPr lang="en-US" sz="1700" dirty="0"/>
          </a:p>
          <a:p>
            <a:r>
              <a:rPr lang="en-US" sz="1700" b="1" dirty="0" smtClean="0"/>
              <a:t>          </a:t>
            </a:r>
            <a:r>
              <a:rPr lang="en-US" sz="1600" b="1" dirty="0" smtClean="0"/>
              <a:t> 5. Before or after prepositions such as:</a:t>
            </a:r>
            <a:endParaRPr lang="en-US" sz="1600" dirty="0" smtClean="0"/>
          </a:p>
          <a:p>
            <a:r>
              <a:rPr lang="en-US" sz="1600" dirty="0" smtClean="0"/>
              <a:t>                ( of , for , on , in ,with, by from , without…….. )</a:t>
            </a:r>
          </a:p>
          <a:p>
            <a:r>
              <a:rPr lang="en-US" sz="1600" dirty="0" smtClean="0"/>
              <a:t>               -A great deal of </a:t>
            </a:r>
            <a:r>
              <a:rPr lang="en-US" sz="1600" b="1" u="sng" dirty="0" smtClean="0"/>
              <a:t>wisdom</a:t>
            </a:r>
            <a:r>
              <a:rPr lang="en-US" sz="1600" dirty="0" smtClean="0"/>
              <a:t> comes from the old.  (</a:t>
            </a:r>
            <a:r>
              <a:rPr lang="en-US" sz="1600" b="1" dirty="0" smtClean="0"/>
              <a:t>wise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b="1" dirty="0" smtClean="0"/>
              <a:t>          6. After (more , most) which are </a:t>
            </a:r>
            <a:r>
              <a:rPr lang="en-US" sz="1600" b="1" u="sng" dirty="0" smtClean="0"/>
              <a:t>not</a:t>
            </a:r>
            <a:r>
              <a:rPr lang="en-US" sz="1600" b="1" dirty="0" smtClean="0"/>
              <a:t> preceded with (am /is /are / was / were )</a:t>
            </a:r>
            <a:endParaRPr lang="en-US" sz="1600" dirty="0" smtClean="0"/>
          </a:p>
          <a:p>
            <a:r>
              <a:rPr lang="en-US" sz="1600" dirty="0" smtClean="0"/>
              <a:t>               -More </a:t>
            </a:r>
            <a:r>
              <a:rPr lang="en-US" sz="1600" b="1" u="sng" dirty="0" smtClean="0"/>
              <a:t>motivation</a:t>
            </a:r>
            <a:r>
              <a:rPr lang="en-US" sz="1600" dirty="0" smtClean="0"/>
              <a:t> is needed these days.  </a:t>
            </a:r>
            <a:r>
              <a:rPr lang="en-US" sz="1600" b="1" dirty="0" smtClean="0"/>
              <a:t>(motivated)</a:t>
            </a:r>
            <a:endParaRPr lang="en-US" sz="1600" dirty="0" smtClean="0"/>
          </a:p>
          <a:p>
            <a:r>
              <a:rPr lang="en-US" sz="1600" dirty="0" smtClean="0"/>
              <a:t>               -Most </a:t>
            </a:r>
            <a:r>
              <a:rPr lang="en-US" sz="1600" b="1" u="sng" dirty="0" smtClean="0"/>
              <a:t>intelligence</a:t>
            </a:r>
            <a:r>
              <a:rPr lang="en-US" sz="1600" dirty="0" smtClean="0"/>
              <a:t> comes from parents.  (</a:t>
            </a:r>
            <a:r>
              <a:rPr lang="en-US" sz="1600" b="1" dirty="0" smtClean="0"/>
              <a:t>intelligent</a:t>
            </a:r>
            <a:r>
              <a:rPr lang="en-US" sz="1600" dirty="0" smtClean="0"/>
              <a:t> )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b="1" dirty="0" smtClean="0"/>
              <a:t>          7. After possessive ('S) (S')</a:t>
            </a:r>
            <a:endParaRPr lang="en-US" sz="1600" dirty="0" smtClean="0"/>
          </a:p>
          <a:p>
            <a:r>
              <a:rPr lang="en-US" sz="1600" dirty="0" smtClean="0"/>
              <a:t>               -My father’s  </a:t>
            </a:r>
            <a:r>
              <a:rPr lang="en-US" sz="1600" b="1" u="sng" dirty="0" smtClean="0"/>
              <a:t>generosity</a:t>
            </a:r>
            <a:r>
              <a:rPr lang="en-US" sz="1600" dirty="0" smtClean="0"/>
              <a:t>  is endless.    (</a:t>
            </a:r>
            <a:r>
              <a:rPr lang="en-US" sz="1600" b="1" dirty="0" smtClean="0"/>
              <a:t>generous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               -The boys' </a:t>
            </a:r>
            <a:r>
              <a:rPr lang="en-US" sz="1600" b="1" u="sng" dirty="0" smtClean="0"/>
              <a:t>dedication</a:t>
            </a:r>
            <a:r>
              <a:rPr lang="en-US" sz="1600" dirty="0" smtClean="0"/>
              <a:t> is never forgotten.    (</a:t>
            </a:r>
            <a:r>
              <a:rPr lang="en-US" sz="1600" b="1" dirty="0" smtClean="0"/>
              <a:t>dedicate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b="1" dirty="0" smtClean="0"/>
              <a:t>               8. At the beginning of the sentence provided that there is no noun after the gap:</a:t>
            </a:r>
            <a:endParaRPr lang="en-US" sz="1600" dirty="0" smtClean="0"/>
          </a:p>
          <a:p>
            <a:r>
              <a:rPr lang="en-US" sz="1600" b="1" dirty="0" smtClean="0"/>
              <a:t>              - </a:t>
            </a:r>
            <a:r>
              <a:rPr lang="en-US" sz="1600" b="1" u="sng" dirty="0" smtClean="0"/>
              <a:t>Pollution</a:t>
            </a:r>
            <a:r>
              <a:rPr lang="en-US" sz="1600" dirty="0" smtClean="0"/>
              <a:t> is a global issue.  (</a:t>
            </a:r>
            <a:r>
              <a:rPr lang="en-US" sz="1600" b="1" dirty="0" smtClean="0"/>
              <a:t>pollute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 </a:t>
            </a:r>
          </a:p>
          <a:p>
            <a:r>
              <a:rPr lang="en-US" sz="1600" b="1" dirty="0" smtClean="0"/>
              <a:t>           9. After ordinal and cardinal numbers Such as (one , two ,  three / first, second, third </a:t>
            </a:r>
            <a:endParaRPr lang="en-US" sz="1600" dirty="0" smtClean="0"/>
          </a:p>
          <a:p>
            <a:r>
              <a:rPr lang="en-US" sz="1600" dirty="0" smtClean="0"/>
              <a:t>              -We have three </a:t>
            </a:r>
            <a:r>
              <a:rPr lang="en-US" sz="1600" b="1" u="sng" dirty="0" smtClean="0"/>
              <a:t>suggestions</a:t>
            </a:r>
            <a:r>
              <a:rPr lang="en-US" sz="1600" dirty="0" smtClean="0"/>
              <a:t> for the new law. (</a:t>
            </a:r>
            <a:r>
              <a:rPr lang="en-US" sz="1600" b="1" dirty="0" smtClean="0"/>
              <a:t>suggest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              -The first </a:t>
            </a:r>
            <a:r>
              <a:rPr lang="en-US" sz="1600" b="1" u="sng" dirty="0" smtClean="0"/>
              <a:t>edition</a:t>
            </a:r>
            <a:r>
              <a:rPr lang="en-US" sz="1600" dirty="0" smtClean="0"/>
              <a:t> of my book, was widely spread.  (</a:t>
            </a:r>
            <a:r>
              <a:rPr lang="en-US" sz="1600" b="1" dirty="0" smtClean="0"/>
              <a:t>edit</a:t>
            </a:r>
            <a:r>
              <a:rPr lang="en-US" sz="1600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65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1</a:t>
            </a:r>
            <a:r>
              <a:rPr lang="ar-SA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: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5F7234CF-A1BF-CE6F-BC37-8ABB6B7B9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8778" y="1998230"/>
            <a:ext cx="1428137" cy="803327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</p:pic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3199" y="1766317"/>
            <a:ext cx="789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Noun suffixes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184520"/>
              </p:ext>
            </p:extLst>
          </p:nvPr>
        </p:nvGraphicFramePr>
        <p:xfrm>
          <a:off x="2544956" y="2873383"/>
          <a:ext cx="8609484" cy="3312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4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4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Noun Suffixes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Examples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-tion</a:t>
                      </a:r>
                      <a:b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-sion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alteration, demonstration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expansion, inclusion, admission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or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advertiser, driver ,computer, silencer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actor , advisor , philosopher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8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development, punishment, unemployment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-ant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assistant, consultant ,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-age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breakage, wastage, package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--ence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preference, dependence, interference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3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attendance, acceptance, endurance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398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5262</TotalTime>
  <Words>1181</Words>
  <Application>Microsoft Office PowerPoint</Application>
  <PresentationFormat>Widescreen</PresentationFormat>
  <Paragraphs>376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Adobe Arabic</vt:lpstr>
      <vt:lpstr>adonis-web</vt:lpstr>
      <vt:lpstr>AGA Aladdin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DELL</cp:lastModifiedBy>
  <cp:revision>256</cp:revision>
  <dcterms:created xsi:type="dcterms:W3CDTF">2019-06-13T08:00:41Z</dcterms:created>
  <dcterms:modified xsi:type="dcterms:W3CDTF">2025-09-16T20:19:42Z</dcterms:modified>
</cp:coreProperties>
</file>