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7"/>
  </p:notesMasterIdLst>
  <p:sldIdLst>
    <p:sldId id="256" r:id="rId2"/>
    <p:sldId id="258" r:id="rId3"/>
    <p:sldId id="306" r:id="rId4"/>
    <p:sldId id="264" r:id="rId5"/>
    <p:sldId id="297" r:id="rId6"/>
    <p:sldId id="298" r:id="rId7"/>
    <p:sldId id="299" r:id="rId8"/>
    <p:sldId id="300" r:id="rId9"/>
    <p:sldId id="301" r:id="rId10"/>
    <p:sldId id="311" r:id="rId11"/>
    <p:sldId id="307" r:id="rId12"/>
    <p:sldId id="302" r:id="rId13"/>
    <p:sldId id="304" r:id="rId14"/>
    <p:sldId id="309" r:id="rId15"/>
    <p:sldId id="305" r:id="rId16"/>
  </p:sldIdLst>
  <p:sldSz cx="9144000" cy="5143500" type="screen16x9"/>
  <p:notesSz cx="6858000" cy="9144000"/>
  <p:embeddedFontLst>
    <p:embeddedFont>
      <p:font typeface="Segoe Print" panose="02000600000000000000" pitchFamily="2" charset="0"/>
      <p:regular r:id="rId18"/>
      <p:bold r:id="rId19"/>
    </p:embeddedFont>
    <p:embeddedFont>
      <p:font typeface="Arya" panose="020B0604020202020204" charset="0"/>
      <p:regular r:id="rId20"/>
      <p:bold r:id="rId21"/>
    </p:embeddedFont>
    <p:embeddedFont>
      <p:font typeface="Lexend Deca" panose="020B0604020202020204" charset="0"/>
      <p:regular r:id="rId22"/>
      <p:bold r:id="rId23"/>
    </p:embeddedFont>
    <p:embeddedFont>
      <p:font typeface="Noto Sans" panose="020B060402020202020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5B6B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9732A0-243C-41AA-8A6B-30D8CF1B12EF}">
  <a:tblStyle styleId="{209732A0-243C-41AA-8A6B-30D8CF1B12E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6" autoAdjust="0"/>
    <p:restoredTop sz="94660"/>
  </p:normalViewPr>
  <p:slideViewPr>
    <p:cSldViewPr snapToGrid="0">
      <p:cViewPr varScale="1">
        <p:scale>
          <a:sx n="83" d="100"/>
          <a:sy n="83" d="100"/>
        </p:scale>
        <p:origin x="8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61956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033980edd9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033980edd9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8165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dc0a85feb0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dc0a85feb0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892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dc0a85feb0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dc0a85feb0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0984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25025" y="1287600"/>
            <a:ext cx="6093900" cy="256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16625" y="-862950"/>
            <a:ext cx="3773148" cy="251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115435">
            <a:off x="6922614" y="3621875"/>
            <a:ext cx="3797024" cy="2530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2135550" y="12653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noFill/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720000" y="1661974"/>
            <a:ext cx="7495200" cy="25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/>
          <p:cNvPicPr preferRelativeResize="0"/>
          <p:nvPr/>
        </p:nvPicPr>
        <p:blipFill rotWithShape="1">
          <a:blip r:embed="rId2">
            <a:alphaModFix/>
          </a:blip>
          <a:srcRect l="16098" t="13538" r="23107" b="7240"/>
          <a:stretch/>
        </p:blipFill>
        <p:spPr>
          <a:xfrm flipH="1">
            <a:off x="7193500" y="162675"/>
            <a:ext cx="2293873" cy="199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0"/>
          <p:cNvPicPr preferRelativeResize="0"/>
          <p:nvPr/>
        </p:nvPicPr>
        <p:blipFill rotWithShape="1">
          <a:blip r:embed="rId3">
            <a:alphaModFix/>
          </a:blip>
          <a:srcRect l="4430" t="24261" r="14715" b="29261"/>
          <a:stretch/>
        </p:blipFill>
        <p:spPr>
          <a:xfrm rot="2402629">
            <a:off x="-70532" y="154637"/>
            <a:ext cx="2008915" cy="76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0"/>
          <p:cNvPicPr preferRelativeResize="0"/>
          <p:nvPr/>
        </p:nvPicPr>
        <p:blipFill rotWithShape="1">
          <a:blip r:embed="rId4">
            <a:alphaModFix/>
          </a:blip>
          <a:srcRect l="18161" t="4903" r="27979" b="7691"/>
          <a:stretch/>
        </p:blipFill>
        <p:spPr>
          <a:xfrm>
            <a:off x="-913175" y="2366475"/>
            <a:ext cx="1490427" cy="161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 rotWithShape="1">
          <a:blip r:embed="rId2">
            <a:alphaModFix/>
          </a:blip>
          <a:srcRect l="21352" t="10743" r="29873" b="13112"/>
          <a:stretch/>
        </p:blipFill>
        <p:spPr>
          <a:xfrm>
            <a:off x="8075400" y="3809012"/>
            <a:ext cx="1596227" cy="166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/>
          <p:cNvPicPr preferRelativeResize="0"/>
          <p:nvPr/>
        </p:nvPicPr>
        <p:blipFill rotWithShape="1">
          <a:blip r:embed="rId3">
            <a:alphaModFix/>
          </a:blip>
          <a:srcRect l="4430" t="24261" r="14715" b="29261"/>
          <a:stretch/>
        </p:blipFill>
        <p:spPr>
          <a:xfrm rot="2402629">
            <a:off x="7037343" y="3400162"/>
            <a:ext cx="2008915" cy="76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ya"/>
              <a:buNone/>
              <a:defRPr sz="3500" b="1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oto Sans"/>
              <a:buChar char="■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5" r:id="rId3"/>
    <p:sldLayoutId id="2147483656" r:id="rId4"/>
    <p:sldLayoutId id="2147483657" r:id="rId5"/>
    <p:sldLayoutId id="2147483658" r:id="rId6"/>
    <p:sldLayoutId id="2147483661" r:id="rId7"/>
    <p:sldLayoutId id="2147483666" r:id="rId8"/>
    <p:sldLayoutId id="214748366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"/>
          <p:cNvSpPr txBox="1">
            <a:spLocks noGrp="1"/>
          </p:cNvSpPr>
          <p:nvPr>
            <p:ph type="ctrTitle"/>
          </p:nvPr>
        </p:nvSpPr>
        <p:spPr>
          <a:xfrm>
            <a:off x="1169380" y="1582175"/>
            <a:ext cx="7361305" cy="30428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tx1"/>
                </a:solidFill>
              </a:rPr>
              <a:t>Writing </a:t>
            </a:r>
            <a:r>
              <a:rPr lang="en" sz="4000" dirty="0">
                <a:solidFill>
                  <a:schemeClr val="tx1"/>
                </a:solidFill>
              </a:rPr>
              <a:t>a</a:t>
            </a:r>
            <a:r>
              <a:rPr lang="en" sz="6000" dirty="0">
                <a:solidFill>
                  <a:schemeClr val="tx1"/>
                </a:solidFill>
              </a:rPr>
              <a:t> Descriptive Essay </a:t>
            </a:r>
            <a:r>
              <a:rPr lang="en" sz="4000" dirty="0">
                <a:solidFill>
                  <a:schemeClr val="tx1"/>
                </a:solidFill>
              </a:rPr>
              <a:t>about</a:t>
            </a:r>
            <a:r>
              <a:rPr lang="en" sz="6000" dirty="0">
                <a:solidFill>
                  <a:schemeClr val="tx1"/>
                </a:solidFill>
              </a:rPr>
              <a:t> </a:t>
            </a:r>
            <a:r>
              <a:rPr lang="en" sz="4000" dirty="0">
                <a:solidFill>
                  <a:schemeClr val="tx1"/>
                </a:solidFill>
              </a:rPr>
              <a:t>an</a:t>
            </a:r>
            <a:r>
              <a:rPr lang="en" sz="6000" dirty="0">
                <a:solidFill>
                  <a:schemeClr val="tx1"/>
                </a:solidFill>
              </a:rPr>
              <a:t> Event or </a:t>
            </a:r>
            <a:r>
              <a:rPr lang="en" sz="4000" dirty="0">
                <a:solidFill>
                  <a:schemeClr val="tx1"/>
                </a:solidFill>
              </a:rPr>
              <a:t>an</a:t>
            </a:r>
            <a:r>
              <a:rPr lang="en" sz="6000" dirty="0">
                <a:solidFill>
                  <a:schemeClr val="tx1"/>
                </a:solidFill>
              </a:rPr>
              <a:t> Experience</a:t>
            </a:r>
            <a:r>
              <a:rPr lang="en" sz="6900" dirty="0">
                <a:solidFill>
                  <a:schemeClr val="tx1"/>
                </a:solidFill>
              </a:rPr>
              <a:t/>
            </a:r>
            <a:br>
              <a:rPr lang="en" sz="6900" dirty="0">
                <a:solidFill>
                  <a:schemeClr val="tx1"/>
                </a:solidFill>
              </a:rPr>
            </a:br>
            <a:r>
              <a:rPr lang="en" sz="4000" dirty="0">
                <a:solidFill>
                  <a:schemeClr val="tx1"/>
                </a:solidFill>
              </a:rPr>
              <a:t/>
            </a:r>
            <a:br>
              <a:rPr lang="en" sz="4000" dirty="0">
                <a:solidFill>
                  <a:schemeClr val="tx1"/>
                </a:solidFill>
              </a:rPr>
            </a:br>
            <a:r>
              <a:rPr lang="en" sz="3600" dirty="0">
                <a:solidFill>
                  <a:schemeClr val="tx1"/>
                </a:solidFill>
              </a:rPr>
              <a:t>Grade 8</a:t>
            </a:r>
            <a:endParaRPr sz="4000" dirty="0">
              <a:solidFill>
                <a:schemeClr val="tx1"/>
              </a:solidFill>
            </a:endParaRPr>
          </a:p>
        </p:txBody>
      </p:sp>
      <p:pic>
        <p:nvPicPr>
          <p:cNvPr id="115" name="Google Shape;1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0902" y="-126975"/>
            <a:ext cx="2412677" cy="160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5"/>
          <p:cNvPicPr preferRelativeResize="0"/>
          <p:nvPr/>
        </p:nvPicPr>
        <p:blipFill rotWithShape="1">
          <a:blip r:embed="rId4">
            <a:alphaModFix/>
          </a:blip>
          <a:srcRect l="20159" t="11699" r="29977" b="12427"/>
          <a:stretch/>
        </p:blipFill>
        <p:spPr>
          <a:xfrm rot="-527266">
            <a:off x="19704" y="1242322"/>
            <a:ext cx="1374248" cy="1393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5"/>
          <p:cNvPicPr preferRelativeResize="0"/>
          <p:nvPr/>
        </p:nvPicPr>
        <p:blipFill rotWithShape="1">
          <a:blip r:embed="rId5">
            <a:alphaModFix/>
          </a:blip>
          <a:srcRect l="4462" t="22381" r="14989" b="22381"/>
          <a:stretch/>
        </p:blipFill>
        <p:spPr>
          <a:xfrm>
            <a:off x="-153700" y="3703975"/>
            <a:ext cx="2446377" cy="111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5"/>
          <p:cNvPicPr preferRelativeResize="0"/>
          <p:nvPr/>
        </p:nvPicPr>
        <p:blipFill rotWithShape="1">
          <a:blip r:embed="rId6">
            <a:alphaModFix/>
          </a:blip>
          <a:srcRect l="19125" t="10574" r="28932" b="10574"/>
          <a:stretch/>
        </p:blipFill>
        <p:spPr>
          <a:xfrm rot="3374364">
            <a:off x="7351678" y="3040696"/>
            <a:ext cx="1317304" cy="1332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54" y="184145"/>
            <a:ext cx="7878274" cy="44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22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8265" y="226669"/>
            <a:ext cx="87767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3</a:t>
            </a:r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. Drafting the </a:t>
            </a:r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Second</a:t>
            </a:r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Body Paragraph</a:t>
            </a:r>
          </a:p>
          <a:p>
            <a:pPr algn="ctr"/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The Most Important Moment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Google Shape;152;p27"/>
          <p:cNvSpPr txBox="1"/>
          <p:nvPr/>
        </p:nvSpPr>
        <p:spPr>
          <a:xfrm>
            <a:off x="653143" y="1541512"/>
            <a:ext cx="8075919" cy="2538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endParaRPr lang="en-US" sz="2000" b="1" dirty="0">
              <a:solidFill>
                <a:schemeClr val="bg2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lvl="0">
              <a:lnSpc>
                <a:spcPct val="115000"/>
              </a:lnSpc>
            </a:pPr>
            <a:r>
              <a:rPr lang="en-US" sz="2000" b="1" dirty="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rPr>
              <a:t>What was the most exciting or meaningful part of the event?</a:t>
            </a:r>
          </a:p>
          <a:p>
            <a:pPr lvl="0">
              <a:lnSpc>
                <a:spcPct val="115000"/>
              </a:lnSpc>
            </a:pPr>
            <a:endParaRPr lang="en-US" sz="2000" b="1" dirty="0">
              <a:solidFill>
                <a:schemeClr val="accen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lvl="0">
              <a:lnSpc>
                <a:spcPct val="115000"/>
              </a:lnSpc>
            </a:pPr>
            <a:r>
              <a:rPr lang="en-US" sz="2000" b="1" dirty="0">
                <a:solidFill>
                  <a:schemeClr val="bg2"/>
                </a:solidFill>
                <a:latin typeface="Noto Sans"/>
                <a:ea typeface="Noto Sans"/>
                <a:cs typeface="Noto Sans"/>
                <a:sym typeface="Noto Sans"/>
              </a:rPr>
              <a:t>How did you feel during the event?</a:t>
            </a:r>
          </a:p>
          <a:p>
            <a:pPr lvl="0">
              <a:lnSpc>
                <a:spcPct val="115000"/>
              </a:lnSpc>
            </a:pPr>
            <a:endParaRPr lang="en-US" sz="2000" b="1" dirty="0">
              <a:solidFill>
                <a:schemeClr val="accen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lvl="0">
              <a:lnSpc>
                <a:spcPct val="115000"/>
              </a:lnSpc>
            </a:pPr>
            <a:r>
              <a:rPr lang="en-US" sz="2000" b="1" dirty="0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rPr>
              <a:t>Why was it important to you?</a:t>
            </a:r>
          </a:p>
          <a:p>
            <a:pPr lvl="0">
              <a:lnSpc>
                <a:spcPct val="115000"/>
              </a:lnSpc>
            </a:pPr>
            <a:endParaRPr lang="en-US" sz="2000" b="1" dirty="0">
              <a:solidFill>
                <a:schemeClr val="accent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583474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71" y="391701"/>
            <a:ext cx="8068801" cy="379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57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4944" y="0"/>
            <a:ext cx="599241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4</a:t>
            </a:r>
            <a:r>
              <a:rPr lang="en-US" sz="2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. Drafting the Conclusion</a:t>
            </a:r>
          </a:p>
          <a:p>
            <a:pPr algn="ctr"/>
            <a:r>
              <a:rPr lang="en-U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(feelings and reflection) </a:t>
            </a:r>
            <a:endParaRPr lang="en-US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Google Shape;152;p27"/>
          <p:cNvSpPr txBox="1"/>
          <p:nvPr/>
        </p:nvSpPr>
        <p:spPr>
          <a:xfrm>
            <a:off x="319798" y="1128983"/>
            <a:ext cx="3720181" cy="56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000" b="1" i="1" dirty="0">
                <a:solidFill>
                  <a:schemeClr val="bg2"/>
                </a:solidFill>
                <a:latin typeface="Noto Sans"/>
                <a:ea typeface="Noto Sans"/>
                <a:cs typeface="Noto Sans"/>
                <a:sym typeface="Noto Sans"/>
              </a:rPr>
              <a:t>What you learned or realized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920"/>
          <a:stretch/>
        </p:blipFill>
        <p:spPr>
          <a:xfrm>
            <a:off x="4274840" y="738834"/>
            <a:ext cx="4707796" cy="43073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012" y="1694222"/>
            <a:ext cx="3945752" cy="153029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n/>
                <a:solidFill>
                  <a:schemeClr val="accent3"/>
                </a:solidFill>
                <a:latin typeface="Noto Sans" panose="020B0604020202020204" charset="0"/>
                <a:ea typeface="Noto Sans" panose="020B0604020202020204" charset="0"/>
                <a:cs typeface="Noto Sans" panose="020B0604020202020204" charset="0"/>
              </a:rPr>
              <a:t> In the conclusion, you can use phrases that reflect the significance and lasting impressions of the event.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ln/>
                <a:solidFill>
                  <a:schemeClr val="accent3"/>
                </a:solidFill>
                <a:latin typeface="Noto Sans" panose="020B0604020202020204" charset="0"/>
                <a:ea typeface="Noto Sans" panose="020B0604020202020204" charset="0"/>
                <a:cs typeface="Noto Sans" panose="020B0604020202020204" charset="0"/>
              </a:rPr>
              <a:t>- Here are some examples:</a:t>
            </a:r>
          </a:p>
        </p:txBody>
      </p:sp>
    </p:spTree>
    <p:extLst>
      <p:ext uri="{BB962C8B-B14F-4D97-AF65-F5344CB8AC3E}">
        <p14:creationId xmlns:p14="http://schemas.microsoft.com/office/powerpoint/2010/main" val="665717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89" y="552168"/>
            <a:ext cx="8221222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91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Rubric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957113"/>
              </p:ext>
            </p:extLst>
          </p:nvPr>
        </p:nvGraphicFramePr>
        <p:xfrm>
          <a:off x="713225" y="1395260"/>
          <a:ext cx="8052867" cy="1163524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1010820">
                  <a:extLst>
                    <a:ext uri="{9D8B030D-6E8A-4147-A177-3AD203B41FA5}">
                      <a16:colId xmlns:a16="http://schemas.microsoft.com/office/drawing/2014/main" val="4020358591"/>
                    </a:ext>
                  </a:extLst>
                </a:gridCol>
                <a:gridCol w="835612">
                  <a:extLst>
                    <a:ext uri="{9D8B030D-6E8A-4147-A177-3AD203B41FA5}">
                      <a16:colId xmlns:a16="http://schemas.microsoft.com/office/drawing/2014/main" val="2964336135"/>
                    </a:ext>
                  </a:extLst>
                </a:gridCol>
                <a:gridCol w="1142657">
                  <a:extLst>
                    <a:ext uri="{9D8B030D-6E8A-4147-A177-3AD203B41FA5}">
                      <a16:colId xmlns:a16="http://schemas.microsoft.com/office/drawing/2014/main" val="3360678351"/>
                    </a:ext>
                  </a:extLst>
                </a:gridCol>
                <a:gridCol w="1068081">
                  <a:extLst>
                    <a:ext uri="{9D8B030D-6E8A-4147-A177-3AD203B41FA5}">
                      <a16:colId xmlns:a16="http://schemas.microsoft.com/office/drawing/2014/main" val="130689122"/>
                    </a:ext>
                  </a:extLst>
                </a:gridCol>
                <a:gridCol w="945136">
                  <a:extLst>
                    <a:ext uri="{9D8B030D-6E8A-4147-A177-3AD203B41FA5}">
                      <a16:colId xmlns:a16="http://schemas.microsoft.com/office/drawing/2014/main" val="1649043486"/>
                    </a:ext>
                  </a:extLst>
                </a:gridCol>
                <a:gridCol w="1152605">
                  <a:extLst>
                    <a:ext uri="{9D8B030D-6E8A-4147-A177-3AD203B41FA5}">
                      <a16:colId xmlns:a16="http://schemas.microsoft.com/office/drawing/2014/main" val="46550744"/>
                    </a:ext>
                  </a:extLst>
                </a:gridCol>
                <a:gridCol w="1221762">
                  <a:extLst>
                    <a:ext uri="{9D8B030D-6E8A-4147-A177-3AD203B41FA5}">
                      <a16:colId xmlns:a16="http://schemas.microsoft.com/office/drawing/2014/main" val="1777069515"/>
                    </a:ext>
                  </a:extLst>
                </a:gridCol>
                <a:gridCol w="676194">
                  <a:extLst>
                    <a:ext uri="{9D8B030D-6E8A-4147-A177-3AD203B41FA5}">
                      <a16:colId xmlns:a16="http://schemas.microsoft.com/office/drawing/2014/main" val="3587420856"/>
                    </a:ext>
                  </a:extLst>
                </a:gridCol>
              </a:tblGrid>
              <a:tr h="11635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Success Criteria</a:t>
                      </a:r>
                      <a:endParaRPr lang="en-US" sz="1200" dirty="0"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Content &amp; Ideas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(3)</a:t>
                      </a:r>
                      <a:endParaRPr lang="en-US" sz="1200" dirty="0"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Lay out &amp; Organization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(1)</a:t>
                      </a:r>
                      <a:endParaRPr lang="en-US" sz="1200" dirty="0"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Structure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(grammar)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(2)</a:t>
                      </a:r>
                      <a:endParaRPr lang="en-US" sz="1200" dirty="0"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Spelling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(1)</a:t>
                      </a:r>
                      <a:endParaRPr lang="en-US" sz="1200" b="1" dirty="0"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Punctuation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(1)</a:t>
                      </a:r>
                      <a:endParaRPr lang="en-US" sz="1200" dirty="0"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Diction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(Vocabulary)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(2)</a:t>
                      </a:r>
                      <a:endParaRPr lang="en-US" sz="1200" dirty="0"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(8)</a:t>
                      </a:r>
                      <a:endParaRPr lang="en-US" sz="1200" dirty="0"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3513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252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3044267" cy="684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Outcomes</a:t>
            </a:r>
            <a:r>
              <a:rPr lang="en" dirty="0"/>
              <a:t/>
            </a:r>
            <a:br>
              <a:rPr lang="en" dirty="0"/>
            </a:br>
            <a:endParaRPr dirty="0">
              <a:solidFill>
                <a:schemeClr val="dk1"/>
              </a:solidFill>
            </a:endParaRPr>
          </a:p>
        </p:txBody>
      </p:sp>
      <p:sp>
        <p:nvSpPr>
          <p:cNvPr id="149" name="Google Shape;149;p27"/>
          <p:cNvSpPr/>
          <p:nvPr/>
        </p:nvSpPr>
        <p:spPr>
          <a:xfrm>
            <a:off x="833100" y="1253814"/>
            <a:ext cx="679800" cy="679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Arya"/>
                <a:ea typeface="Arya"/>
                <a:cs typeface="Arya"/>
                <a:sym typeface="Arya"/>
              </a:rPr>
              <a:t>01</a:t>
            </a:r>
            <a:endParaRPr sz="2000">
              <a:solidFill>
                <a:schemeClr val="lt1"/>
              </a:solidFill>
              <a:latin typeface="Arya"/>
              <a:ea typeface="Arya"/>
              <a:cs typeface="Arya"/>
              <a:sym typeface="Arya"/>
            </a:endParaRPr>
          </a:p>
        </p:txBody>
      </p:sp>
      <p:sp>
        <p:nvSpPr>
          <p:cNvPr id="150" name="Google Shape;150;p27"/>
          <p:cNvSpPr txBox="1"/>
          <p:nvPr/>
        </p:nvSpPr>
        <p:spPr>
          <a:xfrm>
            <a:off x="1633828" y="1312523"/>
            <a:ext cx="6157782" cy="83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000" b="1" dirty="0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rPr>
              <a:t>use a </a:t>
            </a:r>
            <a:r>
              <a:rPr lang="en-US" sz="2400" b="1" dirty="0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rPr>
              <a:t>graphic organizer to plan and organize ideas</a:t>
            </a:r>
            <a:endParaRPr lang="en-US" sz="2000" b="1" dirty="0">
              <a:solidFill>
                <a:schemeClr val="accent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51" name="Google Shape;151;p27"/>
          <p:cNvSpPr/>
          <p:nvPr/>
        </p:nvSpPr>
        <p:spPr>
          <a:xfrm>
            <a:off x="833100" y="2584718"/>
            <a:ext cx="679800" cy="679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Arya"/>
                <a:ea typeface="Arya"/>
                <a:cs typeface="Arya"/>
                <a:sym typeface="Arya"/>
              </a:rPr>
              <a:t>02</a:t>
            </a:r>
            <a:endParaRPr sz="2000">
              <a:solidFill>
                <a:schemeClr val="lt1"/>
              </a:solidFill>
              <a:latin typeface="Arya"/>
              <a:ea typeface="Arya"/>
              <a:cs typeface="Arya"/>
              <a:sym typeface="Arya"/>
            </a:endParaRPr>
          </a:p>
        </p:txBody>
      </p:sp>
      <p:sp>
        <p:nvSpPr>
          <p:cNvPr id="152" name="Google Shape;152;p27"/>
          <p:cNvSpPr txBox="1"/>
          <p:nvPr/>
        </p:nvSpPr>
        <p:spPr>
          <a:xfrm>
            <a:off x="1605108" y="2446017"/>
            <a:ext cx="7300687" cy="5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000" b="1" dirty="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rPr>
              <a:t>to vividly convey the event by using descriptive language that engages the reader's senses and emotions.</a:t>
            </a:r>
          </a:p>
        </p:txBody>
      </p:sp>
      <p:cxnSp>
        <p:nvCxnSpPr>
          <p:cNvPr id="153" name="Google Shape;153;p27"/>
          <p:cNvCxnSpPr>
            <a:stCxn id="149" idx="4"/>
            <a:endCxn id="151" idx="0"/>
          </p:cNvCxnSpPr>
          <p:nvPr/>
        </p:nvCxnSpPr>
        <p:spPr>
          <a:xfrm>
            <a:off x="1173000" y="1933614"/>
            <a:ext cx="0" cy="651104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" name="Google Shape;154;p27"/>
          <p:cNvCxnSpPr>
            <a:stCxn id="151" idx="4"/>
          </p:cNvCxnSpPr>
          <p:nvPr/>
        </p:nvCxnSpPr>
        <p:spPr>
          <a:xfrm>
            <a:off x="1173000" y="3264518"/>
            <a:ext cx="0" cy="697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5" name="Google Shape;155;p27"/>
          <p:cNvPicPr preferRelativeResize="0"/>
          <p:nvPr/>
        </p:nvPicPr>
        <p:blipFill rotWithShape="1">
          <a:blip r:embed="rId3">
            <a:alphaModFix/>
          </a:blip>
          <a:srcRect r="10096"/>
          <a:stretch/>
        </p:blipFill>
        <p:spPr>
          <a:xfrm>
            <a:off x="7791610" y="3675955"/>
            <a:ext cx="1748542" cy="109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1975" y="35975"/>
            <a:ext cx="2624952" cy="174955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51;p27"/>
          <p:cNvSpPr/>
          <p:nvPr/>
        </p:nvSpPr>
        <p:spPr>
          <a:xfrm>
            <a:off x="833100" y="3881636"/>
            <a:ext cx="679800" cy="679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Arya"/>
                <a:ea typeface="Arya"/>
                <a:cs typeface="Arya"/>
                <a:sym typeface="Arya"/>
              </a:rPr>
              <a:t>03</a:t>
            </a:r>
            <a:endParaRPr sz="2000" dirty="0">
              <a:solidFill>
                <a:schemeClr val="lt1"/>
              </a:solidFill>
              <a:latin typeface="Arya"/>
              <a:ea typeface="Arya"/>
              <a:cs typeface="Arya"/>
              <a:sym typeface="Ary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59004" y="3819760"/>
            <a:ext cx="65264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/>
                </a:solidFill>
              </a:rPr>
              <a:t>to organize the essay in a logical and clear structure following the </a:t>
            </a:r>
            <a:r>
              <a:rPr lang="en-US" sz="2400" b="1" dirty="0">
                <a:solidFill>
                  <a:schemeClr val="accent3"/>
                </a:solidFill>
              </a:rPr>
              <a:t>outline </a:t>
            </a:r>
            <a:r>
              <a:rPr lang="en-US" sz="2000" b="1" dirty="0">
                <a:solidFill>
                  <a:schemeClr val="accent3"/>
                </a:solidFill>
              </a:rPr>
              <a:t>a catchy</a:t>
            </a:r>
            <a:r>
              <a:rPr lang="en-US" sz="2400" b="1" dirty="0">
                <a:solidFill>
                  <a:schemeClr val="accent3"/>
                </a:solidFill>
              </a:rPr>
              <a:t> </a:t>
            </a:r>
            <a:r>
              <a:rPr lang="en-US" sz="2000" b="1" i="1" dirty="0">
                <a:solidFill>
                  <a:schemeClr val="accent3"/>
                </a:solidFill>
              </a:rPr>
              <a:t>introduction , body paragraph, </a:t>
            </a:r>
            <a:r>
              <a:rPr lang="en-US" sz="2000" b="1" dirty="0">
                <a:solidFill>
                  <a:schemeClr val="accent3"/>
                </a:solidFill>
              </a:rPr>
              <a:t>and a reflective </a:t>
            </a:r>
            <a:r>
              <a:rPr lang="en-US" sz="2000" b="1" i="1" dirty="0">
                <a:solidFill>
                  <a:schemeClr val="accent3"/>
                </a:solidFill>
              </a:rPr>
              <a:t>conclusion</a:t>
            </a:r>
            <a:endParaRPr lang="en-US" sz="1800" b="1" i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072" y="744702"/>
            <a:ext cx="8123414" cy="623056"/>
          </a:xfrm>
        </p:spPr>
        <p:txBody>
          <a:bodyPr/>
          <a:lstStyle/>
          <a:p>
            <a:r>
              <a:rPr lang="en-US" sz="4000" dirty="0">
                <a:solidFill>
                  <a:schemeClr val="accent2"/>
                </a:solidFill>
              </a:rPr>
              <a:t>You’re Painting a Picture with Words.</a:t>
            </a:r>
            <a:br>
              <a:rPr lang="en-US" sz="4000" dirty="0">
                <a:solidFill>
                  <a:schemeClr val="accent2"/>
                </a:solidFill>
              </a:rPr>
            </a:b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0719" y="1679903"/>
            <a:ext cx="77301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ya" panose="020B0604020202020204" charset="0"/>
                <a:cs typeface="Arya" panose="020B0604020202020204" charset="0"/>
              </a:rPr>
              <a:t>You should make the reader feel they were there by using details about the five senses </a:t>
            </a:r>
            <a:r>
              <a:rPr lang="en-US" sz="3200" i="1" dirty="0">
                <a:solidFill>
                  <a:schemeClr val="bg2"/>
                </a:solidFill>
                <a:latin typeface="Arya" panose="020B0604020202020204" charset="0"/>
                <a:cs typeface="Arya" panose="020B0604020202020204" charset="0"/>
              </a:rPr>
              <a:t>(</a:t>
            </a:r>
            <a:r>
              <a:rPr lang="en-US" sz="3200" b="1" i="1" dirty="0">
                <a:solidFill>
                  <a:schemeClr val="bg2"/>
                </a:solidFill>
                <a:latin typeface="Arya" panose="020B0604020202020204" charset="0"/>
                <a:cs typeface="Arya" panose="020B0604020202020204" charset="0"/>
              </a:rPr>
              <a:t>sight</a:t>
            </a:r>
            <a:r>
              <a:rPr lang="en-US" sz="3200" i="1" dirty="0">
                <a:solidFill>
                  <a:schemeClr val="bg2"/>
                </a:solidFill>
                <a:latin typeface="Arya" panose="020B0604020202020204" charset="0"/>
                <a:cs typeface="Arya" panose="020B0604020202020204" charset="0"/>
              </a:rPr>
              <a:t>, </a:t>
            </a:r>
            <a:r>
              <a:rPr lang="en-US" sz="3200" b="1" i="1" dirty="0">
                <a:solidFill>
                  <a:schemeClr val="bg2"/>
                </a:solidFill>
                <a:latin typeface="Arya" panose="020B0604020202020204" charset="0"/>
                <a:cs typeface="Arya" panose="020B0604020202020204" charset="0"/>
              </a:rPr>
              <a:t>sound</a:t>
            </a:r>
            <a:r>
              <a:rPr lang="en-US" sz="3200" i="1" dirty="0">
                <a:solidFill>
                  <a:schemeClr val="bg2"/>
                </a:solidFill>
                <a:latin typeface="Arya" panose="020B0604020202020204" charset="0"/>
                <a:cs typeface="Arya" panose="020B0604020202020204" charset="0"/>
              </a:rPr>
              <a:t>, </a:t>
            </a:r>
            <a:r>
              <a:rPr lang="en-US" sz="3200" b="1" i="1" dirty="0">
                <a:solidFill>
                  <a:schemeClr val="bg2"/>
                </a:solidFill>
                <a:latin typeface="Arya" panose="020B0604020202020204" charset="0"/>
                <a:cs typeface="Arya" panose="020B0604020202020204" charset="0"/>
              </a:rPr>
              <a:t>smell</a:t>
            </a:r>
            <a:r>
              <a:rPr lang="en-US" sz="3200" i="1" dirty="0">
                <a:solidFill>
                  <a:schemeClr val="bg2"/>
                </a:solidFill>
                <a:latin typeface="Arya" panose="020B0604020202020204" charset="0"/>
                <a:cs typeface="Arya" panose="020B0604020202020204" charset="0"/>
              </a:rPr>
              <a:t>, </a:t>
            </a:r>
            <a:r>
              <a:rPr lang="en-US" sz="3200" b="1" i="1" dirty="0">
                <a:solidFill>
                  <a:schemeClr val="bg2"/>
                </a:solidFill>
                <a:latin typeface="Arya" panose="020B0604020202020204" charset="0"/>
                <a:cs typeface="Arya" panose="020B0604020202020204" charset="0"/>
              </a:rPr>
              <a:t>touch</a:t>
            </a:r>
            <a:r>
              <a:rPr lang="en-US" sz="3200" i="1" dirty="0">
                <a:solidFill>
                  <a:schemeClr val="bg2"/>
                </a:solidFill>
                <a:latin typeface="Arya" panose="020B0604020202020204" charset="0"/>
                <a:cs typeface="Arya" panose="020B0604020202020204" charset="0"/>
              </a:rPr>
              <a:t>, </a:t>
            </a:r>
            <a:r>
              <a:rPr lang="en-US" sz="3200" b="1" i="1" dirty="0">
                <a:solidFill>
                  <a:schemeClr val="bg2"/>
                </a:solidFill>
                <a:latin typeface="Arya" panose="020B0604020202020204" charset="0"/>
                <a:cs typeface="Arya" panose="020B0604020202020204" charset="0"/>
              </a:rPr>
              <a:t>taste</a:t>
            </a:r>
            <a:r>
              <a:rPr lang="en-US" sz="3200" i="1" dirty="0">
                <a:solidFill>
                  <a:schemeClr val="bg2"/>
                </a:solidFill>
                <a:latin typeface="Arya" panose="020B0604020202020204" charset="0"/>
                <a:cs typeface="Arya" panose="020B060402020202020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88270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840" y="10137"/>
            <a:ext cx="9067160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44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Brainstorming</a:t>
            </a:r>
            <a:r>
              <a:rPr lang="en-US" sz="36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3600" b="1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Choose the Event/Experience</a:t>
            </a:r>
            <a:endParaRPr lang="en-US" sz="3600" b="1" i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8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2400" u="sng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Think of an </a:t>
            </a:r>
            <a:r>
              <a:rPr lang="en-US" sz="2800" b="1" u="sng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exciting event </a:t>
            </a:r>
            <a:r>
              <a:rPr lang="en-US" sz="2400" u="sng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 participated in or attended.</a:t>
            </a:r>
          </a:p>
        </p:txBody>
      </p:sp>
      <p:sp>
        <p:nvSpPr>
          <p:cNvPr id="2" name="Rectangle 1"/>
          <p:cNvSpPr/>
          <p:nvPr/>
        </p:nvSpPr>
        <p:spPr>
          <a:xfrm>
            <a:off x="259558" y="2801297"/>
            <a:ext cx="50610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spc="50" dirty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</a:t>
            </a:r>
            <a:r>
              <a:rPr lang="en-US" sz="2000" b="1" cap="none" spc="50" dirty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irthday celebration or surprise party </a:t>
            </a:r>
          </a:p>
        </p:txBody>
      </p:sp>
      <p:sp>
        <p:nvSpPr>
          <p:cNvPr id="4" name="Rectangle 3"/>
          <p:cNvSpPr/>
          <p:nvPr/>
        </p:nvSpPr>
        <p:spPr>
          <a:xfrm>
            <a:off x="76840" y="1990183"/>
            <a:ext cx="598112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spc="50" dirty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first day of school or moving to a new school</a:t>
            </a:r>
            <a:endParaRPr lang="en-US" sz="2000" b="1" cap="none" spc="50" dirty="0">
              <a:ln w="0"/>
              <a:solidFill>
                <a:schemeClr val="accen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7265" y="2405674"/>
            <a:ext cx="80329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spc="50" dirty="0">
                <a:ln w="0"/>
                <a:solidFill>
                  <a:srgbClr val="E15B6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family celebration or gathering (wedding, holiday, picnic…)</a:t>
            </a:r>
            <a:endParaRPr lang="en-US" sz="2000" b="1" cap="none" spc="50" dirty="0">
              <a:ln w="0"/>
              <a:solidFill>
                <a:srgbClr val="E15B6B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97992" y="1977098"/>
            <a:ext cx="179087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school trip</a:t>
            </a:r>
            <a:endParaRPr lang="en-US" sz="2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9474" y="3711944"/>
            <a:ext cx="43893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spc="5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winning or losing a sports game</a:t>
            </a:r>
            <a:endParaRPr lang="en-US" sz="2000" b="1" cap="none" spc="50" dirty="0">
              <a:ln w="0"/>
              <a:solidFill>
                <a:schemeClr val="accent1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9941" y="2789840"/>
            <a:ext cx="278473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spc="50" dirty="0">
                <a:ln w="0"/>
                <a:solidFill>
                  <a:srgbClr val="FF99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performing on stage</a:t>
            </a:r>
            <a:endParaRPr lang="en-US" sz="2000" b="1" cap="none" spc="50" dirty="0">
              <a:ln w="0"/>
              <a:solidFill>
                <a:srgbClr val="FF99C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15748" y="3277365"/>
            <a:ext cx="62360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spc="50" dirty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special holiday celebration (</a:t>
            </a:r>
            <a:r>
              <a:rPr lang="en-US" sz="2000" b="1" spc="50" dirty="0" err="1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Eid</a:t>
            </a:r>
            <a:r>
              <a:rPr lang="en-US" sz="2000" b="1" spc="50" dirty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New Year,…)</a:t>
            </a:r>
            <a:endParaRPr lang="en-US" sz="2000" b="1" cap="none" spc="50" dirty="0">
              <a:ln w="0"/>
              <a:solidFill>
                <a:schemeClr val="accent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22538" y="3762330"/>
            <a:ext cx="355578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moment of achievement </a:t>
            </a:r>
            <a:endParaRPr lang="en-US" sz="2000" b="1" cap="none" spc="50" dirty="0">
              <a:ln w="0"/>
              <a:solidFill>
                <a:srgbClr val="FFC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12" y="4249987"/>
            <a:ext cx="897072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a school bazaar or fair (buying, selling, games, food stalls, music,…)</a:t>
            </a:r>
            <a:endParaRPr lang="en-US" sz="2000" b="1" cap="none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6304" y="658720"/>
            <a:ext cx="7495200" cy="4252250"/>
          </a:xfrm>
        </p:spPr>
        <p:txBody>
          <a:bodyPr/>
          <a:lstStyle/>
          <a:p>
            <a:r>
              <a:rPr lang="en-U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event</a:t>
            </a:r>
            <a:r>
              <a:rPr lang="en-US" sz="1400" dirty="0">
                <a:solidFill>
                  <a:schemeClr val="bg2"/>
                </a:solidFill>
              </a:rPr>
              <a:t>: _______________________</a:t>
            </a:r>
          </a:p>
          <a:p>
            <a:endParaRPr lang="en-US" sz="500" dirty="0"/>
          </a:p>
          <a:p>
            <a:r>
              <a:rPr lang="en-US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Who? </a:t>
            </a:r>
            <a:r>
              <a:rPr lang="en-US" sz="1400" dirty="0">
                <a:solidFill>
                  <a:schemeClr val="accent2"/>
                </a:solidFill>
              </a:rPr>
              <a:t>___________________________________________________</a:t>
            </a:r>
          </a:p>
          <a:p>
            <a:r>
              <a:rPr lang="en-US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Where? </a:t>
            </a:r>
            <a:r>
              <a:rPr lang="en-US" sz="1400" dirty="0">
                <a:solidFill>
                  <a:schemeClr val="accent2"/>
                </a:solidFill>
              </a:rPr>
              <a:t>_________________________________________________</a:t>
            </a:r>
          </a:p>
          <a:p>
            <a:r>
              <a:rPr lang="en-US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When? </a:t>
            </a:r>
            <a:r>
              <a:rPr lang="en-US" sz="1400" dirty="0">
                <a:solidFill>
                  <a:schemeClr val="accent2"/>
                </a:solidFill>
              </a:rPr>
              <a:t>__________________________________________________</a:t>
            </a:r>
          </a:p>
          <a:p>
            <a:endParaRPr lang="en-US" sz="500" dirty="0"/>
          </a:p>
          <a:p>
            <a:r>
              <a:rPr lang="en-US" sz="14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Events</a:t>
            </a:r>
            <a:r>
              <a:rPr lang="en-US" sz="1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n-US" sz="1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First, </a:t>
            </a:r>
            <a:r>
              <a:rPr lang="en-US" sz="1400" dirty="0">
                <a:solidFill>
                  <a:schemeClr val="accent1"/>
                </a:solidFill>
              </a:rPr>
              <a:t>____________________________________________________</a:t>
            </a:r>
          </a:p>
          <a:p>
            <a:r>
              <a:rPr lang="en-US" sz="1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Then, </a:t>
            </a:r>
            <a:r>
              <a:rPr lang="en-US" sz="1400" dirty="0">
                <a:solidFill>
                  <a:schemeClr val="accent1"/>
                </a:solidFill>
              </a:rPr>
              <a:t>____________________________________________________</a:t>
            </a:r>
            <a:r>
              <a:rPr lang="en-US" sz="1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1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Next, </a:t>
            </a:r>
            <a:r>
              <a:rPr lang="en-US" sz="1400" dirty="0">
                <a:solidFill>
                  <a:schemeClr val="accent1"/>
                </a:solidFill>
              </a:rPr>
              <a:t>____________________________________________________</a:t>
            </a:r>
          </a:p>
          <a:p>
            <a:r>
              <a:rPr lang="en-US" sz="1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that, </a:t>
            </a:r>
            <a:r>
              <a:rPr lang="en-US" sz="1400" dirty="0">
                <a:solidFill>
                  <a:schemeClr val="accent1"/>
                </a:solidFill>
              </a:rPr>
              <a:t>______________________________________________</a:t>
            </a:r>
          </a:p>
          <a:p>
            <a:r>
              <a:rPr lang="en-US" sz="1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Finally, </a:t>
            </a:r>
            <a:r>
              <a:rPr lang="en-US" sz="1200" b="1" dirty="0">
                <a:solidFill>
                  <a:schemeClr val="accent1"/>
                </a:solidFill>
              </a:rPr>
              <a:t>________________________________________________________________ </a:t>
            </a:r>
          </a:p>
          <a:p>
            <a:endParaRPr lang="en-US" sz="800" b="1" dirty="0">
              <a:solidFill>
                <a:schemeClr val="accent1"/>
              </a:solidFill>
            </a:endParaRPr>
          </a:p>
          <a:p>
            <a:r>
              <a:rPr lang="en-US" sz="1400" b="1" u="sng" dirty="0">
                <a:solidFill>
                  <a:srgbClr val="E15B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Sensory Details </a:t>
            </a:r>
            <a:r>
              <a:rPr lang="en-US" sz="1200" b="1" dirty="0">
                <a:solidFill>
                  <a:srgbClr val="E15B6B"/>
                </a:solidFill>
              </a:rPr>
              <a:t>(at least three senses)</a:t>
            </a:r>
          </a:p>
          <a:p>
            <a:r>
              <a:rPr lang="en-US" sz="1200" b="1" dirty="0">
                <a:solidFill>
                  <a:srgbClr val="E15B6B"/>
                </a:solidFill>
              </a:rPr>
              <a:t>What I </a:t>
            </a:r>
            <a:r>
              <a:rPr lang="en-US" sz="1200" b="1" dirty="0">
                <a:solidFill>
                  <a:srgbClr val="E15B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saw</a:t>
            </a:r>
            <a:r>
              <a:rPr lang="en-US" sz="1200" b="1" dirty="0">
                <a:solidFill>
                  <a:srgbClr val="E15B6B"/>
                </a:solidFill>
              </a:rPr>
              <a:t>: ________________________________________________________________________________ </a:t>
            </a:r>
          </a:p>
          <a:p>
            <a:r>
              <a:rPr lang="en-US" sz="1200" b="1" dirty="0">
                <a:solidFill>
                  <a:srgbClr val="E15B6B"/>
                </a:solidFill>
              </a:rPr>
              <a:t>What I </a:t>
            </a:r>
            <a:r>
              <a:rPr lang="en-US" sz="1200" b="1" dirty="0">
                <a:solidFill>
                  <a:srgbClr val="E15B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heard</a:t>
            </a:r>
            <a:r>
              <a:rPr lang="en-US" sz="1200" b="1" dirty="0">
                <a:solidFill>
                  <a:srgbClr val="E15B6B"/>
                </a:solidFill>
              </a:rPr>
              <a:t>: _____________________________________________________________________________</a:t>
            </a:r>
          </a:p>
          <a:p>
            <a:r>
              <a:rPr lang="en-US" sz="1200" b="1" dirty="0">
                <a:solidFill>
                  <a:srgbClr val="E15B6B"/>
                </a:solidFill>
              </a:rPr>
              <a:t>What I </a:t>
            </a:r>
            <a:r>
              <a:rPr lang="en-US" sz="1200" b="1" dirty="0">
                <a:solidFill>
                  <a:srgbClr val="E15B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smelled</a:t>
            </a:r>
            <a:r>
              <a:rPr lang="en-US" sz="1200" b="1" dirty="0">
                <a:solidFill>
                  <a:srgbClr val="E15B6B"/>
                </a:solidFill>
              </a:rPr>
              <a:t>: ___________________________________________________________________________</a:t>
            </a:r>
          </a:p>
          <a:p>
            <a:r>
              <a:rPr lang="en-US" sz="1200" b="1" dirty="0">
                <a:solidFill>
                  <a:srgbClr val="E15B6B"/>
                </a:solidFill>
              </a:rPr>
              <a:t>What I </a:t>
            </a:r>
            <a:r>
              <a:rPr lang="en-US" sz="1200" b="1" dirty="0">
                <a:solidFill>
                  <a:srgbClr val="E15B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felt</a:t>
            </a:r>
            <a:r>
              <a:rPr lang="en-US" sz="1200" b="1" dirty="0">
                <a:solidFill>
                  <a:srgbClr val="E15B6B"/>
                </a:solidFill>
              </a:rPr>
              <a:t>: ________________________________________________________________________________</a:t>
            </a:r>
          </a:p>
          <a:p>
            <a:r>
              <a:rPr lang="en-US" sz="1200" b="1" dirty="0">
                <a:solidFill>
                  <a:srgbClr val="E15B6B"/>
                </a:solidFill>
              </a:rPr>
              <a:t>What I </a:t>
            </a:r>
            <a:r>
              <a:rPr lang="en-US" sz="1200" b="1" dirty="0">
                <a:solidFill>
                  <a:srgbClr val="E15B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tasted</a:t>
            </a:r>
            <a:r>
              <a:rPr lang="en-US" sz="1200" b="1" dirty="0">
                <a:solidFill>
                  <a:srgbClr val="E15B6B"/>
                </a:solidFill>
              </a:rPr>
              <a:t>: _____________________________________________________________________________</a:t>
            </a:r>
          </a:p>
          <a:p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48673" y="12389"/>
            <a:ext cx="26468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Planning</a:t>
            </a:r>
          </a:p>
        </p:txBody>
      </p:sp>
    </p:spTree>
    <p:extLst>
      <p:ext uri="{BB962C8B-B14F-4D97-AF65-F5344CB8AC3E}">
        <p14:creationId xmlns:p14="http://schemas.microsoft.com/office/powerpoint/2010/main" val="1778939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377" y="765422"/>
            <a:ext cx="8132006" cy="4252251"/>
          </a:xfrm>
        </p:spPr>
        <p:txBody>
          <a:bodyPr/>
          <a:lstStyle/>
          <a:p>
            <a:pPr marL="115888" indent="-115888">
              <a:lnSpc>
                <a:spcPct val="150000"/>
              </a:lnSpc>
            </a:pP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catchy beginning (hook): _____________________________________________________________________________________________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brief summary of the event: (what, where, when, and who)</a:t>
            </a:r>
          </a:p>
          <a:p>
            <a:pPr marL="115888" indent="23813">
              <a:lnSpc>
                <a:spcPct val="150000"/>
              </a:lnSpc>
            </a:pP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_________________________________________________________________________________________________________________________________________________________________________________________</a:t>
            </a:r>
          </a:p>
          <a:p>
            <a:pPr marL="115888" indent="23813">
              <a:lnSpc>
                <a:spcPct val="150000"/>
              </a:lnSpc>
            </a:pPr>
            <a:endParaRPr lang="en-US" sz="1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5888" indent="23813">
              <a:lnSpc>
                <a:spcPct val="150000"/>
              </a:lnSpc>
            </a:pP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makes this event / experience special:</a:t>
            </a:r>
          </a:p>
          <a:p>
            <a:pPr marL="115888" indent="23813">
              <a:lnSpc>
                <a:spcPct val="150000"/>
              </a:lnSpc>
            </a:pPr>
            <a:r>
              <a:rPr lang="en-US" sz="1600" b="1" i="1" dirty="0">
                <a:solidFill>
                  <a:schemeClr val="accent2"/>
                </a:solidFill>
              </a:rPr>
              <a:t>Example: “It was the day I overcame my fear of public speaking.”</a:t>
            </a:r>
          </a:p>
          <a:p>
            <a:pPr marL="115888" indent="23813">
              <a:lnSpc>
                <a:spcPct val="150000"/>
              </a:lnSpc>
            </a:pPr>
            <a:r>
              <a:rPr lang="en-US" sz="1600" b="1" i="1" dirty="0">
                <a:solidFill>
                  <a:schemeClr val="accent2"/>
                </a:solidFill>
              </a:rPr>
              <a:t>________________________________________________________________________________________________________________________________________________________________________________________________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6698" y="119092"/>
            <a:ext cx="61093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002060"/>
                </a:solidFill>
              </a:rPr>
              <a:t>3. Drafting the </a:t>
            </a:r>
            <a:r>
              <a:rPr lang="en-US" sz="360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4006469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335" y="61472"/>
            <a:ext cx="4953198" cy="49963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26572"/>
            <a:ext cx="3910335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u="sng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ya" panose="020B0604020202020204" charset="0"/>
                <a:cs typeface="Arya" panose="020B0604020202020204" charset="0"/>
              </a:rPr>
              <a:t>How to Begin my Essay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ya" panose="020B0604020202020204" charset="0"/>
                <a:cs typeface="Arya" panose="020B0604020202020204" charset="0"/>
              </a:rPr>
              <a:t>The opening of your descriptive essay should </a:t>
            </a:r>
            <a:r>
              <a:rPr lang="en-US" sz="1800" b="1" spc="50" dirty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ya" panose="020B0604020202020204" charset="0"/>
                <a:cs typeface="Arya" panose="020B0604020202020204" charset="0"/>
              </a:rPr>
              <a:t>grab the reader's attention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ya" panose="020B0604020202020204" charset="0"/>
                <a:cs typeface="Arya" panose="020B0604020202020204" charset="0"/>
              </a:rPr>
              <a:t>.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ya" panose="020B0604020202020204" charset="0"/>
                <a:cs typeface="Arya" panose="020B0604020202020204" charset="0"/>
              </a:rPr>
              <a:t>It should </a:t>
            </a:r>
            <a:r>
              <a:rPr lang="en-US" sz="1800" b="1" spc="50" dirty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ya" panose="020B0604020202020204" charset="0"/>
                <a:cs typeface="Arya" panose="020B0604020202020204" charset="0"/>
              </a:rPr>
              <a:t>create a strong first impression 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ya" panose="020B0604020202020204" charset="0"/>
                <a:cs typeface="Arya" panose="020B0604020202020204" charset="0"/>
              </a:rPr>
              <a:t>and make the reader eager to explore the event through your words. </a:t>
            </a:r>
          </a:p>
          <a:p>
            <a:pPr>
              <a:lnSpc>
                <a:spcPct val="150000"/>
              </a:lnSpc>
            </a:pP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ya" panose="020B0604020202020204" charset="0"/>
                <a:cs typeface="Arya" panose="020B0604020202020204" charset="0"/>
              </a:rPr>
              <a:t>Here are some ways to begin your essay.</a:t>
            </a:r>
          </a:p>
        </p:txBody>
      </p:sp>
    </p:spTree>
    <p:extLst>
      <p:ext uri="{BB962C8B-B14F-4D97-AF65-F5344CB8AC3E}">
        <p14:creationId xmlns:p14="http://schemas.microsoft.com/office/powerpoint/2010/main" val="128473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210"/>
          <a:stretch/>
        </p:blipFill>
        <p:spPr>
          <a:xfrm>
            <a:off x="940887" y="202159"/>
            <a:ext cx="7027455" cy="458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58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1719" y="64224"/>
            <a:ext cx="72202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3</a:t>
            </a:r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. Drafting the 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</a:t>
            </a:r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irst Body Paragraph</a:t>
            </a:r>
          </a:p>
        </p:txBody>
      </p:sp>
      <p:sp>
        <p:nvSpPr>
          <p:cNvPr id="5" name="Google Shape;152;p27"/>
          <p:cNvSpPr txBox="1"/>
          <p:nvPr/>
        </p:nvSpPr>
        <p:spPr>
          <a:xfrm>
            <a:off x="90685" y="617539"/>
            <a:ext cx="8970188" cy="727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600" b="1" dirty="0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rPr>
              <a:t>What happened? Describe the events in order. Use </a:t>
            </a:r>
            <a:r>
              <a:rPr lang="en-US" sz="1800" b="1" u="sng" dirty="0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rPr>
              <a:t>sequential words </a:t>
            </a:r>
            <a:r>
              <a:rPr lang="en-US" sz="1600" b="1" dirty="0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rPr>
              <a:t>and </a:t>
            </a:r>
            <a:r>
              <a:rPr lang="en-US" sz="1800" b="1" u="sng" dirty="0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rPr>
              <a:t>sensory details.</a:t>
            </a:r>
            <a:endParaRPr lang="en-US" sz="1600" b="1" u="sng" dirty="0">
              <a:solidFill>
                <a:schemeClr val="accent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55" r="4189"/>
          <a:stretch/>
        </p:blipFill>
        <p:spPr>
          <a:xfrm>
            <a:off x="0" y="1564278"/>
            <a:ext cx="4313962" cy="2561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70"/>
          <a:stretch/>
        </p:blipFill>
        <p:spPr>
          <a:xfrm>
            <a:off x="4375518" y="1564278"/>
            <a:ext cx="4624899" cy="2561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5136979"/>
      </p:ext>
    </p:extLst>
  </p:cSld>
  <p:clrMapOvr>
    <a:masterClrMapping/>
  </p:clrMapOvr>
</p:sld>
</file>

<file path=ppt/theme/theme1.xml><?xml version="1.0" encoding="utf-8"?>
<a:theme xmlns:a="http://schemas.openxmlformats.org/drawingml/2006/main" name="Creative Writing Workshop by Slidesgo">
  <a:themeElements>
    <a:clrScheme name="Simple Light">
      <a:dk1>
        <a:srgbClr val="031A1D"/>
      </a:dk1>
      <a:lt1>
        <a:srgbClr val="F8F1E8"/>
      </a:lt1>
      <a:dk2>
        <a:srgbClr val="E99A6F"/>
      </a:dk2>
      <a:lt2>
        <a:srgbClr val="073B42"/>
      </a:lt2>
      <a:accent1>
        <a:srgbClr val="239C8D"/>
      </a:accent1>
      <a:accent2>
        <a:srgbClr val="8A8AB2"/>
      </a:accent2>
      <a:accent3>
        <a:srgbClr val="BA9C8F"/>
      </a:accent3>
      <a:accent4>
        <a:srgbClr val="FFFFFF"/>
      </a:accent4>
      <a:accent5>
        <a:srgbClr val="FFFFFF"/>
      </a:accent5>
      <a:accent6>
        <a:srgbClr val="FFFFFF"/>
      </a:accent6>
      <a:hlink>
        <a:srgbClr val="031A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</TotalTime>
  <Words>490</Words>
  <Application>Microsoft Office PowerPoint</Application>
  <PresentationFormat>On-screen Show (16:9)</PresentationFormat>
  <Paragraphs>98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Segoe Print</vt:lpstr>
      <vt:lpstr>Arya</vt:lpstr>
      <vt:lpstr>Arial</vt:lpstr>
      <vt:lpstr>Lexend Deca</vt:lpstr>
      <vt:lpstr>Noto Sans</vt:lpstr>
      <vt:lpstr>Calibri</vt:lpstr>
      <vt:lpstr>Creative Writing Workshop by Slidesgo</vt:lpstr>
      <vt:lpstr>Writing a Descriptive Essay about an Event or an Experience  Grade 8</vt:lpstr>
      <vt:lpstr>Outcomes </vt:lpstr>
      <vt:lpstr>You’re Painting a Picture with Words.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Rubric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 an Informal Letter Grade 8</dc:title>
  <cp:lastModifiedBy>Diana Shaban</cp:lastModifiedBy>
  <cp:revision>134</cp:revision>
  <dcterms:modified xsi:type="dcterms:W3CDTF">2025-09-25T08:09:47Z</dcterms:modified>
</cp:coreProperties>
</file>