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4" r:id="rId2"/>
  </p:sldMasterIdLst>
  <p:notesMasterIdLst>
    <p:notesMasterId r:id="rId31"/>
  </p:notesMasterIdLst>
  <p:sldIdLst>
    <p:sldId id="256" r:id="rId3"/>
    <p:sldId id="274" r:id="rId4"/>
    <p:sldId id="288" r:id="rId5"/>
    <p:sldId id="289" r:id="rId6"/>
    <p:sldId id="292" r:id="rId7"/>
    <p:sldId id="290" r:id="rId8"/>
    <p:sldId id="283" r:id="rId9"/>
    <p:sldId id="291" r:id="rId10"/>
    <p:sldId id="294" r:id="rId11"/>
    <p:sldId id="349" r:id="rId12"/>
    <p:sldId id="350" r:id="rId13"/>
    <p:sldId id="297" r:id="rId14"/>
    <p:sldId id="293" r:id="rId15"/>
    <p:sldId id="351" r:id="rId16"/>
    <p:sldId id="296" r:id="rId17"/>
    <p:sldId id="299" r:id="rId18"/>
    <p:sldId id="298" r:id="rId19"/>
    <p:sldId id="300" r:id="rId20"/>
    <p:sldId id="358" r:id="rId21"/>
    <p:sldId id="301" r:id="rId22"/>
    <p:sldId id="352" r:id="rId23"/>
    <p:sldId id="355" r:id="rId24"/>
    <p:sldId id="353" r:id="rId25"/>
    <p:sldId id="354" r:id="rId26"/>
    <p:sldId id="356" r:id="rId27"/>
    <p:sldId id="357" r:id="rId28"/>
    <p:sldId id="311" r:id="rId29"/>
    <p:sldId id="31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44" autoAdjust="0"/>
    <p:restoredTop sz="94660"/>
  </p:normalViewPr>
  <p:slideViewPr>
    <p:cSldViewPr snapToGrid="0">
      <p:cViewPr varScale="1">
        <p:scale>
          <a:sx n="68" d="100"/>
          <a:sy n="68" d="100"/>
        </p:scale>
        <p:origin x="652"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FF7AF-9C32-4AAE-9028-3FFFB5F20F80}" type="datetimeFigureOut">
              <a:rPr lang="en-US" smtClean="0"/>
              <a:t>9/14/2025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560372-E9EE-4535-9DC7-CF67F6F5EE04}" type="slidenum">
              <a:rPr lang="en-US" smtClean="0"/>
              <a:t>‹#›</a:t>
            </a:fld>
            <a:endParaRPr lang="en-US"/>
          </a:p>
        </p:txBody>
      </p:sp>
    </p:spTree>
    <p:extLst>
      <p:ext uri="{BB962C8B-B14F-4D97-AF65-F5344CB8AC3E}">
        <p14:creationId xmlns:p14="http://schemas.microsoft.com/office/powerpoint/2010/main" val="236794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573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3457564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100296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9F7D-AFCF-441E-B88E-DA38C981D3C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444256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33"/>
        <p:cNvGrpSpPr/>
        <p:nvPr/>
      </p:nvGrpSpPr>
      <p:grpSpPr>
        <a:xfrm>
          <a:off x="0" y="0"/>
          <a:ext cx="0" cy="0"/>
          <a:chOff x="0" y="0"/>
          <a:chExt cx="0" cy="0"/>
        </a:xfrm>
      </p:grpSpPr>
      <p:pic>
        <p:nvPicPr>
          <p:cNvPr id="434" name="Google Shape;434;p20"/>
          <p:cNvPicPr preferRelativeResize="0"/>
          <p:nvPr/>
        </p:nvPicPr>
        <p:blipFill>
          <a:blip r:embed="rId2">
            <a:alphaModFix/>
          </a:blip>
          <a:stretch>
            <a:fillRect/>
          </a:stretch>
        </p:blipFill>
        <p:spPr>
          <a:xfrm>
            <a:off x="5287" y="1"/>
            <a:ext cx="12181429" cy="6858001"/>
          </a:xfrm>
          <a:prstGeom prst="rect">
            <a:avLst/>
          </a:prstGeom>
          <a:noFill/>
          <a:ln>
            <a:noFill/>
          </a:ln>
        </p:spPr>
      </p:pic>
      <p:grpSp>
        <p:nvGrpSpPr>
          <p:cNvPr id="435" name="Google Shape;435;p20"/>
          <p:cNvGrpSpPr/>
          <p:nvPr/>
        </p:nvGrpSpPr>
        <p:grpSpPr>
          <a:xfrm>
            <a:off x="173167" y="172003"/>
            <a:ext cx="11839439" cy="6515605"/>
            <a:chOff x="129875" y="129002"/>
            <a:chExt cx="8879579" cy="4886704"/>
          </a:xfrm>
        </p:grpSpPr>
        <p:grpSp>
          <p:nvGrpSpPr>
            <p:cNvPr id="436" name="Google Shape;436;p20"/>
            <p:cNvGrpSpPr/>
            <p:nvPr/>
          </p:nvGrpSpPr>
          <p:grpSpPr>
            <a:xfrm>
              <a:off x="139519" y="132777"/>
              <a:ext cx="8864961" cy="4877945"/>
              <a:chOff x="245600" y="857825"/>
              <a:chExt cx="7086300" cy="3985575"/>
            </a:xfrm>
          </p:grpSpPr>
          <p:sp>
            <p:nvSpPr>
              <p:cNvPr id="437" name="Google Shape;437;p20"/>
              <p:cNvSpPr/>
              <p:nvPr/>
            </p:nvSpPr>
            <p:spPr>
              <a:xfrm>
                <a:off x="245600" y="857825"/>
                <a:ext cx="7086300" cy="3985575"/>
              </a:xfrm>
              <a:custGeom>
                <a:avLst/>
                <a:gdLst/>
                <a:ahLst/>
                <a:cxnLst/>
                <a:rect l="l" t="t" r="r" b="b"/>
                <a:pathLst>
                  <a:path w="283452" h="159423" fill="none" extrusionOk="0">
                    <a:moveTo>
                      <a:pt x="274803" y="76037"/>
                    </a:moveTo>
                    <a:lnTo>
                      <a:pt x="272203" y="79187"/>
                    </a:lnTo>
                    <a:lnTo>
                      <a:pt x="274803" y="82336"/>
                    </a:lnTo>
                    <a:lnTo>
                      <a:pt x="279202" y="87685"/>
                    </a:lnTo>
                    <a:lnTo>
                      <a:pt x="283451" y="92784"/>
                    </a:lnTo>
                    <a:lnTo>
                      <a:pt x="283451" y="159422"/>
                    </a:lnTo>
                    <a:lnTo>
                      <a:pt x="155124" y="159422"/>
                    </a:lnTo>
                    <a:lnTo>
                      <a:pt x="150175" y="155323"/>
                    </a:lnTo>
                    <a:lnTo>
                      <a:pt x="144876" y="150974"/>
                    </a:lnTo>
                    <a:lnTo>
                      <a:pt x="141926" y="148574"/>
                    </a:lnTo>
                    <a:lnTo>
                      <a:pt x="139027" y="150974"/>
                    </a:lnTo>
                    <a:lnTo>
                      <a:pt x="133678" y="155323"/>
                    </a:lnTo>
                    <a:lnTo>
                      <a:pt x="128728" y="159422"/>
                    </a:lnTo>
                    <a:lnTo>
                      <a:pt x="1" y="159422"/>
                    </a:lnTo>
                    <a:lnTo>
                      <a:pt x="1" y="92534"/>
                    </a:lnTo>
                    <a:lnTo>
                      <a:pt x="4250" y="87435"/>
                    </a:lnTo>
                    <a:lnTo>
                      <a:pt x="8599" y="82086"/>
                    </a:lnTo>
                    <a:lnTo>
                      <a:pt x="10999" y="79187"/>
                    </a:lnTo>
                    <a:lnTo>
                      <a:pt x="8599" y="76287"/>
                    </a:lnTo>
                    <a:lnTo>
                      <a:pt x="4250" y="70988"/>
                    </a:lnTo>
                    <a:lnTo>
                      <a:pt x="1" y="65839"/>
                    </a:lnTo>
                    <a:lnTo>
                      <a:pt x="1" y="1"/>
                    </a:lnTo>
                    <a:lnTo>
                      <a:pt x="128478" y="1"/>
                    </a:lnTo>
                    <a:lnTo>
                      <a:pt x="133478" y="4100"/>
                    </a:lnTo>
                    <a:lnTo>
                      <a:pt x="138777" y="8499"/>
                    </a:lnTo>
                    <a:lnTo>
                      <a:pt x="141926" y="11099"/>
                    </a:lnTo>
                    <a:lnTo>
                      <a:pt x="145076" y="8499"/>
                    </a:lnTo>
                    <a:lnTo>
                      <a:pt x="150375" y="4100"/>
                    </a:lnTo>
                    <a:lnTo>
                      <a:pt x="155374" y="1"/>
                    </a:lnTo>
                    <a:lnTo>
                      <a:pt x="283451" y="1"/>
                    </a:lnTo>
                    <a:lnTo>
                      <a:pt x="283451" y="65589"/>
                    </a:lnTo>
                    <a:lnTo>
                      <a:pt x="279202" y="70738"/>
                    </a:lnTo>
                    <a:close/>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0"/>
              <p:cNvSpPr/>
              <p:nvPr/>
            </p:nvSpPr>
            <p:spPr>
              <a:xfrm>
                <a:off x="245600" y="2909975"/>
                <a:ext cx="215000" cy="261225"/>
              </a:xfrm>
              <a:custGeom>
                <a:avLst/>
                <a:gdLst/>
                <a:ahLst/>
                <a:cxnLst/>
                <a:rect l="l" t="t" r="r" b="b"/>
                <a:pathLst>
                  <a:path w="8600" h="10449" fill="none" extrusionOk="0">
                    <a:moveTo>
                      <a:pt x="1" y="10448"/>
                    </a:moveTo>
                    <a:lnTo>
                      <a:pt x="4250" y="5349"/>
                    </a:lnTo>
                    <a:lnTo>
                      <a:pt x="8599" y="0"/>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0"/>
              <p:cNvSpPr/>
              <p:nvPr/>
            </p:nvSpPr>
            <p:spPr>
              <a:xfrm>
                <a:off x="245600" y="2503800"/>
                <a:ext cx="215000" cy="261225"/>
              </a:xfrm>
              <a:custGeom>
                <a:avLst/>
                <a:gdLst/>
                <a:ahLst/>
                <a:cxnLst/>
                <a:rect l="l" t="t" r="r" b="b"/>
                <a:pathLst>
                  <a:path w="8600" h="10449" fill="none" extrusionOk="0">
                    <a:moveTo>
                      <a:pt x="8599" y="10448"/>
                    </a:moveTo>
                    <a:lnTo>
                      <a:pt x="4250" y="5149"/>
                    </a:lnTo>
                    <a:lnTo>
                      <a:pt x="1" y="0"/>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0"/>
              <p:cNvSpPr/>
              <p:nvPr/>
            </p:nvSpPr>
            <p:spPr>
              <a:xfrm>
                <a:off x="351850" y="960325"/>
                <a:ext cx="6873825" cy="3780575"/>
              </a:xfrm>
              <a:custGeom>
                <a:avLst/>
                <a:gdLst/>
                <a:ahLst/>
                <a:cxnLst/>
                <a:rect l="l" t="t" r="r" b="b"/>
                <a:pathLst>
                  <a:path w="274953" h="151223" fill="none" extrusionOk="0">
                    <a:moveTo>
                      <a:pt x="270553" y="71937"/>
                    </a:moveTo>
                    <a:lnTo>
                      <a:pt x="267953" y="75087"/>
                    </a:lnTo>
                    <a:lnTo>
                      <a:pt x="270553" y="78236"/>
                    </a:lnTo>
                    <a:lnTo>
                      <a:pt x="274952" y="83585"/>
                    </a:lnTo>
                    <a:lnTo>
                      <a:pt x="274952" y="151223"/>
                    </a:lnTo>
                    <a:lnTo>
                      <a:pt x="145925" y="151223"/>
                    </a:lnTo>
                    <a:lnTo>
                      <a:pt x="140626" y="146874"/>
                    </a:lnTo>
                    <a:lnTo>
                      <a:pt x="137676" y="144474"/>
                    </a:lnTo>
                    <a:lnTo>
                      <a:pt x="134777" y="146874"/>
                    </a:lnTo>
                    <a:lnTo>
                      <a:pt x="129428" y="151223"/>
                    </a:lnTo>
                    <a:lnTo>
                      <a:pt x="0" y="151223"/>
                    </a:lnTo>
                    <a:lnTo>
                      <a:pt x="0" y="83335"/>
                    </a:lnTo>
                    <a:lnTo>
                      <a:pt x="4349" y="77986"/>
                    </a:lnTo>
                    <a:lnTo>
                      <a:pt x="6749" y="75087"/>
                    </a:lnTo>
                    <a:lnTo>
                      <a:pt x="4349" y="72187"/>
                    </a:lnTo>
                    <a:lnTo>
                      <a:pt x="0" y="66888"/>
                    </a:lnTo>
                    <a:lnTo>
                      <a:pt x="0" y="0"/>
                    </a:lnTo>
                    <a:lnTo>
                      <a:pt x="129228" y="0"/>
                    </a:lnTo>
                    <a:lnTo>
                      <a:pt x="134527" y="4399"/>
                    </a:lnTo>
                    <a:lnTo>
                      <a:pt x="137676" y="6999"/>
                    </a:lnTo>
                    <a:lnTo>
                      <a:pt x="140826" y="4399"/>
                    </a:lnTo>
                    <a:lnTo>
                      <a:pt x="146125" y="0"/>
                    </a:lnTo>
                    <a:lnTo>
                      <a:pt x="274952" y="0"/>
                    </a:lnTo>
                    <a:lnTo>
                      <a:pt x="274952" y="66638"/>
                    </a:lnTo>
                    <a:close/>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0"/>
              <p:cNvSpPr/>
              <p:nvPr/>
            </p:nvSpPr>
            <p:spPr>
              <a:xfrm>
                <a:off x="460575" y="1070300"/>
                <a:ext cx="6655100" cy="3561875"/>
              </a:xfrm>
              <a:custGeom>
                <a:avLst/>
                <a:gdLst/>
                <a:ahLst/>
                <a:cxnLst/>
                <a:rect l="l" t="t" r="r" b="b"/>
                <a:pathLst>
                  <a:path w="266204" h="142475" fill="none" extrusionOk="0">
                    <a:moveTo>
                      <a:pt x="266204" y="67538"/>
                    </a:moveTo>
                    <a:lnTo>
                      <a:pt x="263604" y="70688"/>
                    </a:lnTo>
                    <a:lnTo>
                      <a:pt x="266204" y="73837"/>
                    </a:lnTo>
                    <a:lnTo>
                      <a:pt x="266204" y="142475"/>
                    </a:lnTo>
                    <a:lnTo>
                      <a:pt x="136277" y="142475"/>
                    </a:lnTo>
                    <a:lnTo>
                      <a:pt x="133327" y="140075"/>
                    </a:lnTo>
                    <a:lnTo>
                      <a:pt x="130428" y="142475"/>
                    </a:lnTo>
                    <a:lnTo>
                      <a:pt x="0" y="142475"/>
                    </a:lnTo>
                    <a:lnTo>
                      <a:pt x="0" y="73587"/>
                    </a:lnTo>
                    <a:lnTo>
                      <a:pt x="2400" y="70688"/>
                    </a:lnTo>
                    <a:lnTo>
                      <a:pt x="0" y="67788"/>
                    </a:lnTo>
                    <a:lnTo>
                      <a:pt x="0" y="0"/>
                    </a:lnTo>
                    <a:lnTo>
                      <a:pt x="130178" y="0"/>
                    </a:lnTo>
                    <a:lnTo>
                      <a:pt x="133327" y="2600"/>
                    </a:lnTo>
                    <a:lnTo>
                      <a:pt x="136477" y="0"/>
                    </a:lnTo>
                    <a:lnTo>
                      <a:pt x="266204" y="0"/>
                    </a:lnTo>
                    <a:close/>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0"/>
              <p:cNvSpPr/>
              <p:nvPr/>
            </p:nvSpPr>
            <p:spPr>
              <a:xfrm>
                <a:off x="3457550" y="857825"/>
                <a:ext cx="257475" cy="212500"/>
              </a:xfrm>
              <a:custGeom>
                <a:avLst/>
                <a:gdLst/>
                <a:ahLst/>
                <a:cxnLst/>
                <a:rect l="l" t="t" r="r" b="b"/>
                <a:pathLst>
                  <a:path w="10299" h="8500" fill="none" extrusionOk="0">
                    <a:moveTo>
                      <a:pt x="0" y="1"/>
                    </a:moveTo>
                    <a:lnTo>
                      <a:pt x="5000" y="4100"/>
                    </a:lnTo>
                    <a:lnTo>
                      <a:pt x="10299" y="8499"/>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0"/>
              <p:cNvSpPr/>
              <p:nvPr/>
            </p:nvSpPr>
            <p:spPr>
              <a:xfrm>
                <a:off x="3872475" y="857825"/>
                <a:ext cx="257475" cy="212500"/>
              </a:xfrm>
              <a:custGeom>
                <a:avLst/>
                <a:gdLst/>
                <a:ahLst/>
                <a:cxnLst/>
                <a:rect l="l" t="t" r="r" b="b"/>
                <a:pathLst>
                  <a:path w="10299" h="8500" fill="none" extrusionOk="0">
                    <a:moveTo>
                      <a:pt x="1" y="8499"/>
                    </a:moveTo>
                    <a:lnTo>
                      <a:pt x="5300" y="4100"/>
                    </a:lnTo>
                    <a:lnTo>
                      <a:pt x="10299" y="1"/>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0"/>
              <p:cNvSpPr/>
              <p:nvPr/>
            </p:nvSpPr>
            <p:spPr>
              <a:xfrm>
                <a:off x="7115650" y="2497550"/>
                <a:ext cx="216250" cy="261225"/>
              </a:xfrm>
              <a:custGeom>
                <a:avLst/>
                <a:gdLst/>
                <a:ahLst/>
                <a:cxnLst/>
                <a:rect l="l" t="t" r="r" b="b"/>
                <a:pathLst>
                  <a:path w="8650" h="10449" fill="none" extrusionOk="0">
                    <a:moveTo>
                      <a:pt x="8649" y="0"/>
                    </a:moveTo>
                    <a:lnTo>
                      <a:pt x="4400" y="5149"/>
                    </a:lnTo>
                    <a:lnTo>
                      <a:pt x="1" y="10448"/>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0"/>
              <p:cNvSpPr/>
              <p:nvPr/>
            </p:nvSpPr>
            <p:spPr>
              <a:xfrm>
                <a:off x="7115650" y="2916225"/>
                <a:ext cx="216250" cy="261225"/>
              </a:xfrm>
              <a:custGeom>
                <a:avLst/>
                <a:gdLst/>
                <a:ahLst/>
                <a:cxnLst/>
                <a:rect l="l" t="t" r="r" b="b"/>
                <a:pathLst>
                  <a:path w="8650" h="10449" fill="none" extrusionOk="0">
                    <a:moveTo>
                      <a:pt x="1" y="0"/>
                    </a:moveTo>
                    <a:lnTo>
                      <a:pt x="4400" y="5349"/>
                    </a:lnTo>
                    <a:lnTo>
                      <a:pt x="8649" y="10448"/>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0"/>
              <p:cNvSpPr/>
              <p:nvPr/>
            </p:nvSpPr>
            <p:spPr>
              <a:xfrm>
                <a:off x="3867475" y="4632150"/>
                <a:ext cx="256225" cy="211250"/>
              </a:xfrm>
              <a:custGeom>
                <a:avLst/>
                <a:gdLst/>
                <a:ahLst/>
                <a:cxnLst/>
                <a:rect l="l" t="t" r="r" b="b"/>
                <a:pathLst>
                  <a:path w="10249" h="8450" fill="none" extrusionOk="0">
                    <a:moveTo>
                      <a:pt x="10249" y="8449"/>
                    </a:moveTo>
                    <a:lnTo>
                      <a:pt x="5300" y="4350"/>
                    </a:lnTo>
                    <a:lnTo>
                      <a:pt x="1" y="1"/>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0"/>
              <p:cNvSpPr/>
              <p:nvPr/>
            </p:nvSpPr>
            <p:spPr>
              <a:xfrm>
                <a:off x="3463800" y="4632150"/>
                <a:ext cx="257475" cy="211250"/>
              </a:xfrm>
              <a:custGeom>
                <a:avLst/>
                <a:gdLst/>
                <a:ahLst/>
                <a:cxnLst/>
                <a:rect l="l" t="t" r="r" b="b"/>
                <a:pathLst>
                  <a:path w="10299" h="8450" fill="none" extrusionOk="0">
                    <a:moveTo>
                      <a:pt x="10299" y="1"/>
                    </a:moveTo>
                    <a:lnTo>
                      <a:pt x="4950" y="4350"/>
                    </a:lnTo>
                    <a:lnTo>
                      <a:pt x="0" y="8449"/>
                    </a:lnTo>
                  </a:path>
                </a:pathLst>
              </a:custGeom>
              <a:noFill/>
              <a:ln w="1625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8" name="Google Shape;448;p20"/>
            <p:cNvSpPr/>
            <p:nvPr/>
          </p:nvSpPr>
          <p:spPr>
            <a:xfrm rot="10800000">
              <a:off x="4277400" y="129002"/>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0"/>
            <p:cNvSpPr/>
            <p:nvPr/>
          </p:nvSpPr>
          <p:spPr>
            <a:xfrm flipH="1">
              <a:off x="4280308" y="4770906"/>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0"/>
            <p:cNvSpPr/>
            <p:nvPr/>
          </p:nvSpPr>
          <p:spPr>
            <a:xfrm rot="-5400000" flipH="1">
              <a:off x="8585404" y="2434418"/>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0"/>
            <p:cNvSpPr/>
            <p:nvPr/>
          </p:nvSpPr>
          <p:spPr>
            <a:xfrm rot="5400000">
              <a:off x="-49375" y="2434418"/>
              <a:ext cx="603300" cy="244800"/>
            </a:xfrm>
            <a:prstGeom prst="triangle">
              <a:avLst>
                <a:gd name="adj" fmla="val 4970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65082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8E7A-F345-4DB8-AEE1-C55DE66011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08183FA-DE9F-4D63-A105-56E188DF66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41EDA5-6CA3-4CE6-9D1F-E5CBEE8C0F01}"/>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5" name="Footer Placeholder 4">
            <a:extLst>
              <a:ext uri="{FF2B5EF4-FFF2-40B4-BE49-F238E27FC236}">
                <a16:creationId xmlns:a16="http://schemas.microsoft.com/office/drawing/2014/main" id="{A47553D5-52DC-40C1-9117-F2E6A32268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2F7CB9-C2FF-41F7-B8DF-6ABF74D3DD04}"/>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784163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3C181-386A-4A9C-8A8F-F0DC3B0223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109FD5-3A6C-463B-ABAD-D1A1D2C9DA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4A8DA3-BF84-42EF-A2FD-858330EC95D0}"/>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5" name="Footer Placeholder 4">
            <a:extLst>
              <a:ext uri="{FF2B5EF4-FFF2-40B4-BE49-F238E27FC236}">
                <a16:creationId xmlns:a16="http://schemas.microsoft.com/office/drawing/2014/main" id="{39FB8EC4-94B1-468C-BD4E-E6DE94608E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1ABB5B-0798-4C65-9180-B2528C9801FE}"/>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4025212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D25FF-5D5E-4ED7-A794-69DD762A69B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548552-E5F9-4D8A-B400-3DF2794F9C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E54DAF-6B49-422C-B5B1-1CC828855F6B}"/>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5" name="Footer Placeholder 4">
            <a:extLst>
              <a:ext uri="{FF2B5EF4-FFF2-40B4-BE49-F238E27FC236}">
                <a16:creationId xmlns:a16="http://schemas.microsoft.com/office/drawing/2014/main" id="{75080509-D676-4E9A-B01C-CD190C3494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1D2A2B-9736-4316-826A-0C437A620A27}"/>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908530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AB803-9449-4F58-817D-937275E08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E4AA0-1BBC-46B1-AD23-120746EDD8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C97592-AEE6-45B2-8710-EA6E1052277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98A595-520B-4F59-A0EE-F0D87B14EF14}"/>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6" name="Footer Placeholder 5">
            <a:extLst>
              <a:ext uri="{FF2B5EF4-FFF2-40B4-BE49-F238E27FC236}">
                <a16:creationId xmlns:a16="http://schemas.microsoft.com/office/drawing/2014/main" id="{203CE2E5-8E2D-4764-A69B-54E9258BEA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001F8A-041F-4F23-8ED6-B59AEC77D781}"/>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366654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2DBE0-CA91-44FC-A37C-322717DEAD4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B0AB9-E9BB-4676-BC3B-3B0F304009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C87B301-D13D-46EC-A829-79090AE82B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5F0773-5219-45C0-A8EA-5E6ED83143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D95529-48B8-45CE-82E9-9B4A5588FE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0926ED-3644-4E31-9D8A-C4E1B78937BC}"/>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8" name="Footer Placeholder 7">
            <a:extLst>
              <a:ext uri="{FF2B5EF4-FFF2-40B4-BE49-F238E27FC236}">
                <a16:creationId xmlns:a16="http://schemas.microsoft.com/office/drawing/2014/main" id="{5FD07430-4025-4F73-B1E1-129B518F614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3BBCDB-F144-46C4-B931-9D92ED8F5829}"/>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2863931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D9FB1-3238-4E0F-BADE-1030AD5421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F78E454-561B-4BDC-AD9B-5052A65A3CD1}"/>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4" name="Footer Placeholder 3">
            <a:extLst>
              <a:ext uri="{FF2B5EF4-FFF2-40B4-BE49-F238E27FC236}">
                <a16:creationId xmlns:a16="http://schemas.microsoft.com/office/drawing/2014/main" id="{B3B7FCE7-72AD-469F-9ED6-DEDAD399563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104355-131B-49A2-A8E9-A2CC2CF873E6}"/>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2782093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748092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A53878-E957-47D9-9061-11D518402BBB}"/>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3" name="Footer Placeholder 2">
            <a:extLst>
              <a:ext uri="{FF2B5EF4-FFF2-40B4-BE49-F238E27FC236}">
                <a16:creationId xmlns:a16="http://schemas.microsoft.com/office/drawing/2014/main" id="{ECA9F8A1-2B7E-4C53-A1CD-2AE8249C1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8C695F1-D74D-484E-BDCD-B319F1FC665C}"/>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33848492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FD7B29-12DB-4F94-94A3-3EC235E4A2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619AA14-99B8-46DD-A894-4A86BFAF70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1A8E4D-90F8-40EE-8213-F4334D4C2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2AC0F4-0DB9-43E5-9E82-067E7336221A}"/>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6" name="Footer Placeholder 5">
            <a:extLst>
              <a:ext uri="{FF2B5EF4-FFF2-40B4-BE49-F238E27FC236}">
                <a16:creationId xmlns:a16="http://schemas.microsoft.com/office/drawing/2014/main" id="{DDBF79A6-1371-4276-ADE0-F64E4DDF0E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F4B2E0-44D0-4D77-A3F7-61EB02D74DD5}"/>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3849863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930C-B281-4BFD-8981-AAEF066186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F9A652E-8C37-4A20-AC6C-500086917B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9F037AF-0E9A-4D11-A75A-4FA7C990C2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749984-D731-4914-96E8-A8C97FE6995C}"/>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6" name="Footer Placeholder 5">
            <a:extLst>
              <a:ext uri="{FF2B5EF4-FFF2-40B4-BE49-F238E27FC236}">
                <a16:creationId xmlns:a16="http://schemas.microsoft.com/office/drawing/2014/main" id="{E806F2A5-6D8E-4C6A-8399-DAE6D46862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89E18B-5298-4AE3-97A6-351D6DFF988C}"/>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28308568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FD5F9-3295-45EB-B625-65A5B6E09F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63B1D2-144F-46C8-A6BE-3CBFF8DE54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5AB1B4-1721-425E-BA5B-4FDD1FFAF729}"/>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5" name="Footer Placeholder 4">
            <a:extLst>
              <a:ext uri="{FF2B5EF4-FFF2-40B4-BE49-F238E27FC236}">
                <a16:creationId xmlns:a16="http://schemas.microsoft.com/office/drawing/2014/main" id="{AAC9A9C1-6D75-4ACE-858C-7DE2618CE0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5A267-D980-47DE-B5A8-B878A3782581}"/>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971356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50A821-0132-4A49-8DF9-810840E741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99B5ED3-9B8F-4FE9-9ED8-B2E09408AB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B9D417-27F7-471F-BC83-50C1F576F411}"/>
              </a:ext>
            </a:extLst>
          </p:cNvPr>
          <p:cNvSpPr>
            <a:spLocks noGrp="1"/>
          </p:cNvSpPr>
          <p:nvPr>
            <p:ph type="dt" sz="half" idx="10"/>
          </p:nvPr>
        </p:nvSpPr>
        <p:spPr/>
        <p:txBody>
          <a:bodyPr/>
          <a:lstStyle/>
          <a:p>
            <a:fld id="{5E09979A-781F-4AE0-84A0-D1CCDE5A44FF}" type="datetimeFigureOut">
              <a:rPr lang="en-US" smtClean="0"/>
              <a:t>9/14/2025</a:t>
            </a:fld>
            <a:endParaRPr lang="en-US"/>
          </a:p>
        </p:txBody>
      </p:sp>
      <p:sp>
        <p:nvSpPr>
          <p:cNvPr id="5" name="Footer Placeholder 4">
            <a:extLst>
              <a:ext uri="{FF2B5EF4-FFF2-40B4-BE49-F238E27FC236}">
                <a16:creationId xmlns:a16="http://schemas.microsoft.com/office/drawing/2014/main" id="{4E318122-0F33-4D57-996D-0ADAE6292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2A9707-C306-4E42-9208-C8898443675F}"/>
              </a:ext>
            </a:extLst>
          </p:cNvPr>
          <p:cNvSpPr>
            <a:spLocks noGrp="1"/>
          </p:cNvSpPr>
          <p:nvPr>
            <p:ph type="sldNum" sz="quarter" idx="12"/>
          </p:nvPr>
        </p:nvSpPr>
        <p:spPr/>
        <p:txBody>
          <a:bodyPr/>
          <a:lstStyle/>
          <a:p>
            <a:fld id="{F5307A86-934A-419E-BFC4-BA354CB0BFA9}" type="slidenum">
              <a:rPr lang="en-US" smtClean="0"/>
              <a:t>‹#›</a:t>
            </a:fld>
            <a:endParaRPr lang="en-US"/>
          </a:p>
        </p:txBody>
      </p:sp>
    </p:spTree>
    <p:extLst>
      <p:ext uri="{BB962C8B-B14F-4D97-AF65-F5344CB8AC3E}">
        <p14:creationId xmlns:p14="http://schemas.microsoft.com/office/powerpoint/2010/main" val="455256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1304051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249011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26229244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58113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114221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3080714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DC6F202-E086-43E8-BC5F-C161767B9809}" type="datetimeFigureOut">
              <a:rPr lang="en-US" smtClean="0"/>
              <a:t>9/14/2025</a:t>
            </a:fld>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128DE67-49EB-4AE0-88C0-2B97B80F6F80}" type="slidenum">
              <a:rPr lang="en-US" smtClean="0"/>
              <a:t>‹#›</a:t>
            </a:fld>
            <a:endParaRPr lang="en-US" dirty="0"/>
          </a:p>
        </p:txBody>
      </p:sp>
    </p:spTree>
    <p:extLst>
      <p:ext uri="{BB962C8B-B14F-4D97-AF65-F5344CB8AC3E}">
        <p14:creationId xmlns:p14="http://schemas.microsoft.com/office/powerpoint/2010/main" val="72152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1149789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DEB5BF-0CC3-4CB7-B1D1-32850B0BDC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DE9443-B566-4F68-98FF-729D774713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C5E78-21EA-459D-A341-D2FF4B896F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09979A-781F-4AE0-84A0-D1CCDE5A44FF}" type="datetimeFigureOut">
              <a:rPr lang="en-US" smtClean="0"/>
              <a:t>9/14/2025</a:t>
            </a:fld>
            <a:endParaRPr lang="en-US"/>
          </a:p>
        </p:txBody>
      </p:sp>
      <p:sp>
        <p:nvSpPr>
          <p:cNvPr id="5" name="Footer Placeholder 4">
            <a:extLst>
              <a:ext uri="{FF2B5EF4-FFF2-40B4-BE49-F238E27FC236}">
                <a16:creationId xmlns:a16="http://schemas.microsoft.com/office/drawing/2014/main" id="{47383E14-4FA3-41CA-B13B-95B1E86BBC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8295202-DB91-46C1-9260-48767E56CB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307A86-934A-419E-BFC4-BA354CB0BFA9}" type="slidenum">
              <a:rPr lang="en-US" smtClean="0"/>
              <a:t>‹#›</a:t>
            </a:fld>
            <a:endParaRPr lang="en-US"/>
          </a:p>
        </p:txBody>
      </p:sp>
    </p:spTree>
    <p:extLst>
      <p:ext uri="{BB962C8B-B14F-4D97-AF65-F5344CB8AC3E}">
        <p14:creationId xmlns:p14="http://schemas.microsoft.com/office/powerpoint/2010/main" val="38651543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6094"/>
          <a:stretch/>
        </p:blipFill>
        <p:spPr bwMode="auto">
          <a:xfrm>
            <a:off x="0" y="0"/>
            <a:ext cx="2082800" cy="185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191982" y="2092034"/>
            <a:ext cx="8214522" cy="4431983"/>
          </a:xfrm>
          <a:prstGeom prst="rect">
            <a:avLst/>
          </a:prstGeom>
          <a:noFill/>
        </p:spPr>
        <p:txBody>
          <a:bodyPr wrap="square" rtlCol="1">
            <a:spAutoFit/>
          </a:bodyPr>
          <a:lstStyle/>
          <a:p>
            <a:pPr algn="r" rtl="1">
              <a:lnSpc>
                <a:spcPct val="150000"/>
              </a:lnSpc>
            </a:pPr>
            <a:r>
              <a:rPr lang="ar-SA" sz="4400" dirty="0">
                <a:cs typeface="AGA Battouta Regular" pitchFamily="2" charset="-78"/>
              </a:rPr>
              <a:t>الوحدة : </a:t>
            </a:r>
            <a:r>
              <a:rPr lang="ar-JO" sz="4400" dirty="0">
                <a:cs typeface="AGA Battouta Regular" pitchFamily="2" charset="-78"/>
              </a:rPr>
              <a:t>عظمة الله تعالى</a:t>
            </a:r>
            <a:endParaRPr lang="ar-SA" sz="4400" dirty="0">
              <a:cs typeface="AGA Battouta Regular" pitchFamily="2" charset="-78"/>
            </a:endParaRPr>
          </a:p>
          <a:p>
            <a:pPr algn="r" rtl="1">
              <a:lnSpc>
                <a:spcPct val="150000"/>
              </a:lnSpc>
            </a:pPr>
            <a:r>
              <a:rPr lang="ar-SA" sz="4400" dirty="0">
                <a:cs typeface="AGA Battouta Regular" pitchFamily="2" charset="-78"/>
              </a:rPr>
              <a:t>الدرس : </a:t>
            </a:r>
            <a:r>
              <a:rPr lang="ar-JO" sz="4400" dirty="0">
                <a:cs typeface="AGA Battouta Regular" pitchFamily="2" charset="-78"/>
              </a:rPr>
              <a:t>نزول القرآن الكريم</a:t>
            </a:r>
          </a:p>
          <a:p>
            <a:pPr algn="r" rtl="1">
              <a:lnSpc>
                <a:spcPct val="150000"/>
              </a:lnSpc>
            </a:pPr>
            <a:r>
              <a:rPr lang="ar-SA" sz="4400" dirty="0">
                <a:cs typeface="AGA Battouta Regular" pitchFamily="2" charset="-78"/>
              </a:rPr>
              <a:t>المبحث : </a:t>
            </a:r>
            <a:r>
              <a:rPr lang="ar-JO" sz="4400" dirty="0">
                <a:cs typeface="AGA Battouta Regular" pitchFamily="2" charset="-78"/>
              </a:rPr>
              <a:t>التربية الاسلامية</a:t>
            </a:r>
            <a:r>
              <a:rPr lang="ar-SA" sz="4400" dirty="0">
                <a:cs typeface="AGA Battouta Regular" pitchFamily="2" charset="-78"/>
              </a:rPr>
              <a:t> </a:t>
            </a:r>
          </a:p>
          <a:p>
            <a:pPr algn="r" rtl="1">
              <a:lnSpc>
                <a:spcPct val="150000"/>
              </a:lnSpc>
            </a:pPr>
            <a:r>
              <a:rPr lang="ar-SA" sz="4400" dirty="0">
                <a:cs typeface="AGA Battouta Regular" pitchFamily="2" charset="-78"/>
              </a:rPr>
              <a:t>الصف :  </a:t>
            </a:r>
            <a:r>
              <a:rPr lang="ar-JO" sz="4400" dirty="0">
                <a:cs typeface="AGA Battouta Regular" pitchFamily="2" charset="-78"/>
              </a:rPr>
              <a:t>السادس</a:t>
            </a:r>
          </a:p>
          <a:p>
            <a:endParaRPr lang="ar-JO"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805" y="328517"/>
            <a:ext cx="5910202" cy="1857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18105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B6AF17EE-ECB2-4D84-8A27-78C21CEEC430}"/>
              </a:ext>
            </a:extLst>
          </p:cNvPr>
          <p:cNvSpPr/>
          <p:nvPr/>
        </p:nvSpPr>
        <p:spPr>
          <a:xfrm>
            <a:off x="3911103" y="11051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a:extLst>
              <a:ext uri="{FF2B5EF4-FFF2-40B4-BE49-F238E27FC236}">
                <a16:creationId xmlns:a16="http://schemas.microsoft.com/office/drawing/2014/main" id="{755207EB-C5AF-4B94-BC54-B7179493CA60}"/>
              </a:ext>
            </a:extLst>
          </p:cNvPr>
          <p:cNvSpPr/>
          <p:nvPr/>
        </p:nvSpPr>
        <p:spPr>
          <a:xfrm>
            <a:off x="759450" y="11050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7" name="Double Wave 46">
            <a:extLst>
              <a:ext uri="{FF2B5EF4-FFF2-40B4-BE49-F238E27FC236}">
                <a16:creationId xmlns:a16="http://schemas.microsoft.com/office/drawing/2014/main" id="{5B0619BE-A95D-4873-BB68-73753E5CF5A2}"/>
              </a:ext>
            </a:extLst>
          </p:cNvPr>
          <p:cNvSpPr/>
          <p:nvPr/>
        </p:nvSpPr>
        <p:spPr>
          <a:xfrm>
            <a:off x="7864104" y="9662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8" name="Double Wave 47">
            <a:extLst>
              <a:ext uri="{FF2B5EF4-FFF2-40B4-BE49-F238E27FC236}">
                <a16:creationId xmlns:a16="http://schemas.microsoft.com/office/drawing/2014/main" id="{273B05E9-E809-4E76-BC93-D2637D3D2F94}"/>
              </a:ext>
            </a:extLst>
          </p:cNvPr>
          <p:cNvSpPr/>
          <p:nvPr/>
        </p:nvSpPr>
        <p:spPr>
          <a:xfrm>
            <a:off x="5867209" y="11050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TextBox 36">
            <a:extLst>
              <a:ext uri="{FF2B5EF4-FFF2-40B4-BE49-F238E27FC236}">
                <a16:creationId xmlns:a16="http://schemas.microsoft.com/office/drawing/2014/main" id="{17020E15-C4C7-419A-AD1D-346E64BF8B85}"/>
              </a:ext>
            </a:extLst>
          </p:cNvPr>
          <p:cNvSpPr txBox="1"/>
          <p:nvPr/>
        </p:nvSpPr>
        <p:spPr>
          <a:xfrm>
            <a:off x="2325694" y="1537444"/>
            <a:ext cx="5617029" cy="492443"/>
          </a:xfrm>
          <a:prstGeom prst="rect">
            <a:avLst/>
          </a:prstGeom>
          <a:solidFill>
            <a:srgbClr val="FFFFFF"/>
          </a:solidFill>
          <a:ln w="38100" cap="flat" cmpd="sng" algn="ctr">
            <a:solidFill>
              <a:srgbClr val="4E0A0A"/>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26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Zen Loop"/>
              </a:rPr>
              <a:t>هل كان الوصول للغار سهلًا؟</a:t>
            </a:r>
            <a:endParaRPr kumimoji="0" lang="en-US" sz="26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Zen Loop"/>
            </a:endParaRPr>
          </a:p>
        </p:txBody>
      </p:sp>
      <p:sp>
        <p:nvSpPr>
          <p:cNvPr id="51" name="Rectangle: Folded Corner 50">
            <a:extLst>
              <a:ext uri="{FF2B5EF4-FFF2-40B4-BE49-F238E27FC236}">
                <a16:creationId xmlns:a16="http://schemas.microsoft.com/office/drawing/2014/main" id="{66F43D34-6EAC-4B73-A896-4315F6DE0D6D}"/>
              </a:ext>
            </a:extLst>
          </p:cNvPr>
          <p:cNvSpPr/>
          <p:nvPr/>
        </p:nvSpPr>
        <p:spPr>
          <a:xfrm>
            <a:off x="3544894" y="2647787"/>
            <a:ext cx="3581400" cy="2057400"/>
          </a:xfrm>
          <a:prstGeom prst="foldedCorner">
            <a:avLst>
              <a:gd name="adj" fmla="val 35186"/>
            </a:avLst>
          </a:prstGeom>
          <a:solidFill>
            <a:srgbClr val="4E0A0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72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rPr>
              <a:t>لا</a:t>
            </a:r>
            <a:endParaRPr kumimoji="0" lang="en-US" sz="72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4790771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barn(inVertical)">
                                      <p:cBhvr>
                                        <p:cTn id="7"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B6AF17EE-ECB2-4D84-8A27-78C21CEEC430}"/>
              </a:ext>
            </a:extLst>
          </p:cNvPr>
          <p:cNvSpPr/>
          <p:nvPr/>
        </p:nvSpPr>
        <p:spPr>
          <a:xfrm>
            <a:off x="3911103" y="11051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a:extLst>
              <a:ext uri="{FF2B5EF4-FFF2-40B4-BE49-F238E27FC236}">
                <a16:creationId xmlns:a16="http://schemas.microsoft.com/office/drawing/2014/main" id="{755207EB-C5AF-4B94-BC54-B7179493CA60}"/>
              </a:ext>
            </a:extLst>
          </p:cNvPr>
          <p:cNvSpPr/>
          <p:nvPr/>
        </p:nvSpPr>
        <p:spPr>
          <a:xfrm>
            <a:off x="759450" y="11050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7" name="Double Wave 46">
            <a:extLst>
              <a:ext uri="{FF2B5EF4-FFF2-40B4-BE49-F238E27FC236}">
                <a16:creationId xmlns:a16="http://schemas.microsoft.com/office/drawing/2014/main" id="{5B0619BE-A95D-4873-BB68-73753E5CF5A2}"/>
              </a:ext>
            </a:extLst>
          </p:cNvPr>
          <p:cNvSpPr/>
          <p:nvPr/>
        </p:nvSpPr>
        <p:spPr>
          <a:xfrm>
            <a:off x="7864104" y="9662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8" name="Double Wave 47">
            <a:extLst>
              <a:ext uri="{FF2B5EF4-FFF2-40B4-BE49-F238E27FC236}">
                <a16:creationId xmlns:a16="http://schemas.microsoft.com/office/drawing/2014/main" id="{273B05E9-E809-4E76-BC93-D2637D3D2F94}"/>
              </a:ext>
            </a:extLst>
          </p:cNvPr>
          <p:cNvSpPr/>
          <p:nvPr/>
        </p:nvSpPr>
        <p:spPr>
          <a:xfrm>
            <a:off x="5867209" y="11050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TextBox 32">
            <a:extLst>
              <a:ext uri="{FF2B5EF4-FFF2-40B4-BE49-F238E27FC236}">
                <a16:creationId xmlns:a16="http://schemas.microsoft.com/office/drawing/2014/main" id="{19F5E8EB-3FBC-481C-85F9-F165EE6D65E9}"/>
              </a:ext>
            </a:extLst>
          </p:cNvPr>
          <p:cNvSpPr txBox="1"/>
          <p:nvPr/>
        </p:nvSpPr>
        <p:spPr>
          <a:xfrm>
            <a:off x="2567742" y="1618126"/>
            <a:ext cx="5617029" cy="892552"/>
          </a:xfrm>
          <a:prstGeom prst="rect">
            <a:avLst/>
          </a:prstGeom>
          <a:solidFill>
            <a:srgbClr val="FFFFFF"/>
          </a:solidFill>
          <a:ln w="38100" cap="flat" cmpd="sng" algn="ctr">
            <a:solidFill>
              <a:srgbClr val="4E0A0A"/>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26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Zen Loop"/>
              </a:rPr>
              <a:t>ما هي مقدمات بدء نزول الوحي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26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Zen Loop"/>
              </a:rPr>
              <a:t>(كيف بدأ الأمر)؟</a:t>
            </a:r>
            <a:endParaRPr kumimoji="0" lang="en-US" sz="26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Zen Loop"/>
            </a:endParaRPr>
          </a:p>
        </p:txBody>
      </p:sp>
      <p:sp>
        <p:nvSpPr>
          <p:cNvPr id="36" name="Rectangle: Folded Corner 35">
            <a:extLst>
              <a:ext uri="{FF2B5EF4-FFF2-40B4-BE49-F238E27FC236}">
                <a16:creationId xmlns:a16="http://schemas.microsoft.com/office/drawing/2014/main" id="{AD2F0EC4-EBFC-4103-A38E-1D07123F04F1}"/>
              </a:ext>
            </a:extLst>
          </p:cNvPr>
          <p:cNvSpPr/>
          <p:nvPr/>
        </p:nvSpPr>
        <p:spPr>
          <a:xfrm>
            <a:off x="3786941" y="2728468"/>
            <a:ext cx="4474029" cy="2634343"/>
          </a:xfrm>
          <a:prstGeom prst="foldedCorner">
            <a:avLst>
              <a:gd name="adj" fmla="val 35186"/>
            </a:avLst>
          </a:prstGeom>
          <a:solidFill>
            <a:srgbClr val="4E0A0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36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rPr>
              <a:t>1- الرؤيا الصّالحة</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ar-JO" sz="36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endParaRP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36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rPr>
              <a:t>2- حُبب إليه الخلاء</a:t>
            </a:r>
            <a:endParaRPr kumimoji="0" lang="en-US" sz="36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827250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6" name="Double Wave 35">
            <a:extLst>
              <a:ext uri="{FF2B5EF4-FFF2-40B4-BE49-F238E27FC236}">
                <a16:creationId xmlns:a16="http://schemas.microsoft.com/office/drawing/2014/main" id="{779078D0-B1CF-4A3F-819F-0CA514783190}"/>
              </a:ext>
            </a:extLst>
          </p:cNvPr>
          <p:cNvSpPr/>
          <p:nvPr/>
        </p:nvSpPr>
        <p:spPr>
          <a:xfrm>
            <a:off x="3924550" y="12395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05AB0407-087D-4B92-8CEC-8FC9457CE9B6}"/>
              </a:ext>
            </a:extLst>
          </p:cNvPr>
          <p:cNvSpPr/>
          <p:nvPr/>
        </p:nvSpPr>
        <p:spPr>
          <a:xfrm>
            <a:off x="772897" y="11050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5" name="Double Wave 44">
            <a:extLst>
              <a:ext uri="{FF2B5EF4-FFF2-40B4-BE49-F238E27FC236}">
                <a16:creationId xmlns:a16="http://schemas.microsoft.com/office/drawing/2014/main" id="{EBC53CCC-1827-4724-B2F8-3FFC3FDC606E}"/>
              </a:ext>
            </a:extLst>
          </p:cNvPr>
          <p:cNvSpPr/>
          <p:nvPr/>
        </p:nvSpPr>
        <p:spPr>
          <a:xfrm>
            <a:off x="7877551" y="11007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6" name="Double Wave 45">
            <a:extLst>
              <a:ext uri="{FF2B5EF4-FFF2-40B4-BE49-F238E27FC236}">
                <a16:creationId xmlns:a16="http://schemas.microsoft.com/office/drawing/2014/main" id="{AAF70537-4985-47A5-AF0E-C4CD53F3B75E}"/>
              </a:ext>
            </a:extLst>
          </p:cNvPr>
          <p:cNvSpPr/>
          <p:nvPr/>
        </p:nvSpPr>
        <p:spPr>
          <a:xfrm>
            <a:off x="5880656" y="12395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F57FB2A3-E55E-4B14-9EF3-75656EE95F10}"/>
              </a:ext>
            </a:extLst>
          </p:cNvPr>
          <p:cNvPicPr>
            <a:picLocks noChangeAspect="1"/>
          </p:cNvPicPr>
          <p:nvPr/>
        </p:nvPicPr>
        <p:blipFill>
          <a:blip r:embed="rId4"/>
          <a:stretch>
            <a:fillRect/>
          </a:stretch>
        </p:blipFill>
        <p:spPr>
          <a:xfrm>
            <a:off x="674285" y="873761"/>
            <a:ext cx="9957641" cy="5609471"/>
          </a:xfrm>
          <a:prstGeom prst="rect">
            <a:avLst/>
          </a:prstGeom>
        </p:spPr>
      </p:pic>
    </p:spTree>
    <p:extLst>
      <p:ext uri="{BB962C8B-B14F-4D97-AF65-F5344CB8AC3E}">
        <p14:creationId xmlns:p14="http://schemas.microsoft.com/office/powerpoint/2010/main" val="3511208521"/>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1</a:t>
              </a:r>
              <a:r>
                <a:rPr lang="en-US" sz="1400" b="1" dirty="0">
                  <a:latin typeface="Calibri" panose="020F0502020204030204" pitchFamily="34" charset="0"/>
                  <a:cs typeface="Calibri" panose="020F0502020204030204" pitchFamily="34" charset="0"/>
                </a:rPr>
                <a:t>:</a:t>
              </a:r>
              <a:r>
                <a:rPr lang="ar-JO" sz="1400" b="1" dirty="0">
                  <a:latin typeface="Calibri" panose="020F0502020204030204" pitchFamily="34" charset="0"/>
                  <a:cs typeface="Calibri" panose="020F0502020204030204" pitchFamily="34" charset="0"/>
                </a:rPr>
                <a:t>3</a:t>
              </a:r>
              <a:r>
                <a:rPr lang="en-US" sz="1400" b="1" dirty="0">
                  <a:latin typeface="Calibri" panose="020F0502020204030204" pitchFamily="34" charset="0"/>
                  <a:cs typeface="Calibri" panose="020F0502020204030204" pitchFamily="34" charset="0"/>
                </a:rPr>
                <a:t>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46" name="Picture 45">
            <a:extLst>
              <a:ext uri="{FF2B5EF4-FFF2-40B4-BE49-F238E27FC236}">
                <a16:creationId xmlns:a16="http://schemas.microsoft.com/office/drawing/2014/main" id="{1A2BC3C4-CD37-4DB0-8DD0-C78F7E62F8BB}"/>
              </a:ext>
            </a:extLst>
          </p:cNvPr>
          <p:cNvPicPr>
            <a:picLocks noChangeAspect="1"/>
          </p:cNvPicPr>
          <p:nvPr/>
        </p:nvPicPr>
        <p:blipFill>
          <a:blip r:embed="rId4"/>
          <a:stretch>
            <a:fillRect/>
          </a:stretch>
        </p:blipFill>
        <p:spPr>
          <a:xfrm rot="21261892">
            <a:off x="9408040" y="244444"/>
            <a:ext cx="1345492" cy="1535505"/>
          </a:xfrm>
          <a:prstGeom prst="rect">
            <a:avLst/>
          </a:prstGeom>
        </p:spPr>
      </p:pic>
      <p:sp>
        <p:nvSpPr>
          <p:cNvPr id="47" name="TextBox 46">
            <a:extLst>
              <a:ext uri="{FF2B5EF4-FFF2-40B4-BE49-F238E27FC236}">
                <a16:creationId xmlns:a16="http://schemas.microsoft.com/office/drawing/2014/main" id="{46D1E259-1B42-4625-B736-0C3AB0DB5D95}"/>
              </a:ext>
            </a:extLst>
          </p:cNvPr>
          <p:cNvSpPr txBox="1"/>
          <p:nvPr/>
        </p:nvSpPr>
        <p:spPr>
          <a:xfrm>
            <a:off x="3610927" y="1400528"/>
            <a:ext cx="5672584"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ar-JO" sz="2000" b="1" dirty="0"/>
              <a:t>أتعاون مع زميلتي واطرح سؤالين جوابهما من النص الآتي:</a:t>
            </a:r>
            <a:endParaRPr lang="en-US" sz="2000" b="1" dirty="0"/>
          </a:p>
        </p:txBody>
      </p:sp>
      <p:sp>
        <p:nvSpPr>
          <p:cNvPr id="48" name="Double Wave 47">
            <a:extLst>
              <a:ext uri="{FF2B5EF4-FFF2-40B4-BE49-F238E27FC236}">
                <a16:creationId xmlns:a16="http://schemas.microsoft.com/office/drawing/2014/main" id="{DF552275-8C70-4789-8343-BDE348C97415}"/>
              </a:ext>
            </a:extLst>
          </p:cNvPr>
          <p:cNvSpPr/>
          <p:nvPr/>
        </p:nvSpPr>
        <p:spPr>
          <a:xfrm>
            <a:off x="3911103" y="11051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Double Wave 48">
            <a:extLst>
              <a:ext uri="{FF2B5EF4-FFF2-40B4-BE49-F238E27FC236}">
                <a16:creationId xmlns:a16="http://schemas.microsoft.com/office/drawing/2014/main" id="{67DA747C-4BE2-4F71-A5B9-ECC7EA9C9DD5}"/>
              </a:ext>
            </a:extLst>
          </p:cNvPr>
          <p:cNvSpPr/>
          <p:nvPr/>
        </p:nvSpPr>
        <p:spPr>
          <a:xfrm>
            <a:off x="759450" y="11050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50" name="Double Wave 49">
            <a:extLst>
              <a:ext uri="{FF2B5EF4-FFF2-40B4-BE49-F238E27FC236}">
                <a16:creationId xmlns:a16="http://schemas.microsoft.com/office/drawing/2014/main" id="{F46AD3BD-FA65-41CA-8B02-7428BADE8DD8}"/>
              </a:ext>
            </a:extLst>
          </p:cNvPr>
          <p:cNvSpPr/>
          <p:nvPr/>
        </p:nvSpPr>
        <p:spPr>
          <a:xfrm>
            <a:off x="7864104" y="9662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51" name="Double Wave 50">
            <a:extLst>
              <a:ext uri="{FF2B5EF4-FFF2-40B4-BE49-F238E27FC236}">
                <a16:creationId xmlns:a16="http://schemas.microsoft.com/office/drawing/2014/main" id="{B4846FFA-F86C-4875-9FCC-F486BF996E0A}"/>
              </a:ext>
            </a:extLst>
          </p:cNvPr>
          <p:cNvSpPr/>
          <p:nvPr/>
        </p:nvSpPr>
        <p:spPr>
          <a:xfrm>
            <a:off x="5867209" y="11050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65687565-1A5D-45F5-A110-BEA5C9A7B28A}"/>
              </a:ext>
            </a:extLst>
          </p:cNvPr>
          <p:cNvPicPr>
            <a:picLocks noChangeAspect="1"/>
          </p:cNvPicPr>
          <p:nvPr/>
        </p:nvPicPr>
        <p:blipFill rotWithShape="1">
          <a:blip r:embed="rId5"/>
          <a:srcRect b="45580"/>
          <a:stretch/>
        </p:blipFill>
        <p:spPr>
          <a:xfrm>
            <a:off x="802430" y="1844902"/>
            <a:ext cx="9479359" cy="2846757"/>
          </a:xfrm>
          <a:prstGeom prst="rect">
            <a:avLst/>
          </a:prstGeom>
        </p:spPr>
      </p:pic>
      <p:sp>
        <p:nvSpPr>
          <p:cNvPr id="7" name="Rectangle 6">
            <a:extLst>
              <a:ext uri="{FF2B5EF4-FFF2-40B4-BE49-F238E27FC236}">
                <a16:creationId xmlns:a16="http://schemas.microsoft.com/office/drawing/2014/main" id="{1C104A35-EE99-424E-9948-BF5C5D71C9AE}"/>
              </a:ext>
            </a:extLst>
          </p:cNvPr>
          <p:cNvSpPr/>
          <p:nvPr/>
        </p:nvSpPr>
        <p:spPr>
          <a:xfrm>
            <a:off x="3610927" y="867819"/>
            <a:ext cx="5572679" cy="40011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ar-JO" sz="2000" b="1" dirty="0">
                <a:solidFill>
                  <a:srgbClr val="000000"/>
                </a:solidFill>
                <a:cs typeface="Calibri" panose="020F0502020204030204" pitchFamily="34" charset="0"/>
              </a:rPr>
              <a:t>باستخدام استراتيجية </a:t>
            </a:r>
            <a:r>
              <a:rPr lang="en-US" sz="2000" b="1" dirty="0">
                <a:solidFill>
                  <a:srgbClr val="000000"/>
                </a:solidFill>
                <a:latin typeface="Calibri" panose="020F0502020204030204" pitchFamily="34" charset="0"/>
              </a:rPr>
              <a:t>(Rally Robin)</a:t>
            </a:r>
            <a:r>
              <a:rPr lang="ar-JO" sz="2000" dirty="0">
                <a:solidFill>
                  <a:srgbClr val="000000"/>
                </a:solidFill>
                <a:cs typeface="Calibri" panose="020F0502020204030204" pitchFamily="34" charset="0"/>
              </a:rPr>
              <a:t> </a:t>
            </a:r>
            <a:r>
              <a:rPr lang="ar-JO" sz="2000" b="1" dirty="0">
                <a:solidFill>
                  <a:srgbClr val="000000"/>
                </a:solidFill>
                <a:cs typeface="Calibri" panose="020F0502020204030204" pitchFamily="34" charset="0"/>
              </a:rPr>
              <a:t>قم بتطبيق المهمة الآتية</a:t>
            </a:r>
            <a:endParaRPr lang="en-US" dirty="0"/>
          </a:p>
        </p:txBody>
      </p:sp>
    </p:spTree>
    <p:extLst>
      <p:ext uri="{BB962C8B-B14F-4D97-AF65-F5344CB8AC3E}">
        <p14:creationId xmlns:p14="http://schemas.microsoft.com/office/powerpoint/2010/main" val="1496207086"/>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B6AF17EE-ECB2-4D84-8A27-78C21CEEC430}"/>
              </a:ext>
            </a:extLst>
          </p:cNvPr>
          <p:cNvSpPr/>
          <p:nvPr/>
        </p:nvSpPr>
        <p:spPr>
          <a:xfrm>
            <a:off x="3911103" y="11051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a:extLst>
              <a:ext uri="{FF2B5EF4-FFF2-40B4-BE49-F238E27FC236}">
                <a16:creationId xmlns:a16="http://schemas.microsoft.com/office/drawing/2014/main" id="{755207EB-C5AF-4B94-BC54-B7179493CA60}"/>
              </a:ext>
            </a:extLst>
          </p:cNvPr>
          <p:cNvSpPr/>
          <p:nvPr/>
        </p:nvSpPr>
        <p:spPr>
          <a:xfrm>
            <a:off x="759450" y="11050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7" name="Double Wave 46">
            <a:extLst>
              <a:ext uri="{FF2B5EF4-FFF2-40B4-BE49-F238E27FC236}">
                <a16:creationId xmlns:a16="http://schemas.microsoft.com/office/drawing/2014/main" id="{5B0619BE-A95D-4873-BB68-73753E5CF5A2}"/>
              </a:ext>
            </a:extLst>
          </p:cNvPr>
          <p:cNvSpPr/>
          <p:nvPr/>
        </p:nvSpPr>
        <p:spPr>
          <a:xfrm>
            <a:off x="7864104" y="9662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8" name="Double Wave 47">
            <a:extLst>
              <a:ext uri="{FF2B5EF4-FFF2-40B4-BE49-F238E27FC236}">
                <a16:creationId xmlns:a16="http://schemas.microsoft.com/office/drawing/2014/main" id="{273B05E9-E809-4E76-BC93-D2637D3D2F94}"/>
              </a:ext>
            </a:extLst>
          </p:cNvPr>
          <p:cNvSpPr/>
          <p:nvPr/>
        </p:nvSpPr>
        <p:spPr>
          <a:xfrm>
            <a:off x="5867209" y="11050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CE51C62F-4BA7-4377-B1BA-2326CC6650EF}"/>
              </a:ext>
            </a:extLst>
          </p:cNvPr>
          <p:cNvPicPr>
            <a:picLocks noChangeAspect="1"/>
          </p:cNvPicPr>
          <p:nvPr/>
        </p:nvPicPr>
        <p:blipFill>
          <a:blip r:embed="rId4"/>
          <a:stretch>
            <a:fillRect/>
          </a:stretch>
        </p:blipFill>
        <p:spPr>
          <a:xfrm>
            <a:off x="629921" y="1008529"/>
            <a:ext cx="9762772" cy="5499695"/>
          </a:xfrm>
          <a:prstGeom prst="rect">
            <a:avLst/>
          </a:prstGeom>
        </p:spPr>
      </p:pic>
    </p:spTree>
    <p:extLst>
      <p:ext uri="{BB962C8B-B14F-4D97-AF65-F5344CB8AC3E}">
        <p14:creationId xmlns:p14="http://schemas.microsoft.com/office/powerpoint/2010/main" val="316499584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3" name="Double Wave 32">
            <a:extLst>
              <a:ext uri="{FF2B5EF4-FFF2-40B4-BE49-F238E27FC236}">
                <a16:creationId xmlns:a16="http://schemas.microsoft.com/office/drawing/2014/main" id="{E51EE3B0-A0BF-4FCA-B738-D4FF09391DAB}"/>
              </a:ext>
            </a:extLst>
          </p:cNvPr>
          <p:cNvSpPr/>
          <p:nvPr/>
        </p:nvSpPr>
        <p:spPr>
          <a:xfrm>
            <a:off x="3911103" y="12395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6" name="Double Wave 35">
            <a:extLst>
              <a:ext uri="{FF2B5EF4-FFF2-40B4-BE49-F238E27FC236}">
                <a16:creationId xmlns:a16="http://schemas.microsoft.com/office/drawing/2014/main" id="{B13C9442-A61E-40A8-B261-84933D3700C8}"/>
              </a:ext>
            </a:extLst>
          </p:cNvPr>
          <p:cNvSpPr/>
          <p:nvPr/>
        </p:nvSpPr>
        <p:spPr>
          <a:xfrm>
            <a:off x="759450" y="123956"/>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37" name="Double Wave 36">
            <a:extLst>
              <a:ext uri="{FF2B5EF4-FFF2-40B4-BE49-F238E27FC236}">
                <a16:creationId xmlns:a16="http://schemas.microsoft.com/office/drawing/2014/main" id="{B20E1609-0768-4D78-8532-77AC590B560A}"/>
              </a:ext>
            </a:extLst>
          </p:cNvPr>
          <p:cNvSpPr/>
          <p:nvPr/>
        </p:nvSpPr>
        <p:spPr>
          <a:xfrm>
            <a:off x="7864104" y="11007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5" name="Double Wave 44">
            <a:extLst>
              <a:ext uri="{FF2B5EF4-FFF2-40B4-BE49-F238E27FC236}">
                <a16:creationId xmlns:a16="http://schemas.microsoft.com/office/drawing/2014/main" id="{36EAC7F8-D30C-42C5-8F4D-55E77D6EC3B8}"/>
              </a:ext>
            </a:extLst>
          </p:cNvPr>
          <p:cNvSpPr/>
          <p:nvPr/>
        </p:nvSpPr>
        <p:spPr>
          <a:xfrm>
            <a:off x="5867209" y="12395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Rectangle: Rounded Corners 45">
            <a:extLst>
              <a:ext uri="{FF2B5EF4-FFF2-40B4-BE49-F238E27FC236}">
                <a16:creationId xmlns:a16="http://schemas.microsoft.com/office/drawing/2014/main" id="{EC3C1C15-E8B3-4135-832C-EBCC907ADFD8}"/>
              </a:ext>
            </a:extLst>
          </p:cNvPr>
          <p:cNvSpPr/>
          <p:nvPr/>
        </p:nvSpPr>
        <p:spPr>
          <a:xfrm>
            <a:off x="3093730" y="774437"/>
            <a:ext cx="6703179" cy="1995253"/>
          </a:xfrm>
          <a:prstGeom prst="roundRect">
            <a:avLst/>
          </a:prstGeom>
          <a:noFill/>
          <a:ln w="9525" cap="flat" cmpd="sng" algn="ctr">
            <a:solidFill>
              <a:srgbClr val="3B290C"/>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28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Arial"/>
              </a:rPr>
              <a:t>سؤال إبداعي </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28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Arial"/>
              </a:rPr>
              <a:t>لم ترتب سور القرآن الكريم حسب النزول</a:t>
            </a:r>
          </a:p>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28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Arial"/>
              </a:rPr>
              <a:t>كيف يعد هذا دليلًا على إعجاز القرآن الكريم</a:t>
            </a:r>
            <a:endParaRPr kumimoji="0" lang="en-US" sz="28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E36A823D-5D49-4B36-BCBA-8B082D71148E}"/>
              </a:ext>
            </a:extLst>
          </p:cNvPr>
          <p:cNvPicPr>
            <a:picLocks noChangeAspect="1"/>
          </p:cNvPicPr>
          <p:nvPr/>
        </p:nvPicPr>
        <p:blipFill rotWithShape="1">
          <a:blip r:embed="rId4"/>
          <a:srcRect l="25764" r="27196"/>
          <a:stretch/>
        </p:blipFill>
        <p:spPr>
          <a:xfrm>
            <a:off x="-22412" y="665215"/>
            <a:ext cx="2608729" cy="2426296"/>
          </a:xfrm>
          <a:prstGeom prst="rect">
            <a:avLst/>
          </a:prstGeom>
        </p:spPr>
      </p:pic>
      <p:sp>
        <p:nvSpPr>
          <p:cNvPr id="47" name="TextBox 46">
            <a:extLst>
              <a:ext uri="{FF2B5EF4-FFF2-40B4-BE49-F238E27FC236}">
                <a16:creationId xmlns:a16="http://schemas.microsoft.com/office/drawing/2014/main" id="{07316B4F-2E39-4F43-B8B7-881EFDAF8628}"/>
              </a:ext>
            </a:extLst>
          </p:cNvPr>
          <p:cNvSpPr txBox="1"/>
          <p:nvPr/>
        </p:nvSpPr>
        <p:spPr>
          <a:xfrm>
            <a:off x="1544850" y="3133165"/>
            <a:ext cx="8674915" cy="2862322"/>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ar-JO" sz="2000" b="1" dirty="0"/>
              <a:t>ترتيب سور القرآن الكريم وآياته كما هو اليوم بين أيدينا، عاد كما أنزل في ليلة القدر من بيت العزة في السماء السابعة إلى السماء الدنيا، لينزل بعد ذلك منجّماً، أي على دفعات، بالوحي على قلب سيدنا المصطفى محمد عليه الصلاة والسلام، وبحسب الظروف والأحداث. فعَنِ ابْن عَبَّاس، قَالَ: (نَزَلَ الْقُرْآنُ فِي رَمَضَانَ لَيْلَةَ الْقَدْرِ، فَكَانَ فِي السَّمَاءِ الدُّنْيَا، فَكَانَ اللَّهُ، عَزَّ وَجَلَّ، إِذَا أَرَادَ أَنْ يُحْدِثَ شَيْئًا نَزَلَ، فَكَانَ بَيْنَ أَوَّلِهِ وَآخِرِهِ عِشْرُونَ سَنَةً). وأتم النبي الكريم إعادة ترتيبه، بحسب ما راجعه به سيدنا جبريل عليه السلام، فقد جاء عن ابن عباس رضي الله عنه ، قَالَ: «كَانَ جِبْرِيلُ يَعْرِضُ عَلَى النَّبِيِّ صَلَّى اللهُ عَلَيْهِ وَسَلَّمَ الْقُرْآنَ فِي كُلِّ عَامٍ مَرَّةً فِي رَمَضَانَ، فَلَمَّا كَانَ الْعَامُ الَّذِي قُبِضَ فِيهِ عَرَضَهُ عَلَيْهِ مَرَّتَيْنِ»</a:t>
            </a:r>
          </a:p>
          <a:p>
            <a:pPr algn="ctr"/>
            <a:endParaRPr lang="ar-JO" sz="2000" b="1" dirty="0"/>
          </a:p>
          <a:p>
            <a:pPr algn="ctr"/>
            <a:r>
              <a:rPr lang="ar-JO" sz="2000" b="1" dirty="0"/>
              <a:t>ورغم ذلك  هناك ترابط وترتيب بين السور المتتابعات رغم عدم نزولها تباعا</a:t>
            </a:r>
            <a:endParaRPr lang="en-US" sz="2000" b="1" dirty="0"/>
          </a:p>
        </p:txBody>
      </p:sp>
      <p:pic>
        <p:nvPicPr>
          <p:cNvPr id="48" name="Picture 47">
            <a:extLst>
              <a:ext uri="{FF2B5EF4-FFF2-40B4-BE49-F238E27FC236}">
                <a16:creationId xmlns:a16="http://schemas.microsoft.com/office/drawing/2014/main" id="{6E56C361-7EE1-4AC2-9DAF-4228C90FF3E5}"/>
              </a:ext>
            </a:extLst>
          </p:cNvPr>
          <p:cNvPicPr>
            <a:picLocks noChangeAspect="1"/>
          </p:cNvPicPr>
          <p:nvPr/>
        </p:nvPicPr>
        <p:blipFill rotWithShape="1">
          <a:blip r:embed="rId5"/>
          <a:srcRect r="36072"/>
          <a:stretch/>
        </p:blipFill>
        <p:spPr>
          <a:xfrm>
            <a:off x="-181796" y="5438337"/>
            <a:ext cx="1855598" cy="1419663"/>
          </a:xfrm>
          <a:prstGeom prst="ellipse">
            <a:avLst/>
          </a:prstGeom>
        </p:spPr>
      </p:pic>
    </p:spTree>
    <p:extLst>
      <p:ext uri="{BB962C8B-B14F-4D97-AF65-F5344CB8AC3E}">
        <p14:creationId xmlns:p14="http://schemas.microsoft.com/office/powerpoint/2010/main" val="390747929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20295"/>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FE331FA7-41A7-4B85-8E3B-A408F2DF6BE7}"/>
              </a:ext>
            </a:extLst>
          </p:cNvPr>
          <p:cNvSpPr/>
          <p:nvPr/>
        </p:nvSpPr>
        <p:spPr>
          <a:xfrm>
            <a:off x="3924550" y="11051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B02BE890-ECB5-41FA-8B65-53E668B3B4B9}"/>
              </a:ext>
            </a:extLst>
          </p:cNvPr>
          <p:cNvSpPr/>
          <p:nvPr/>
        </p:nvSpPr>
        <p:spPr>
          <a:xfrm>
            <a:off x="772897" y="11050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9" name="Double Wave 48">
            <a:extLst>
              <a:ext uri="{FF2B5EF4-FFF2-40B4-BE49-F238E27FC236}">
                <a16:creationId xmlns:a16="http://schemas.microsoft.com/office/drawing/2014/main" id="{DD99F11F-1F12-4065-903A-F83800274EC5}"/>
              </a:ext>
            </a:extLst>
          </p:cNvPr>
          <p:cNvSpPr/>
          <p:nvPr/>
        </p:nvSpPr>
        <p:spPr>
          <a:xfrm>
            <a:off x="7877551" y="9662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50" name="Double Wave 49">
            <a:extLst>
              <a:ext uri="{FF2B5EF4-FFF2-40B4-BE49-F238E27FC236}">
                <a16:creationId xmlns:a16="http://schemas.microsoft.com/office/drawing/2014/main" id="{BA878CD0-4C70-45AE-812B-2382E2B22377}"/>
              </a:ext>
            </a:extLst>
          </p:cNvPr>
          <p:cNvSpPr/>
          <p:nvPr/>
        </p:nvSpPr>
        <p:spPr>
          <a:xfrm>
            <a:off x="5880656" y="11050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7800D887-588E-411C-95C8-BB0FC9B2B4E6}"/>
              </a:ext>
            </a:extLst>
          </p:cNvPr>
          <p:cNvPicPr>
            <a:picLocks noChangeAspect="1"/>
          </p:cNvPicPr>
          <p:nvPr/>
        </p:nvPicPr>
        <p:blipFill>
          <a:blip r:embed="rId4"/>
          <a:stretch>
            <a:fillRect/>
          </a:stretch>
        </p:blipFill>
        <p:spPr>
          <a:xfrm>
            <a:off x="772897" y="873761"/>
            <a:ext cx="9596598" cy="5406083"/>
          </a:xfrm>
          <a:prstGeom prst="rect">
            <a:avLst/>
          </a:prstGeom>
        </p:spPr>
      </p:pic>
      <p:pic>
        <p:nvPicPr>
          <p:cNvPr id="33" name="Picture 32">
            <a:extLst>
              <a:ext uri="{FF2B5EF4-FFF2-40B4-BE49-F238E27FC236}">
                <a16:creationId xmlns:a16="http://schemas.microsoft.com/office/drawing/2014/main" id="{16FA9E58-9380-4022-856F-A4D5498463A6}"/>
              </a:ext>
            </a:extLst>
          </p:cNvPr>
          <p:cNvPicPr>
            <a:picLocks noChangeAspect="1"/>
          </p:cNvPicPr>
          <p:nvPr/>
        </p:nvPicPr>
        <p:blipFill>
          <a:blip r:embed="rId5"/>
          <a:stretch>
            <a:fillRect/>
          </a:stretch>
        </p:blipFill>
        <p:spPr>
          <a:xfrm rot="21261892">
            <a:off x="9408040" y="244444"/>
            <a:ext cx="1345492" cy="1535505"/>
          </a:xfrm>
          <a:prstGeom prst="rect">
            <a:avLst/>
          </a:prstGeom>
        </p:spPr>
      </p:pic>
      <p:pic>
        <p:nvPicPr>
          <p:cNvPr id="36" name="Picture 35">
            <a:extLst>
              <a:ext uri="{FF2B5EF4-FFF2-40B4-BE49-F238E27FC236}">
                <a16:creationId xmlns:a16="http://schemas.microsoft.com/office/drawing/2014/main" id="{2145C10D-12CE-423F-A4E8-145A80E1254D}"/>
              </a:ext>
            </a:extLst>
          </p:cNvPr>
          <p:cNvPicPr>
            <a:picLocks noChangeAspect="1"/>
          </p:cNvPicPr>
          <p:nvPr/>
        </p:nvPicPr>
        <p:blipFill rotWithShape="1">
          <a:blip r:embed="rId6"/>
          <a:srcRect r="36072"/>
          <a:stretch/>
        </p:blipFill>
        <p:spPr>
          <a:xfrm>
            <a:off x="-181796" y="5438337"/>
            <a:ext cx="1855598" cy="1419663"/>
          </a:xfrm>
          <a:prstGeom prst="ellipse">
            <a:avLst/>
          </a:prstGeom>
        </p:spPr>
      </p:pic>
    </p:spTree>
    <p:extLst>
      <p:ext uri="{BB962C8B-B14F-4D97-AF65-F5344CB8AC3E}">
        <p14:creationId xmlns:p14="http://schemas.microsoft.com/office/powerpoint/2010/main" val="3121146382"/>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6" name="Double Wave 35">
            <a:extLst>
              <a:ext uri="{FF2B5EF4-FFF2-40B4-BE49-F238E27FC236}">
                <a16:creationId xmlns:a16="http://schemas.microsoft.com/office/drawing/2014/main" id="{33C2FAF4-5A5F-4C6B-97C0-7FEF4E19A503}"/>
              </a:ext>
            </a:extLst>
          </p:cNvPr>
          <p:cNvSpPr/>
          <p:nvPr/>
        </p:nvSpPr>
        <p:spPr>
          <a:xfrm>
            <a:off x="3937997" y="12395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5918F4FE-5D1C-48DC-9E32-A1D7711F48CC}"/>
              </a:ext>
            </a:extLst>
          </p:cNvPr>
          <p:cNvSpPr/>
          <p:nvPr/>
        </p:nvSpPr>
        <p:spPr>
          <a:xfrm>
            <a:off x="786344" y="123956"/>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5" name="Double Wave 44">
            <a:extLst>
              <a:ext uri="{FF2B5EF4-FFF2-40B4-BE49-F238E27FC236}">
                <a16:creationId xmlns:a16="http://schemas.microsoft.com/office/drawing/2014/main" id="{45109A6B-ED2D-4C71-92AC-AAFB2B2738A5}"/>
              </a:ext>
            </a:extLst>
          </p:cNvPr>
          <p:cNvSpPr/>
          <p:nvPr/>
        </p:nvSpPr>
        <p:spPr>
          <a:xfrm>
            <a:off x="7890998" y="11007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6" name="Double Wave 45">
            <a:extLst>
              <a:ext uri="{FF2B5EF4-FFF2-40B4-BE49-F238E27FC236}">
                <a16:creationId xmlns:a16="http://schemas.microsoft.com/office/drawing/2014/main" id="{14B577B1-E03D-483A-8697-ECF2BE6A5B54}"/>
              </a:ext>
            </a:extLst>
          </p:cNvPr>
          <p:cNvSpPr/>
          <p:nvPr/>
        </p:nvSpPr>
        <p:spPr>
          <a:xfrm>
            <a:off x="5894103" y="12395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EAACE406-F501-497B-8096-61771703A6DF}"/>
              </a:ext>
            </a:extLst>
          </p:cNvPr>
          <p:cNvPicPr>
            <a:picLocks noChangeAspect="1"/>
          </p:cNvPicPr>
          <p:nvPr/>
        </p:nvPicPr>
        <p:blipFill>
          <a:blip r:embed="rId4"/>
          <a:stretch>
            <a:fillRect/>
          </a:stretch>
        </p:blipFill>
        <p:spPr>
          <a:xfrm>
            <a:off x="592171" y="873761"/>
            <a:ext cx="10039755" cy="5655729"/>
          </a:xfrm>
          <a:prstGeom prst="rect">
            <a:avLst/>
          </a:prstGeom>
        </p:spPr>
      </p:pic>
    </p:spTree>
    <p:extLst>
      <p:ext uri="{BB962C8B-B14F-4D97-AF65-F5344CB8AC3E}">
        <p14:creationId xmlns:p14="http://schemas.microsoft.com/office/powerpoint/2010/main" val="3221032653"/>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2</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a:extLst>
              <a:ext uri="{FF2B5EF4-FFF2-40B4-BE49-F238E27FC236}">
                <a16:creationId xmlns:a16="http://schemas.microsoft.com/office/drawing/2014/main" id="{BA83D03D-0976-40E1-BE43-2334E535AE02}"/>
              </a:ext>
            </a:extLst>
          </p:cNvPr>
          <p:cNvSpPr/>
          <p:nvPr/>
        </p:nvSpPr>
        <p:spPr>
          <a:xfrm>
            <a:off x="3924550" y="12395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7" name="Double Wave 46">
            <a:extLst>
              <a:ext uri="{FF2B5EF4-FFF2-40B4-BE49-F238E27FC236}">
                <a16:creationId xmlns:a16="http://schemas.microsoft.com/office/drawing/2014/main" id="{4B9E482E-63D5-4803-B52B-B47CD13B6AC0}"/>
              </a:ext>
            </a:extLst>
          </p:cNvPr>
          <p:cNvSpPr/>
          <p:nvPr/>
        </p:nvSpPr>
        <p:spPr>
          <a:xfrm>
            <a:off x="772897" y="123956"/>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8" name="Double Wave 47">
            <a:extLst>
              <a:ext uri="{FF2B5EF4-FFF2-40B4-BE49-F238E27FC236}">
                <a16:creationId xmlns:a16="http://schemas.microsoft.com/office/drawing/2014/main" id="{C46C890E-6555-4E7C-80F6-3E1D0FAB0B20}"/>
              </a:ext>
            </a:extLst>
          </p:cNvPr>
          <p:cNvSpPr/>
          <p:nvPr/>
        </p:nvSpPr>
        <p:spPr>
          <a:xfrm>
            <a:off x="7877551" y="11007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9" name="Double Wave 48">
            <a:extLst>
              <a:ext uri="{FF2B5EF4-FFF2-40B4-BE49-F238E27FC236}">
                <a16:creationId xmlns:a16="http://schemas.microsoft.com/office/drawing/2014/main" id="{0B8BC089-2CC4-4012-8FB9-2DA9EB9CD7D5}"/>
              </a:ext>
            </a:extLst>
          </p:cNvPr>
          <p:cNvSpPr/>
          <p:nvPr/>
        </p:nvSpPr>
        <p:spPr>
          <a:xfrm>
            <a:off x="5880656" y="12395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89DE7836-CF92-44F7-90D7-A97FB424D420}"/>
              </a:ext>
            </a:extLst>
          </p:cNvPr>
          <p:cNvPicPr>
            <a:picLocks noChangeAspect="1"/>
          </p:cNvPicPr>
          <p:nvPr/>
        </p:nvPicPr>
        <p:blipFill>
          <a:blip r:embed="rId4"/>
          <a:stretch>
            <a:fillRect/>
          </a:stretch>
        </p:blipFill>
        <p:spPr>
          <a:xfrm>
            <a:off x="668335" y="994405"/>
            <a:ext cx="9801696" cy="3770895"/>
          </a:xfrm>
          <a:prstGeom prst="rect">
            <a:avLst/>
          </a:prstGeom>
        </p:spPr>
      </p:pic>
      <p:sp>
        <p:nvSpPr>
          <p:cNvPr id="36" name="TextBox 35">
            <a:extLst>
              <a:ext uri="{FF2B5EF4-FFF2-40B4-BE49-F238E27FC236}">
                <a16:creationId xmlns:a16="http://schemas.microsoft.com/office/drawing/2014/main" id="{EE4C4CDE-D8A7-4D89-B194-F3C7EE409063}"/>
              </a:ext>
            </a:extLst>
          </p:cNvPr>
          <p:cNvSpPr txBox="1"/>
          <p:nvPr/>
        </p:nvSpPr>
        <p:spPr>
          <a:xfrm>
            <a:off x="5329499" y="2588534"/>
            <a:ext cx="3814812" cy="400110"/>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ar-JO" sz="2000" b="1" i="0" u="none" strike="noStrike" kern="0" cap="none" spc="0" normalizeH="0" baseline="0" noProof="0" dirty="0">
                <a:ln>
                  <a:noFill/>
                </a:ln>
                <a:solidFill>
                  <a:srgbClr val="3B290C"/>
                </a:solidFill>
                <a:effectLst/>
                <a:uLnTx/>
                <a:uFillTx/>
                <a:latin typeface="Arial"/>
                <a:ea typeface="+mn-ea"/>
                <a:cs typeface="Arial" panose="020B0604020202020204" pitchFamily="34" charset="0"/>
                <a:sym typeface="Arial"/>
              </a:rPr>
              <a:t>لبيان مكانة العلم وأهميته في حياة الناس</a:t>
            </a:r>
            <a:endParaRPr kumimoji="0" lang="en-US" sz="2000" b="1" i="0" u="none" strike="noStrike" kern="0" cap="none" spc="0" normalizeH="0" baseline="0" noProof="0" dirty="0">
              <a:ln>
                <a:noFill/>
              </a:ln>
              <a:solidFill>
                <a:srgbClr val="3B290C"/>
              </a:solidFill>
              <a:effectLst/>
              <a:uLnTx/>
              <a:uFillTx/>
              <a:latin typeface="Arial"/>
              <a:ea typeface="+mn-ea"/>
              <a:cs typeface="+mn-cs"/>
              <a:sym typeface="Arial"/>
            </a:endParaRPr>
          </a:p>
        </p:txBody>
      </p:sp>
      <p:sp>
        <p:nvSpPr>
          <p:cNvPr id="37" name="TextBox 36">
            <a:extLst>
              <a:ext uri="{FF2B5EF4-FFF2-40B4-BE49-F238E27FC236}">
                <a16:creationId xmlns:a16="http://schemas.microsoft.com/office/drawing/2014/main" id="{F25C8E63-6700-446E-B41C-7565C1F4FE6E}"/>
              </a:ext>
            </a:extLst>
          </p:cNvPr>
          <p:cNvSpPr txBox="1"/>
          <p:nvPr/>
        </p:nvSpPr>
        <p:spPr>
          <a:xfrm>
            <a:off x="3629488" y="3730724"/>
            <a:ext cx="5954964" cy="400110"/>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ar-JO" sz="2000" b="1" i="0" u="none" strike="noStrike" kern="0" cap="none" spc="0" normalizeH="0" baseline="0" noProof="0" dirty="0">
                <a:ln>
                  <a:noFill/>
                </a:ln>
                <a:solidFill>
                  <a:srgbClr val="3B290C"/>
                </a:solidFill>
                <a:effectLst/>
                <a:uLnTx/>
                <a:uFillTx/>
                <a:latin typeface="Arial"/>
                <a:ea typeface="+mn-ea"/>
                <a:cs typeface="Arial" panose="020B0604020202020204" pitchFamily="34" charset="0"/>
                <a:sym typeface="Arial"/>
              </a:rPr>
              <a:t>لدعوة الناس إلى تذكر الرجوع إلى الله تعالى والاستعداد ليوم الحساب</a:t>
            </a:r>
            <a:endParaRPr kumimoji="0" lang="en-US" sz="2000" b="1" i="0" u="none" strike="noStrike" kern="0" cap="none" spc="0" normalizeH="0" baseline="0" noProof="0" dirty="0">
              <a:ln>
                <a:noFill/>
              </a:ln>
              <a:solidFill>
                <a:srgbClr val="3B290C"/>
              </a:solidFill>
              <a:effectLst/>
              <a:uLnTx/>
              <a:uFillTx/>
              <a:latin typeface="Arial"/>
              <a:ea typeface="+mn-ea"/>
              <a:cs typeface="+mn-cs"/>
              <a:sym typeface="Arial"/>
            </a:endParaRPr>
          </a:p>
        </p:txBody>
      </p:sp>
      <p:pic>
        <p:nvPicPr>
          <p:cNvPr id="45" name="Picture 44">
            <a:extLst>
              <a:ext uri="{FF2B5EF4-FFF2-40B4-BE49-F238E27FC236}">
                <a16:creationId xmlns:a16="http://schemas.microsoft.com/office/drawing/2014/main" id="{581D09CE-719F-436D-BBDB-ECBA4BC95F16}"/>
              </a:ext>
            </a:extLst>
          </p:cNvPr>
          <p:cNvPicPr>
            <a:picLocks noChangeAspect="1"/>
          </p:cNvPicPr>
          <p:nvPr/>
        </p:nvPicPr>
        <p:blipFill rotWithShape="1">
          <a:blip r:embed="rId5"/>
          <a:srcRect l="15804" t="9555" r="14880" b="15830"/>
          <a:stretch/>
        </p:blipFill>
        <p:spPr>
          <a:xfrm>
            <a:off x="0" y="5471024"/>
            <a:ext cx="1954306" cy="110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02530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3</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B1E9FF8D-DB01-4FE1-96E4-E564F35CFD12}"/>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A756CE69-CB55-4AC0-B2E0-E70CFB976698}"/>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6" name="Double Wave 45">
            <a:extLst>
              <a:ext uri="{FF2B5EF4-FFF2-40B4-BE49-F238E27FC236}">
                <a16:creationId xmlns:a16="http://schemas.microsoft.com/office/drawing/2014/main" id="{3CC1479A-F173-49AD-A732-0852566650CA}"/>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7" name="Double Wave 46">
            <a:extLst>
              <a:ext uri="{FF2B5EF4-FFF2-40B4-BE49-F238E27FC236}">
                <a16:creationId xmlns:a16="http://schemas.microsoft.com/office/drawing/2014/main" id="{E5D80D58-D51C-494B-81C5-9471830726C2}"/>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72C636FD-CAE1-4D0A-8CB5-CEBE82C3524B}"/>
              </a:ext>
            </a:extLst>
          </p:cNvPr>
          <p:cNvPicPr>
            <a:picLocks noChangeAspect="1"/>
          </p:cNvPicPr>
          <p:nvPr/>
        </p:nvPicPr>
        <p:blipFill rotWithShape="1">
          <a:blip r:embed="rId4"/>
          <a:srcRect l="28991"/>
          <a:stretch/>
        </p:blipFill>
        <p:spPr>
          <a:xfrm>
            <a:off x="674285" y="590032"/>
            <a:ext cx="9582078" cy="5769410"/>
          </a:xfrm>
          <a:prstGeom prst="rect">
            <a:avLst/>
          </a:prstGeom>
        </p:spPr>
      </p:pic>
      <p:pic>
        <p:nvPicPr>
          <p:cNvPr id="33" name="Picture 32">
            <a:extLst>
              <a:ext uri="{FF2B5EF4-FFF2-40B4-BE49-F238E27FC236}">
                <a16:creationId xmlns:a16="http://schemas.microsoft.com/office/drawing/2014/main" id="{466CE6E1-1ACE-40DB-BADF-1D945493C1EB}"/>
              </a:ext>
            </a:extLst>
          </p:cNvPr>
          <p:cNvPicPr>
            <a:picLocks noChangeAspect="1"/>
          </p:cNvPicPr>
          <p:nvPr/>
        </p:nvPicPr>
        <p:blipFill rotWithShape="1">
          <a:blip r:embed="rId5"/>
          <a:srcRect l="15804" t="9555" r="14880" b="15830"/>
          <a:stretch/>
        </p:blipFill>
        <p:spPr>
          <a:xfrm>
            <a:off x="0" y="5471024"/>
            <a:ext cx="1954306" cy="110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3470998"/>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97536C-A0D0-4EED-AC96-9AF0A6C60C28}"/>
              </a:ext>
            </a:extLst>
          </p:cNvPr>
          <p:cNvPicPr>
            <a:picLocks noChangeAspect="1"/>
          </p:cNvPicPr>
          <p:nvPr/>
        </p:nvPicPr>
        <p:blipFill>
          <a:blip r:embed="rId2"/>
          <a:stretch>
            <a:fillRect/>
          </a:stretch>
        </p:blipFill>
        <p:spPr>
          <a:xfrm>
            <a:off x="109144" y="610830"/>
            <a:ext cx="10538006" cy="5936410"/>
          </a:xfrm>
          <a:prstGeom prst="rect">
            <a:avLst/>
          </a:prstGeom>
        </p:spPr>
      </p:pic>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rgbClr val="FF0000"/>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0" name="Rectangle 39"/>
          <p:cNvSpPr/>
          <p:nvPr/>
        </p:nvSpPr>
        <p:spPr>
          <a:xfrm>
            <a:off x="629920" y="526475"/>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778939" y="7869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6" name="Picture 35">
            <a:extLst>
              <a:ext uri="{FF2B5EF4-FFF2-40B4-BE49-F238E27FC236}">
                <a16:creationId xmlns:a16="http://schemas.microsoft.com/office/drawing/2014/main" id="{F8BACDCB-3A0B-49E4-A627-2DA333B15BB0}"/>
              </a:ext>
            </a:extLst>
          </p:cNvPr>
          <p:cNvPicPr>
            <a:picLocks noChangeAspect="1"/>
          </p:cNvPicPr>
          <p:nvPr/>
        </p:nvPicPr>
        <p:blipFill>
          <a:blip r:embed="rId5"/>
          <a:stretch>
            <a:fillRect/>
          </a:stretch>
        </p:blipFill>
        <p:spPr>
          <a:xfrm>
            <a:off x="8794811" y="581291"/>
            <a:ext cx="1852339" cy="1791320"/>
          </a:xfrm>
          <a:prstGeom prst="rect">
            <a:avLst/>
          </a:prstGeom>
        </p:spPr>
      </p:pic>
    </p:spTree>
    <p:extLst>
      <p:ext uri="{BB962C8B-B14F-4D97-AF65-F5344CB8AC3E}">
        <p14:creationId xmlns:p14="http://schemas.microsoft.com/office/powerpoint/2010/main" val="3633658944"/>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3</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B1E9FF8D-DB01-4FE1-96E4-E564F35CFD12}"/>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A756CE69-CB55-4AC0-B2E0-E70CFB976698}"/>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6" name="Double Wave 45">
            <a:extLst>
              <a:ext uri="{FF2B5EF4-FFF2-40B4-BE49-F238E27FC236}">
                <a16:creationId xmlns:a16="http://schemas.microsoft.com/office/drawing/2014/main" id="{3CC1479A-F173-49AD-A732-0852566650CA}"/>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7" name="Double Wave 46">
            <a:extLst>
              <a:ext uri="{FF2B5EF4-FFF2-40B4-BE49-F238E27FC236}">
                <a16:creationId xmlns:a16="http://schemas.microsoft.com/office/drawing/2014/main" id="{E5D80D58-D51C-494B-81C5-9471830726C2}"/>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A4C4DF14-135F-4B5F-B231-C0C9821622A1}"/>
              </a:ext>
            </a:extLst>
          </p:cNvPr>
          <p:cNvPicPr>
            <a:picLocks noChangeAspect="1"/>
          </p:cNvPicPr>
          <p:nvPr/>
        </p:nvPicPr>
        <p:blipFill>
          <a:blip r:embed="rId4"/>
          <a:stretch>
            <a:fillRect/>
          </a:stretch>
        </p:blipFill>
        <p:spPr>
          <a:xfrm>
            <a:off x="786344" y="660329"/>
            <a:ext cx="9677960" cy="5451917"/>
          </a:xfrm>
          <a:prstGeom prst="rect">
            <a:avLst/>
          </a:prstGeom>
        </p:spPr>
      </p:pic>
    </p:spTree>
    <p:extLst>
      <p:ext uri="{BB962C8B-B14F-4D97-AF65-F5344CB8AC3E}">
        <p14:creationId xmlns:p14="http://schemas.microsoft.com/office/powerpoint/2010/main" val="107657873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3</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B1E9FF8D-DB01-4FE1-96E4-E564F35CFD12}"/>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A756CE69-CB55-4AC0-B2E0-E70CFB976698}"/>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6" name="Double Wave 45">
            <a:extLst>
              <a:ext uri="{FF2B5EF4-FFF2-40B4-BE49-F238E27FC236}">
                <a16:creationId xmlns:a16="http://schemas.microsoft.com/office/drawing/2014/main" id="{3CC1479A-F173-49AD-A732-0852566650CA}"/>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7" name="Double Wave 46">
            <a:extLst>
              <a:ext uri="{FF2B5EF4-FFF2-40B4-BE49-F238E27FC236}">
                <a16:creationId xmlns:a16="http://schemas.microsoft.com/office/drawing/2014/main" id="{E5D80D58-D51C-494B-81C5-9471830726C2}"/>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EC21002B-0B6A-4DE9-B70D-EC2853523D3A}"/>
              </a:ext>
            </a:extLst>
          </p:cNvPr>
          <p:cNvPicPr>
            <a:picLocks noChangeAspect="1"/>
          </p:cNvPicPr>
          <p:nvPr/>
        </p:nvPicPr>
        <p:blipFill rotWithShape="1">
          <a:blip r:embed="rId4"/>
          <a:srcRect t="5577"/>
          <a:stretch/>
        </p:blipFill>
        <p:spPr>
          <a:xfrm>
            <a:off x="2491160" y="1203089"/>
            <a:ext cx="6801799" cy="2041882"/>
          </a:xfrm>
          <a:prstGeom prst="rect">
            <a:avLst/>
          </a:prstGeom>
        </p:spPr>
      </p:pic>
      <p:pic>
        <p:nvPicPr>
          <p:cNvPr id="36" name="Picture 35">
            <a:extLst>
              <a:ext uri="{FF2B5EF4-FFF2-40B4-BE49-F238E27FC236}">
                <a16:creationId xmlns:a16="http://schemas.microsoft.com/office/drawing/2014/main" id="{786DA4CC-A438-4E77-9283-ADB342BB1856}"/>
              </a:ext>
            </a:extLst>
          </p:cNvPr>
          <p:cNvPicPr>
            <a:picLocks noChangeAspect="1"/>
          </p:cNvPicPr>
          <p:nvPr/>
        </p:nvPicPr>
        <p:blipFill>
          <a:blip r:embed="rId5"/>
          <a:stretch>
            <a:fillRect/>
          </a:stretch>
        </p:blipFill>
        <p:spPr>
          <a:xfrm>
            <a:off x="5852500" y="3356862"/>
            <a:ext cx="2043997" cy="17725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8" name="Picture 47">
            <a:extLst>
              <a:ext uri="{FF2B5EF4-FFF2-40B4-BE49-F238E27FC236}">
                <a16:creationId xmlns:a16="http://schemas.microsoft.com/office/drawing/2014/main" id="{18F5F2A5-1893-404C-8CEB-903ECC042892}"/>
              </a:ext>
            </a:extLst>
          </p:cNvPr>
          <p:cNvPicPr>
            <a:picLocks noChangeAspect="1"/>
          </p:cNvPicPr>
          <p:nvPr/>
        </p:nvPicPr>
        <p:blipFill>
          <a:blip r:embed="rId6"/>
          <a:stretch>
            <a:fillRect/>
          </a:stretch>
        </p:blipFill>
        <p:spPr>
          <a:xfrm>
            <a:off x="2967799" y="3333832"/>
            <a:ext cx="2367319" cy="177548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9" name="TextBox 48">
            <a:extLst>
              <a:ext uri="{FF2B5EF4-FFF2-40B4-BE49-F238E27FC236}">
                <a16:creationId xmlns:a16="http://schemas.microsoft.com/office/drawing/2014/main" id="{A748F805-8107-4761-8C36-068ABA9566CB}"/>
              </a:ext>
            </a:extLst>
          </p:cNvPr>
          <p:cNvSpPr txBox="1"/>
          <p:nvPr/>
        </p:nvSpPr>
        <p:spPr>
          <a:xfrm>
            <a:off x="3843337" y="2780566"/>
            <a:ext cx="3793067" cy="400110"/>
          </a:xfrm>
          <a:prstGeom prst="rect">
            <a:avLst/>
          </a:prstGeom>
          <a:gradFill rotWithShape="1">
            <a:gsLst>
              <a:gs pos="0">
                <a:srgbClr val="FFFFFF">
                  <a:tint val="50000"/>
                  <a:satMod val="300000"/>
                </a:srgbClr>
              </a:gs>
              <a:gs pos="35000">
                <a:srgbClr val="FFFFFF">
                  <a:tint val="37000"/>
                  <a:satMod val="300000"/>
                </a:srgbClr>
              </a:gs>
              <a:gs pos="100000">
                <a:srgbClr val="FFFFFF">
                  <a:tint val="15000"/>
                  <a:satMod val="350000"/>
                </a:srgbClr>
              </a:gs>
            </a:gsLst>
            <a:lin ang="16200000" scaled="1"/>
          </a:gradFill>
          <a:ln w="9525" cap="flat" cmpd="sng" algn="ctr">
            <a:solidFill>
              <a:srgbClr val="FFFFFF">
                <a:shade val="95000"/>
                <a:satMod val="105000"/>
              </a:srgbClr>
            </a:solidFill>
            <a:prstDash val="solid"/>
          </a:ln>
          <a:effectLst>
            <a:outerShdw blurRad="40000" dist="20000" dir="5400000" rotWithShape="0">
              <a:srgbClr val="000000">
                <a:alpha val="38000"/>
              </a:srgbClr>
            </a:outerShdw>
          </a:effectLst>
        </p:spPr>
        <p:txBody>
          <a:bodyPr wrap="square" rtlCol="0">
            <a:spAutoFit/>
          </a:bodyPr>
          <a:lstStyle/>
          <a:p>
            <a:pPr marL="0" marR="0" lvl="0" indent="0" algn="r" defTabSz="914400" eaLnBrk="1" fontAlgn="auto" latinLnBrk="0" hangingPunct="1">
              <a:lnSpc>
                <a:spcPct val="100000"/>
              </a:lnSpc>
              <a:spcBef>
                <a:spcPts val="0"/>
              </a:spcBef>
              <a:spcAft>
                <a:spcPts val="0"/>
              </a:spcAft>
              <a:buClr>
                <a:srgbClr val="000000"/>
              </a:buClr>
              <a:buSzTx/>
              <a:buFont typeface="Arial"/>
              <a:buNone/>
              <a:tabLst/>
              <a:defRPr/>
            </a:pPr>
            <a:r>
              <a:rPr kumimoji="0" lang="ar-JO" sz="2000" b="1" i="0" u="none" strike="noStrike" kern="0" cap="none" spc="0" normalizeH="0" baseline="0" noProof="0" dirty="0">
                <a:ln>
                  <a:noFill/>
                </a:ln>
                <a:solidFill>
                  <a:srgbClr val="3B290C"/>
                </a:solidFill>
                <a:effectLst/>
                <a:uLnTx/>
                <a:uFillTx/>
                <a:latin typeface="Arial"/>
                <a:ea typeface="+mn-ea"/>
                <a:cs typeface="Arial" panose="020B0604020202020204" pitchFamily="34" charset="0"/>
                <a:sym typeface="Arial"/>
              </a:rPr>
              <a:t>اللخاف                               والرقاع</a:t>
            </a:r>
            <a:endParaRPr kumimoji="0" lang="en-US" sz="2000" b="1" i="0" u="none" strike="noStrike" kern="0" cap="none" spc="0" normalizeH="0" baseline="0" noProof="0" dirty="0">
              <a:ln>
                <a:noFill/>
              </a:ln>
              <a:solidFill>
                <a:srgbClr val="3B290C"/>
              </a:solidFill>
              <a:effectLst/>
              <a:uLnTx/>
              <a:uFillTx/>
              <a:latin typeface="Arial"/>
              <a:ea typeface="+mn-ea"/>
              <a:cs typeface="+mn-cs"/>
              <a:sym typeface="Arial"/>
            </a:endParaRPr>
          </a:p>
        </p:txBody>
      </p:sp>
    </p:spTree>
    <p:extLst>
      <p:ext uri="{BB962C8B-B14F-4D97-AF65-F5344CB8AC3E}">
        <p14:creationId xmlns:p14="http://schemas.microsoft.com/office/powerpoint/2010/main" val="3750341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arn(inVertic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ar-JO" sz="1800" b="0" i="0" u="none" strike="noStrike" kern="120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33" name="Double Wave 32"/>
          <p:cNvSpPr/>
          <p:nvPr/>
        </p:nvSpPr>
        <p:spPr>
          <a:xfrm>
            <a:off x="7833685"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55 Roman" panose="020B0604020202020204" pitchFamily="34" charset="-78"/>
                <a:ea typeface="+mn-ea"/>
                <a:cs typeface="HelveticaNeueLT Arabic 55 Roman" panose="020B0604020202020204" pitchFamily="34" charset="-78"/>
              </a:rPr>
              <a:t>المادة: </a:t>
            </a:r>
            <a:r>
              <a:rPr kumimoji="0" lang="en-US"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55 Roman" panose="020B0604020202020204" pitchFamily="34" charset="-78"/>
                <a:ea typeface="+mn-ea"/>
                <a:cs typeface="HelveticaNeueLT Arabic 55 Roman" panose="020B0604020202020204" pitchFamily="34" charset="-78"/>
              </a:rPr>
              <a:t> </a:t>
            </a:r>
            <a:endPar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الكلية العلمية الإسلامية       </a:t>
            </a:r>
            <a:r>
              <a:rPr kumimoji="0" lang="en-US"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a:t>
            </a:r>
            <a:r>
              <a:rPr kumimoji="0" lang="ar-JO"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التاريخ : </a:t>
            </a:r>
            <a:r>
              <a:rPr kumimoji="0" lang="en-US"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a:t>
            </a:r>
            <a:r>
              <a:rPr kumimoji="0" lang="ar-JO"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a:t>
            </a:r>
            <a:r>
              <a:rPr kumimoji="0" lang="en-US"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a:t>
            </a:r>
            <a:r>
              <a:rPr kumimoji="0" lang="ar-JO"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إلى </a:t>
            </a:r>
            <a:r>
              <a:rPr kumimoji="0" lang="en-US"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a:t>
            </a:r>
            <a:r>
              <a:rPr kumimoji="0" lang="ar-JO"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a:t>
            </a:r>
            <a:r>
              <a:rPr kumimoji="0" lang="en-US"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rPr>
              <a:t>    </a:t>
            </a:r>
            <a:endParaRPr kumimoji="0" lang="ar-JO" sz="2400" b="1" i="0" u="none" strike="noStrike" kern="1200" cap="none" spc="0" normalizeH="0" baseline="0" noProof="0" dirty="0">
              <a:ln/>
              <a:pattFill prst="dkUpDiag">
                <a:fgClr>
                  <a:prstClr val="white">
                    <a:lumMod val="50000"/>
                  </a:prstClr>
                </a:fgClr>
                <a:bgClr>
                  <a:prstClr val="black">
                    <a:lumMod val="75000"/>
                    <a:lumOff val="25000"/>
                  </a:prstClr>
                </a:bgClr>
              </a:pattFill>
              <a:effectLst>
                <a:outerShdw blurRad="38100" dist="19050" dir="2700000" algn="tl" rotWithShape="0">
                  <a:prstClr val="black">
                    <a:lumMod val="50000"/>
                    <a:alpha val="40000"/>
                  </a:prstClr>
                </a:outerShdw>
              </a:effectLst>
              <a:uLnTx/>
              <a:uFillTx/>
              <a:latin typeface="Adobe Arabic" panose="02040503050201020203" pitchFamily="18" charset="-78"/>
              <a:ea typeface="+mn-ea"/>
              <a:cs typeface="AGA Aladdin Regular" pitchFamily="2" charset="-78"/>
            </a:endParaRPr>
          </a:p>
        </p:txBody>
      </p:sp>
      <p:sp>
        <p:nvSpPr>
          <p:cNvPr id="37" name="Double Wave 36"/>
          <p:cNvSpPr/>
          <p:nvPr/>
        </p:nvSpPr>
        <p:spPr>
          <a:xfrm>
            <a:off x="5782044"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الصف :</a:t>
            </a:r>
            <a:r>
              <a:rPr kumimoji="0" lang="en-US"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a:t>
            </a:r>
            <a:endPar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endParaRPr>
          </a:p>
        </p:txBody>
      </p:sp>
      <p:sp>
        <p:nvSpPr>
          <p:cNvPr id="38" name="Double Wave 37"/>
          <p:cNvSpPr/>
          <p:nvPr/>
        </p:nvSpPr>
        <p:spPr>
          <a:xfrm>
            <a:off x="3825938"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الوحدة: </a:t>
            </a:r>
            <a:r>
              <a:rPr kumimoji="0" lang="en-US"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a:t>
            </a:r>
            <a:endPar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endParaRPr>
          </a:p>
        </p:txBody>
      </p:sp>
      <p:sp>
        <p:nvSpPr>
          <p:cNvPr id="39" name="Double Wave 38"/>
          <p:cNvSpPr/>
          <p:nvPr/>
        </p:nvSpPr>
        <p:spPr>
          <a:xfrm>
            <a:off x="674285"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الدرس :</a:t>
            </a:r>
            <a:endPar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endParaRPr>
          </a:p>
        </p:txBody>
      </p:sp>
      <p:sp>
        <p:nvSpPr>
          <p:cNvPr id="40" name="Rectangle 39"/>
          <p:cNvSpPr/>
          <p:nvPr/>
        </p:nvSpPr>
        <p:spPr>
          <a:xfrm>
            <a:off x="629920" y="1120985"/>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41638" y="113978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0</a:t>
              </a:r>
              <a:r>
                <a:rPr kumimoji="0" lang="ar-JO"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4</a:t>
              </a:r>
              <a:r>
                <a:rPr kumimoji="0" lang="en-US" sz="1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:00 minutes</a:t>
              </a:r>
            </a:p>
          </p:txBody>
        </p:sp>
      </p:grpSp>
      <p:sp>
        <p:nvSpPr>
          <p:cNvPr id="4" name="TextBox 3"/>
          <p:cNvSpPr txBox="1"/>
          <p:nvPr/>
        </p:nvSpPr>
        <p:spPr>
          <a:xfrm>
            <a:off x="1614657" y="1174543"/>
            <a:ext cx="7851113" cy="400110"/>
          </a:xfrm>
          <a:prstGeom prst="rect">
            <a:avLst/>
          </a:prstGeom>
          <a:noFill/>
        </p:spPr>
        <p:txBody>
          <a:bodyPr wrap="square" rtlCol="0">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JO"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أتأمل نص أستزيد ثم أجيب عن السؤال الخاص بي:</a:t>
            </a:r>
            <a:endParaRPr kumimoji="0" lang="ar-SA" sz="2000" b="1"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45 Light" panose="020B0403020202020204" pitchFamily="34" charset="-78"/>
                <a:ea typeface="+mn-ea"/>
                <a:cs typeface="HelveticaNeueLT Arabic 45 Light" panose="020B0403020202020204" pitchFamily="34" charset="-78"/>
              </a:rPr>
              <a:t>النتاجات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45 Light" panose="020B0403020202020204" pitchFamily="34" charset="-78"/>
              <a:ea typeface="+mn-ea"/>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التقويم القبلي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التقديم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التغذية الراجعة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تقويم التكويني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التمايز </a:t>
            </a:r>
            <a:endParaRPr kumimoji="0" lang="ar-JO"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التمهيد </a:t>
            </a:r>
            <a:endParaRPr kumimoji="0" lang="ar-JO"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الربط بالحياة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53" name="Rounded Rectangle 52"/>
          <p:cNvSpPr/>
          <p:nvPr/>
        </p:nvSpPr>
        <p:spPr>
          <a:xfrm>
            <a:off x="9722290" y="5433728"/>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التفكير الناقد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54" name="Rounded Rectangle 53"/>
          <p:cNvSpPr/>
          <p:nvPr/>
        </p:nvSpPr>
        <p:spPr>
          <a:xfrm>
            <a:off x="9754672" y="594905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rPr>
              <a:t>بطاقة خروج </a:t>
            </a:r>
            <a:endParaRPr kumimoji="0" lang="ar-JO"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grpSp>
        <p:nvGrpSpPr>
          <p:cNvPr id="27" name="Group 26"/>
          <p:cNvGrpSpPr/>
          <p:nvPr/>
        </p:nvGrpSpPr>
        <p:grpSpPr>
          <a:xfrm>
            <a:off x="4208564" y="1794253"/>
            <a:ext cx="2055138" cy="4382095"/>
            <a:chOff x="6287512" y="2493050"/>
            <a:chExt cx="2055138" cy="4382095"/>
          </a:xfrm>
        </p:grpSpPr>
        <p:sp>
          <p:nvSpPr>
            <p:cNvPr id="29" name="Shape 2">
              <a:extLst>
                <a:ext uri="{FF2B5EF4-FFF2-40B4-BE49-F238E27FC236}">
                  <a16:creationId xmlns:a16="http://schemas.microsoft.com/office/drawing/2014/main" id="{E7AC2A34-6142-E906-338F-AEC60747B39E}"/>
                </a:ext>
              </a:extLst>
            </p:cNvPr>
            <p:cNvSpPr/>
            <p:nvPr/>
          </p:nvSpPr>
          <p:spPr>
            <a:xfrm>
              <a:off x="7292935" y="2493050"/>
              <a:ext cx="44410" cy="4382095"/>
            </a:xfrm>
            <a:prstGeom prst="rect">
              <a:avLst/>
            </a:prstGeom>
            <a:solidFill>
              <a:srgbClr val="D7A1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Shape 3">
              <a:extLst>
                <a:ext uri="{FF2B5EF4-FFF2-40B4-BE49-F238E27FC236}">
                  <a16:creationId xmlns:a16="http://schemas.microsoft.com/office/drawing/2014/main" id="{7F6B48C4-E63C-C065-BC44-13176ABDEC50}"/>
                </a:ext>
              </a:extLst>
            </p:cNvPr>
            <p:cNvSpPr/>
            <p:nvPr/>
          </p:nvSpPr>
          <p:spPr>
            <a:xfrm>
              <a:off x="7565053" y="2894350"/>
              <a:ext cx="777597" cy="44410"/>
            </a:xfrm>
            <a:prstGeom prst="rect">
              <a:avLst/>
            </a:prstGeom>
            <a:solidFill>
              <a:srgbClr val="D7A1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1" name="Shape 4">
              <a:extLst>
                <a:ext uri="{FF2B5EF4-FFF2-40B4-BE49-F238E27FC236}">
                  <a16:creationId xmlns:a16="http://schemas.microsoft.com/office/drawing/2014/main" id="{638B7FF1-2629-0300-ECCB-FEBEDB7A220B}"/>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2" name="Text 5">
              <a:extLst>
                <a:ext uri="{FF2B5EF4-FFF2-40B4-BE49-F238E27FC236}">
                  <a16:creationId xmlns:a16="http://schemas.microsoft.com/office/drawing/2014/main" id="{26859F2F-3E10-7852-2CE4-C439CF85BD63}"/>
                </a:ext>
              </a:extLst>
            </p:cNvPr>
            <p:cNvSpPr/>
            <p:nvPr/>
          </p:nvSpPr>
          <p:spPr>
            <a:xfrm>
              <a:off x="7223105" y="2708315"/>
              <a:ext cx="183952" cy="416481"/>
            </a:xfrm>
            <a:prstGeom prst="rect">
              <a:avLst/>
            </a:prstGeom>
            <a:noFill/>
            <a:ln/>
          </p:spPr>
          <p:txBody>
            <a:bodyPr wrap="none" rtlCol="0" anchor="t"/>
            <a:lstStyle/>
            <a:p>
              <a:pPr marL="0" marR="0" lvl="0" indent="0" algn="ctr" defTabSz="914400" rtl="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34" name="Shape 8">
              <a:extLst>
                <a:ext uri="{FF2B5EF4-FFF2-40B4-BE49-F238E27FC236}">
                  <a16:creationId xmlns:a16="http://schemas.microsoft.com/office/drawing/2014/main" id="{87F88120-07C1-DA73-FE01-511617E1C071}"/>
                </a:ext>
              </a:extLst>
            </p:cNvPr>
            <p:cNvSpPr/>
            <p:nvPr/>
          </p:nvSpPr>
          <p:spPr>
            <a:xfrm>
              <a:off x="6287512" y="4005203"/>
              <a:ext cx="777597" cy="44410"/>
            </a:xfrm>
            <a:prstGeom prst="rect">
              <a:avLst/>
            </a:prstGeom>
            <a:solidFill>
              <a:srgbClr val="D7A1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5" name="Shape 9">
              <a:extLst>
                <a:ext uri="{FF2B5EF4-FFF2-40B4-BE49-F238E27FC236}">
                  <a16:creationId xmlns:a16="http://schemas.microsoft.com/office/drawing/2014/main" id="{2BC01055-80C0-77E7-B6B8-79D5B3349246}"/>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4" name="Text 10">
              <a:extLst>
                <a:ext uri="{FF2B5EF4-FFF2-40B4-BE49-F238E27FC236}">
                  <a16:creationId xmlns:a16="http://schemas.microsoft.com/office/drawing/2014/main" id="{8EE93098-4EC1-B0BB-5A82-76A76BDDFABD}"/>
                </a:ext>
              </a:extLst>
            </p:cNvPr>
            <p:cNvSpPr/>
            <p:nvPr/>
          </p:nvSpPr>
          <p:spPr>
            <a:xfrm>
              <a:off x="7223105" y="3819168"/>
              <a:ext cx="183952" cy="416481"/>
            </a:xfrm>
            <a:prstGeom prst="rect">
              <a:avLst/>
            </a:prstGeom>
            <a:noFill/>
            <a:ln/>
          </p:spPr>
          <p:txBody>
            <a:bodyPr wrap="none" rtlCol="0" anchor="t"/>
            <a:lstStyle/>
            <a:p>
              <a:pPr marL="0" marR="0" lvl="0" indent="0" algn="ctr" defTabSz="914400" rtl="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5" name="Shape 13">
              <a:extLst>
                <a:ext uri="{FF2B5EF4-FFF2-40B4-BE49-F238E27FC236}">
                  <a16:creationId xmlns:a16="http://schemas.microsoft.com/office/drawing/2014/main" id="{90D2BED4-4E81-51D4-EEE9-283E9A341BA1}"/>
                </a:ext>
              </a:extLst>
            </p:cNvPr>
            <p:cNvSpPr/>
            <p:nvPr/>
          </p:nvSpPr>
          <p:spPr>
            <a:xfrm>
              <a:off x="7565053" y="5196423"/>
              <a:ext cx="777597" cy="44410"/>
            </a:xfrm>
            <a:prstGeom prst="rect">
              <a:avLst/>
            </a:prstGeom>
            <a:solidFill>
              <a:srgbClr val="D7A1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6" name="Shape 14">
              <a:extLst>
                <a:ext uri="{FF2B5EF4-FFF2-40B4-BE49-F238E27FC236}">
                  <a16:creationId xmlns:a16="http://schemas.microsoft.com/office/drawing/2014/main" id="{F1EEB422-CD7D-C49E-AE4A-0F50444C3C4E}"/>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7" name="Text 15">
              <a:extLst>
                <a:ext uri="{FF2B5EF4-FFF2-40B4-BE49-F238E27FC236}">
                  <a16:creationId xmlns:a16="http://schemas.microsoft.com/office/drawing/2014/main" id="{8595E128-06CD-8863-5C3A-72B76A9A0CD9}"/>
                </a:ext>
              </a:extLst>
            </p:cNvPr>
            <p:cNvSpPr/>
            <p:nvPr/>
          </p:nvSpPr>
          <p:spPr>
            <a:xfrm>
              <a:off x="7223105" y="5010388"/>
              <a:ext cx="183952" cy="416481"/>
            </a:xfrm>
            <a:prstGeom prst="rect">
              <a:avLst/>
            </a:prstGeom>
            <a:noFill/>
            <a:ln/>
          </p:spPr>
          <p:txBody>
            <a:bodyPr wrap="none" rtlCol="0" anchor="t"/>
            <a:lstStyle/>
            <a:p>
              <a:pPr marL="0" marR="0" lvl="0" indent="0" algn="ctr" defTabSz="914400" rtl="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8" name="Shape 4">
              <a:extLst>
                <a:ext uri="{FF2B5EF4-FFF2-40B4-BE49-F238E27FC236}">
                  <a16:creationId xmlns:a16="http://schemas.microsoft.com/office/drawing/2014/main" id="{575EAB91-AA07-F831-947E-C34E8C1F6743}"/>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Calibri"/>
                  <a:ea typeface="+mn-ea"/>
                  <a:cs typeface="+mn-cs"/>
                </a:rPr>
                <a:t> </a:t>
              </a:r>
              <a:r>
                <a:rPr kumimoji="0" lang="en-US" sz="2400" b="1" i="0" u="none" strike="noStrike" kern="0" cap="none" spc="0" normalizeH="0" baseline="0" noProof="0" dirty="0">
                  <a:ln>
                    <a:noFill/>
                  </a:ln>
                  <a:solidFill>
                    <a:sysClr val="windowText" lastClr="000000"/>
                  </a:solidFill>
                  <a:effectLst/>
                  <a:uLnTx/>
                  <a:uFillTx/>
                  <a:latin typeface="Calibri"/>
                  <a:ea typeface="+mn-ea"/>
                  <a:cs typeface="+mn-cs"/>
                </a:rPr>
                <a:t>4</a:t>
              </a:r>
              <a:endParaRPr kumimoji="0" lang="en-GB" sz="1800" b="1"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59" name="Shape 8">
              <a:extLst>
                <a:ext uri="{FF2B5EF4-FFF2-40B4-BE49-F238E27FC236}">
                  <a16:creationId xmlns:a16="http://schemas.microsoft.com/office/drawing/2014/main" id="{0D5A7EAB-D4DB-CEAE-1EEA-5E1D2011FFD3}"/>
                </a:ext>
              </a:extLst>
            </p:cNvPr>
            <p:cNvSpPr/>
            <p:nvPr/>
          </p:nvSpPr>
          <p:spPr>
            <a:xfrm>
              <a:off x="6304181" y="6452629"/>
              <a:ext cx="777597" cy="44410"/>
            </a:xfrm>
            <a:prstGeom prst="rect">
              <a:avLst/>
            </a:prstGeom>
            <a:solidFill>
              <a:srgbClr val="D7A1F7"/>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2" name="TextBox 1">
            <a:extLst>
              <a:ext uri="{FF2B5EF4-FFF2-40B4-BE49-F238E27FC236}">
                <a16:creationId xmlns:a16="http://schemas.microsoft.com/office/drawing/2014/main" id="{251E6917-F49E-45CF-AFF6-7D654413EA22}"/>
              </a:ext>
            </a:extLst>
          </p:cNvPr>
          <p:cNvSpPr txBox="1"/>
          <p:nvPr/>
        </p:nvSpPr>
        <p:spPr>
          <a:xfrm>
            <a:off x="6280027" y="1861613"/>
            <a:ext cx="30820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rPr>
              <a:t>هل حفظت السنة النبوية الشريفة كما حفظ القرآن الكريم؟</a:t>
            </a:r>
            <a:endParaRPr kumimoji="0" lang="en-US"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endParaRPr>
          </a:p>
        </p:txBody>
      </p:sp>
      <p:sp>
        <p:nvSpPr>
          <p:cNvPr id="60" name="TextBox 59">
            <a:extLst>
              <a:ext uri="{FF2B5EF4-FFF2-40B4-BE49-F238E27FC236}">
                <a16:creationId xmlns:a16="http://schemas.microsoft.com/office/drawing/2014/main" id="{C4E25882-19AB-41E0-8BA9-65E5B981361E}"/>
              </a:ext>
            </a:extLst>
          </p:cNvPr>
          <p:cNvSpPr txBox="1"/>
          <p:nvPr/>
        </p:nvSpPr>
        <p:spPr>
          <a:xfrm>
            <a:off x="1091645" y="2857558"/>
            <a:ext cx="30820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ar-JO" b="1" dirty="0">
                <a:solidFill>
                  <a:prstClr val="black"/>
                </a:solidFill>
                <a:effectLst>
                  <a:outerShdw blurRad="38100" dist="38100" dir="2700000" algn="tl">
                    <a:srgbClr val="000000">
                      <a:alpha val="43137"/>
                    </a:srgbClr>
                  </a:outerShdw>
                </a:effectLst>
                <a:latin typeface="Calibri"/>
                <a:cs typeface="Arial" panose="020B0604020202020204" pitchFamily="34" charset="0"/>
              </a:rPr>
              <a:t>هل تذكرين أهم موضوعات السور المدنية؟</a:t>
            </a:r>
            <a:endParaRPr kumimoji="0" lang="ar-JO" sz="1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61" name="TextBox 60">
            <a:extLst>
              <a:ext uri="{FF2B5EF4-FFF2-40B4-BE49-F238E27FC236}">
                <a16:creationId xmlns:a16="http://schemas.microsoft.com/office/drawing/2014/main" id="{BC8A9050-36F0-488C-8C00-38B2FEC4EDC4}"/>
              </a:ext>
            </a:extLst>
          </p:cNvPr>
          <p:cNvSpPr txBox="1"/>
          <p:nvPr/>
        </p:nvSpPr>
        <p:spPr>
          <a:xfrm>
            <a:off x="6288811" y="4309880"/>
            <a:ext cx="30820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Zen Loop"/>
              </a:rPr>
              <a:t>هل تذكرين ما هي أهم موضوعات السور المكية؟</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Zen Loop"/>
            </a:endParaRPr>
          </a:p>
        </p:txBody>
      </p:sp>
      <p:sp>
        <p:nvSpPr>
          <p:cNvPr id="62" name="TextBox 61">
            <a:extLst>
              <a:ext uri="{FF2B5EF4-FFF2-40B4-BE49-F238E27FC236}">
                <a16:creationId xmlns:a16="http://schemas.microsoft.com/office/drawing/2014/main" id="{CF73591A-8A93-4DD4-BAAA-0321684B8DDC}"/>
              </a:ext>
            </a:extLst>
          </p:cNvPr>
          <p:cNvSpPr txBox="1"/>
          <p:nvPr/>
        </p:nvSpPr>
        <p:spPr>
          <a:xfrm>
            <a:off x="1078397" y="5545204"/>
            <a:ext cx="3082004"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ar-JO"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Zen Loop"/>
              </a:rPr>
              <a:t>عللي: حفظ القرآن الكريم من التبديل والتغيير؟</a:t>
            </a:r>
            <a:endPar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sym typeface="Zen Loop"/>
            </a:endParaRPr>
          </a:p>
        </p:txBody>
      </p:sp>
      <p:sp>
        <p:nvSpPr>
          <p:cNvPr id="66" name="Double Wave 65">
            <a:extLst>
              <a:ext uri="{FF2B5EF4-FFF2-40B4-BE49-F238E27FC236}">
                <a16:creationId xmlns:a16="http://schemas.microsoft.com/office/drawing/2014/main" id="{12B1EC66-DF78-4D2F-BF9D-5980FBBE8F71}"/>
              </a:ext>
            </a:extLst>
          </p:cNvPr>
          <p:cNvSpPr/>
          <p:nvPr/>
        </p:nvSpPr>
        <p:spPr>
          <a:xfrm>
            <a:off x="3825938" y="59011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الوحدة:</a:t>
            </a:r>
            <a:r>
              <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الأولى</a:t>
            </a: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a:t>
            </a:r>
            <a:r>
              <a:rPr kumimoji="0" lang="en-US"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a:t>
            </a:r>
            <a:endPar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endParaRPr>
          </a:p>
        </p:txBody>
      </p:sp>
      <p:sp>
        <p:nvSpPr>
          <p:cNvPr id="67" name="Double Wave 66">
            <a:extLst>
              <a:ext uri="{FF2B5EF4-FFF2-40B4-BE49-F238E27FC236}">
                <a16:creationId xmlns:a16="http://schemas.microsoft.com/office/drawing/2014/main" id="{B2DD4843-78C9-45C3-905C-0874B69EA29C}"/>
              </a:ext>
            </a:extLst>
          </p:cNvPr>
          <p:cNvSpPr/>
          <p:nvPr/>
        </p:nvSpPr>
        <p:spPr>
          <a:xfrm>
            <a:off x="674285" y="590118"/>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الدرس :</a:t>
            </a:r>
            <a:r>
              <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ا الثالث</a:t>
            </a:r>
          </a:p>
        </p:txBody>
      </p:sp>
      <p:sp>
        <p:nvSpPr>
          <p:cNvPr id="68" name="Double Wave 67">
            <a:extLst>
              <a:ext uri="{FF2B5EF4-FFF2-40B4-BE49-F238E27FC236}">
                <a16:creationId xmlns:a16="http://schemas.microsoft.com/office/drawing/2014/main" id="{8019A1DE-92C7-4F36-8C95-05B535D0E8A2}"/>
              </a:ext>
            </a:extLst>
          </p:cNvPr>
          <p:cNvSpPr/>
          <p:nvPr/>
        </p:nvSpPr>
        <p:spPr>
          <a:xfrm>
            <a:off x="7778939" y="576238"/>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55 Roman" panose="020B0604020202020204" pitchFamily="34" charset="-78"/>
                <a:ea typeface="+mn-ea"/>
                <a:cs typeface="HelveticaNeueLT Arabic 55 Roman" panose="020B0604020202020204" pitchFamily="34" charset="-78"/>
              </a:rPr>
              <a:t>المادة: </a:t>
            </a:r>
            <a:r>
              <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55 Roman" panose="020B0604020202020204" pitchFamily="34" charset="-78"/>
                <a:ea typeface="+mn-ea"/>
                <a:cs typeface="HelveticaNeueLT Arabic 55 Roman" panose="020B0604020202020204" pitchFamily="34" charset="-78"/>
              </a:rPr>
              <a:t>التربية الاسلامية</a:t>
            </a:r>
            <a:r>
              <a:rPr kumimoji="0" lang="en-US"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55 Roman" panose="020B0604020202020204" pitchFamily="34" charset="-78"/>
                <a:ea typeface="+mn-ea"/>
                <a:cs typeface="HelveticaNeueLT Arabic 55 Roman" panose="020B0604020202020204" pitchFamily="34" charset="-78"/>
              </a:rPr>
              <a:t> </a:t>
            </a:r>
            <a:endPar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55 Roman" panose="020B0604020202020204" pitchFamily="34" charset="-78"/>
              <a:ea typeface="+mn-ea"/>
              <a:cs typeface="HelveticaNeueLT Arabic 55 Roman" panose="020B0604020202020204" pitchFamily="34" charset="-78"/>
            </a:endParaRPr>
          </a:p>
        </p:txBody>
      </p:sp>
      <p:sp>
        <p:nvSpPr>
          <p:cNvPr id="69" name="Double Wave 68">
            <a:extLst>
              <a:ext uri="{FF2B5EF4-FFF2-40B4-BE49-F238E27FC236}">
                <a16:creationId xmlns:a16="http://schemas.microsoft.com/office/drawing/2014/main" id="{B1DA5726-C283-436B-831A-5238A9B8A21D}"/>
              </a:ext>
            </a:extLst>
          </p:cNvPr>
          <p:cNvSpPr/>
          <p:nvPr/>
        </p:nvSpPr>
        <p:spPr>
          <a:xfrm>
            <a:off x="5782044" y="590118"/>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SA"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الصف :</a:t>
            </a:r>
            <a:r>
              <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السادس</a:t>
            </a:r>
            <a:r>
              <a:rPr kumimoji="0" lang="en-US"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rPr>
              <a:t>  </a:t>
            </a:r>
            <a:endParaRPr kumimoji="0" lang="ar-JO" sz="1600" b="1" i="0" u="none" strike="noStrike" kern="1200" cap="none" spc="0" normalizeH="0" baseline="0" noProof="0" dirty="0">
              <a:ln/>
              <a:solidFill>
                <a:prstClr val="white"/>
              </a:solidFill>
              <a:effectLst>
                <a:outerShdw blurRad="38100" dist="19050" dir="2700000" algn="tl" rotWithShape="0">
                  <a:prstClr val="black">
                    <a:lumMod val="50000"/>
                    <a:alpha val="40000"/>
                  </a:prstClr>
                </a:outerShdw>
              </a:effectLst>
              <a:uLnTx/>
              <a:uFillTx/>
              <a:latin typeface="HelveticaNeueLT Arabic 45 Light" panose="020B0403020202020204" pitchFamily="34" charset="-78"/>
              <a:ea typeface="+mn-ea"/>
              <a:cs typeface="HelveticaNeueLT Arabic 45 Light" panose="020B0403020202020204" pitchFamily="34" charset="-78"/>
            </a:endParaRPr>
          </a:p>
        </p:txBody>
      </p:sp>
    </p:spTree>
    <p:extLst>
      <p:ext uri="{BB962C8B-B14F-4D97-AF65-F5344CB8AC3E}">
        <p14:creationId xmlns:p14="http://schemas.microsoft.com/office/powerpoint/2010/main" val="3227372032"/>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3</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B1E9FF8D-DB01-4FE1-96E4-E564F35CFD12}"/>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A756CE69-CB55-4AC0-B2E0-E70CFB976698}"/>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6" name="Double Wave 45">
            <a:extLst>
              <a:ext uri="{FF2B5EF4-FFF2-40B4-BE49-F238E27FC236}">
                <a16:creationId xmlns:a16="http://schemas.microsoft.com/office/drawing/2014/main" id="{3CC1479A-F173-49AD-A732-0852566650CA}"/>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7" name="Double Wave 46">
            <a:extLst>
              <a:ext uri="{FF2B5EF4-FFF2-40B4-BE49-F238E27FC236}">
                <a16:creationId xmlns:a16="http://schemas.microsoft.com/office/drawing/2014/main" id="{E5D80D58-D51C-494B-81C5-9471830726C2}"/>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 name="Picture 2">
            <a:extLst>
              <a:ext uri="{FF2B5EF4-FFF2-40B4-BE49-F238E27FC236}">
                <a16:creationId xmlns:a16="http://schemas.microsoft.com/office/drawing/2014/main" id="{2AAB0EAF-7EAD-4992-A8D2-1AC57347A347}"/>
              </a:ext>
            </a:extLst>
          </p:cNvPr>
          <p:cNvPicPr>
            <a:picLocks noChangeAspect="1"/>
          </p:cNvPicPr>
          <p:nvPr/>
        </p:nvPicPr>
        <p:blipFill>
          <a:blip r:embed="rId4"/>
          <a:stretch>
            <a:fillRect/>
          </a:stretch>
        </p:blipFill>
        <p:spPr>
          <a:xfrm>
            <a:off x="811619" y="538724"/>
            <a:ext cx="9653832" cy="5468418"/>
          </a:xfrm>
          <a:prstGeom prst="rect">
            <a:avLst/>
          </a:prstGeom>
        </p:spPr>
      </p:pic>
    </p:spTree>
    <p:extLst>
      <p:ext uri="{BB962C8B-B14F-4D97-AF65-F5344CB8AC3E}">
        <p14:creationId xmlns:p14="http://schemas.microsoft.com/office/powerpoint/2010/main" val="251826248"/>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2</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B1E9FF8D-DB01-4FE1-96E4-E564F35CFD12}"/>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A756CE69-CB55-4AC0-B2E0-E70CFB976698}"/>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6" name="Double Wave 45">
            <a:extLst>
              <a:ext uri="{FF2B5EF4-FFF2-40B4-BE49-F238E27FC236}">
                <a16:creationId xmlns:a16="http://schemas.microsoft.com/office/drawing/2014/main" id="{3CC1479A-F173-49AD-A732-0852566650CA}"/>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7" name="Double Wave 46">
            <a:extLst>
              <a:ext uri="{FF2B5EF4-FFF2-40B4-BE49-F238E27FC236}">
                <a16:creationId xmlns:a16="http://schemas.microsoft.com/office/drawing/2014/main" id="{E5D80D58-D51C-494B-81C5-9471830726C2}"/>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 name="Picture 2">
            <a:extLst>
              <a:ext uri="{FF2B5EF4-FFF2-40B4-BE49-F238E27FC236}">
                <a16:creationId xmlns:a16="http://schemas.microsoft.com/office/drawing/2014/main" id="{8733F102-6BE0-437D-BEC7-7A5514E39E20}"/>
              </a:ext>
            </a:extLst>
          </p:cNvPr>
          <p:cNvPicPr>
            <a:picLocks noChangeAspect="1"/>
          </p:cNvPicPr>
          <p:nvPr/>
        </p:nvPicPr>
        <p:blipFill>
          <a:blip r:embed="rId4"/>
          <a:stretch>
            <a:fillRect/>
          </a:stretch>
        </p:blipFill>
        <p:spPr>
          <a:xfrm>
            <a:off x="772874" y="873761"/>
            <a:ext cx="9859052" cy="5553933"/>
          </a:xfrm>
          <a:prstGeom prst="rect">
            <a:avLst/>
          </a:prstGeom>
        </p:spPr>
      </p:pic>
    </p:spTree>
    <p:extLst>
      <p:ext uri="{BB962C8B-B14F-4D97-AF65-F5344CB8AC3E}">
        <p14:creationId xmlns:p14="http://schemas.microsoft.com/office/powerpoint/2010/main" val="460597093"/>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1</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B1E9FF8D-DB01-4FE1-96E4-E564F35CFD12}"/>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A756CE69-CB55-4AC0-B2E0-E70CFB976698}"/>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6" name="Double Wave 45">
            <a:extLst>
              <a:ext uri="{FF2B5EF4-FFF2-40B4-BE49-F238E27FC236}">
                <a16:creationId xmlns:a16="http://schemas.microsoft.com/office/drawing/2014/main" id="{3CC1479A-F173-49AD-A732-0852566650CA}"/>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7" name="Double Wave 46">
            <a:extLst>
              <a:ext uri="{FF2B5EF4-FFF2-40B4-BE49-F238E27FC236}">
                <a16:creationId xmlns:a16="http://schemas.microsoft.com/office/drawing/2014/main" id="{E5D80D58-D51C-494B-81C5-9471830726C2}"/>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3" name="Picture 32">
            <a:extLst>
              <a:ext uri="{FF2B5EF4-FFF2-40B4-BE49-F238E27FC236}">
                <a16:creationId xmlns:a16="http://schemas.microsoft.com/office/drawing/2014/main" id="{4CCB2DBB-2125-42DC-B8FE-423BA742096E}"/>
              </a:ext>
            </a:extLst>
          </p:cNvPr>
          <p:cNvPicPr>
            <a:picLocks noChangeAspect="1"/>
          </p:cNvPicPr>
          <p:nvPr/>
        </p:nvPicPr>
        <p:blipFill>
          <a:blip r:embed="rId4"/>
          <a:stretch>
            <a:fillRect/>
          </a:stretch>
        </p:blipFill>
        <p:spPr>
          <a:xfrm>
            <a:off x="918380" y="2054225"/>
            <a:ext cx="8817291" cy="3060547"/>
          </a:xfrm>
          <a:prstGeom prst="rect">
            <a:avLst/>
          </a:prstGeom>
        </p:spPr>
      </p:pic>
    </p:spTree>
    <p:extLst>
      <p:ext uri="{BB962C8B-B14F-4D97-AF65-F5344CB8AC3E}">
        <p14:creationId xmlns:p14="http://schemas.microsoft.com/office/powerpoint/2010/main" val="3720663474"/>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8"/>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3</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B1E9FF8D-DB01-4FE1-96E4-E564F35CFD12}"/>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A756CE69-CB55-4AC0-B2E0-E70CFB976698}"/>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6" name="Double Wave 45">
            <a:extLst>
              <a:ext uri="{FF2B5EF4-FFF2-40B4-BE49-F238E27FC236}">
                <a16:creationId xmlns:a16="http://schemas.microsoft.com/office/drawing/2014/main" id="{3CC1479A-F173-49AD-A732-0852566650CA}"/>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7" name="Double Wave 46">
            <a:extLst>
              <a:ext uri="{FF2B5EF4-FFF2-40B4-BE49-F238E27FC236}">
                <a16:creationId xmlns:a16="http://schemas.microsoft.com/office/drawing/2014/main" id="{E5D80D58-D51C-494B-81C5-9471830726C2}"/>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72C636FD-CAE1-4D0A-8CB5-CEBE82C3524B}"/>
              </a:ext>
            </a:extLst>
          </p:cNvPr>
          <p:cNvPicPr>
            <a:picLocks noChangeAspect="1"/>
          </p:cNvPicPr>
          <p:nvPr/>
        </p:nvPicPr>
        <p:blipFill>
          <a:blip r:embed="rId4"/>
          <a:stretch>
            <a:fillRect/>
          </a:stretch>
        </p:blipFill>
        <p:spPr>
          <a:xfrm>
            <a:off x="1916673" y="590032"/>
            <a:ext cx="7578076" cy="5769410"/>
          </a:xfrm>
          <a:prstGeom prst="rect">
            <a:avLst/>
          </a:prstGeom>
        </p:spPr>
      </p:pic>
      <p:pic>
        <p:nvPicPr>
          <p:cNvPr id="33" name="Picture 32">
            <a:extLst>
              <a:ext uri="{FF2B5EF4-FFF2-40B4-BE49-F238E27FC236}">
                <a16:creationId xmlns:a16="http://schemas.microsoft.com/office/drawing/2014/main" id="{466CE6E1-1ACE-40DB-BADF-1D945493C1EB}"/>
              </a:ext>
            </a:extLst>
          </p:cNvPr>
          <p:cNvPicPr>
            <a:picLocks noChangeAspect="1"/>
          </p:cNvPicPr>
          <p:nvPr/>
        </p:nvPicPr>
        <p:blipFill rotWithShape="1">
          <a:blip r:embed="rId5"/>
          <a:srcRect l="15804" t="9555" r="14880" b="15830"/>
          <a:stretch/>
        </p:blipFill>
        <p:spPr>
          <a:xfrm>
            <a:off x="0" y="5471024"/>
            <a:ext cx="1954306" cy="1100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5131372"/>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EC38A-6B37-4D6C-AC9A-C7664CF72D2B}"/>
              </a:ext>
            </a:extLst>
          </p:cNvPr>
          <p:cNvPicPr>
            <a:picLocks noChangeAspect="1"/>
          </p:cNvPicPr>
          <p:nvPr/>
        </p:nvPicPr>
        <p:blipFill>
          <a:blip r:embed="rId2"/>
          <a:stretch>
            <a:fillRect/>
          </a:stretch>
        </p:blipFill>
        <p:spPr>
          <a:xfrm>
            <a:off x="1059543" y="477566"/>
            <a:ext cx="10072915" cy="5902869"/>
          </a:xfrm>
          <a:prstGeom prst="rect">
            <a:avLst/>
          </a:prstGeom>
        </p:spPr>
      </p:pic>
      <p:sp>
        <p:nvSpPr>
          <p:cNvPr id="4" name="TextBox 3">
            <a:extLst>
              <a:ext uri="{FF2B5EF4-FFF2-40B4-BE49-F238E27FC236}">
                <a16:creationId xmlns:a16="http://schemas.microsoft.com/office/drawing/2014/main" id="{0B5B4599-3723-46BE-B938-06F821353F4C}"/>
              </a:ext>
            </a:extLst>
          </p:cNvPr>
          <p:cNvSpPr txBox="1"/>
          <p:nvPr/>
        </p:nvSpPr>
        <p:spPr>
          <a:xfrm>
            <a:off x="682173" y="2234892"/>
            <a:ext cx="9361175" cy="420564"/>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r"/>
            <a:r>
              <a:rPr lang="ar-JO" sz="2133" b="1" dirty="0"/>
              <a:t>1) لأنه خاتم الكتب الإلهية 2) ولأن رسالة سيدنا محمد صلى الله عليه وسلم للناس كافة إلى قيام السّاعة</a:t>
            </a:r>
            <a:endParaRPr lang="en-US" sz="2133" b="1" dirty="0"/>
          </a:p>
        </p:txBody>
      </p:sp>
      <p:sp>
        <p:nvSpPr>
          <p:cNvPr id="5" name="TextBox 4">
            <a:extLst>
              <a:ext uri="{FF2B5EF4-FFF2-40B4-BE49-F238E27FC236}">
                <a16:creationId xmlns:a16="http://schemas.microsoft.com/office/drawing/2014/main" id="{ABA9B0E2-3EDC-460F-B1BD-E1184CF8DB79}"/>
              </a:ext>
            </a:extLst>
          </p:cNvPr>
          <p:cNvSpPr txBox="1"/>
          <p:nvPr/>
        </p:nvSpPr>
        <p:spPr>
          <a:xfrm>
            <a:off x="6328229" y="3429000"/>
            <a:ext cx="3542023" cy="50276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r"/>
            <a:r>
              <a:rPr lang="ar-JO" sz="2667" b="1" dirty="0"/>
              <a:t>الإجابة عن الأسئلة</a:t>
            </a:r>
            <a:endParaRPr lang="en-US" sz="2667" b="1" dirty="0"/>
          </a:p>
        </p:txBody>
      </p:sp>
      <p:sp>
        <p:nvSpPr>
          <p:cNvPr id="6" name="TextBox 5">
            <a:extLst>
              <a:ext uri="{FF2B5EF4-FFF2-40B4-BE49-F238E27FC236}">
                <a16:creationId xmlns:a16="http://schemas.microsoft.com/office/drawing/2014/main" id="{D58F5F0F-BF61-4445-8E22-8E6B93DB5469}"/>
              </a:ext>
            </a:extLst>
          </p:cNvPr>
          <p:cNvSpPr txBox="1"/>
          <p:nvPr/>
        </p:nvSpPr>
        <p:spPr>
          <a:xfrm>
            <a:off x="1465947" y="3429000"/>
            <a:ext cx="3542023" cy="50276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r"/>
            <a:r>
              <a:rPr lang="ar-JO" sz="2667" b="1" dirty="0"/>
              <a:t>تيسير حفظه</a:t>
            </a:r>
            <a:endParaRPr lang="en-US" sz="2667" b="1" dirty="0"/>
          </a:p>
        </p:txBody>
      </p:sp>
      <p:sp>
        <p:nvSpPr>
          <p:cNvPr id="7" name="TextBox 6">
            <a:extLst>
              <a:ext uri="{FF2B5EF4-FFF2-40B4-BE49-F238E27FC236}">
                <a16:creationId xmlns:a16="http://schemas.microsoft.com/office/drawing/2014/main" id="{F5F7A5B8-F1D9-4093-B8D3-23F13991DA4C}"/>
              </a:ext>
            </a:extLst>
          </p:cNvPr>
          <p:cNvSpPr txBox="1"/>
          <p:nvPr/>
        </p:nvSpPr>
        <p:spPr>
          <a:xfrm>
            <a:off x="1494972" y="5127172"/>
            <a:ext cx="1916429" cy="50276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r"/>
            <a:r>
              <a:rPr lang="ar-JO" sz="2667" b="1" dirty="0"/>
              <a:t>أول ما نزل</a:t>
            </a:r>
            <a:endParaRPr lang="en-US" sz="2667" b="1" dirty="0"/>
          </a:p>
        </p:txBody>
      </p:sp>
      <p:sp>
        <p:nvSpPr>
          <p:cNvPr id="8" name="TextBox 7">
            <a:extLst>
              <a:ext uri="{FF2B5EF4-FFF2-40B4-BE49-F238E27FC236}">
                <a16:creationId xmlns:a16="http://schemas.microsoft.com/office/drawing/2014/main" id="{71086307-0CAB-4AA3-9703-428478B9596B}"/>
              </a:ext>
            </a:extLst>
          </p:cNvPr>
          <p:cNvSpPr txBox="1"/>
          <p:nvPr/>
        </p:nvSpPr>
        <p:spPr>
          <a:xfrm>
            <a:off x="3222175" y="5751284"/>
            <a:ext cx="1916429" cy="502766"/>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r"/>
            <a:r>
              <a:rPr lang="ar-JO" sz="2667" b="1" dirty="0"/>
              <a:t>آخر ما نزل</a:t>
            </a:r>
            <a:endParaRPr lang="en-US" sz="2667" b="1" dirty="0"/>
          </a:p>
        </p:txBody>
      </p:sp>
    </p:spTree>
    <p:extLst>
      <p:ext uri="{BB962C8B-B14F-4D97-AF65-F5344CB8AC3E}">
        <p14:creationId xmlns:p14="http://schemas.microsoft.com/office/powerpoint/2010/main" val="91304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063501-0299-444A-893E-E7591170FF1C}"/>
              </a:ext>
            </a:extLst>
          </p:cNvPr>
          <p:cNvPicPr>
            <a:picLocks noChangeAspect="1"/>
          </p:cNvPicPr>
          <p:nvPr/>
        </p:nvPicPr>
        <p:blipFill>
          <a:blip r:embed="rId2"/>
          <a:stretch>
            <a:fillRect/>
          </a:stretch>
        </p:blipFill>
        <p:spPr>
          <a:xfrm>
            <a:off x="576768" y="613229"/>
            <a:ext cx="11038464" cy="5631543"/>
          </a:xfrm>
          <a:prstGeom prst="rect">
            <a:avLst/>
          </a:prstGeom>
        </p:spPr>
      </p:pic>
      <p:pic>
        <p:nvPicPr>
          <p:cNvPr id="4" name="Picture 3">
            <a:extLst>
              <a:ext uri="{FF2B5EF4-FFF2-40B4-BE49-F238E27FC236}">
                <a16:creationId xmlns:a16="http://schemas.microsoft.com/office/drawing/2014/main" id="{5035E9BF-FE99-4437-9443-8F5C7ED0D746}"/>
              </a:ext>
            </a:extLst>
          </p:cNvPr>
          <p:cNvPicPr>
            <a:picLocks noChangeAspect="1"/>
          </p:cNvPicPr>
          <p:nvPr/>
        </p:nvPicPr>
        <p:blipFill>
          <a:blip r:embed="rId3"/>
          <a:stretch>
            <a:fillRect/>
          </a:stretch>
        </p:blipFill>
        <p:spPr>
          <a:xfrm>
            <a:off x="9625663" y="2249933"/>
            <a:ext cx="411287" cy="474260"/>
          </a:xfrm>
          <a:prstGeom prst="rect">
            <a:avLst/>
          </a:prstGeom>
        </p:spPr>
      </p:pic>
      <p:pic>
        <p:nvPicPr>
          <p:cNvPr id="5" name="Picture 4">
            <a:extLst>
              <a:ext uri="{FF2B5EF4-FFF2-40B4-BE49-F238E27FC236}">
                <a16:creationId xmlns:a16="http://schemas.microsoft.com/office/drawing/2014/main" id="{513135B5-6616-41FA-B597-80A9CB8E7D10}"/>
              </a:ext>
            </a:extLst>
          </p:cNvPr>
          <p:cNvPicPr>
            <a:picLocks noChangeAspect="1"/>
          </p:cNvPicPr>
          <p:nvPr/>
        </p:nvPicPr>
        <p:blipFill>
          <a:blip r:embed="rId4"/>
          <a:stretch>
            <a:fillRect/>
          </a:stretch>
        </p:blipFill>
        <p:spPr>
          <a:xfrm>
            <a:off x="9546158" y="2855054"/>
            <a:ext cx="570300" cy="570300"/>
          </a:xfrm>
          <a:prstGeom prst="rect">
            <a:avLst/>
          </a:prstGeom>
        </p:spPr>
      </p:pic>
      <p:pic>
        <p:nvPicPr>
          <p:cNvPr id="6" name="Picture 5">
            <a:extLst>
              <a:ext uri="{FF2B5EF4-FFF2-40B4-BE49-F238E27FC236}">
                <a16:creationId xmlns:a16="http://schemas.microsoft.com/office/drawing/2014/main" id="{5C8BEA9E-BEB9-46FB-BA5E-9512D123B6D0}"/>
              </a:ext>
            </a:extLst>
          </p:cNvPr>
          <p:cNvPicPr>
            <a:picLocks noChangeAspect="1"/>
          </p:cNvPicPr>
          <p:nvPr/>
        </p:nvPicPr>
        <p:blipFill>
          <a:blip r:embed="rId4"/>
          <a:stretch>
            <a:fillRect/>
          </a:stretch>
        </p:blipFill>
        <p:spPr>
          <a:xfrm>
            <a:off x="9546161" y="3522710"/>
            <a:ext cx="570300" cy="570300"/>
          </a:xfrm>
          <a:prstGeom prst="rect">
            <a:avLst/>
          </a:prstGeom>
        </p:spPr>
      </p:pic>
      <p:pic>
        <p:nvPicPr>
          <p:cNvPr id="7" name="Picture 6">
            <a:extLst>
              <a:ext uri="{FF2B5EF4-FFF2-40B4-BE49-F238E27FC236}">
                <a16:creationId xmlns:a16="http://schemas.microsoft.com/office/drawing/2014/main" id="{EF28A14D-C939-4A3E-A560-7B7CB1A9123F}"/>
              </a:ext>
            </a:extLst>
          </p:cNvPr>
          <p:cNvPicPr>
            <a:picLocks noChangeAspect="1"/>
          </p:cNvPicPr>
          <p:nvPr/>
        </p:nvPicPr>
        <p:blipFill>
          <a:blip r:embed="rId4"/>
          <a:stretch>
            <a:fillRect/>
          </a:stretch>
        </p:blipFill>
        <p:spPr>
          <a:xfrm>
            <a:off x="9560673" y="4161338"/>
            <a:ext cx="570300" cy="570300"/>
          </a:xfrm>
          <a:prstGeom prst="rect">
            <a:avLst/>
          </a:prstGeom>
        </p:spPr>
      </p:pic>
      <p:pic>
        <p:nvPicPr>
          <p:cNvPr id="8" name="Picture 7">
            <a:extLst>
              <a:ext uri="{FF2B5EF4-FFF2-40B4-BE49-F238E27FC236}">
                <a16:creationId xmlns:a16="http://schemas.microsoft.com/office/drawing/2014/main" id="{110607EC-4955-4B88-BEC3-AC09FBAE91D8}"/>
              </a:ext>
            </a:extLst>
          </p:cNvPr>
          <p:cNvPicPr>
            <a:picLocks noChangeAspect="1"/>
          </p:cNvPicPr>
          <p:nvPr/>
        </p:nvPicPr>
        <p:blipFill>
          <a:blip r:embed="rId3"/>
          <a:stretch>
            <a:fillRect/>
          </a:stretch>
        </p:blipFill>
        <p:spPr>
          <a:xfrm>
            <a:off x="9683718" y="4804450"/>
            <a:ext cx="411287" cy="474260"/>
          </a:xfrm>
          <a:prstGeom prst="rect">
            <a:avLst/>
          </a:prstGeom>
        </p:spPr>
      </p:pic>
      <p:pic>
        <p:nvPicPr>
          <p:cNvPr id="10" name="Picture 9">
            <a:extLst>
              <a:ext uri="{FF2B5EF4-FFF2-40B4-BE49-F238E27FC236}">
                <a16:creationId xmlns:a16="http://schemas.microsoft.com/office/drawing/2014/main" id="{B6311A71-3C75-4A6C-85CE-94DB417EAA38}"/>
              </a:ext>
            </a:extLst>
          </p:cNvPr>
          <p:cNvPicPr>
            <a:picLocks noChangeAspect="1"/>
          </p:cNvPicPr>
          <p:nvPr/>
        </p:nvPicPr>
        <p:blipFill>
          <a:blip r:embed="rId4"/>
          <a:stretch>
            <a:fillRect/>
          </a:stretch>
        </p:blipFill>
        <p:spPr>
          <a:xfrm>
            <a:off x="9633241" y="5482139"/>
            <a:ext cx="570300" cy="570300"/>
          </a:xfrm>
          <a:prstGeom prst="rect">
            <a:avLst/>
          </a:prstGeom>
        </p:spPr>
      </p:pic>
    </p:spTree>
    <p:extLst>
      <p:ext uri="{BB962C8B-B14F-4D97-AF65-F5344CB8AC3E}">
        <p14:creationId xmlns:p14="http://schemas.microsoft.com/office/powerpoint/2010/main" val="5929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2" name="Double Wave 51">
            <a:extLst>
              <a:ext uri="{FF2B5EF4-FFF2-40B4-BE49-F238E27FC236}">
                <a16:creationId xmlns:a16="http://schemas.microsoft.com/office/drawing/2014/main" id="{4EE27C19-0AB4-4DD0-9979-75860C54443E}"/>
              </a:ext>
            </a:extLst>
          </p:cNvPr>
          <p:cNvSpPr/>
          <p:nvPr/>
        </p:nvSpPr>
        <p:spPr>
          <a:xfrm>
            <a:off x="3897656" y="7016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53" name="Double Wave 52">
            <a:extLst>
              <a:ext uri="{FF2B5EF4-FFF2-40B4-BE49-F238E27FC236}">
                <a16:creationId xmlns:a16="http://schemas.microsoft.com/office/drawing/2014/main" id="{DC5F9EF3-126F-4538-8539-6FCC43ED0624}"/>
              </a:ext>
            </a:extLst>
          </p:cNvPr>
          <p:cNvSpPr/>
          <p:nvPr/>
        </p:nvSpPr>
        <p:spPr>
          <a:xfrm>
            <a:off x="746003" y="70168"/>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54" name="Double Wave 53">
            <a:extLst>
              <a:ext uri="{FF2B5EF4-FFF2-40B4-BE49-F238E27FC236}">
                <a16:creationId xmlns:a16="http://schemas.microsoft.com/office/drawing/2014/main" id="{32292AA3-D697-4C89-BD1A-AAD6A79EC340}"/>
              </a:ext>
            </a:extLst>
          </p:cNvPr>
          <p:cNvSpPr/>
          <p:nvPr/>
        </p:nvSpPr>
        <p:spPr>
          <a:xfrm>
            <a:off x="7850657" y="56288"/>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55" name="Double Wave 54">
            <a:extLst>
              <a:ext uri="{FF2B5EF4-FFF2-40B4-BE49-F238E27FC236}">
                <a16:creationId xmlns:a16="http://schemas.microsoft.com/office/drawing/2014/main" id="{403E4715-16F0-411D-BA84-77D40E5DCA34}"/>
              </a:ext>
            </a:extLst>
          </p:cNvPr>
          <p:cNvSpPr/>
          <p:nvPr/>
        </p:nvSpPr>
        <p:spPr>
          <a:xfrm>
            <a:off x="5853762" y="70168"/>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56" name="Picture 55">
            <a:extLst>
              <a:ext uri="{FF2B5EF4-FFF2-40B4-BE49-F238E27FC236}">
                <a16:creationId xmlns:a16="http://schemas.microsoft.com/office/drawing/2014/main" id="{B067ED8D-9B0D-4B8F-A636-94182F343020}"/>
              </a:ext>
            </a:extLst>
          </p:cNvPr>
          <p:cNvPicPr>
            <a:picLocks noChangeAspect="1"/>
          </p:cNvPicPr>
          <p:nvPr/>
        </p:nvPicPr>
        <p:blipFill rotWithShape="1">
          <a:blip r:embed="rId4"/>
          <a:srcRect t="21588" b="8148"/>
          <a:stretch/>
        </p:blipFill>
        <p:spPr>
          <a:xfrm>
            <a:off x="2008447" y="1528590"/>
            <a:ext cx="3634982" cy="3614057"/>
          </a:xfrm>
          <a:prstGeom prst="rect">
            <a:avLst/>
          </a:prstGeom>
          <a:ln>
            <a:noFill/>
          </a:ln>
          <a:effectLst>
            <a:outerShdw blurRad="292100" dist="139700" dir="2700000" algn="tl" rotWithShape="0">
              <a:srgbClr val="333333">
                <a:alpha val="65000"/>
              </a:srgbClr>
            </a:outerShdw>
          </a:effectLst>
        </p:spPr>
      </p:pic>
      <p:sp>
        <p:nvSpPr>
          <p:cNvPr id="57" name="TextBox 56">
            <a:extLst>
              <a:ext uri="{FF2B5EF4-FFF2-40B4-BE49-F238E27FC236}">
                <a16:creationId xmlns:a16="http://schemas.microsoft.com/office/drawing/2014/main" id="{84B47376-D5AF-4EAE-A407-2521E566BFE0}"/>
              </a:ext>
            </a:extLst>
          </p:cNvPr>
          <p:cNvSpPr txBox="1"/>
          <p:nvPr/>
        </p:nvSpPr>
        <p:spPr>
          <a:xfrm>
            <a:off x="6166367" y="1953133"/>
            <a:ext cx="3472543" cy="3416320"/>
          </a:xfrm>
          <a:prstGeom prst="rect">
            <a:avLst/>
          </a:prstGeom>
          <a:noFill/>
        </p:spPr>
        <p:txBody>
          <a:bodyPr wrap="square" rtlCol="0">
            <a:spAutoFit/>
          </a:bodyPr>
          <a:lstStyle/>
          <a:p>
            <a:pPr algn="ctr"/>
            <a:r>
              <a:rPr lang="ar-JO" sz="7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لنستذكر معًا أركان الإيمان</a:t>
            </a:r>
            <a:endParaRPr lang="en-US" sz="72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endParaRPr>
          </a:p>
        </p:txBody>
      </p:sp>
      <p:pic>
        <p:nvPicPr>
          <p:cNvPr id="58" name="Picture 57">
            <a:extLst>
              <a:ext uri="{FF2B5EF4-FFF2-40B4-BE49-F238E27FC236}">
                <a16:creationId xmlns:a16="http://schemas.microsoft.com/office/drawing/2014/main" id="{5A4C6551-E34C-400D-AE49-B14318AAA28B}"/>
              </a:ext>
            </a:extLst>
          </p:cNvPr>
          <p:cNvPicPr>
            <a:picLocks noChangeAspect="1"/>
          </p:cNvPicPr>
          <p:nvPr/>
        </p:nvPicPr>
        <p:blipFill rotWithShape="1">
          <a:blip r:embed="rId5"/>
          <a:srcRect r="36072"/>
          <a:stretch/>
        </p:blipFill>
        <p:spPr>
          <a:xfrm>
            <a:off x="-181796" y="5438337"/>
            <a:ext cx="1855598" cy="1419663"/>
          </a:xfrm>
          <a:prstGeom prst="ellipse">
            <a:avLst/>
          </a:prstGeom>
        </p:spPr>
      </p:pic>
    </p:spTree>
    <p:extLst>
      <p:ext uri="{BB962C8B-B14F-4D97-AF65-F5344CB8AC3E}">
        <p14:creationId xmlns:p14="http://schemas.microsoft.com/office/powerpoint/2010/main" val="32209573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9B1FE7-2856-49E2-84FC-329D09738433}"/>
              </a:ext>
            </a:extLst>
          </p:cNvPr>
          <p:cNvPicPr>
            <a:picLocks noChangeAspect="1"/>
          </p:cNvPicPr>
          <p:nvPr/>
        </p:nvPicPr>
        <p:blipFill>
          <a:blip r:embed="rId2"/>
          <a:stretch>
            <a:fillRect/>
          </a:stretch>
        </p:blipFill>
        <p:spPr>
          <a:xfrm>
            <a:off x="457700" y="603392"/>
            <a:ext cx="10134088" cy="5708870"/>
          </a:xfrm>
          <a:prstGeom prst="rect">
            <a:avLst/>
          </a:prstGeom>
        </p:spPr>
      </p:pic>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25279"/>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46" name="Picture 45">
            <a:extLst>
              <a:ext uri="{FF2B5EF4-FFF2-40B4-BE49-F238E27FC236}">
                <a16:creationId xmlns:a16="http://schemas.microsoft.com/office/drawing/2014/main" id="{BAABE310-1F66-4554-A748-43370CECA1E4}"/>
              </a:ext>
            </a:extLst>
          </p:cNvPr>
          <p:cNvPicPr>
            <a:picLocks noChangeAspect="1"/>
          </p:cNvPicPr>
          <p:nvPr/>
        </p:nvPicPr>
        <p:blipFill rotWithShape="1">
          <a:blip r:embed="rId5"/>
          <a:srcRect r="36072"/>
          <a:stretch/>
        </p:blipFill>
        <p:spPr>
          <a:xfrm>
            <a:off x="-141184" y="5444957"/>
            <a:ext cx="1855598" cy="1419663"/>
          </a:xfrm>
          <a:prstGeom prst="ellipse">
            <a:avLst/>
          </a:prstGeom>
        </p:spPr>
      </p:pic>
      <p:sp>
        <p:nvSpPr>
          <p:cNvPr id="47" name="Double Wave 46">
            <a:extLst>
              <a:ext uri="{FF2B5EF4-FFF2-40B4-BE49-F238E27FC236}">
                <a16:creationId xmlns:a16="http://schemas.microsoft.com/office/drawing/2014/main" id="{67AAB59A-9FFF-4A69-BE04-937F24BD3F4D}"/>
              </a:ext>
            </a:extLst>
          </p:cNvPr>
          <p:cNvSpPr/>
          <p:nvPr/>
        </p:nvSpPr>
        <p:spPr>
          <a:xfrm>
            <a:off x="3911103" y="8361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8" name="Double Wave 47">
            <a:extLst>
              <a:ext uri="{FF2B5EF4-FFF2-40B4-BE49-F238E27FC236}">
                <a16:creationId xmlns:a16="http://schemas.microsoft.com/office/drawing/2014/main" id="{29321B08-68E5-4B0B-9C6F-8EB037D063FF}"/>
              </a:ext>
            </a:extLst>
          </p:cNvPr>
          <p:cNvSpPr/>
          <p:nvPr/>
        </p:nvSpPr>
        <p:spPr>
          <a:xfrm>
            <a:off x="759450" y="8361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9" name="Double Wave 48">
            <a:extLst>
              <a:ext uri="{FF2B5EF4-FFF2-40B4-BE49-F238E27FC236}">
                <a16:creationId xmlns:a16="http://schemas.microsoft.com/office/drawing/2014/main" id="{EF002271-A62F-4775-AE97-362DE5D7D805}"/>
              </a:ext>
            </a:extLst>
          </p:cNvPr>
          <p:cNvSpPr/>
          <p:nvPr/>
        </p:nvSpPr>
        <p:spPr>
          <a:xfrm>
            <a:off x="7864104" y="69735"/>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50" name="Double Wave 49">
            <a:extLst>
              <a:ext uri="{FF2B5EF4-FFF2-40B4-BE49-F238E27FC236}">
                <a16:creationId xmlns:a16="http://schemas.microsoft.com/office/drawing/2014/main" id="{9035DC4A-A022-452C-BD07-CF09509CD449}"/>
              </a:ext>
            </a:extLst>
          </p:cNvPr>
          <p:cNvSpPr/>
          <p:nvPr/>
        </p:nvSpPr>
        <p:spPr>
          <a:xfrm>
            <a:off x="5867209" y="83615"/>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Tree>
    <p:extLst>
      <p:ext uri="{BB962C8B-B14F-4D97-AF65-F5344CB8AC3E}">
        <p14:creationId xmlns:p14="http://schemas.microsoft.com/office/powerpoint/2010/main" val="343703210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6" name="Double Wave 35">
            <a:extLst>
              <a:ext uri="{FF2B5EF4-FFF2-40B4-BE49-F238E27FC236}">
                <a16:creationId xmlns:a16="http://schemas.microsoft.com/office/drawing/2014/main" id="{7AB13EDA-F4ED-4F5B-B6C2-43FB8D253827}"/>
              </a:ext>
            </a:extLst>
          </p:cNvPr>
          <p:cNvSpPr/>
          <p:nvPr/>
        </p:nvSpPr>
        <p:spPr>
          <a:xfrm>
            <a:off x="3937997" y="137404"/>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7" name="Double Wave 36">
            <a:extLst>
              <a:ext uri="{FF2B5EF4-FFF2-40B4-BE49-F238E27FC236}">
                <a16:creationId xmlns:a16="http://schemas.microsoft.com/office/drawing/2014/main" id="{7A82426D-67BF-40C9-A320-89496C84155A}"/>
              </a:ext>
            </a:extLst>
          </p:cNvPr>
          <p:cNvSpPr/>
          <p:nvPr/>
        </p:nvSpPr>
        <p:spPr>
          <a:xfrm>
            <a:off x="786344" y="137403"/>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 الثالث</a:t>
            </a:r>
          </a:p>
        </p:txBody>
      </p:sp>
      <p:sp>
        <p:nvSpPr>
          <p:cNvPr id="45" name="Double Wave 44">
            <a:extLst>
              <a:ext uri="{FF2B5EF4-FFF2-40B4-BE49-F238E27FC236}">
                <a16:creationId xmlns:a16="http://schemas.microsoft.com/office/drawing/2014/main" id="{CB19514E-0A25-4384-AD3F-9AFF9D488804}"/>
              </a:ext>
            </a:extLst>
          </p:cNvPr>
          <p:cNvSpPr/>
          <p:nvPr/>
        </p:nvSpPr>
        <p:spPr>
          <a:xfrm>
            <a:off x="7890998" y="123523"/>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6" name="Double Wave 45">
            <a:extLst>
              <a:ext uri="{FF2B5EF4-FFF2-40B4-BE49-F238E27FC236}">
                <a16:creationId xmlns:a16="http://schemas.microsoft.com/office/drawing/2014/main" id="{E437DE61-F101-4E10-97E6-B3179E92F9AB}"/>
              </a:ext>
            </a:extLst>
          </p:cNvPr>
          <p:cNvSpPr/>
          <p:nvPr/>
        </p:nvSpPr>
        <p:spPr>
          <a:xfrm>
            <a:off x="5894103" y="13740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2" name="Picture 1">
            <a:extLst>
              <a:ext uri="{FF2B5EF4-FFF2-40B4-BE49-F238E27FC236}">
                <a16:creationId xmlns:a16="http://schemas.microsoft.com/office/drawing/2014/main" id="{14D0F103-34F6-4A01-92D0-1EAF816A4F4A}"/>
              </a:ext>
            </a:extLst>
          </p:cNvPr>
          <p:cNvPicPr>
            <a:picLocks noChangeAspect="1"/>
          </p:cNvPicPr>
          <p:nvPr/>
        </p:nvPicPr>
        <p:blipFill>
          <a:blip r:embed="rId4"/>
          <a:stretch>
            <a:fillRect/>
          </a:stretch>
        </p:blipFill>
        <p:spPr>
          <a:xfrm>
            <a:off x="538883" y="760102"/>
            <a:ext cx="10106790" cy="5693492"/>
          </a:xfrm>
          <a:prstGeom prst="rect">
            <a:avLst/>
          </a:prstGeom>
        </p:spPr>
      </p:pic>
      <p:sp>
        <p:nvSpPr>
          <p:cNvPr id="33" name="TextBox 32">
            <a:extLst>
              <a:ext uri="{FF2B5EF4-FFF2-40B4-BE49-F238E27FC236}">
                <a16:creationId xmlns:a16="http://schemas.microsoft.com/office/drawing/2014/main" id="{CD2644D5-9446-4F76-B6DA-C68FA95F1B71}"/>
              </a:ext>
            </a:extLst>
          </p:cNvPr>
          <p:cNvSpPr txBox="1"/>
          <p:nvPr/>
        </p:nvSpPr>
        <p:spPr>
          <a:xfrm>
            <a:off x="2945752" y="1195238"/>
            <a:ext cx="5672584"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ar-JO" sz="2000" b="1" dirty="0"/>
              <a:t>أتعاون مع زميلتي واطرح سؤالين جوابهما من النص الآتي:</a:t>
            </a:r>
            <a:endParaRPr lang="en-US" sz="2000" b="1" dirty="0"/>
          </a:p>
        </p:txBody>
      </p:sp>
    </p:spTree>
    <p:extLst>
      <p:ext uri="{BB962C8B-B14F-4D97-AF65-F5344CB8AC3E}">
        <p14:creationId xmlns:p14="http://schemas.microsoft.com/office/powerpoint/2010/main" val="846308152"/>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02:00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2" name="TextBox 1">
            <a:extLst>
              <a:ext uri="{FF2B5EF4-FFF2-40B4-BE49-F238E27FC236}">
                <a16:creationId xmlns:a16="http://schemas.microsoft.com/office/drawing/2014/main" id="{DFDA2B77-AFF7-40A8-8F70-58486E4653C3}"/>
              </a:ext>
            </a:extLst>
          </p:cNvPr>
          <p:cNvSpPr txBox="1"/>
          <p:nvPr/>
        </p:nvSpPr>
        <p:spPr>
          <a:xfrm>
            <a:off x="3429243" y="690956"/>
            <a:ext cx="6736733" cy="554863"/>
          </a:xfrm>
          <a:prstGeom prst="rect">
            <a:avLst/>
          </a:prstGeom>
          <a:noFill/>
        </p:spPr>
        <p:txBody>
          <a:bodyPr wrap="square" rtlCol="0">
            <a:spAutoFit/>
          </a:bodyPr>
          <a:lstStyle/>
          <a:p>
            <a:endParaRPr lang="en-US" dirty="0"/>
          </a:p>
        </p:txBody>
      </p:sp>
      <p:sp>
        <p:nvSpPr>
          <p:cNvPr id="59" name="Double Wave 58">
            <a:extLst>
              <a:ext uri="{FF2B5EF4-FFF2-40B4-BE49-F238E27FC236}">
                <a16:creationId xmlns:a16="http://schemas.microsoft.com/office/drawing/2014/main" id="{6C45ED89-4987-487B-9BD5-EAC77B0AD668}"/>
              </a:ext>
            </a:extLst>
          </p:cNvPr>
          <p:cNvSpPr/>
          <p:nvPr/>
        </p:nvSpPr>
        <p:spPr>
          <a:xfrm>
            <a:off x="3937997" y="97063"/>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60" name="Double Wave 59">
            <a:extLst>
              <a:ext uri="{FF2B5EF4-FFF2-40B4-BE49-F238E27FC236}">
                <a16:creationId xmlns:a16="http://schemas.microsoft.com/office/drawing/2014/main" id="{151FD546-8031-46BC-9F5C-AAA26CD9A286}"/>
              </a:ext>
            </a:extLst>
          </p:cNvPr>
          <p:cNvSpPr/>
          <p:nvPr/>
        </p:nvSpPr>
        <p:spPr>
          <a:xfrm>
            <a:off x="786344" y="97062"/>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61" name="Double Wave 60">
            <a:extLst>
              <a:ext uri="{FF2B5EF4-FFF2-40B4-BE49-F238E27FC236}">
                <a16:creationId xmlns:a16="http://schemas.microsoft.com/office/drawing/2014/main" id="{3729BEFA-1402-4B88-9CC1-BE30AC0E0BE1}"/>
              </a:ext>
            </a:extLst>
          </p:cNvPr>
          <p:cNvSpPr/>
          <p:nvPr/>
        </p:nvSpPr>
        <p:spPr>
          <a:xfrm>
            <a:off x="7890998" y="83182"/>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62" name="Double Wave 61">
            <a:extLst>
              <a:ext uri="{FF2B5EF4-FFF2-40B4-BE49-F238E27FC236}">
                <a16:creationId xmlns:a16="http://schemas.microsoft.com/office/drawing/2014/main" id="{67C31163-0A58-41DE-94FB-7A24253F5A32}"/>
              </a:ext>
            </a:extLst>
          </p:cNvPr>
          <p:cNvSpPr/>
          <p:nvPr/>
        </p:nvSpPr>
        <p:spPr>
          <a:xfrm>
            <a:off x="5894103" y="97062"/>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7" name="Picture 36">
            <a:extLst>
              <a:ext uri="{FF2B5EF4-FFF2-40B4-BE49-F238E27FC236}">
                <a16:creationId xmlns:a16="http://schemas.microsoft.com/office/drawing/2014/main" id="{D58C2BB3-89F2-4551-BFCB-B6B00AF5A1EB}"/>
              </a:ext>
            </a:extLst>
          </p:cNvPr>
          <p:cNvPicPr>
            <a:picLocks noChangeAspect="1"/>
          </p:cNvPicPr>
          <p:nvPr/>
        </p:nvPicPr>
        <p:blipFill>
          <a:blip r:embed="rId4"/>
          <a:stretch>
            <a:fillRect/>
          </a:stretch>
        </p:blipFill>
        <p:spPr>
          <a:xfrm>
            <a:off x="81231" y="1741093"/>
            <a:ext cx="10494367" cy="4015626"/>
          </a:xfrm>
          <a:prstGeom prst="rect">
            <a:avLst/>
          </a:prstGeom>
        </p:spPr>
      </p:pic>
      <p:sp>
        <p:nvSpPr>
          <p:cNvPr id="45" name="Oval 44">
            <a:extLst>
              <a:ext uri="{FF2B5EF4-FFF2-40B4-BE49-F238E27FC236}">
                <a16:creationId xmlns:a16="http://schemas.microsoft.com/office/drawing/2014/main" id="{29599448-BD36-475D-A1F6-7F887F8684B8}"/>
              </a:ext>
            </a:extLst>
          </p:cNvPr>
          <p:cNvSpPr/>
          <p:nvPr/>
        </p:nvSpPr>
        <p:spPr>
          <a:xfrm>
            <a:off x="8372663" y="3224672"/>
            <a:ext cx="1160690" cy="819799"/>
          </a:xfrm>
          <a:prstGeom prst="ellipse">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DBACA163-12D7-44B6-8F26-F460CA5AD09E}"/>
              </a:ext>
            </a:extLst>
          </p:cNvPr>
          <p:cNvSpPr/>
          <p:nvPr/>
        </p:nvSpPr>
        <p:spPr>
          <a:xfrm>
            <a:off x="5894103" y="3311035"/>
            <a:ext cx="1160690" cy="819799"/>
          </a:xfrm>
          <a:prstGeom prst="ellipse">
            <a:avLst/>
          </a:prstGeom>
          <a:solidFill>
            <a:srgbClr val="92D05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5FC8D2D1-990E-4752-A6FE-6AD3241B7111}"/>
              </a:ext>
            </a:extLst>
          </p:cNvPr>
          <p:cNvSpPr/>
          <p:nvPr/>
        </p:nvSpPr>
        <p:spPr>
          <a:xfrm>
            <a:off x="3238993" y="3363927"/>
            <a:ext cx="1160690" cy="819799"/>
          </a:xfrm>
          <a:prstGeom prst="ellipse">
            <a:avLst/>
          </a:prstGeom>
          <a:solidFill>
            <a:srgbClr val="00B0F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69131CFA-5904-459D-BF4F-5E00F52DFE00}"/>
              </a:ext>
            </a:extLst>
          </p:cNvPr>
          <p:cNvSpPr/>
          <p:nvPr/>
        </p:nvSpPr>
        <p:spPr>
          <a:xfrm>
            <a:off x="878486" y="3356280"/>
            <a:ext cx="1160690" cy="819799"/>
          </a:xfrm>
          <a:prstGeom prst="ellipse">
            <a:avLst/>
          </a:prstGeom>
          <a:solidFill>
            <a:srgbClr val="7030A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AD85608-F4E9-42FD-9168-8BF4500AFDE4}"/>
              </a:ext>
            </a:extLst>
          </p:cNvPr>
          <p:cNvPicPr>
            <a:picLocks noChangeAspect="1"/>
          </p:cNvPicPr>
          <p:nvPr/>
        </p:nvPicPr>
        <p:blipFill>
          <a:blip r:embed="rId5"/>
          <a:stretch>
            <a:fillRect/>
          </a:stretch>
        </p:blipFill>
        <p:spPr>
          <a:xfrm>
            <a:off x="9533353" y="555222"/>
            <a:ext cx="1245877" cy="1428110"/>
          </a:xfrm>
          <a:prstGeom prst="rect">
            <a:avLst/>
          </a:prstGeom>
        </p:spPr>
      </p:pic>
      <p:sp>
        <p:nvSpPr>
          <p:cNvPr id="36" name="Rectangle 35">
            <a:extLst>
              <a:ext uri="{FF2B5EF4-FFF2-40B4-BE49-F238E27FC236}">
                <a16:creationId xmlns:a16="http://schemas.microsoft.com/office/drawing/2014/main" id="{C405FA82-8795-4AC8-B542-B65B6DCF8C5E}"/>
              </a:ext>
            </a:extLst>
          </p:cNvPr>
          <p:cNvSpPr/>
          <p:nvPr/>
        </p:nvSpPr>
        <p:spPr>
          <a:xfrm>
            <a:off x="3216481" y="955357"/>
            <a:ext cx="5572679" cy="400110"/>
          </a:xfrm>
          <a:prstGeom prst="rect">
            <a:avLst/>
          </a:prstGeom>
        </p:spPr>
        <p:style>
          <a:lnRef idx="1">
            <a:schemeClr val="accent4"/>
          </a:lnRef>
          <a:fillRef idx="2">
            <a:schemeClr val="accent4"/>
          </a:fillRef>
          <a:effectRef idx="1">
            <a:schemeClr val="accent4"/>
          </a:effectRef>
          <a:fontRef idx="minor">
            <a:schemeClr val="dk1"/>
          </a:fontRef>
        </p:style>
        <p:txBody>
          <a:bodyPr wrap="none">
            <a:spAutoFit/>
          </a:bodyPr>
          <a:lstStyle/>
          <a:p>
            <a:r>
              <a:rPr lang="ar-JO" sz="2000" b="1" dirty="0">
                <a:solidFill>
                  <a:srgbClr val="000000"/>
                </a:solidFill>
                <a:cs typeface="Calibri" panose="020F0502020204030204" pitchFamily="34" charset="0"/>
              </a:rPr>
              <a:t>باستخدام استراتيجية </a:t>
            </a:r>
            <a:r>
              <a:rPr lang="en-US" sz="2000" b="1" dirty="0">
                <a:solidFill>
                  <a:srgbClr val="000000"/>
                </a:solidFill>
                <a:latin typeface="Calibri" panose="020F0502020204030204" pitchFamily="34" charset="0"/>
              </a:rPr>
              <a:t>(Rally Robin)</a:t>
            </a:r>
            <a:r>
              <a:rPr lang="ar-JO" sz="2000" dirty="0">
                <a:solidFill>
                  <a:srgbClr val="000000"/>
                </a:solidFill>
                <a:cs typeface="Calibri" panose="020F0502020204030204" pitchFamily="34" charset="0"/>
              </a:rPr>
              <a:t> </a:t>
            </a:r>
            <a:r>
              <a:rPr lang="ar-JO" sz="2000" b="1" dirty="0">
                <a:solidFill>
                  <a:srgbClr val="000000"/>
                </a:solidFill>
                <a:cs typeface="Calibri" panose="020F0502020204030204" pitchFamily="34" charset="0"/>
              </a:rPr>
              <a:t>قم بتطبيق المهمة الآتية</a:t>
            </a:r>
            <a:endParaRPr lang="en-US" dirty="0"/>
          </a:p>
        </p:txBody>
      </p:sp>
    </p:spTree>
    <p:extLst>
      <p:ext uri="{BB962C8B-B14F-4D97-AF65-F5344CB8AC3E}">
        <p14:creationId xmlns:p14="http://schemas.microsoft.com/office/powerpoint/2010/main" val="7729184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barn(inVertical)">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arn(inVertical)">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220960" y="1298870"/>
            <a:ext cx="1764924"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33" name="Double Wave 32"/>
          <p:cNvSpPr/>
          <p:nvPr/>
        </p:nvSpPr>
        <p:spPr>
          <a:xfrm>
            <a:off x="7833685" y="60356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36" name="Footer Placeholder 6"/>
          <p:cNvSpPr txBox="1">
            <a:spLocks/>
          </p:cNvSpPr>
          <p:nvPr/>
        </p:nvSpPr>
        <p:spPr>
          <a:xfrm>
            <a:off x="468880" y="45390"/>
            <a:ext cx="11589644" cy="4762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rtl="1"/>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الكلية العلمية الإسلامية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التاريخ :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إلى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r>
              <a:rPr lang="en-US"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rPr>
              <a:t>    </a:t>
            </a:r>
            <a:endParaRPr lang="ar-JO" sz="2400" b="1" dirty="0">
              <a:ln/>
              <a:pattFill prst="dkUpDiag">
                <a:fgClr>
                  <a:schemeClr val="bg1">
                    <a:lumMod val="50000"/>
                  </a:schemeClr>
                </a:fgClr>
                <a:bgClr>
                  <a:schemeClr val="tx1">
                    <a:lumMod val="75000"/>
                    <a:lumOff val="25000"/>
                  </a:schemeClr>
                </a:bgClr>
              </a:pattFill>
              <a:effectLst>
                <a:outerShdw blurRad="38100" dist="19050" dir="2700000" algn="tl" rotWithShape="0">
                  <a:schemeClr val="dk1">
                    <a:lumMod val="50000"/>
                    <a:alpha val="40000"/>
                  </a:schemeClr>
                </a:outerShdw>
              </a:effectLst>
              <a:latin typeface="Adobe Arabic" panose="02040503050201020203" pitchFamily="18" charset="-78"/>
              <a:cs typeface="AGA Aladdin Regular" pitchFamily="2" charset="-78"/>
            </a:endParaRPr>
          </a:p>
        </p:txBody>
      </p:sp>
      <p:sp>
        <p:nvSpPr>
          <p:cNvPr id="37" name="Double Wave 36"/>
          <p:cNvSpPr/>
          <p:nvPr/>
        </p:nvSpPr>
        <p:spPr>
          <a:xfrm>
            <a:off x="5782044"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8" name="Double Wave 37"/>
          <p:cNvSpPr/>
          <p:nvPr/>
        </p:nvSpPr>
        <p:spPr>
          <a:xfrm>
            <a:off x="3825938" y="60356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603565"/>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1120985"/>
            <a:ext cx="8942681" cy="557848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36881"/>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Group 24">
            <a:extLst>
              <a:ext uri="{FF2B5EF4-FFF2-40B4-BE49-F238E27FC236}">
                <a16:creationId xmlns:a16="http://schemas.microsoft.com/office/drawing/2014/main" id="{55BD5D74-8B6B-B77B-CAED-CFAC384830F6}"/>
              </a:ext>
            </a:extLst>
          </p:cNvPr>
          <p:cNvGrpSpPr/>
          <p:nvPr/>
        </p:nvGrpSpPr>
        <p:grpSpPr>
          <a:xfrm>
            <a:off x="41638" y="1139784"/>
            <a:ext cx="1573020" cy="730155"/>
            <a:chOff x="7446246" y="205862"/>
            <a:chExt cx="1544854" cy="691058"/>
          </a:xfrm>
        </p:grpSpPr>
        <p:sp>
          <p:nvSpPr>
            <p:cNvPr id="28" name="Rounded Rectangle 10">
              <a:extLst>
                <a:ext uri="{FF2B5EF4-FFF2-40B4-BE49-F238E27FC236}">
                  <a16:creationId xmlns:a16="http://schemas.microsoft.com/office/drawing/2014/main" id="{2CF5BB96-A051-5086-27E8-62E8E656A25D}"/>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13">
              <a:extLst>
                <a:ext uri="{FF2B5EF4-FFF2-40B4-BE49-F238E27FC236}">
                  <a16:creationId xmlns:a16="http://schemas.microsoft.com/office/drawing/2014/main" id="{7E73D375-E601-15FA-3CEE-05395CC61902}"/>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Calibri" panose="020F0502020204030204" pitchFamily="34" charset="0"/>
                  <a:cs typeface="Calibri" panose="020F0502020204030204" pitchFamily="34" charset="0"/>
                </a:rPr>
                <a:t>0</a:t>
              </a:r>
              <a:r>
                <a:rPr lang="ar-JO" sz="1600" b="1" dirty="0">
                  <a:latin typeface="Calibri" panose="020F0502020204030204" pitchFamily="34" charset="0"/>
                  <a:cs typeface="Calibri" panose="020F0502020204030204" pitchFamily="34" charset="0"/>
                </a:rPr>
                <a:t>4</a:t>
              </a:r>
              <a:r>
                <a:rPr lang="en-US" sz="1600" b="1" dirty="0">
                  <a:latin typeface="Calibri" panose="020F0502020204030204" pitchFamily="34" charset="0"/>
                  <a:cs typeface="Calibri" panose="020F0502020204030204" pitchFamily="34" charset="0"/>
                </a:rPr>
                <a:t>:00 minutes</a:t>
              </a:r>
            </a:p>
          </p:txBody>
        </p:sp>
      </p:grpSp>
      <p:sp>
        <p:nvSpPr>
          <p:cNvPr id="4" name="TextBox 3"/>
          <p:cNvSpPr txBox="1"/>
          <p:nvPr/>
        </p:nvSpPr>
        <p:spPr>
          <a:xfrm>
            <a:off x="1614657" y="1174543"/>
            <a:ext cx="7851113" cy="400110"/>
          </a:xfrm>
          <a:prstGeom prst="rect">
            <a:avLst/>
          </a:prstGeom>
          <a:noFill/>
        </p:spPr>
        <p:txBody>
          <a:bodyPr wrap="square" rtlCol="0">
            <a:spAutoFit/>
          </a:bodyPr>
          <a:lstStyle/>
          <a:p>
            <a:pPr algn="r" rtl="1"/>
            <a:r>
              <a:rPr lang="ar-JO" sz="2000" b="1" dirty="0"/>
              <a:t>أشاهد الفيديو ثم أجيب عن السؤال الخاص بي :</a:t>
            </a:r>
            <a:endParaRPr lang="ar-SA" sz="2000" b="1" dirty="0"/>
          </a:p>
        </p:txBody>
      </p:sp>
      <p:sp>
        <p:nvSpPr>
          <p:cNvPr id="45" name="Rounded Rectangle 44"/>
          <p:cNvSpPr/>
          <p:nvPr/>
        </p:nvSpPr>
        <p:spPr>
          <a:xfrm>
            <a:off x="9722290" y="1230630"/>
            <a:ext cx="2131514"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46" name="Rounded Rectangle 45"/>
          <p:cNvSpPr/>
          <p:nvPr/>
        </p:nvSpPr>
        <p:spPr>
          <a:xfrm>
            <a:off x="9722290" y="2383728"/>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7" name="Rounded Rectangle 46"/>
          <p:cNvSpPr/>
          <p:nvPr/>
        </p:nvSpPr>
        <p:spPr>
          <a:xfrm>
            <a:off x="9708642" y="2908765"/>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8" name="Rounded Rectangle 47"/>
          <p:cNvSpPr/>
          <p:nvPr/>
        </p:nvSpPr>
        <p:spPr>
          <a:xfrm>
            <a:off x="9694994" y="3950814"/>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9" name="Rounded Rectangle 48"/>
          <p:cNvSpPr/>
          <p:nvPr/>
        </p:nvSpPr>
        <p:spPr>
          <a:xfrm>
            <a:off x="9694994" y="3415547"/>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0" name="Rounded Rectangle 49"/>
          <p:cNvSpPr/>
          <p:nvPr/>
        </p:nvSpPr>
        <p:spPr>
          <a:xfrm>
            <a:off x="9708642" y="4463450"/>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1" name="Rounded Rectangle 50"/>
          <p:cNvSpPr/>
          <p:nvPr/>
        </p:nvSpPr>
        <p:spPr>
          <a:xfrm>
            <a:off x="9722290" y="1801699"/>
            <a:ext cx="2158810"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2" name="Rounded Rectangle 51"/>
          <p:cNvSpPr/>
          <p:nvPr/>
        </p:nvSpPr>
        <p:spPr>
          <a:xfrm>
            <a:off x="9708642" y="4916096"/>
            <a:ext cx="214516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3" name="Rounded Rectangle 52"/>
          <p:cNvSpPr/>
          <p:nvPr/>
        </p:nvSpPr>
        <p:spPr>
          <a:xfrm>
            <a:off x="9722290" y="5433728"/>
            <a:ext cx="222705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54" name="Rounded Rectangle 53"/>
          <p:cNvSpPr/>
          <p:nvPr/>
        </p:nvSpPr>
        <p:spPr>
          <a:xfrm>
            <a:off x="9754672" y="5949056"/>
            <a:ext cx="2158810"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grpSp>
        <p:nvGrpSpPr>
          <p:cNvPr id="27" name="Group 26"/>
          <p:cNvGrpSpPr/>
          <p:nvPr/>
        </p:nvGrpSpPr>
        <p:grpSpPr>
          <a:xfrm>
            <a:off x="4208564" y="1794253"/>
            <a:ext cx="2055138" cy="4382095"/>
            <a:chOff x="6287512" y="2493050"/>
            <a:chExt cx="2055138" cy="4382095"/>
          </a:xfrm>
        </p:grpSpPr>
        <p:sp>
          <p:nvSpPr>
            <p:cNvPr id="29" name="Shape 2">
              <a:extLst>
                <a:ext uri="{FF2B5EF4-FFF2-40B4-BE49-F238E27FC236}">
                  <a16:creationId xmlns:a16="http://schemas.microsoft.com/office/drawing/2014/main" id="{E7AC2A34-6142-E906-338F-AEC60747B39E}"/>
                </a:ext>
              </a:extLst>
            </p:cNvPr>
            <p:cNvSpPr/>
            <p:nvPr/>
          </p:nvSpPr>
          <p:spPr>
            <a:xfrm>
              <a:off x="7292935" y="2493050"/>
              <a:ext cx="44410" cy="4382095"/>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0" name="Shape 3">
              <a:extLst>
                <a:ext uri="{FF2B5EF4-FFF2-40B4-BE49-F238E27FC236}">
                  <a16:creationId xmlns:a16="http://schemas.microsoft.com/office/drawing/2014/main" id="{7F6B48C4-E63C-C065-BC44-13176ABDEC50}"/>
                </a:ext>
              </a:extLst>
            </p:cNvPr>
            <p:cNvSpPr/>
            <p:nvPr/>
          </p:nvSpPr>
          <p:spPr>
            <a:xfrm>
              <a:off x="7565053" y="2894350"/>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1" name="Shape 4">
              <a:extLst>
                <a:ext uri="{FF2B5EF4-FFF2-40B4-BE49-F238E27FC236}">
                  <a16:creationId xmlns:a16="http://schemas.microsoft.com/office/drawing/2014/main" id="{638B7FF1-2629-0300-ECCB-FEBEDB7A220B}"/>
                </a:ext>
              </a:extLst>
            </p:cNvPr>
            <p:cNvSpPr/>
            <p:nvPr/>
          </p:nvSpPr>
          <p:spPr>
            <a:xfrm>
              <a:off x="7076816" y="2655884"/>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2" name="Text 5">
              <a:extLst>
                <a:ext uri="{FF2B5EF4-FFF2-40B4-BE49-F238E27FC236}">
                  <a16:creationId xmlns:a16="http://schemas.microsoft.com/office/drawing/2014/main" id="{26859F2F-3E10-7852-2CE4-C439CF85BD63}"/>
                </a:ext>
              </a:extLst>
            </p:cNvPr>
            <p:cNvSpPr/>
            <p:nvPr/>
          </p:nvSpPr>
          <p:spPr>
            <a:xfrm>
              <a:off x="7223105" y="2708315"/>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1</a:t>
              </a:r>
              <a:endParaRPr kumimoji="0" lang="en-US" sz="2624" b="0" i="0" u="none" strike="noStrike" kern="0" cap="none" spc="0" normalizeH="0" baseline="0" noProof="0" dirty="0">
                <a:ln>
                  <a:noFill/>
                </a:ln>
                <a:solidFill>
                  <a:sysClr val="windowText" lastClr="000000"/>
                </a:solidFill>
                <a:effectLst/>
                <a:uLnTx/>
                <a:uFillTx/>
              </a:endParaRPr>
            </a:p>
          </p:txBody>
        </p:sp>
        <p:sp>
          <p:nvSpPr>
            <p:cNvPr id="34" name="Shape 8">
              <a:extLst>
                <a:ext uri="{FF2B5EF4-FFF2-40B4-BE49-F238E27FC236}">
                  <a16:creationId xmlns:a16="http://schemas.microsoft.com/office/drawing/2014/main" id="{87F88120-07C1-DA73-FE01-511617E1C071}"/>
                </a:ext>
              </a:extLst>
            </p:cNvPr>
            <p:cNvSpPr/>
            <p:nvPr/>
          </p:nvSpPr>
          <p:spPr>
            <a:xfrm>
              <a:off x="6287512" y="400520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35" name="Shape 9">
              <a:extLst>
                <a:ext uri="{FF2B5EF4-FFF2-40B4-BE49-F238E27FC236}">
                  <a16:creationId xmlns:a16="http://schemas.microsoft.com/office/drawing/2014/main" id="{2BC01055-80C0-77E7-B6B8-79D5B3349246}"/>
                </a:ext>
              </a:extLst>
            </p:cNvPr>
            <p:cNvSpPr/>
            <p:nvPr/>
          </p:nvSpPr>
          <p:spPr>
            <a:xfrm>
              <a:off x="7065109" y="377749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44" name="Text 10">
              <a:extLst>
                <a:ext uri="{FF2B5EF4-FFF2-40B4-BE49-F238E27FC236}">
                  <a16:creationId xmlns:a16="http://schemas.microsoft.com/office/drawing/2014/main" id="{8EE93098-4EC1-B0BB-5A82-76A76BDDFABD}"/>
                </a:ext>
              </a:extLst>
            </p:cNvPr>
            <p:cNvSpPr/>
            <p:nvPr/>
          </p:nvSpPr>
          <p:spPr>
            <a:xfrm>
              <a:off x="7223105" y="381916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2</a:t>
              </a:r>
              <a:endParaRPr kumimoji="0" lang="en-US" sz="2624" b="0" i="0" u="none" strike="noStrike" kern="0" cap="none" spc="0" normalizeH="0" baseline="0" noProof="0" dirty="0">
                <a:ln>
                  <a:noFill/>
                </a:ln>
                <a:solidFill>
                  <a:sysClr val="windowText" lastClr="000000"/>
                </a:solidFill>
                <a:effectLst/>
                <a:uLnTx/>
                <a:uFillTx/>
              </a:endParaRPr>
            </a:p>
          </p:txBody>
        </p:sp>
        <p:sp>
          <p:nvSpPr>
            <p:cNvPr id="55" name="Shape 13">
              <a:extLst>
                <a:ext uri="{FF2B5EF4-FFF2-40B4-BE49-F238E27FC236}">
                  <a16:creationId xmlns:a16="http://schemas.microsoft.com/office/drawing/2014/main" id="{90D2BED4-4E81-51D4-EEE9-283E9A341BA1}"/>
                </a:ext>
              </a:extLst>
            </p:cNvPr>
            <p:cNvSpPr/>
            <p:nvPr/>
          </p:nvSpPr>
          <p:spPr>
            <a:xfrm>
              <a:off x="7565053" y="5196423"/>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6" name="Shape 14">
              <a:extLst>
                <a:ext uri="{FF2B5EF4-FFF2-40B4-BE49-F238E27FC236}">
                  <a16:creationId xmlns:a16="http://schemas.microsoft.com/office/drawing/2014/main" id="{F1EEB422-CD7D-C49E-AE4A-0F50444C3C4E}"/>
                </a:ext>
              </a:extLst>
            </p:cNvPr>
            <p:cNvSpPr/>
            <p:nvPr/>
          </p:nvSpPr>
          <p:spPr>
            <a:xfrm>
              <a:off x="7065109" y="4968716"/>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sp>
          <p:nvSpPr>
            <p:cNvPr id="57" name="Text 15">
              <a:extLst>
                <a:ext uri="{FF2B5EF4-FFF2-40B4-BE49-F238E27FC236}">
                  <a16:creationId xmlns:a16="http://schemas.microsoft.com/office/drawing/2014/main" id="{8595E128-06CD-8863-5C3A-72B76A9A0CD9}"/>
                </a:ext>
              </a:extLst>
            </p:cNvPr>
            <p:cNvSpPr/>
            <p:nvPr/>
          </p:nvSpPr>
          <p:spPr>
            <a:xfrm>
              <a:off x="7223105" y="5010388"/>
              <a:ext cx="183952" cy="416481"/>
            </a:xfrm>
            <a:prstGeom prst="rect">
              <a:avLst/>
            </a:prstGeom>
            <a:noFill/>
            <a:ln/>
          </p:spPr>
          <p:txBody>
            <a:bodyPr wrap="none" rtlCol="0" anchor="t"/>
            <a:lstStyle/>
            <a:p>
              <a:pPr marL="0" marR="0" lvl="0" indent="0" algn="ctr" defTabSz="914400" eaLnBrk="1" fontAlgn="auto" latinLnBrk="0" hangingPunct="1">
                <a:lnSpc>
                  <a:spcPts val="3281"/>
                </a:lnSpc>
                <a:spcBef>
                  <a:spcPts val="0"/>
                </a:spcBef>
                <a:spcAft>
                  <a:spcPts val="0"/>
                </a:spcAft>
                <a:buClrTx/>
                <a:buSzTx/>
                <a:buFontTx/>
                <a:buNone/>
                <a:tabLst/>
                <a:defRPr/>
              </a:pPr>
              <a:r>
                <a:rPr kumimoji="0" lang="en-US" sz="2624" b="1" i="0" u="none" strike="noStrike" kern="0" cap="none" spc="-52" normalizeH="0" baseline="0" noProof="0" dirty="0">
                  <a:ln>
                    <a:noFill/>
                  </a:ln>
                  <a:solidFill>
                    <a:srgbClr val="272525"/>
                  </a:solidFill>
                  <a:effectLst/>
                  <a:uLnTx/>
                  <a:uFillTx/>
                  <a:latin typeface="adonis-web" pitchFamily="34" charset="0"/>
                  <a:ea typeface="adonis-web" pitchFamily="34" charset="-122"/>
                  <a:cs typeface="adonis-web" pitchFamily="34" charset="-120"/>
                </a:rPr>
                <a:t>3</a:t>
              </a:r>
              <a:endParaRPr kumimoji="0" lang="en-US" sz="2624" b="0" i="0" u="none" strike="noStrike" kern="0" cap="none" spc="0" normalizeH="0" baseline="0" noProof="0" dirty="0">
                <a:ln>
                  <a:noFill/>
                </a:ln>
                <a:solidFill>
                  <a:sysClr val="windowText" lastClr="000000"/>
                </a:solidFill>
                <a:effectLst/>
                <a:uLnTx/>
                <a:uFillTx/>
              </a:endParaRPr>
            </a:p>
          </p:txBody>
        </p:sp>
        <p:sp>
          <p:nvSpPr>
            <p:cNvPr id="58" name="Shape 4">
              <a:extLst>
                <a:ext uri="{FF2B5EF4-FFF2-40B4-BE49-F238E27FC236}">
                  <a16:creationId xmlns:a16="http://schemas.microsoft.com/office/drawing/2014/main" id="{575EAB91-AA07-F831-947E-C34E8C1F6743}"/>
                </a:ext>
              </a:extLst>
            </p:cNvPr>
            <p:cNvSpPr/>
            <p:nvPr/>
          </p:nvSpPr>
          <p:spPr>
            <a:xfrm>
              <a:off x="7065108" y="6224863"/>
              <a:ext cx="499943" cy="499943"/>
            </a:xfrm>
            <a:prstGeom prst="roundRect">
              <a:avLst>
                <a:gd name="adj" fmla="val 20000"/>
              </a:avLst>
            </a:prstGeom>
            <a:solidFill>
              <a:srgbClr val="EBD0FB"/>
            </a:solidFill>
            <a:ln w="13811">
              <a:solidFill>
                <a:srgbClr val="D7A1F7"/>
              </a:solidFill>
              <a:prstDash val="soli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 </a:t>
              </a:r>
              <a:r>
                <a:rPr kumimoji="0" lang="en-US" sz="2400" b="1" i="0" u="none" strike="noStrike" kern="0" cap="none" spc="0" normalizeH="0" baseline="0" noProof="0" dirty="0">
                  <a:ln>
                    <a:noFill/>
                  </a:ln>
                  <a:solidFill>
                    <a:sysClr val="windowText" lastClr="000000"/>
                  </a:solidFill>
                  <a:effectLst/>
                  <a:uLnTx/>
                  <a:uFillTx/>
                </a:rPr>
                <a:t>4</a:t>
              </a:r>
              <a:endParaRPr kumimoji="0" lang="en-GB" sz="1800" b="1" i="0" u="none" strike="noStrike" kern="0" cap="none" spc="0" normalizeH="0" baseline="0" noProof="0" dirty="0">
                <a:ln>
                  <a:noFill/>
                </a:ln>
                <a:solidFill>
                  <a:sysClr val="windowText" lastClr="000000"/>
                </a:solidFill>
                <a:effectLst/>
                <a:uLnTx/>
                <a:uFillTx/>
              </a:endParaRPr>
            </a:p>
          </p:txBody>
        </p:sp>
        <p:sp>
          <p:nvSpPr>
            <p:cNvPr id="59" name="Shape 8">
              <a:extLst>
                <a:ext uri="{FF2B5EF4-FFF2-40B4-BE49-F238E27FC236}">
                  <a16:creationId xmlns:a16="http://schemas.microsoft.com/office/drawing/2014/main" id="{0D5A7EAB-D4DB-CEAE-1EEA-5E1D2011FFD3}"/>
                </a:ext>
              </a:extLst>
            </p:cNvPr>
            <p:cNvSpPr/>
            <p:nvPr/>
          </p:nvSpPr>
          <p:spPr>
            <a:xfrm>
              <a:off x="6304181" y="6452629"/>
              <a:ext cx="777597" cy="44410"/>
            </a:xfrm>
            <a:prstGeom prst="rect">
              <a:avLst/>
            </a:prstGeom>
            <a:solidFill>
              <a:srgbClr val="D7A1F7"/>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sysClr val="windowText" lastClr="000000"/>
                </a:solidFill>
                <a:effectLst/>
                <a:uLnTx/>
                <a:uFillTx/>
              </a:endParaRPr>
            </a:p>
          </p:txBody>
        </p:sp>
      </p:grpSp>
      <p:sp>
        <p:nvSpPr>
          <p:cNvPr id="2" name="TextBox 1">
            <a:extLst>
              <a:ext uri="{FF2B5EF4-FFF2-40B4-BE49-F238E27FC236}">
                <a16:creationId xmlns:a16="http://schemas.microsoft.com/office/drawing/2014/main" id="{251E6917-F49E-45CF-AFF6-7D654413EA22}"/>
              </a:ext>
            </a:extLst>
          </p:cNvPr>
          <p:cNvSpPr txBox="1"/>
          <p:nvPr/>
        </p:nvSpPr>
        <p:spPr>
          <a:xfrm>
            <a:off x="6212687" y="4300770"/>
            <a:ext cx="3082004" cy="369332"/>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r"/>
            <a:r>
              <a:rPr lang="ar-JO" b="1" dirty="0">
                <a:effectLst>
                  <a:outerShdw blurRad="38100" dist="38100" dir="2700000" algn="tl">
                    <a:srgbClr val="000000">
                      <a:alpha val="43137"/>
                    </a:srgbClr>
                  </a:outerShdw>
                </a:effectLst>
              </a:rPr>
              <a:t>هل تعلمين تكملة القصة؟</a:t>
            </a:r>
            <a:endParaRPr lang="en-US" sz="1800" b="1" dirty="0">
              <a:effectLst>
                <a:outerShdw blurRad="38100" dist="38100" dir="2700000" algn="tl">
                  <a:srgbClr val="000000">
                    <a:alpha val="43137"/>
                  </a:srgbClr>
                </a:outerShdw>
              </a:effectLst>
            </a:endParaRPr>
          </a:p>
        </p:txBody>
      </p:sp>
      <p:sp>
        <p:nvSpPr>
          <p:cNvPr id="60" name="TextBox 59">
            <a:extLst>
              <a:ext uri="{FF2B5EF4-FFF2-40B4-BE49-F238E27FC236}">
                <a16:creationId xmlns:a16="http://schemas.microsoft.com/office/drawing/2014/main" id="{C4E25882-19AB-41E0-8BA9-65E5B981361E}"/>
              </a:ext>
            </a:extLst>
          </p:cNvPr>
          <p:cNvSpPr txBox="1"/>
          <p:nvPr/>
        </p:nvSpPr>
        <p:spPr>
          <a:xfrm>
            <a:off x="1108314" y="5552349"/>
            <a:ext cx="3082004"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r"/>
            <a:r>
              <a:rPr lang="ar-JO" b="1" dirty="0">
                <a:effectLst>
                  <a:outerShdw blurRad="38100" dist="38100" dir="2700000" algn="tl">
                    <a:srgbClr val="000000">
                      <a:alpha val="43137"/>
                    </a:srgbClr>
                  </a:outerShdw>
                </a:effectLst>
              </a:rPr>
              <a:t>ما اسم الجبل الذي يقع فيه غار حراء؟</a:t>
            </a:r>
          </a:p>
        </p:txBody>
      </p:sp>
      <p:sp>
        <p:nvSpPr>
          <p:cNvPr id="61" name="TextBox 60">
            <a:extLst>
              <a:ext uri="{FF2B5EF4-FFF2-40B4-BE49-F238E27FC236}">
                <a16:creationId xmlns:a16="http://schemas.microsoft.com/office/drawing/2014/main" id="{BC8A9050-36F0-488C-8C00-38B2FEC4EDC4}"/>
              </a:ext>
            </a:extLst>
          </p:cNvPr>
          <p:cNvSpPr txBox="1"/>
          <p:nvPr/>
        </p:nvSpPr>
        <p:spPr>
          <a:xfrm>
            <a:off x="6298735" y="1821877"/>
            <a:ext cx="3082004"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ar-JO"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Zen Loop"/>
              </a:rPr>
              <a:t>ما هي مقدمات بدء نزول الوحي </a:t>
            </a:r>
          </a:p>
          <a:p>
            <a:pPr algn="ctr"/>
            <a:r>
              <a:rPr lang="ar-JO"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Zen Loop"/>
              </a:rPr>
              <a:t>(كيف بدأ الأمر)؟</a:t>
            </a:r>
            <a:endParaRPr lang="en-US"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Zen Loop"/>
            </a:endParaRPr>
          </a:p>
        </p:txBody>
      </p:sp>
      <p:sp>
        <p:nvSpPr>
          <p:cNvPr id="62" name="TextBox 61">
            <a:extLst>
              <a:ext uri="{FF2B5EF4-FFF2-40B4-BE49-F238E27FC236}">
                <a16:creationId xmlns:a16="http://schemas.microsoft.com/office/drawing/2014/main" id="{CF73591A-8A93-4DD4-BAAA-0321684B8DDC}"/>
              </a:ext>
            </a:extLst>
          </p:cNvPr>
          <p:cNvSpPr txBox="1"/>
          <p:nvPr/>
        </p:nvSpPr>
        <p:spPr>
          <a:xfrm>
            <a:off x="1090097" y="3111046"/>
            <a:ext cx="3082004"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ar-JO"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Zen Loop"/>
              </a:rPr>
              <a:t>هل كان الوصول للغار سهلًا؟</a:t>
            </a:r>
            <a:endParaRPr lang="en-US" sz="1800" b="1" dirty="0">
              <a:solidFill>
                <a:schemeClr val="dk1"/>
              </a:solidFill>
              <a:latin typeface="Calibri" panose="020F0502020204030204" pitchFamily="34" charset="0"/>
              <a:ea typeface="Calibri" panose="020F0502020204030204" pitchFamily="34" charset="0"/>
              <a:cs typeface="Calibri" panose="020F0502020204030204" pitchFamily="34" charset="0"/>
              <a:sym typeface="Zen Loop"/>
            </a:endParaRPr>
          </a:p>
        </p:txBody>
      </p:sp>
      <p:sp>
        <p:nvSpPr>
          <p:cNvPr id="66" name="Double Wave 65">
            <a:extLst>
              <a:ext uri="{FF2B5EF4-FFF2-40B4-BE49-F238E27FC236}">
                <a16:creationId xmlns:a16="http://schemas.microsoft.com/office/drawing/2014/main" id="{12B1EC66-DF78-4D2F-BF9D-5980FBBE8F71}"/>
              </a:ext>
            </a:extLst>
          </p:cNvPr>
          <p:cNvSpPr/>
          <p:nvPr/>
        </p:nvSpPr>
        <p:spPr>
          <a:xfrm>
            <a:off x="3825938" y="59011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67" name="Double Wave 66">
            <a:extLst>
              <a:ext uri="{FF2B5EF4-FFF2-40B4-BE49-F238E27FC236}">
                <a16:creationId xmlns:a16="http://schemas.microsoft.com/office/drawing/2014/main" id="{B2DD4843-78C9-45C3-905C-0874B69EA29C}"/>
              </a:ext>
            </a:extLst>
          </p:cNvPr>
          <p:cNvSpPr/>
          <p:nvPr/>
        </p:nvSpPr>
        <p:spPr>
          <a:xfrm>
            <a:off x="674285" y="590118"/>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 الثالث</a:t>
            </a:r>
          </a:p>
        </p:txBody>
      </p:sp>
      <p:sp>
        <p:nvSpPr>
          <p:cNvPr id="68" name="Double Wave 67">
            <a:extLst>
              <a:ext uri="{FF2B5EF4-FFF2-40B4-BE49-F238E27FC236}">
                <a16:creationId xmlns:a16="http://schemas.microsoft.com/office/drawing/2014/main" id="{8019A1DE-92C7-4F36-8C95-05B535D0E8A2}"/>
              </a:ext>
            </a:extLst>
          </p:cNvPr>
          <p:cNvSpPr/>
          <p:nvPr/>
        </p:nvSpPr>
        <p:spPr>
          <a:xfrm>
            <a:off x="7778939" y="576238"/>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69" name="Double Wave 68">
            <a:extLst>
              <a:ext uri="{FF2B5EF4-FFF2-40B4-BE49-F238E27FC236}">
                <a16:creationId xmlns:a16="http://schemas.microsoft.com/office/drawing/2014/main" id="{B1DA5726-C283-436B-831A-5238A9B8A21D}"/>
              </a:ext>
            </a:extLst>
          </p:cNvPr>
          <p:cNvSpPr/>
          <p:nvPr/>
        </p:nvSpPr>
        <p:spPr>
          <a:xfrm>
            <a:off x="5782044" y="590118"/>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Tree>
    <p:extLst>
      <p:ext uri="{BB962C8B-B14F-4D97-AF65-F5344CB8AC3E}">
        <p14:creationId xmlns:p14="http://schemas.microsoft.com/office/powerpoint/2010/main" val="32671845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a:t>
              </a:r>
              <a:r>
                <a:rPr lang="ar-JO" sz="1400" b="1" dirty="0">
                  <a:latin typeface="Calibri" panose="020F0502020204030204" pitchFamily="34" charset="0"/>
                  <a:cs typeface="Calibri" panose="020F0502020204030204" pitchFamily="34" charset="0"/>
                </a:rPr>
                <a:t>3</a:t>
              </a:r>
              <a:r>
                <a:rPr lang="en-US" sz="1400" b="1" dirty="0">
                  <a:latin typeface="Calibri" panose="020F0502020204030204" pitchFamily="34" charset="0"/>
                  <a:cs typeface="Calibri" panose="020F0502020204030204" pitchFamily="34" charset="0"/>
                </a:rPr>
                <a:t>:00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64" name="Double Wave 63">
            <a:extLst>
              <a:ext uri="{FF2B5EF4-FFF2-40B4-BE49-F238E27FC236}">
                <a16:creationId xmlns:a16="http://schemas.microsoft.com/office/drawing/2014/main" id="{C9E2BCB8-7BE7-46B8-AD52-8CFE3B62964A}"/>
              </a:ext>
            </a:extLst>
          </p:cNvPr>
          <p:cNvSpPr/>
          <p:nvPr/>
        </p:nvSpPr>
        <p:spPr>
          <a:xfrm>
            <a:off x="3937997" y="123957"/>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65" name="Double Wave 64">
            <a:extLst>
              <a:ext uri="{FF2B5EF4-FFF2-40B4-BE49-F238E27FC236}">
                <a16:creationId xmlns:a16="http://schemas.microsoft.com/office/drawing/2014/main" id="{E33F8150-5D96-4676-A2E9-E078F6EF87EE}"/>
              </a:ext>
            </a:extLst>
          </p:cNvPr>
          <p:cNvSpPr/>
          <p:nvPr/>
        </p:nvSpPr>
        <p:spPr>
          <a:xfrm>
            <a:off x="786344" y="123956"/>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66" name="Double Wave 65">
            <a:extLst>
              <a:ext uri="{FF2B5EF4-FFF2-40B4-BE49-F238E27FC236}">
                <a16:creationId xmlns:a16="http://schemas.microsoft.com/office/drawing/2014/main" id="{8480D7EC-9B2D-493A-8469-59369B4C49A1}"/>
              </a:ext>
            </a:extLst>
          </p:cNvPr>
          <p:cNvSpPr/>
          <p:nvPr/>
        </p:nvSpPr>
        <p:spPr>
          <a:xfrm>
            <a:off x="7890998" y="110076"/>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67" name="Double Wave 66">
            <a:extLst>
              <a:ext uri="{FF2B5EF4-FFF2-40B4-BE49-F238E27FC236}">
                <a16:creationId xmlns:a16="http://schemas.microsoft.com/office/drawing/2014/main" id="{82FA6FFC-3E90-4A3F-A666-A300288EDBA2}"/>
              </a:ext>
            </a:extLst>
          </p:cNvPr>
          <p:cNvSpPr/>
          <p:nvPr/>
        </p:nvSpPr>
        <p:spPr>
          <a:xfrm>
            <a:off x="5894103" y="123956"/>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pic>
        <p:nvPicPr>
          <p:cNvPr id="36" name="خطوات  النبي ﷺ  _ قصة  غار حراء">
            <a:hlinkClick r:id="" action="ppaction://media"/>
            <a:extLst>
              <a:ext uri="{FF2B5EF4-FFF2-40B4-BE49-F238E27FC236}">
                <a16:creationId xmlns:a16="http://schemas.microsoft.com/office/drawing/2014/main" id="{21416B62-40F3-4BC1-BE90-102E1A5BD5C4}"/>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161" y="552606"/>
            <a:ext cx="10251854" cy="5766668"/>
          </a:xfrm>
          <a:prstGeom prst="rect">
            <a:avLst/>
          </a:prstGeom>
        </p:spPr>
      </p:pic>
    </p:spTree>
    <p:extLst>
      <p:ext uri="{BB962C8B-B14F-4D97-AF65-F5344CB8AC3E}">
        <p14:creationId xmlns:p14="http://schemas.microsoft.com/office/powerpoint/2010/main" val="1300369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329"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6"/>
                                        </p:tgtEl>
                                      </p:cBhvr>
                                    </p:cmd>
                                  </p:childTnLst>
                                </p:cTn>
                              </p:par>
                            </p:childTnLst>
                          </p:cTn>
                        </p:par>
                      </p:childTnLst>
                    </p:cTn>
                  </p:par>
                </p:childTnLst>
              </p:cTn>
              <p:nextCondLst>
                <p:cond evt="onClick" delay="0">
                  <p:tgtEl>
                    <p:spTgt spid="36"/>
                  </p:tgtEl>
                </p:cond>
              </p:nextCondLst>
            </p:seq>
            <p:video>
              <p:cMediaNode vol="80000">
                <p:cTn id="12" fill="hold" display="0">
                  <p:stCondLst>
                    <p:cond delay="indefinite"/>
                  </p:stCondLst>
                </p:cTn>
                <p:tgtEl>
                  <p:spTgt spid="3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ounded Rectangle 25"/>
          <p:cNvSpPr/>
          <p:nvPr/>
        </p:nvSpPr>
        <p:spPr>
          <a:xfrm>
            <a:off x="10884014" y="774437"/>
            <a:ext cx="1236339" cy="5400600"/>
          </a:xfrm>
          <a:prstGeom prst="roundRect">
            <a:avLst>
              <a:gd name="adj" fmla="val 7143"/>
            </a:avLst>
          </a:prstGeom>
        </p:spPr>
        <p:style>
          <a:lnRef idx="0">
            <a:schemeClr val="accent5"/>
          </a:lnRef>
          <a:fillRef idx="1002">
            <a:schemeClr val="dk2"/>
          </a:fillRef>
          <a:effectRef idx="3">
            <a:schemeClr val="accent5"/>
          </a:effectRef>
          <a:fontRef idx="minor">
            <a:schemeClr val="lt1"/>
          </a:fontRef>
        </p:style>
        <p:txBody>
          <a:bodyPr rtlCol="1" anchor="ctr"/>
          <a:lstStyle/>
          <a:p>
            <a:pPr algn="ctr"/>
            <a:endParaRPr lang="ar-JO"/>
          </a:p>
        </p:txBody>
      </p:sp>
      <p:sp>
        <p:nvSpPr>
          <p:cNvPr id="27" name="Rounded Rectangle 26"/>
          <p:cNvSpPr/>
          <p:nvPr/>
        </p:nvSpPr>
        <p:spPr>
          <a:xfrm>
            <a:off x="10779232" y="719644"/>
            <a:ext cx="1209041" cy="435768"/>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rPr>
              <a:t>النتاجات </a:t>
            </a:r>
            <a:endParaRPr lang="ar-JO" sz="1600" b="1" dirty="0">
              <a:solidFill>
                <a:schemeClr val="bg1"/>
              </a:solidFill>
              <a:effectLst>
                <a:outerShdw blurRad="38100" dist="38100" dir="2700000" algn="tl">
                  <a:srgbClr val="000000">
                    <a:alpha val="43137"/>
                  </a:srgbClr>
                </a:outerShdw>
              </a:effectLst>
              <a:latin typeface="HelveticaNeueLT Arabic 45 Light" panose="020B0403020202020204" pitchFamily="34" charset="-78"/>
              <a:cs typeface="HelveticaNeueLT Arabic 45 Light" panose="020B0403020202020204" pitchFamily="34" charset="-78"/>
            </a:endParaRPr>
          </a:p>
        </p:txBody>
      </p:sp>
      <p:sp>
        <p:nvSpPr>
          <p:cNvPr id="29" name="Rounded Rectangle 28"/>
          <p:cNvSpPr/>
          <p:nvPr/>
        </p:nvSpPr>
        <p:spPr>
          <a:xfrm>
            <a:off x="10779230" y="1859295"/>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التقويم القبلي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0" name="Rounded Rectangle 29"/>
          <p:cNvSpPr/>
          <p:nvPr/>
        </p:nvSpPr>
        <p:spPr>
          <a:xfrm>
            <a:off x="10765582" y="2384332"/>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التقديم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1" name="Rounded Rectangle 30"/>
          <p:cNvSpPr/>
          <p:nvPr/>
        </p:nvSpPr>
        <p:spPr>
          <a:xfrm>
            <a:off x="10859912" y="3606848"/>
            <a:ext cx="1222692" cy="523986"/>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التغذية الراجعة </a:t>
            </a:r>
            <a:endParaRPr lang="ar-JO" sz="1600" b="1" dirty="0">
              <a:solidFill>
                <a:srgbClr val="FF0000"/>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2" name="Rounded Rectangle 31"/>
          <p:cNvSpPr/>
          <p:nvPr/>
        </p:nvSpPr>
        <p:spPr>
          <a:xfrm>
            <a:off x="10779230" y="2891113"/>
            <a:ext cx="1209044" cy="557141"/>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تقويم التكويني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4" name="Rounded Rectangle 33"/>
          <p:cNvSpPr/>
          <p:nvPr/>
        </p:nvSpPr>
        <p:spPr>
          <a:xfrm>
            <a:off x="10819370" y="4275192"/>
            <a:ext cx="1222692"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التمايز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5" name="Rounded Rectangle 34"/>
          <p:cNvSpPr/>
          <p:nvPr/>
        </p:nvSpPr>
        <p:spPr>
          <a:xfrm>
            <a:off x="10779232" y="1277266"/>
            <a:ext cx="1236338" cy="463827"/>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التمهيد </a:t>
            </a:r>
            <a:endParaRPr lang="ar-JO" sz="14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38" name="Double Wave 37"/>
          <p:cNvSpPr/>
          <p:nvPr/>
        </p:nvSpPr>
        <p:spPr>
          <a:xfrm>
            <a:off x="3825938" y="9258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39" name="Double Wave 38"/>
          <p:cNvSpPr/>
          <p:nvPr/>
        </p:nvSpPr>
        <p:spPr>
          <a:xfrm>
            <a:off x="674285" y="9257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0" name="Rectangle 39"/>
          <p:cNvSpPr/>
          <p:nvPr/>
        </p:nvSpPr>
        <p:spPr>
          <a:xfrm>
            <a:off x="629920" y="538726"/>
            <a:ext cx="10017230" cy="6160745"/>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47039" y="46918"/>
            <a:ext cx="650166" cy="644038"/>
          </a:xfrm>
          <a:prstGeom prst="rect">
            <a:avLst/>
          </a:prstGeom>
        </p:spPr>
      </p:pic>
      <p:pic>
        <p:nvPicPr>
          <p:cNvPr id="4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94"/>
          <a:stretch/>
        </p:blipFill>
        <p:spPr bwMode="auto">
          <a:xfrm>
            <a:off x="0" y="1"/>
            <a:ext cx="1209040" cy="87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1" name="Group 20">
            <a:extLst>
              <a:ext uri="{FF2B5EF4-FFF2-40B4-BE49-F238E27FC236}">
                <a16:creationId xmlns:a16="http://schemas.microsoft.com/office/drawing/2014/main" id="{E7943F3F-787D-A74D-7161-B36D6B858079}"/>
              </a:ext>
            </a:extLst>
          </p:cNvPr>
          <p:cNvGrpSpPr/>
          <p:nvPr/>
        </p:nvGrpSpPr>
        <p:grpSpPr>
          <a:xfrm>
            <a:off x="-48667" y="-42566"/>
            <a:ext cx="1209040" cy="623857"/>
            <a:chOff x="7446246" y="205862"/>
            <a:chExt cx="1544854" cy="691058"/>
          </a:xfrm>
        </p:grpSpPr>
        <p:sp>
          <p:nvSpPr>
            <p:cNvPr id="22" name="Rounded Rectangle 10">
              <a:extLst>
                <a:ext uri="{FF2B5EF4-FFF2-40B4-BE49-F238E27FC236}">
                  <a16:creationId xmlns:a16="http://schemas.microsoft.com/office/drawing/2014/main" id="{DD194A77-839E-A485-3E29-B99FA7296432}"/>
                </a:ext>
              </a:extLst>
            </p:cNvPr>
            <p:cNvSpPr/>
            <p:nvPr/>
          </p:nvSpPr>
          <p:spPr>
            <a:xfrm>
              <a:off x="7446246" y="205862"/>
              <a:ext cx="1544854" cy="691058"/>
            </a:xfrm>
            <a:prstGeom prst="roundRect">
              <a:avLst/>
            </a:prstGeom>
            <a:solidFill>
              <a:srgbClr val="EC3E5E"/>
            </a:solidFill>
            <a:ln>
              <a:solidFill>
                <a:srgbClr val="EC3E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63D1A1D4-AEB9-69B0-EADD-5C4E3B6A9B6F}"/>
                </a:ext>
              </a:extLst>
            </p:cNvPr>
            <p:cNvSpPr/>
            <p:nvPr/>
          </p:nvSpPr>
          <p:spPr>
            <a:xfrm>
              <a:off x="7569132" y="277496"/>
              <a:ext cx="1299082" cy="5477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latin typeface="Calibri" panose="020F0502020204030204" pitchFamily="34" charset="0"/>
                  <a:cs typeface="Calibri" panose="020F0502020204030204" pitchFamily="34" charset="0"/>
                </a:rPr>
                <a:t>01:00 minutes</a:t>
              </a:r>
            </a:p>
          </p:txBody>
        </p:sp>
      </p:grpSp>
      <p:sp>
        <p:nvSpPr>
          <p:cNvPr id="24" name="Rounded Rectangle 23"/>
          <p:cNvSpPr/>
          <p:nvPr/>
        </p:nvSpPr>
        <p:spPr>
          <a:xfrm>
            <a:off x="10859912" y="4754732"/>
            <a:ext cx="1209044"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الربط بالحياة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3" name="Rounded Rectangle 42"/>
          <p:cNvSpPr/>
          <p:nvPr/>
        </p:nvSpPr>
        <p:spPr>
          <a:xfrm>
            <a:off x="10765582" y="5285811"/>
            <a:ext cx="1318228"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التفكير الناقد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44" name="Rounded Rectangle 43"/>
          <p:cNvSpPr/>
          <p:nvPr/>
        </p:nvSpPr>
        <p:spPr>
          <a:xfrm>
            <a:off x="10811612" y="5841480"/>
            <a:ext cx="1236339" cy="360040"/>
          </a:xfrm>
          <a:prstGeom prst="roundRect">
            <a:avLst/>
          </a:prstGeom>
        </p:spPr>
        <p:style>
          <a:lnRef idx="0">
            <a:schemeClr val="accent1"/>
          </a:lnRef>
          <a:fillRef idx="3">
            <a:schemeClr val="accent1"/>
          </a:fillRef>
          <a:effectRef idx="3">
            <a:schemeClr val="accent1"/>
          </a:effectRef>
          <a:fontRef idx="minor">
            <a:schemeClr val="lt1"/>
          </a:fontRef>
        </p:style>
        <p:txBody>
          <a:bodyPr rtlCol="1" anchor="ctr"/>
          <a:lstStyle/>
          <a:p>
            <a:pPr algn="ctr"/>
            <a:r>
              <a:rPr lang="ar-SA"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rPr>
              <a:t>بطاقة خروج </a:t>
            </a:r>
            <a:endParaRPr lang="ar-JO" sz="1600" b="1" dirty="0">
              <a:solidFill>
                <a:schemeClr val="bg1"/>
              </a:solidFill>
              <a:effectLst>
                <a:outerShdw blurRad="38100" dist="38100" dir="2700000" algn="tl">
                  <a:srgbClr val="000000">
                    <a:alpha val="43137"/>
                  </a:srgbClr>
                </a:outerShdw>
              </a:effectLst>
              <a:latin typeface="HelveticaNeueLT Arabic 55 Roman" panose="020B0604020202020204" pitchFamily="34" charset="-78"/>
              <a:cs typeface="HelveticaNeueLT Arabic 55 Roman" panose="020B0604020202020204" pitchFamily="34" charset="-78"/>
            </a:endParaRPr>
          </a:p>
        </p:txBody>
      </p:sp>
      <p:sp>
        <p:nvSpPr>
          <p:cNvPr id="25" name="Double Wave 24">
            <a:extLst>
              <a:ext uri="{FF2B5EF4-FFF2-40B4-BE49-F238E27FC236}">
                <a16:creationId xmlns:a16="http://schemas.microsoft.com/office/drawing/2014/main" id="{EE777FD2-5A27-442A-A1BE-FB91493B69B6}"/>
              </a:ext>
            </a:extLst>
          </p:cNvPr>
          <p:cNvSpPr/>
          <p:nvPr/>
        </p:nvSpPr>
        <p:spPr>
          <a:xfrm>
            <a:off x="7833685" y="9257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28" name="Double Wave 27">
            <a:extLst>
              <a:ext uri="{FF2B5EF4-FFF2-40B4-BE49-F238E27FC236}">
                <a16:creationId xmlns:a16="http://schemas.microsoft.com/office/drawing/2014/main" id="{92756E55-11C0-41D4-A70E-D9F2B0C61D4E}"/>
              </a:ext>
            </a:extLst>
          </p:cNvPr>
          <p:cNvSpPr/>
          <p:nvPr/>
        </p:nvSpPr>
        <p:spPr>
          <a:xfrm>
            <a:off x="5782044" y="9257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5" name="Double Wave 44">
            <a:extLst>
              <a:ext uri="{FF2B5EF4-FFF2-40B4-BE49-F238E27FC236}">
                <a16:creationId xmlns:a16="http://schemas.microsoft.com/office/drawing/2014/main" id="{B6AF17EE-ECB2-4D84-8A27-78C21CEEC430}"/>
              </a:ext>
            </a:extLst>
          </p:cNvPr>
          <p:cNvSpPr/>
          <p:nvPr/>
        </p:nvSpPr>
        <p:spPr>
          <a:xfrm>
            <a:off x="3911103" y="110510"/>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الوحدة:</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الأولى</a:t>
            </a: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6" name="Double Wave 45">
            <a:extLst>
              <a:ext uri="{FF2B5EF4-FFF2-40B4-BE49-F238E27FC236}">
                <a16:creationId xmlns:a16="http://schemas.microsoft.com/office/drawing/2014/main" id="{755207EB-C5AF-4B94-BC54-B7179493CA60}"/>
              </a:ext>
            </a:extLst>
          </p:cNvPr>
          <p:cNvSpPr/>
          <p:nvPr/>
        </p:nvSpPr>
        <p:spPr>
          <a:xfrm>
            <a:off x="759450" y="110509"/>
            <a:ext cx="3303113" cy="353569"/>
          </a:xfrm>
          <a:prstGeom prst="doubleWave">
            <a:avLst>
              <a:gd name="adj1" fmla="val 0"/>
              <a:gd name="adj2" fmla="val 3973"/>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الدرس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الثالث</a:t>
            </a:r>
          </a:p>
        </p:txBody>
      </p:sp>
      <p:sp>
        <p:nvSpPr>
          <p:cNvPr id="47" name="Double Wave 46">
            <a:extLst>
              <a:ext uri="{FF2B5EF4-FFF2-40B4-BE49-F238E27FC236}">
                <a16:creationId xmlns:a16="http://schemas.microsoft.com/office/drawing/2014/main" id="{5B0619BE-A95D-4873-BB68-73753E5CF5A2}"/>
              </a:ext>
            </a:extLst>
          </p:cNvPr>
          <p:cNvSpPr/>
          <p:nvPr/>
        </p:nvSpPr>
        <p:spPr>
          <a:xfrm>
            <a:off x="7864104" y="96629"/>
            <a:ext cx="2703927"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المادة: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التربية الاسلامية</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55 Roman" panose="020B0604020202020204" pitchFamily="34" charset="-78"/>
              <a:cs typeface="HelveticaNeueLT Arabic 55 Roman" panose="020B0604020202020204" pitchFamily="34" charset="-78"/>
            </a:endParaRPr>
          </a:p>
        </p:txBody>
      </p:sp>
      <p:sp>
        <p:nvSpPr>
          <p:cNvPr id="48" name="Double Wave 47">
            <a:extLst>
              <a:ext uri="{FF2B5EF4-FFF2-40B4-BE49-F238E27FC236}">
                <a16:creationId xmlns:a16="http://schemas.microsoft.com/office/drawing/2014/main" id="{273B05E9-E809-4E76-BC93-D2637D3D2F94}"/>
              </a:ext>
            </a:extLst>
          </p:cNvPr>
          <p:cNvSpPr/>
          <p:nvPr/>
        </p:nvSpPr>
        <p:spPr>
          <a:xfrm>
            <a:off x="5867209" y="110509"/>
            <a:ext cx="2148355" cy="353569"/>
          </a:xfrm>
          <a:prstGeom prst="doubleWave">
            <a:avLst>
              <a:gd name="adj1" fmla="val 0"/>
              <a:gd name="adj2" fmla="val 6741"/>
            </a:avLst>
          </a:prstGeom>
          <a:ln/>
        </p:spPr>
        <p:style>
          <a:lnRef idx="0">
            <a:schemeClr val="accent1"/>
          </a:lnRef>
          <a:fillRef idx="3">
            <a:schemeClr val="accent1"/>
          </a:fillRef>
          <a:effectRef idx="3">
            <a:schemeClr val="accent1"/>
          </a:effectRef>
          <a:fontRef idx="minor">
            <a:schemeClr val="lt1"/>
          </a:fontRef>
        </p:style>
        <p:txBody>
          <a:bodyPr rtlCol="1" anchor="ctr"/>
          <a:lstStyle/>
          <a:p>
            <a:pPr algn="r"/>
            <a:r>
              <a:rPr lang="ar-SA"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الصف :</a:t>
            </a:r>
            <a:r>
              <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السادس</a:t>
            </a:r>
            <a:r>
              <a:rPr lang="en-US"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rPr>
              <a:t>  </a:t>
            </a:r>
            <a:endParaRPr lang="ar-JO" sz="1600" b="1" dirty="0">
              <a:ln/>
              <a:solidFill>
                <a:schemeClr val="bg1"/>
              </a:solidFill>
              <a:effectLst>
                <a:outerShdw blurRad="38100" dist="19050" dir="2700000" algn="tl" rotWithShape="0">
                  <a:schemeClr val="dk1">
                    <a:lumMod val="50000"/>
                    <a:alpha val="40000"/>
                  </a:schemeClr>
                </a:outerShdw>
              </a:effectLst>
              <a:latin typeface="HelveticaNeueLT Arabic 45 Light" panose="020B0403020202020204" pitchFamily="34" charset="-78"/>
              <a:cs typeface="HelveticaNeueLT Arabic 45 Light" panose="020B0403020202020204" pitchFamily="34" charset="-78"/>
            </a:endParaRPr>
          </a:p>
        </p:txBody>
      </p:sp>
      <p:sp>
        <p:nvSpPr>
          <p:cNvPr id="49" name="TextBox 48">
            <a:extLst>
              <a:ext uri="{FF2B5EF4-FFF2-40B4-BE49-F238E27FC236}">
                <a16:creationId xmlns:a16="http://schemas.microsoft.com/office/drawing/2014/main" id="{B453D2C2-3B89-4B08-B393-25B7BF883814}"/>
              </a:ext>
            </a:extLst>
          </p:cNvPr>
          <p:cNvSpPr txBox="1"/>
          <p:nvPr/>
        </p:nvSpPr>
        <p:spPr>
          <a:xfrm>
            <a:off x="2661882" y="2088771"/>
            <a:ext cx="5617029" cy="492443"/>
          </a:xfrm>
          <a:prstGeom prst="rect">
            <a:avLst/>
          </a:prstGeom>
          <a:solidFill>
            <a:srgbClr val="FFFFFF"/>
          </a:solidFill>
          <a:ln w="38100" cap="flat" cmpd="sng" algn="ctr">
            <a:solidFill>
              <a:srgbClr val="4E0A0A"/>
            </a:solidFill>
            <a:prstDash val="solid"/>
          </a:ln>
          <a:effectLst>
            <a:outerShdw blurRad="40000" dist="20000" dir="5400000" rotWithShape="0">
              <a:srgbClr val="000000">
                <a:alpha val="38000"/>
              </a:srgbClr>
            </a:outerShdw>
          </a:effectLst>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26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Zen Loop"/>
              </a:rPr>
              <a:t>ما اسم الجبل الذي يقع فيه غار حراء؟</a:t>
            </a:r>
            <a:endParaRPr kumimoji="0" lang="en-US" sz="2600" b="1" i="0" u="none" strike="noStrike" kern="0" cap="none" spc="0" normalizeH="0" baseline="0" noProof="0" dirty="0">
              <a:ln>
                <a:noFill/>
              </a:ln>
              <a:solidFill>
                <a:srgbClr val="3B290C"/>
              </a:solidFill>
              <a:effectLst/>
              <a:uLnTx/>
              <a:uFillTx/>
              <a:latin typeface="Arial"/>
              <a:ea typeface="Calibri" panose="020F0502020204030204" pitchFamily="34" charset="0"/>
              <a:cs typeface="Calibri" panose="020F0502020204030204" pitchFamily="34" charset="0"/>
              <a:sym typeface="Zen Loop"/>
            </a:endParaRPr>
          </a:p>
        </p:txBody>
      </p:sp>
      <p:sp>
        <p:nvSpPr>
          <p:cNvPr id="50" name="Rectangle: Folded Corner 49">
            <a:extLst>
              <a:ext uri="{FF2B5EF4-FFF2-40B4-BE49-F238E27FC236}">
                <a16:creationId xmlns:a16="http://schemas.microsoft.com/office/drawing/2014/main" id="{E34DB259-62B5-435F-9B5F-67A3B6111BBA}"/>
              </a:ext>
            </a:extLst>
          </p:cNvPr>
          <p:cNvSpPr/>
          <p:nvPr/>
        </p:nvSpPr>
        <p:spPr>
          <a:xfrm>
            <a:off x="3881082" y="3199114"/>
            <a:ext cx="3581400" cy="2057400"/>
          </a:xfrm>
          <a:prstGeom prst="foldedCorner">
            <a:avLst>
              <a:gd name="adj" fmla="val 35186"/>
            </a:avLst>
          </a:prstGeom>
          <a:solidFill>
            <a:srgbClr val="4E0A0A"/>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ar-JO" sz="72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rPr>
              <a:t>جبل النّور</a:t>
            </a:r>
            <a:endParaRPr kumimoji="0" lang="en-US" sz="7200" b="1" i="0" u="none" strike="noStrike" kern="0" cap="none" spc="0" normalizeH="0" baseline="0" noProof="0" dirty="0">
              <a:ln>
                <a:noFill/>
              </a:ln>
              <a:solidFill>
                <a:srgbClr val="3B290C">
                  <a:lumMod val="10000"/>
                  <a:lumOff val="90000"/>
                </a:srgbClr>
              </a:solidFill>
              <a:effectLst>
                <a:outerShdw blurRad="38100" dist="38100" dir="2700000" algn="tl">
                  <a:srgbClr val="000000">
                    <a:alpha val="43137"/>
                  </a:srgbClr>
                </a:outerShdw>
              </a:effectLst>
              <a:uLnTx/>
              <a:uFillTx/>
              <a:latin typeface="Arial"/>
              <a:ea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2425072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1507</TotalTime>
  <Words>1440</Words>
  <Application>Microsoft Office PowerPoint</Application>
  <PresentationFormat>Widescreen</PresentationFormat>
  <Paragraphs>524</Paragraphs>
  <Slides>28</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Adobe Arabic</vt:lpstr>
      <vt:lpstr>adonis-web</vt:lpstr>
      <vt:lpstr>AGA Aladdin Regular</vt:lpstr>
      <vt:lpstr>AGA Battouta Regular</vt:lpstr>
      <vt:lpstr>Arial</vt:lpstr>
      <vt:lpstr>Calibri</vt:lpstr>
      <vt:lpstr>Calibri Light</vt:lpstr>
      <vt:lpstr>HelveticaNeueLT Arabic 45 Light</vt:lpstr>
      <vt:lpstr>HelveticaNeueLT Arabic 55 Roman</vt:lpstr>
      <vt:lpstr>Zen Loop</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Ghassan Hazza</dc:creator>
  <cp:lastModifiedBy>user</cp:lastModifiedBy>
  <cp:revision>179</cp:revision>
  <dcterms:created xsi:type="dcterms:W3CDTF">2019-06-13T08:00:41Z</dcterms:created>
  <dcterms:modified xsi:type="dcterms:W3CDTF">2025-09-14T08:20:57Z</dcterms:modified>
</cp:coreProperties>
</file>