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aneen" panose="020B0604020202020204" charset="-7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svg"/><Relationship Id="rId10" Type="http://schemas.openxmlformats.org/officeDocument/2006/relationships/image" Target="../media/image46.svg"/><Relationship Id="rId4" Type="http://schemas.openxmlformats.org/officeDocument/2006/relationships/image" Target="../media/image13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12" Type="http://schemas.openxmlformats.org/officeDocument/2006/relationships/image" Target="../media/image4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8.pn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0.svg"/><Relationship Id="rId3" Type="http://schemas.openxmlformats.org/officeDocument/2006/relationships/image" Target="../media/image38.svg"/><Relationship Id="rId7" Type="http://schemas.openxmlformats.org/officeDocument/2006/relationships/image" Target="../media/image28.svg"/><Relationship Id="rId12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3.svg"/><Relationship Id="rId5" Type="http://schemas.openxmlformats.org/officeDocument/2006/relationships/image" Target="../media/image18.svg"/><Relationship Id="rId10" Type="http://schemas.openxmlformats.org/officeDocument/2006/relationships/image" Target="../media/image52.png"/><Relationship Id="rId4" Type="http://schemas.openxmlformats.org/officeDocument/2006/relationships/image" Target="../media/image17.png"/><Relationship Id="rId9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svg"/><Relationship Id="rId10" Type="http://schemas.openxmlformats.org/officeDocument/2006/relationships/image" Target="../media/image46.svg"/><Relationship Id="rId4" Type="http://schemas.openxmlformats.org/officeDocument/2006/relationships/image" Target="../media/image13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svg"/><Relationship Id="rId5" Type="http://schemas.openxmlformats.org/officeDocument/2006/relationships/image" Target="../media/image14.sv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3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5.png"/><Relationship Id="rId5" Type="http://schemas.openxmlformats.org/officeDocument/2006/relationships/image" Target="../media/image16.sv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svg"/><Relationship Id="rId7" Type="http://schemas.openxmlformats.org/officeDocument/2006/relationships/image" Target="../media/image28.svg"/><Relationship Id="rId12" Type="http://schemas.openxmlformats.org/officeDocument/2006/relationships/image" Target="../media/image33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91669">
            <a:off x="3278791" y="1594787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7" y="0"/>
                </a:lnTo>
                <a:lnTo>
                  <a:pt x="1737857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19757" flipV="1">
            <a:off x="13916918" y="3556969"/>
            <a:ext cx="4560715" cy="4833128"/>
          </a:xfrm>
          <a:custGeom>
            <a:avLst/>
            <a:gdLst/>
            <a:ahLst/>
            <a:cxnLst/>
            <a:rect l="l" t="t" r="r" b="b"/>
            <a:pathLst>
              <a:path w="4560715" h="4833128">
                <a:moveTo>
                  <a:pt x="0" y="4833128"/>
                </a:moveTo>
                <a:lnTo>
                  <a:pt x="4560715" y="4833128"/>
                </a:lnTo>
                <a:lnTo>
                  <a:pt x="4560715" y="0"/>
                </a:lnTo>
                <a:lnTo>
                  <a:pt x="0" y="0"/>
                </a:lnTo>
                <a:lnTo>
                  <a:pt x="0" y="483312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99026">
            <a:off x="12410226" y="3268721"/>
            <a:ext cx="1719464" cy="2465181"/>
          </a:xfrm>
          <a:custGeom>
            <a:avLst/>
            <a:gdLst/>
            <a:ahLst/>
            <a:cxnLst/>
            <a:rect l="l" t="t" r="r" b="b"/>
            <a:pathLst>
              <a:path w="1719464" h="2465181">
                <a:moveTo>
                  <a:pt x="0" y="0"/>
                </a:moveTo>
                <a:lnTo>
                  <a:pt x="1719463" y="0"/>
                </a:lnTo>
                <a:lnTo>
                  <a:pt x="1719463" y="2465181"/>
                </a:lnTo>
                <a:lnTo>
                  <a:pt x="0" y="24651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46098" y="877576"/>
            <a:ext cx="11301259" cy="2316758"/>
          </a:xfrm>
          <a:custGeom>
            <a:avLst/>
            <a:gdLst/>
            <a:ahLst/>
            <a:cxnLst/>
            <a:rect l="l" t="t" r="r" b="b"/>
            <a:pathLst>
              <a:path w="11301259" h="2316758">
                <a:moveTo>
                  <a:pt x="0" y="0"/>
                </a:moveTo>
                <a:lnTo>
                  <a:pt x="11301259" y="0"/>
                </a:lnTo>
                <a:lnTo>
                  <a:pt x="11301259" y="2316758"/>
                </a:lnTo>
                <a:lnTo>
                  <a:pt x="0" y="23167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40221" y="3089559"/>
            <a:ext cx="8889987" cy="473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559"/>
              </a:lnSpc>
            </a:pPr>
            <a:r>
              <a:rPr lang="ar-EG" sz="5399">
                <a:solidFill>
                  <a:srgbClr val="000000"/>
                </a:solidFill>
                <a:latin typeface="Haneen"/>
                <a:ea typeface="Haneen"/>
                <a:cs typeface="Haneen"/>
                <a:sym typeface="Haneen"/>
                <a:rtl/>
              </a:rPr>
              <a:t>الوحدة: الأولى</a:t>
            </a:r>
          </a:p>
          <a:p>
            <a:pPr algn="r" rtl="1">
              <a:lnSpc>
                <a:spcPts val="7559"/>
              </a:lnSpc>
            </a:pPr>
            <a:r>
              <a:rPr lang="ar-EG" sz="5399">
                <a:solidFill>
                  <a:srgbClr val="000000"/>
                </a:solidFill>
                <a:latin typeface="Haneen"/>
                <a:ea typeface="Haneen"/>
                <a:cs typeface="Haneen"/>
                <a:sym typeface="Haneen"/>
                <a:rtl/>
              </a:rPr>
              <a:t>الدرس الأول: أحكام الميم الساكنة</a:t>
            </a:r>
          </a:p>
          <a:p>
            <a:pPr algn="r" rtl="1">
              <a:lnSpc>
                <a:spcPts val="7559"/>
              </a:lnSpc>
            </a:pPr>
            <a:r>
              <a:rPr lang="ar-EG" sz="5399">
                <a:solidFill>
                  <a:srgbClr val="000000"/>
                </a:solidFill>
                <a:latin typeface="Haneen"/>
                <a:ea typeface="Haneen"/>
                <a:cs typeface="Haneen"/>
                <a:sym typeface="Haneen"/>
                <a:rtl/>
              </a:rPr>
              <a:t>الصفحة: </a:t>
            </a:r>
            <a:r>
              <a:rPr lang="en-US" sz="5399">
                <a:solidFill>
                  <a:srgbClr val="000000"/>
                </a:solidFill>
                <a:latin typeface="Haneen"/>
                <a:ea typeface="Haneen"/>
                <a:cs typeface="Haneen"/>
                <a:sym typeface="Haneen"/>
              </a:rPr>
              <a:t>17</a:t>
            </a:r>
          </a:p>
          <a:p>
            <a:pPr algn="r" rtl="1">
              <a:lnSpc>
                <a:spcPts val="7559"/>
              </a:lnSpc>
            </a:pPr>
            <a:r>
              <a:rPr lang="ar-EG" sz="5399">
                <a:solidFill>
                  <a:srgbClr val="000000"/>
                </a:solidFill>
                <a:latin typeface="Haneen"/>
                <a:ea typeface="Haneen"/>
                <a:cs typeface="Haneen"/>
                <a:sym typeface="Haneen"/>
                <a:rtl/>
              </a:rPr>
              <a:t>المبحث: التربية الإسلامية</a:t>
            </a:r>
          </a:p>
          <a:p>
            <a:pPr algn="r" rtl="1">
              <a:lnSpc>
                <a:spcPts val="7559"/>
              </a:lnSpc>
              <a:spcBef>
                <a:spcPct val="0"/>
              </a:spcBef>
            </a:pPr>
            <a:r>
              <a:rPr lang="ar-EG" sz="5399">
                <a:solidFill>
                  <a:srgbClr val="000000"/>
                </a:solidFill>
                <a:latin typeface="Haneen"/>
                <a:ea typeface="Haneen"/>
                <a:cs typeface="Haneen"/>
                <a:sym typeface="Haneen"/>
                <a:rtl/>
              </a:rPr>
              <a:t>الصف: السادس </a:t>
            </a:r>
          </a:p>
        </p:txBody>
      </p:sp>
      <p:sp>
        <p:nvSpPr>
          <p:cNvPr id="9" name="Freeform 9"/>
          <p:cNvSpPr/>
          <p:nvPr/>
        </p:nvSpPr>
        <p:spPr>
          <a:xfrm>
            <a:off x="14293280" y="4699979"/>
            <a:ext cx="3994720" cy="5587021"/>
          </a:xfrm>
          <a:custGeom>
            <a:avLst/>
            <a:gdLst/>
            <a:ahLst/>
            <a:cxnLst/>
            <a:rect l="l" t="t" r="r" b="b"/>
            <a:pathLst>
              <a:path w="3994720" h="5587021">
                <a:moveTo>
                  <a:pt x="0" y="0"/>
                </a:moveTo>
                <a:lnTo>
                  <a:pt x="3994720" y="0"/>
                </a:lnTo>
                <a:lnTo>
                  <a:pt x="3994720" y="5587021"/>
                </a:lnTo>
                <a:lnTo>
                  <a:pt x="0" y="55870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-149539"/>
            <a:ext cx="10789323" cy="10436539"/>
          </a:xfrm>
          <a:custGeom>
            <a:avLst/>
            <a:gdLst/>
            <a:ahLst/>
            <a:cxnLst/>
            <a:rect l="l" t="t" r="r" b="b"/>
            <a:pathLst>
              <a:path w="10789323" h="10436539">
                <a:moveTo>
                  <a:pt x="0" y="0"/>
                </a:moveTo>
                <a:lnTo>
                  <a:pt x="10789323" y="0"/>
                </a:lnTo>
                <a:lnTo>
                  <a:pt x="10789323" y="10436539"/>
                </a:lnTo>
                <a:lnTo>
                  <a:pt x="0" y="104365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4" name="Freeform 4"/>
          <p:cNvSpPr/>
          <p:nvPr/>
        </p:nvSpPr>
        <p:spPr>
          <a:xfrm rot="-1568932">
            <a:off x="1485922" y="1536885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13920" y="6856667"/>
            <a:ext cx="3539744" cy="3430333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0727">
            <a:off x="3193661" y="85748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86159" y="818857"/>
            <a:ext cx="11027760" cy="8808423"/>
          </a:xfrm>
          <a:custGeom>
            <a:avLst/>
            <a:gdLst/>
            <a:ahLst/>
            <a:cxnLst/>
            <a:rect l="l" t="t" r="r" b="b"/>
            <a:pathLst>
              <a:path w="11027760" h="8808423">
                <a:moveTo>
                  <a:pt x="0" y="0"/>
                </a:moveTo>
                <a:lnTo>
                  <a:pt x="11027761" y="0"/>
                </a:lnTo>
                <a:lnTo>
                  <a:pt x="11027761" y="8808424"/>
                </a:lnTo>
                <a:lnTo>
                  <a:pt x="0" y="88084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95250" cap="sq">
            <a:solidFill>
              <a:srgbClr val="000000"/>
            </a:solidFill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0" y="7420479"/>
            <a:ext cx="2741111" cy="2866521"/>
          </a:xfrm>
          <a:custGeom>
            <a:avLst/>
            <a:gdLst/>
            <a:ahLst/>
            <a:cxnLst/>
            <a:rect l="l" t="t" r="r" b="b"/>
            <a:pathLst>
              <a:path w="2741111" h="2866521">
                <a:moveTo>
                  <a:pt x="0" y="0"/>
                </a:moveTo>
                <a:lnTo>
                  <a:pt x="2741111" y="0"/>
                </a:lnTo>
                <a:lnTo>
                  <a:pt x="2741111" y="2866521"/>
                </a:lnTo>
                <a:lnTo>
                  <a:pt x="0" y="28665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40927" y="-75598"/>
            <a:ext cx="2126844" cy="209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66"/>
              </a:lnSpc>
            </a:pPr>
            <a:r>
              <a:rPr lang="ar-EG" sz="6047">
                <a:solidFill>
                  <a:srgbClr val="ADBE58"/>
                </a:solidFill>
                <a:latin typeface="Haneen"/>
                <a:ea typeface="Haneen"/>
                <a:cs typeface="Haneen"/>
                <a:sym typeface="Haneen"/>
                <a:rtl/>
              </a:rPr>
              <a:t>التقييم</a:t>
            </a:r>
          </a:p>
          <a:p>
            <a:pPr algn="r" rtl="1">
              <a:lnSpc>
                <a:spcPts val="8466"/>
              </a:lnSpc>
              <a:spcBef>
                <a:spcPct val="0"/>
              </a:spcBef>
            </a:pPr>
            <a:r>
              <a:rPr lang="ar-EG" sz="6047">
                <a:solidFill>
                  <a:srgbClr val="ADBE58"/>
                </a:solidFill>
                <a:latin typeface="Haneen"/>
                <a:ea typeface="Haneen"/>
                <a:cs typeface="Haneen"/>
                <a:sym typeface="Haneen"/>
                <a:rtl/>
              </a:rPr>
              <a:t> التكويني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810620" y="1923448"/>
            <a:ext cx="2843043" cy="37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486"/>
              </a:lnSpc>
            </a:pPr>
            <a:r>
              <a:rPr lang="ar-EG" sz="5347">
                <a:solidFill>
                  <a:srgbClr val="EB04A3"/>
                </a:solidFill>
                <a:latin typeface="Haneen"/>
                <a:ea typeface="Haneen"/>
                <a:cs typeface="Haneen"/>
                <a:sym typeface="Haneen"/>
                <a:rtl/>
              </a:rPr>
              <a:t>باستخدام استراتيجية  </a:t>
            </a:r>
          </a:p>
          <a:p>
            <a:pPr algn="l">
              <a:lnSpc>
                <a:spcPts val="7486"/>
              </a:lnSpc>
              <a:spcBef>
                <a:spcPct val="0"/>
              </a:spcBef>
            </a:pPr>
            <a:r>
              <a:rPr lang="en-US" sz="5347">
                <a:solidFill>
                  <a:srgbClr val="EB04A3"/>
                </a:solidFill>
                <a:latin typeface="Haneen"/>
                <a:ea typeface="Haneen"/>
                <a:cs typeface="Haneen"/>
                <a:sym typeface="Haneen"/>
              </a:rPr>
              <a:t>Rally coach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91669">
            <a:off x="3278791" y="1594787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7" y="0"/>
                </a:lnTo>
                <a:lnTo>
                  <a:pt x="1737857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4508551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19757" flipV="1">
            <a:off x="13984448" y="1012389"/>
            <a:ext cx="4560715" cy="4833128"/>
          </a:xfrm>
          <a:custGeom>
            <a:avLst/>
            <a:gdLst/>
            <a:ahLst/>
            <a:cxnLst/>
            <a:rect l="l" t="t" r="r" b="b"/>
            <a:pathLst>
              <a:path w="4560715" h="4833128">
                <a:moveTo>
                  <a:pt x="0" y="4833128"/>
                </a:moveTo>
                <a:lnTo>
                  <a:pt x="4560715" y="4833128"/>
                </a:lnTo>
                <a:lnTo>
                  <a:pt x="4560715" y="0"/>
                </a:lnTo>
                <a:lnTo>
                  <a:pt x="0" y="0"/>
                </a:lnTo>
                <a:lnTo>
                  <a:pt x="0" y="483312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99026">
            <a:off x="10496119" y="1961744"/>
            <a:ext cx="1719464" cy="2465181"/>
          </a:xfrm>
          <a:custGeom>
            <a:avLst/>
            <a:gdLst/>
            <a:ahLst/>
            <a:cxnLst/>
            <a:rect l="l" t="t" r="r" b="b"/>
            <a:pathLst>
              <a:path w="1719464" h="2465181">
                <a:moveTo>
                  <a:pt x="0" y="0"/>
                </a:moveTo>
                <a:lnTo>
                  <a:pt x="1719463" y="0"/>
                </a:lnTo>
                <a:lnTo>
                  <a:pt x="1719463" y="2465181"/>
                </a:lnTo>
                <a:lnTo>
                  <a:pt x="0" y="2465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58784" y="1455413"/>
            <a:ext cx="6398419" cy="229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8743"/>
              </a:lnSpc>
              <a:spcBef>
                <a:spcPct val="0"/>
              </a:spcBef>
            </a:pPr>
            <a:r>
              <a:rPr lang="ar-EG" sz="13388">
                <a:solidFill>
                  <a:srgbClr val="EB04A3"/>
                </a:solidFill>
                <a:latin typeface="Haneen"/>
                <a:ea typeface="Haneen"/>
                <a:cs typeface="Haneen"/>
                <a:sym typeface="Haneen"/>
                <a:rtl/>
              </a:rPr>
              <a:t>التفكير الناقد</a:t>
            </a:r>
          </a:p>
        </p:txBody>
      </p:sp>
      <p:sp>
        <p:nvSpPr>
          <p:cNvPr id="9" name="Freeform 9"/>
          <p:cNvSpPr/>
          <p:nvPr/>
        </p:nvSpPr>
        <p:spPr>
          <a:xfrm>
            <a:off x="7157750" y="739152"/>
            <a:ext cx="3721674" cy="8808696"/>
          </a:xfrm>
          <a:custGeom>
            <a:avLst/>
            <a:gdLst/>
            <a:ahLst/>
            <a:cxnLst/>
            <a:rect l="l" t="t" r="r" b="b"/>
            <a:pathLst>
              <a:path w="3721674" h="8808696">
                <a:moveTo>
                  <a:pt x="0" y="0"/>
                </a:moveTo>
                <a:lnTo>
                  <a:pt x="3721674" y="0"/>
                </a:lnTo>
                <a:lnTo>
                  <a:pt x="3721674" y="8808696"/>
                </a:lnTo>
                <a:lnTo>
                  <a:pt x="0" y="88086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91669">
            <a:off x="3278791" y="1594787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7" y="0"/>
                </a:lnTo>
                <a:lnTo>
                  <a:pt x="1737857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19757" flipV="1">
            <a:off x="15627681" y="5041686"/>
            <a:ext cx="4560715" cy="4833128"/>
          </a:xfrm>
          <a:custGeom>
            <a:avLst/>
            <a:gdLst/>
            <a:ahLst/>
            <a:cxnLst/>
            <a:rect l="l" t="t" r="r" b="b"/>
            <a:pathLst>
              <a:path w="4560715" h="4833128">
                <a:moveTo>
                  <a:pt x="0" y="4833128"/>
                </a:moveTo>
                <a:lnTo>
                  <a:pt x="4560715" y="4833128"/>
                </a:lnTo>
                <a:lnTo>
                  <a:pt x="4560715" y="0"/>
                </a:lnTo>
                <a:lnTo>
                  <a:pt x="0" y="0"/>
                </a:lnTo>
                <a:lnTo>
                  <a:pt x="0" y="483312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96727" y="648213"/>
            <a:ext cx="3721674" cy="8808696"/>
          </a:xfrm>
          <a:custGeom>
            <a:avLst/>
            <a:gdLst/>
            <a:ahLst/>
            <a:cxnLst/>
            <a:rect l="l" t="t" r="r" b="b"/>
            <a:pathLst>
              <a:path w="3721674" h="8808696">
                <a:moveTo>
                  <a:pt x="0" y="0"/>
                </a:moveTo>
                <a:lnTo>
                  <a:pt x="3721674" y="0"/>
                </a:lnTo>
                <a:lnTo>
                  <a:pt x="3721674" y="8808697"/>
                </a:lnTo>
                <a:lnTo>
                  <a:pt x="0" y="8808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94881"/>
            <a:ext cx="8584952" cy="10192119"/>
          </a:xfrm>
          <a:custGeom>
            <a:avLst/>
            <a:gdLst/>
            <a:ahLst/>
            <a:cxnLst/>
            <a:rect l="l" t="t" r="r" b="b"/>
            <a:pathLst>
              <a:path w="8584952" h="10192119">
                <a:moveTo>
                  <a:pt x="0" y="0"/>
                </a:moveTo>
                <a:lnTo>
                  <a:pt x="8584952" y="0"/>
                </a:lnTo>
                <a:lnTo>
                  <a:pt x="8584952" y="10192119"/>
                </a:lnTo>
                <a:lnTo>
                  <a:pt x="0" y="101921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02261" y="630339"/>
            <a:ext cx="6377120" cy="808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706"/>
              </a:lnSpc>
            </a:pPr>
            <a:r>
              <a:rPr lang="ar-EG" sz="7647">
                <a:solidFill>
                  <a:srgbClr val="BE50AF"/>
                </a:solidFill>
                <a:latin typeface="Haneen"/>
                <a:ea typeface="Haneen"/>
                <a:cs typeface="Haneen"/>
                <a:sym typeface="Haneen"/>
                <a:rtl/>
              </a:rPr>
              <a:t>باستخدام استراتيجية </a:t>
            </a:r>
          </a:p>
          <a:p>
            <a:pPr algn="l">
              <a:lnSpc>
                <a:spcPts val="10706"/>
              </a:lnSpc>
            </a:pPr>
            <a:r>
              <a:rPr lang="en-US" sz="7647">
                <a:solidFill>
                  <a:srgbClr val="BE50AF"/>
                </a:solidFill>
                <a:latin typeface="Haneen"/>
                <a:ea typeface="Haneen"/>
                <a:cs typeface="Haneen"/>
                <a:sym typeface="Haneen"/>
              </a:rPr>
              <a:t>Rally Robin</a:t>
            </a:r>
          </a:p>
          <a:p>
            <a:pPr algn="r" rtl="1">
              <a:lnSpc>
                <a:spcPts val="10706"/>
              </a:lnSpc>
              <a:spcBef>
                <a:spcPct val="0"/>
              </a:spcBef>
            </a:pPr>
            <a:r>
              <a:rPr lang="ar-EG" sz="7647">
                <a:solidFill>
                  <a:srgbClr val="BE50AF"/>
                </a:solidFill>
                <a:latin typeface="Haneen"/>
                <a:ea typeface="Haneen"/>
                <a:cs typeface="Haneen"/>
                <a:sym typeface="Haneen"/>
                <a:rtl/>
              </a:rPr>
              <a:t>أتلو الآيات الكريمة، وتعاون على تصويب الأخطاء.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4" name="Freeform 4"/>
          <p:cNvSpPr/>
          <p:nvPr/>
        </p:nvSpPr>
        <p:spPr>
          <a:xfrm rot="-1568932">
            <a:off x="1485922" y="1536885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13920" y="6856667"/>
            <a:ext cx="3539744" cy="3430333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0727">
            <a:off x="3193661" y="85748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7420479"/>
            <a:ext cx="2741111" cy="2866521"/>
          </a:xfrm>
          <a:custGeom>
            <a:avLst/>
            <a:gdLst/>
            <a:ahLst/>
            <a:cxnLst/>
            <a:rect l="l" t="t" r="r" b="b"/>
            <a:pathLst>
              <a:path w="2741111" h="2866521">
                <a:moveTo>
                  <a:pt x="0" y="0"/>
                </a:moveTo>
                <a:lnTo>
                  <a:pt x="2741111" y="0"/>
                </a:lnTo>
                <a:lnTo>
                  <a:pt x="2741111" y="2866521"/>
                </a:lnTo>
                <a:lnTo>
                  <a:pt x="0" y="2866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400" y="2861"/>
            <a:ext cx="10789323" cy="10436539"/>
          </a:xfrm>
          <a:custGeom>
            <a:avLst/>
            <a:gdLst/>
            <a:ahLst/>
            <a:cxnLst/>
            <a:rect l="l" t="t" r="r" b="b"/>
            <a:pathLst>
              <a:path w="10789323" h="10436539">
                <a:moveTo>
                  <a:pt x="0" y="0"/>
                </a:moveTo>
                <a:lnTo>
                  <a:pt x="10789323" y="0"/>
                </a:lnTo>
                <a:lnTo>
                  <a:pt x="10789323" y="10436539"/>
                </a:lnTo>
                <a:lnTo>
                  <a:pt x="0" y="104365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5400000">
            <a:off x="7995934" y="-581725"/>
            <a:ext cx="3445789" cy="13164091"/>
          </a:xfrm>
          <a:custGeom>
            <a:avLst/>
            <a:gdLst/>
            <a:ahLst/>
            <a:cxnLst/>
            <a:rect l="l" t="t" r="r" b="b"/>
            <a:pathLst>
              <a:path w="3445789" h="13164091">
                <a:moveTo>
                  <a:pt x="0" y="0"/>
                </a:moveTo>
                <a:lnTo>
                  <a:pt x="3445789" y="0"/>
                </a:lnTo>
                <a:lnTo>
                  <a:pt x="3445789" y="13164091"/>
                </a:lnTo>
                <a:lnTo>
                  <a:pt x="0" y="131640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695129" y="4618671"/>
            <a:ext cx="2047399" cy="223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945"/>
              </a:lnSpc>
            </a:pPr>
            <a:r>
              <a:rPr lang="ar-EG" sz="6389">
                <a:solidFill>
                  <a:srgbClr val="BE50AF"/>
                </a:solidFill>
                <a:latin typeface="Haneen"/>
                <a:ea typeface="Haneen"/>
                <a:cs typeface="Haneen"/>
                <a:sym typeface="Haneen"/>
                <a:rtl/>
              </a:rPr>
              <a:t>الإخفاء </a:t>
            </a:r>
          </a:p>
          <a:p>
            <a:pPr algn="ctr" rtl="1">
              <a:lnSpc>
                <a:spcPts val="8945"/>
              </a:lnSpc>
              <a:spcBef>
                <a:spcPct val="0"/>
              </a:spcBef>
            </a:pPr>
            <a:r>
              <a:rPr lang="ar-EG" sz="6389">
                <a:solidFill>
                  <a:srgbClr val="BE50AF"/>
                </a:solidFill>
                <a:latin typeface="Haneen"/>
                <a:ea typeface="Haneen"/>
                <a:cs typeface="Haneen"/>
                <a:sym typeface="Haneen"/>
                <a:rtl/>
              </a:rPr>
              <a:t>الشفوي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52127" y="4618671"/>
            <a:ext cx="2047399" cy="223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945"/>
              </a:lnSpc>
            </a:pPr>
            <a:r>
              <a:rPr lang="ar-EG" sz="6389">
                <a:solidFill>
                  <a:srgbClr val="FFFEF7"/>
                </a:solidFill>
                <a:latin typeface="Haneen"/>
                <a:ea typeface="Haneen"/>
                <a:cs typeface="Haneen"/>
                <a:sym typeface="Haneen"/>
                <a:rtl/>
              </a:rPr>
              <a:t>الإدغام </a:t>
            </a:r>
          </a:p>
          <a:p>
            <a:pPr algn="ctr" rtl="1">
              <a:lnSpc>
                <a:spcPts val="8945"/>
              </a:lnSpc>
              <a:spcBef>
                <a:spcPct val="0"/>
              </a:spcBef>
            </a:pPr>
            <a:r>
              <a:rPr lang="ar-EG" sz="6389">
                <a:solidFill>
                  <a:srgbClr val="FFFEF7"/>
                </a:solidFill>
                <a:latin typeface="Haneen"/>
                <a:ea typeface="Haneen"/>
                <a:cs typeface="Haneen"/>
                <a:sym typeface="Haneen"/>
                <a:rtl/>
              </a:rPr>
              <a:t>الشفوي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37855" y="4618671"/>
            <a:ext cx="2047399" cy="223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945"/>
              </a:lnSpc>
            </a:pPr>
            <a:r>
              <a:rPr lang="ar-EG" sz="6389">
                <a:solidFill>
                  <a:srgbClr val="CC7B45"/>
                </a:solidFill>
                <a:latin typeface="Haneen"/>
                <a:ea typeface="Haneen"/>
                <a:cs typeface="Haneen"/>
                <a:sym typeface="Haneen"/>
                <a:rtl/>
              </a:rPr>
              <a:t>الإظهار </a:t>
            </a:r>
          </a:p>
          <a:p>
            <a:pPr algn="ctr" rtl="1">
              <a:lnSpc>
                <a:spcPts val="8945"/>
              </a:lnSpc>
              <a:spcBef>
                <a:spcPct val="0"/>
              </a:spcBef>
            </a:pPr>
            <a:r>
              <a:rPr lang="ar-EG" sz="6389">
                <a:solidFill>
                  <a:srgbClr val="CC7B45"/>
                </a:solidFill>
                <a:latin typeface="Haneen"/>
                <a:ea typeface="Haneen"/>
                <a:cs typeface="Haneen"/>
                <a:sym typeface="Haneen"/>
                <a:rtl/>
              </a:rPr>
              <a:t>الشفوي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85254" y="1952571"/>
            <a:ext cx="7156874" cy="11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945"/>
              </a:lnSpc>
              <a:spcBef>
                <a:spcPct val="0"/>
              </a:spcBef>
            </a:pPr>
            <a:r>
              <a:rPr lang="ar-EG" sz="6389">
                <a:solidFill>
                  <a:srgbClr val="872127"/>
                </a:solidFill>
                <a:latin typeface="Haneen"/>
                <a:ea typeface="Haneen"/>
                <a:cs typeface="Haneen"/>
                <a:sym typeface="Haneen"/>
                <a:rtl/>
              </a:rPr>
              <a:t>أحكام الميم الساكنة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4627" y="1498898"/>
            <a:ext cx="15607023" cy="7510732"/>
            <a:chOff x="0" y="0"/>
            <a:chExt cx="21260769" cy="1023154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1197269" cy="10168044"/>
            </a:xfrm>
            <a:custGeom>
              <a:avLst/>
              <a:gdLst/>
              <a:ahLst/>
              <a:cxnLst/>
              <a:rect l="l" t="t" r="r" b="b"/>
              <a:pathLst>
                <a:path w="21197269" h="10168044">
                  <a:moveTo>
                    <a:pt x="21104560" y="10168044"/>
                  </a:moveTo>
                  <a:lnTo>
                    <a:pt x="92710" y="10168044"/>
                  </a:lnTo>
                  <a:cubicBezTo>
                    <a:pt x="41910" y="10168044"/>
                    <a:pt x="0" y="10126134"/>
                    <a:pt x="0" y="1007533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103290" y="0"/>
                  </a:lnTo>
                  <a:cubicBezTo>
                    <a:pt x="21154090" y="0"/>
                    <a:pt x="21195999" y="41910"/>
                    <a:pt x="21195999" y="92710"/>
                  </a:cubicBezTo>
                  <a:lnTo>
                    <a:pt x="21195999" y="10074064"/>
                  </a:lnTo>
                  <a:cubicBezTo>
                    <a:pt x="21197269" y="10126134"/>
                    <a:pt x="21155360" y="10168044"/>
                    <a:pt x="21104560" y="10168044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1260769" cy="10231544"/>
            </a:xfrm>
            <a:custGeom>
              <a:avLst/>
              <a:gdLst/>
              <a:ahLst/>
              <a:cxnLst/>
              <a:rect l="l" t="t" r="r" b="b"/>
              <a:pathLst>
                <a:path w="21260769" h="10231544">
                  <a:moveTo>
                    <a:pt x="21136310" y="59690"/>
                  </a:moveTo>
                  <a:cubicBezTo>
                    <a:pt x="21171869" y="59690"/>
                    <a:pt x="21201080" y="88900"/>
                    <a:pt x="21201080" y="124460"/>
                  </a:cubicBezTo>
                  <a:lnTo>
                    <a:pt x="21201080" y="10107084"/>
                  </a:lnTo>
                  <a:cubicBezTo>
                    <a:pt x="21201080" y="10142644"/>
                    <a:pt x="21171869" y="10171854"/>
                    <a:pt x="21136310" y="10171854"/>
                  </a:cubicBezTo>
                  <a:lnTo>
                    <a:pt x="124460" y="10171854"/>
                  </a:lnTo>
                  <a:cubicBezTo>
                    <a:pt x="88900" y="10171854"/>
                    <a:pt x="59690" y="10142644"/>
                    <a:pt x="59690" y="1010708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136310" y="59690"/>
                  </a:lnTo>
                  <a:moveTo>
                    <a:pt x="2113631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07084"/>
                  </a:lnTo>
                  <a:cubicBezTo>
                    <a:pt x="0" y="10175664"/>
                    <a:pt x="55880" y="10231544"/>
                    <a:pt x="124460" y="10231544"/>
                  </a:cubicBezTo>
                  <a:lnTo>
                    <a:pt x="21136310" y="10231544"/>
                  </a:lnTo>
                  <a:cubicBezTo>
                    <a:pt x="21204890" y="10231544"/>
                    <a:pt x="21260769" y="10175664"/>
                    <a:pt x="21260769" y="10107084"/>
                  </a:cubicBezTo>
                  <a:lnTo>
                    <a:pt x="21260769" y="124460"/>
                  </a:lnTo>
                  <a:cubicBezTo>
                    <a:pt x="21260769" y="55880"/>
                    <a:pt x="21204890" y="0"/>
                    <a:pt x="21136310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5" name="Freeform 5"/>
          <p:cNvSpPr/>
          <p:nvPr/>
        </p:nvSpPr>
        <p:spPr>
          <a:xfrm rot="231717">
            <a:off x="-1103519" y="148796"/>
            <a:ext cx="7664472" cy="3999461"/>
          </a:xfrm>
          <a:custGeom>
            <a:avLst/>
            <a:gdLst/>
            <a:ahLst/>
            <a:cxnLst/>
            <a:rect l="l" t="t" r="r" b="b"/>
            <a:pathLst>
              <a:path w="7664472" h="3999461">
                <a:moveTo>
                  <a:pt x="0" y="0"/>
                </a:moveTo>
                <a:lnTo>
                  <a:pt x="7664471" y="0"/>
                </a:lnTo>
                <a:lnTo>
                  <a:pt x="7664471" y="3999461"/>
                </a:lnTo>
                <a:lnTo>
                  <a:pt x="0" y="3999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-3798639" y="8684891"/>
            <a:ext cx="11594212" cy="1602109"/>
          </a:xfrm>
          <a:custGeom>
            <a:avLst/>
            <a:gdLst/>
            <a:ahLst/>
            <a:cxnLst/>
            <a:rect l="l" t="t" r="r" b="b"/>
            <a:pathLst>
              <a:path w="11594212" h="1602109">
                <a:moveTo>
                  <a:pt x="0" y="0"/>
                </a:moveTo>
                <a:lnTo>
                  <a:pt x="11594211" y="0"/>
                </a:lnTo>
                <a:lnTo>
                  <a:pt x="11594211" y="1602109"/>
                </a:lnTo>
                <a:lnTo>
                  <a:pt x="0" y="1602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23135" y="0"/>
            <a:ext cx="10847286" cy="1498898"/>
          </a:xfrm>
          <a:custGeom>
            <a:avLst/>
            <a:gdLst/>
            <a:ahLst/>
            <a:cxnLst/>
            <a:rect l="l" t="t" r="r" b="b"/>
            <a:pathLst>
              <a:path w="10847286" h="1498898">
                <a:moveTo>
                  <a:pt x="0" y="0"/>
                </a:moveTo>
                <a:lnTo>
                  <a:pt x="10847286" y="0"/>
                </a:lnTo>
                <a:lnTo>
                  <a:pt x="10847286" y="1498898"/>
                </a:lnTo>
                <a:lnTo>
                  <a:pt x="0" y="1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617189" flipH="1">
            <a:off x="15767695" y="8040444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2983210" y="0"/>
                </a:moveTo>
                <a:lnTo>
                  <a:pt x="0" y="0"/>
                </a:lnTo>
                <a:lnTo>
                  <a:pt x="0" y="2891002"/>
                </a:lnTo>
                <a:lnTo>
                  <a:pt x="2983210" y="2891002"/>
                </a:lnTo>
                <a:lnTo>
                  <a:pt x="29832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051556" y="1028700"/>
            <a:ext cx="15847128" cy="10833673"/>
          </a:xfrm>
          <a:custGeom>
            <a:avLst/>
            <a:gdLst/>
            <a:ahLst/>
            <a:cxnLst/>
            <a:rect l="l" t="t" r="r" b="b"/>
            <a:pathLst>
              <a:path w="15847128" h="10833673">
                <a:moveTo>
                  <a:pt x="0" y="0"/>
                </a:moveTo>
                <a:lnTo>
                  <a:pt x="15847128" y="0"/>
                </a:lnTo>
                <a:lnTo>
                  <a:pt x="15847128" y="10833673"/>
                </a:lnTo>
                <a:lnTo>
                  <a:pt x="0" y="10833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375481" y="2610539"/>
            <a:ext cx="6399335" cy="5287450"/>
          </a:xfrm>
          <a:custGeom>
            <a:avLst/>
            <a:gdLst/>
            <a:ahLst/>
            <a:cxnLst/>
            <a:rect l="l" t="t" r="r" b="b"/>
            <a:pathLst>
              <a:path w="6399335" h="5287450">
                <a:moveTo>
                  <a:pt x="0" y="0"/>
                </a:moveTo>
                <a:lnTo>
                  <a:pt x="6399335" y="0"/>
                </a:lnTo>
                <a:lnTo>
                  <a:pt x="6399335" y="5287450"/>
                </a:lnTo>
                <a:lnTo>
                  <a:pt x="0" y="5287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41310" y="7028922"/>
            <a:ext cx="3431549" cy="3032632"/>
          </a:xfrm>
          <a:custGeom>
            <a:avLst/>
            <a:gdLst/>
            <a:ahLst/>
            <a:cxnLst/>
            <a:rect l="l" t="t" r="r" b="b"/>
            <a:pathLst>
              <a:path w="3431549" h="3032632">
                <a:moveTo>
                  <a:pt x="0" y="0"/>
                </a:moveTo>
                <a:lnTo>
                  <a:pt x="3431549" y="0"/>
                </a:lnTo>
                <a:lnTo>
                  <a:pt x="3431549" y="3032632"/>
                </a:lnTo>
                <a:lnTo>
                  <a:pt x="0" y="30326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482749"/>
            <a:ext cx="3400544" cy="231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8837"/>
              </a:lnSpc>
              <a:spcBef>
                <a:spcPct val="0"/>
              </a:spcBef>
            </a:pPr>
            <a:r>
              <a:rPr lang="ar-EG" sz="13455">
                <a:solidFill>
                  <a:srgbClr val="FFFFFF"/>
                </a:solidFill>
                <a:latin typeface="Haneen"/>
                <a:ea typeface="Haneen"/>
                <a:cs typeface="Haneen"/>
                <a:sym typeface="Haneen"/>
                <a:rtl/>
              </a:rPr>
              <a:t>التمايز</a:t>
            </a:r>
          </a:p>
        </p:txBody>
      </p:sp>
      <p:sp>
        <p:nvSpPr>
          <p:cNvPr id="13" name="Freeform 13"/>
          <p:cNvSpPr/>
          <p:nvPr/>
        </p:nvSpPr>
        <p:spPr>
          <a:xfrm>
            <a:off x="3255825" y="2930006"/>
            <a:ext cx="6399335" cy="5287450"/>
          </a:xfrm>
          <a:custGeom>
            <a:avLst/>
            <a:gdLst/>
            <a:ahLst/>
            <a:cxnLst/>
            <a:rect l="l" t="t" r="r" b="b"/>
            <a:pathLst>
              <a:path w="6399335" h="5287450">
                <a:moveTo>
                  <a:pt x="0" y="0"/>
                </a:moveTo>
                <a:lnTo>
                  <a:pt x="6399335" y="0"/>
                </a:lnTo>
                <a:lnTo>
                  <a:pt x="6399335" y="5287450"/>
                </a:lnTo>
                <a:lnTo>
                  <a:pt x="0" y="5287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955848" y="3058420"/>
            <a:ext cx="4490931" cy="4646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19"/>
              </a:lnSpc>
              <a:spcBef>
                <a:spcPct val="0"/>
              </a:spcBef>
            </a:pPr>
            <a:r>
              <a:rPr lang="ar-EG" sz="3799">
                <a:solidFill>
                  <a:srgbClr val="872127"/>
                </a:solidFill>
                <a:latin typeface="Haneen"/>
                <a:ea typeface="Haneen"/>
                <a:cs typeface="Haneen"/>
                <a:sym typeface="Haneen"/>
                <a:rtl/>
              </a:rPr>
              <a:t>انظر إلى الكلمات التالية، ثم ضع دائرة حول الكلمة التي تحتوي على ميم ساكنة:</a:t>
            </a:r>
          </a:p>
          <a:p>
            <a:pPr algn="ctr" rtl="1">
              <a:lnSpc>
                <a:spcPts val="5319"/>
              </a:lnSpc>
              <a:spcBef>
                <a:spcPct val="0"/>
              </a:spcBef>
            </a:pPr>
            <a:r>
              <a:rPr lang="ar-EG" sz="3799">
                <a:solidFill>
                  <a:srgbClr val="872127"/>
                </a:solidFill>
                <a:latin typeface="Haneen"/>
                <a:ea typeface="Haneen"/>
                <a:cs typeface="Haneen"/>
                <a:sym typeface="Haneen"/>
                <a:rtl/>
              </a:rPr>
              <a:t>(المُؤْمِنُونَ) - (أَمْ لَهُمْ) - (يَعْلَمُونَ)</a:t>
            </a:r>
          </a:p>
          <a:p>
            <a:pPr algn="ctr" rtl="1">
              <a:lnSpc>
                <a:spcPts val="5319"/>
              </a:lnSpc>
              <a:spcBef>
                <a:spcPct val="0"/>
              </a:spcBef>
            </a:pPr>
            <a:r>
              <a:rPr lang="ar-EG" sz="3799">
                <a:solidFill>
                  <a:srgbClr val="872127"/>
                </a:solidFill>
                <a:latin typeface="Haneen"/>
                <a:ea typeface="Haneen"/>
                <a:cs typeface="Haneen"/>
                <a:sym typeface="Haneen"/>
                <a:rtl/>
              </a:rPr>
              <a:t>(عَلَيْهِمْ) - (أُمَّة) - (يَأْمُرُ)</a:t>
            </a:r>
          </a:p>
          <a:p>
            <a:pPr algn="ctr" rtl="1">
              <a:lnSpc>
                <a:spcPts val="5319"/>
              </a:lnSpc>
              <a:spcBef>
                <a:spcPct val="0"/>
              </a:spcBef>
            </a:pPr>
            <a:endParaRPr lang="ar-EG" sz="3799">
              <a:solidFill>
                <a:srgbClr val="872127"/>
              </a:solidFill>
              <a:latin typeface="Haneen"/>
              <a:ea typeface="Haneen"/>
              <a:cs typeface="Haneen"/>
              <a:sym typeface="Haneen"/>
              <a:rtl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88046" y="3493802"/>
            <a:ext cx="4986152" cy="39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19"/>
              </a:lnSpc>
              <a:spcBef>
                <a:spcPct val="0"/>
              </a:spcBef>
            </a:pPr>
            <a:r>
              <a:rPr lang="ar-EG" sz="3799">
                <a:solidFill>
                  <a:srgbClr val="872127"/>
                </a:solidFill>
                <a:latin typeface="Haneen"/>
                <a:ea typeface="Haneen"/>
                <a:cs typeface="Haneen"/>
                <a:sym typeface="Haneen"/>
                <a:rtl/>
              </a:rPr>
              <a:t>استخرج الميم الساكنة من الكلمات التالية وبيّن سبب كونها ساكنة:</a:t>
            </a:r>
          </a:p>
          <a:p>
            <a:pPr marL="820416" lvl="1" indent="-410208" algn="ctr" rtl="1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ar-EG" sz="3799">
                <a:solidFill>
                  <a:srgbClr val="872127"/>
                </a:solidFill>
                <a:latin typeface="Haneen"/>
                <a:ea typeface="Haneen"/>
                <a:cs typeface="Haneen"/>
                <a:sym typeface="Haneen"/>
                <a:rtl/>
              </a:rPr>
              <a:t>(أَنْعَمْتَ)</a:t>
            </a:r>
          </a:p>
          <a:p>
            <a:pPr marL="820416" lvl="1" indent="-410208" algn="ctr" rtl="1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ar-EG" sz="3799">
                <a:solidFill>
                  <a:srgbClr val="872127"/>
                </a:solidFill>
                <a:latin typeface="Haneen"/>
                <a:ea typeface="Haneen"/>
                <a:cs typeface="Haneen"/>
                <a:sym typeface="Haneen"/>
                <a:rtl/>
              </a:rPr>
              <a:t>(عَلَيْهِمْ)</a:t>
            </a:r>
          </a:p>
          <a:p>
            <a:pPr marL="820416" lvl="1" indent="-410208" algn="ctr" rtl="1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ar-EG" sz="3799">
                <a:solidFill>
                  <a:srgbClr val="872127"/>
                </a:solidFill>
                <a:latin typeface="Haneen"/>
                <a:ea typeface="Haneen"/>
                <a:cs typeface="Haneen"/>
                <a:sym typeface="Haneen"/>
                <a:rtl/>
              </a:rPr>
              <a:t>(أَمْ)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20961" y="2722255"/>
            <a:ext cx="1181955" cy="64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872127"/>
                </a:solidFill>
                <a:latin typeface="Haneen"/>
                <a:ea typeface="Haneen"/>
                <a:cs typeface="Haneen"/>
                <a:sym typeface="Haneen"/>
              </a:rPr>
              <a:t>(2)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10336" y="2437140"/>
            <a:ext cx="1181955" cy="64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872127"/>
                </a:solidFill>
                <a:latin typeface="Haneen"/>
                <a:ea typeface="Haneen"/>
                <a:cs typeface="Haneen"/>
                <a:sym typeface="Haneen"/>
              </a:rPr>
              <a:t>(1)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4" name="Freeform 4"/>
          <p:cNvSpPr/>
          <p:nvPr/>
        </p:nvSpPr>
        <p:spPr>
          <a:xfrm rot="-1568932">
            <a:off x="1485922" y="1536885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13920" y="6856667"/>
            <a:ext cx="3539744" cy="3430333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0727">
            <a:off x="3193661" y="85748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82035" y="628082"/>
            <a:ext cx="14552636" cy="8472694"/>
          </a:xfrm>
          <a:custGeom>
            <a:avLst/>
            <a:gdLst/>
            <a:ahLst/>
            <a:cxnLst/>
            <a:rect l="l" t="t" r="r" b="b"/>
            <a:pathLst>
              <a:path w="14552636" h="8472694">
                <a:moveTo>
                  <a:pt x="0" y="0"/>
                </a:moveTo>
                <a:lnTo>
                  <a:pt x="14552636" y="0"/>
                </a:lnTo>
                <a:lnTo>
                  <a:pt x="14552636" y="8472694"/>
                </a:lnTo>
                <a:lnTo>
                  <a:pt x="0" y="84726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 cap="sq">
            <a:solidFill>
              <a:srgbClr val="000000"/>
            </a:solidFill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-266737" y="6158131"/>
            <a:ext cx="4184459" cy="4375905"/>
          </a:xfrm>
          <a:custGeom>
            <a:avLst/>
            <a:gdLst/>
            <a:ahLst/>
            <a:cxnLst/>
            <a:rect l="l" t="t" r="r" b="b"/>
            <a:pathLst>
              <a:path w="4184459" h="4375905">
                <a:moveTo>
                  <a:pt x="0" y="0"/>
                </a:moveTo>
                <a:lnTo>
                  <a:pt x="4184459" y="0"/>
                </a:lnTo>
                <a:lnTo>
                  <a:pt x="4184459" y="4375906"/>
                </a:lnTo>
                <a:lnTo>
                  <a:pt x="0" y="4375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8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68932">
            <a:off x="15282144" y="5728523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190582">
            <a:off x="14034320" y="781506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69675" y="5952508"/>
            <a:ext cx="4267727" cy="4114800"/>
          </a:xfrm>
          <a:custGeom>
            <a:avLst/>
            <a:gdLst/>
            <a:ahLst/>
            <a:cxnLst/>
            <a:rect l="l" t="t" r="r" b="b"/>
            <a:pathLst>
              <a:path w="4267727" h="4114800">
                <a:moveTo>
                  <a:pt x="0" y="0"/>
                </a:moveTo>
                <a:lnTo>
                  <a:pt x="4267727" y="0"/>
                </a:lnTo>
                <a:lnTo>
                  <a:pt x="426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68932">
            <a:off x="16017522" y="7316391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6" y="0"/>
                </a:lnTo>
                <a:lnTo>
                  <a:pt x="1443296" y="2069243"/>
                </a:lnTo>
                <a:lnTo>
                  <a:pt x="0" y="2069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190582">
            <a:off x="14034320" y="781506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10009" y="2662191"/>
            <a:ext cx="12667982" cy="530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00"/>
              </a:lnSpc>
            </a:pPr>
            <a:r>
              <a:rPr lang="ar-EG" sz="6000">
                <a:solidFill>
                  <a:srgbClr val="817CFF"/>
                </a:solidFill>
                <a:latin typeface="Haneen"/>
                <a:ea typeface="Haneen"/>
                <a:cs typeface="Haneen"/>
                <a:sym typeface="Haneen"/>
                <a:rtl/>
              </a:rPr>
              <a:t>يوضح المقصود بالميم الساكنة.</a:t>
            </a:r>
          </a:p>
          <a:p>
            <a:pPr algn="r" rtl="1">
              <a:lnSpc>
                <a:spcPts val="8400"/>
              </a:lnSpc>
            </a:pPr>
            <a:r>
              <a:rPr lang="ar-EG" sz="6000">
                <a:solidFill>
                  <a:srgbClr val="ADBE58"/>
                </a:solidFill>
                <a:latin typeface="Haneen"/>
                <a:ea typeface="Haneen"/>
                <a:cs typeface="Haneen"/>
                <a:sym typeface="Haneen"/>
                <a:rtl/>
              </a:rPr>
              <a:t>يتلو الآيات الكريمة (</a:t>
            </a:r>
            <a:r>
              <a:rPr lang="en-US" sz="6000">
                <a:solidFill>
                  <a:srgbClr val="ADBE58"/>
                </a:solidFill>
                <a:latin typeface="Haneen"/>
                <a:ea typeface="Haneen"/>
                <a:cs typeface="Haneen"/>
                <a:sym typeface="Haneen"/>
              </a:rPr>
              <a:t>1</a:t>
            </a:r>
            <a:r>
              <a:rPr lang="ar-EG" sz="6000">
                <a:solidFill>
                  <a:srgbClr val="ADBE58"/>
                </a:solidFill>
                <a:latin typeface="Haneen"/>
                <a:ea typeface="Haneen"/>
                <a:cs typeface="Haneen"/>
                <a:sym typeface="Haneen"/>
                <a:rtl/>
              </a:rPr>
              <a:t>-</a:t>
            </a:r>
            <a:r>
              <a:rPr lang="en-US" sz="6000">
                <a:solidFill>
                  <a:srgbClr val="ADBE58"/>
                </a:solidFill>
                <a:latin typeface="Haneen"/>
                <a:ea typeface="Haneen"/>
                <a:cs typeface="Haneen"/>
                <a:sym typeface="Haneen"/>
              </a:rPr>
              <a:t>9</a:t>
            </a:r>
            <a:r>
              <a:rPr lang="ar-EG" sz="6000">
                <a:solidFill>
                  <a:srgbClr val="ADBE58"/>
                </a:solidFill>
                <a:latin typeface="Haneen"/>
                <a:ea typeface="Haneen"/>
                <a:cs typeface="Haneen"/>
                <a:sym typeface="Haneen"/>
                <a:rtl/>
              </a:rPr>
              <a:t>) من سورة الحديد تلاوة سليمة.</a:t>
            </a:r>
          </a:p>
          <a:p>
            <a:pPr algn="r" rtl="1">
              <a:lnSpc>
                <a:spcPts val="8400"/>
              </a:lnSpc>
            </a:pPr>
            <a:r>
              <a:rPr lang="ar-EG" sz="6000">
                <a:solidFill>
                  <a:srgbClr val="BE50AF"/>
                </a:solidFill>
                <a:latin typeface="Haneen"/>
                <a:ea typeface="Haneen"/>
                <a:cs typeface="Haneen"/>
                <a:sym typeface="Haneen"/>
                <a:rtl/>
              </a:rPr>
              <a:t>يبين معاني المفردات والتراكيب الواردة في الآيات الكريمة المقررة.</a:t>
            </a:r>
          </a:p>
          <a:p>
            <a:pPr algn="r" rtl="1">
              <a:lnSpc>
                <a:spcPts val="8400"/>
              </a:lnSpc>
              <a:spcBef>
                <a:spcPct val="0"/>
              </a:spcBef>
            </a:pPr>
            <a:r>
              <a:rPr lang="ar-EG" sz="6000">
                <a:solidFill>
                  <a:srgbClr val="FBC046"/>
                </a:solidFill>
                <a:latin typeface="Haneen"/>
                <a:ea typeface="Haneen"/>
                <a:cs typeface="Haneen"/>
                <a:sym typeface="Haneen"/>
                <a:rtl/>
              </a:rPr>
              <a:t>يحرص على تلاوة القرآن الكريم تلاوة سليمة.</a:t>
            </a:r>
          </a:p>
        </p:txBody>
      </p:sp>
      <p:sp>
        <p:nvSpPr>
          <p:cNvPr id="7" name="Freeform 7"/>
          <p:cNvSpPr/>
          <p:nvPr/>
        </p:nvSpPr>
        <p:spPr>
          <a:xfrm>
            <a:off x="218339" y="5364329"/>
            <a:ext cx="5570207" cy="4922671"/>
          </a:xfrm>
          <a:custGeom>
            <a:avLst/>
            <a:gdLst/>
            <a:ahLst/>
            <a:cxnLst/>
            <a:rect l="l" t="t" r="r" b="b"/>
            <a:pathLst>
              <a:path w="5570207" h="4922671">
                <a:moveTo>
                  <a:pt x="0" y="0"/>
                </a:moveTo>
                <a:lnTo>
                  <a:pt x="5570207" y="0"/>
                </a:lnTo>
                <a:lnTo>
                  <a:pt x="5570207" y="4922671"/>
                </a:lnTo>
                <a:lnTo>
                  <a:pt x="0" y="4922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470074" y="1171654"/>
            <a:ext cx="668098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99"/>
              </a:lnSpc>
              <a:spcBef>
                <a:spcPct val="0"/>
              </a:spcBef>
            </a:pPr>
            <a:r>
              <a:rPr lang="ar-EG" sz="6999">
                <a:solidFill>
                  <a:srgbClr val="000000"/>
                </a:solidFill>
                <a:latin typeface="Haneen"/>
                <a:ea typeface="Haneen"/>
                <a:cs typeface="Haneen"/>
                <a:sym typeface="Haneen"/>
                <a:rtl/>
              </a:rPr>
              <a:t>النتاجات التعليمية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56579" flipV="1">
            <a:off x="-1364595" y="7437690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68932">
            <a:off x="15282144" y="5728523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190582">
            <a:off x="14034320" y="781506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75855" y="1028700"/>
            <a:ext cx="8333809" cy="9060867"/>
          </a:xfrm>
          <a:custGeom>
            <a:avLst/>
            <a:gdLst/>
            <a:ahLst/>
            <a:cxnLst/>
            <a:rect l="l" t="t" r="r" b="b"/>
            <a:pathLst>
              <a:path w="8333809" h="9060867">
                <a:moveTo>
                  <a:pt x="0" y="0"/>
                </a:moveTo>
                <a:lnTo>
                  <a:pt x="8333809" y="0"/>
                </a:lnTo>
                <a:lnTo>
                  <a:pt x="8333809" y="9060867"/>
                </a:lnTo>
                <a:lnTo>
                  <a:pt x="0" y="90608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33913" y="1332209"/>
            <a:ext cx="4475003" cy="195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822"/>
              </a:lnSpc>
              <a:spcBef>
                <a:spcPct val="0"/>
              </a:spcBef>
            </a:pPr>
            <a:r>
              <a:rPr lang="ar-EG" sz="5587">
                <a:solidFill>
                  <a:srgbClr val="872127"/>
                </a:solidFill>
                <a:latin typeface="Haneen"/>
                <a:ea typeface="Haneen"/>
                <a:cs typeface="Haneen"/>
                <a:sym typeface="Haneen"/>
                <a:rtl/>
              </a:rPr>
              <a:t>لماذا نتعلم أحكام القرآن الكريم؟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857705" y="65722"/>
            <a:ext cx="4475003" cy="962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822"/>
              </a:lnSpc>
              <a:spcBef>
                <a:spcPct val="0"/>
              </a:spcBef>
            </a:pPr>
            <a:r>
              <a:rPr lang="ar-EG" sz="5587">
                <a:solidFill>
                  <a:srgbClr val="BE50AF"/>
                </a:solidFill>
                <a:latin typeface="Haneen"/>
                <a:ea typeface="Haneen"/>
                <a:cs typeface="Haneen"/>
                <a:sym typeface="Haneen"/>
                <a:rtl/>
              </a:rPr>
              <a:t>التقويم القبلي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4" name="Freeform 4"/>
          <p:cNvSpPr/>
          <p:nvPr/>
        </p:nvSpPr>
        <p:spPr>
          <a:xfrm rot="-1568932">
            <a:off x="1485922" y="1536885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13920" y="6856667"/>
            <a:ext cx="3539744" cy="3430333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0727">
            <a:off x="3193661" y="85748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74874" y="2267601"/>
            <a:ext cx="10203752" cy="6587480"/>
          </a:xfrm>
          <a:custGeom>
            <a:avLst/>
            <a:gdLst/>
            <a:ahLst/>
            <a:cxnLst/>
            <a:rect l="l" t="t" r="r" b="b"/>
            <a:pathLst>
              <a:path w="10203752" h="6587480">
                <a:moveTo>
                  <a:pt x="0" y="0"/>
                </a:moveTo>
                <a:lnTo>
                  <a:pt x="10203752" y="0"/>
                </a:lnTo>
                <a:lnTo>
                  <a:pt x="10203752" y="6587480"/>
                </a:lnTo>
                <a:lnTo>
                  <a:pt x="0" y="65874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146330" y="-145721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8209465" y="8823812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1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1" y="1836482"/>
                </a:lnTo>
                <a:lnTo>
                  <a:pt x="132903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995677">
            <a:off x="-81553" y="7220088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0" y="0"/>
                </a:moveTo>
                <a:lnTo>
                  <a:pt x="2983210" y="0"/>
                </a:lnTo>
                <a:lnTo>
                  <a:pt x="2983210" y="2891003"/>
                </a:lnTo>
                <a:lnTo>
                  <a:pt x="0" y="2891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33494" y="772520"/>
            <a:ext cx="13294911" cy="8342556"/>
          </a:xfrm>
          <a:custGeom>
            <a:avLst/>
            <a:gdLst/>
            <a:ahLst/>
            <a:cxnLst/>
            <a:rect l="l" t="t" r="r" b="b"/>
            <a:pathLst>
              <a:path w="13294911" h="8342556">
                <a:moveTo>
                  <a:pt x="0" y="0"/>
                </a:moveTo>
                <a:lnTo>
                  <a:pt x="13294910" y="0"/>
                </a:lnTo>
                <a:lnTo>
                  <a:pt x="13294910" y="8342557"/>
                </a:lnTo>
                <a:lnTo>
                  <a:pt x="0" y="83425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 cap="sq">
            <a:solidFill>
              <a:srgbClr val="000000"/>
            </a:solidFill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4854631" y="7643470"/>
            <a:ext cx="3036250" cy="2360684"/>
          </a:xfrm>
          <a:custGeom>
            <a:avLst/>
            <a:gdLst/>
            <a:ahLst/>
            <a:cxnLst/>
            <a:rect l="l" t="t" r="r" b="b"/>
            <a:pathLst>
              <a:path w="3036250" h="2360684">
                <a:moveTo>
                  <a:pt x="0" y="0"/>
                </a:moveTo>
                <a:lnTo>
                  <a:pt x="3036249" y="0"/>
                </a:lnTo>
                <a:lnTo>
                  <a:pt x="3036249" y="2360684"/>
                </a:lnTo>
                <a:lnTo>
                  <a:pt x="0" y="23606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56579" flipV="1">
            <a:off x="-1364595" y="7437690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190582">
            <a:off x="14034320" y="781506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30047" y="449604"/>
            <a:ext cx="3721674" cy="8808696"/>
          </a:xfrm>
          <a:custGeom>
            <a:avLst/>
            <a:gdLst/>
            <a:ahLst/>
            <a:cxnLst/>
            <a:rect l="l" t="t" r="r" b="b"/>
            <a:pathLst>
              <a:path w="3721674" h="8808696">
                <a:moveTo>
                  <a:pt x="0" y="0"/>
                </a:moveTo>
                <a:lnTo>
                  <a:pt x="3721675" y="0"/>
                </a:lnTo>
                <a:lnTo>
                  <a:pt x="3721675" y="8808696"/>
                </a:lnTo>
                <a:lnTo>
                  <a:pt x="0" y="88086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35658" y="4231043"/>
            <a:ext cx="14988443" cy="3014607"/>
          </a:xfrm>
          <a:custGeom>
            <a:avLst/>
            <a:gdLst/>
            <a:ahLst/>
            <a:cxnLst/>
            <a:rect l="l" t="t" r="r" b="b"/>
            <a:pathLst>
              <a:path w="14988443" h="3014607">
                <a:moveTo>
                  <a:pt x="0" y="0"/>
                </a:moveTo>
                <a:lnTo>
                  <a:pt x="14988443" y="0"/>
                </a:lnTo>
                <a:lnTo>
                  <a:pt x="14988443" y="3014607"/>
                </a:lnTo>
                <a:lnTo>
                  <a:pt x="0" y="301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894" b="-1894"/>
            </a:stretch>
          </a:blipFill>
          <a:ln w="66675" cap="sq">
            <a:solidFill>
              <a:srgbClr val="000000"/>
            </a:solidFill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5353470" y="5738346"/>
            <a:ext cx="2934530" cy="4823885"/>
          </a:xfrm>
          <a:custGeom>
            <a:avLst/>
            <a:gdLst/>
            <a:ahLst/>
            <a:cxnLst/>
            <a:rect l="l" t="t" r="r" b="b"/>
            <a:pathLst>
              <a:path w="2934530" h="4823885">
                <a:moveTo>
                  <a:pt x="0" y="0"/>
                </a:moveTo>
                <a:lnTo>
                  <a:pt x="2934530" y="0"/>
                </a:lnTo>
                <a:lnTo>
                  <a:pt x="2934530" y="4823885"/>
                </a:lnTo>
                <a:lnTo>
                  <a:pt x="0" y="48238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4627" y="1498898"/>
            <a:ext cx="15607023" cy="7510732"/>
            <a:chOff x="0" y="0"/>
            <a:chExt cx="21260769" cy="1023154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1197269" cy="10168044"/>
            </a:xfrm>
            <a:custGeom>
              <a:avLst/>
              <a:gdLst/>
              <a:ahLst/>
              <a:cxnLst/>
              <a:rect l="l" t="t" r="r" b="b"/>
              <a:pathLst>
                <a:path w="21197269" h="10168044">
                  <a:moveTo>
                    <a:pt x="21104560" y="10168044"/>
                  </a:moveTo>
                  <a:lnTo>
                    <a:pt x="92710" y="10168044"/>
                  </a:lnTo>
                  <a:cubicBezTo>
                    <a:pt x="41910" y="10168044"/>
                    <a:pt x="0" y="10126134"/>
                    <a:pt x="0" y="1007533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103290" y="0"/>
                  </a:lnTo>
                  <a:cubicBezTo>
                    <a:pt x="21154090" y="0"/>
                    <a:pt x="21195999" y="41910"/>
                    <a:pt x="21195999" y="92710"/>
                  </a:cubicBezTo>
                  <a:lnTo>
                    <a:pt x="21195999" y="10074064"/>
                  </a:lnTo>
                  <a:cubicBezTo>
                    <a:pt x="21197269" y="10126134"/>
                    <a:pt x="21155360" y="10168044"/>
                    <a:pt x="21104560" y="10168044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1260769" cy="10231544"/>
            </a:xfrm>
            <a:custGeom>
              <a:avLst/>
              <a:gdLst/>
              <a:ahLst/>
              <a:cxnLst/>
              <a:rect l="l" t="t" r="r" b="b"/>
              <a:pathLst>
                <a:path w="21260769" h="10231544">
                  <a:moveTo>
                    <a:pt x="21136310" y="59690"/>
                  </a:moveTo>
                  <a:cubicBezTo>
                    <a:pt x="21171869" y="59690"/>
                    <a:pt x="21201080" y="88900"/>
                    <a:pt x="21201080" y="124460"/>
                  </a:cubicBezTo>
                  <a:lnTo>
                    <a:pt x="21201080" y="10107084"/>
                  </a:lnTo>
                  <a:cubicBezTo>
                    <a:pt x="21201080" y="10142644"/>
                    <a:pt x="21171869" y="10171854"/>
                    <a:pt x="21136310" y="10171854"/>
                  </a:cubicBezTo>
                  <a:lnTo>
                    <a:pt x="124460" y="10171854"/>
                  </a:lnTo>
                  <a:cubicBezTo>
                    <a:pt x="88900" y="10171854"/>
                    <a:pt x="59690" y="10142644"/>
                    <a:pt x="59690" y="1010708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136310" y="59690"/>
                  </a:lnTo>
                  <a:moveTo>
                    <a:pt x="2113631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07084"/>
                  </a:lnTo>
                  <a:cubicBezTo>
                    <a:pt x="0" y="10175664"/>
                    <a:pt x="55880" y="10231544"/>
                    <a:pt x="124460" y="10231544"/>
                  </a:cubicBezTo>
                  <a:lnTo>
                    <a:pt x="21136310" y="10231544"/>
                  </a:lnTo>
                  <a:cubicBezTo>
                    <a:pt x="21204890" y="10231544"/>
                    <a:pt x="21260769" y="10175664"/>
                    <a:pt x="21260769" y="10107084"/>
                  </a:cubicBezTo>
                  <a:lnTo>
                    <a:pt x="21260769" y="124460"/>
                  </a:lnTo>
                  <a:cubicBezTo>
                    <a:pt x="21260769" y="55880"/>
                    <a:pt x="21204890" y="0"/>
                    <a:pt x="21136310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5" name="Freeform 5"/>
          <p:cNvSpPr/>
          <p:nvPr/>
        </p:nvSpPr>
        <p:spPr>
          <a:xfrm rot="231717">
            <a:off x="-1154824" y="239524"/>
            <a:ext cx="10406808" cy="5430462"/>
          </a:xfrm>
          <a:custGeom>
            <a:avLst/>
            <a:gdLst/>
            <a:ahLst/>
            <a:cxnLst/>
            <a:rect l="l" t="t" r="r" b="b"/>
            <a:pathLst>
              <a:path w="10406808" h="5430462">
                <a:moveTo>
                  <a:pt x="0" y="0"/>
                </a:moveTo>
                <a:lnTo>
                  <a:pt x="10406808" y="0"/>
                </a:lnTo>
                <a:lnTo>
                  <a:pt x="10406808" y="5430461"/>
                </a:lnTo>
                <a:lnTo>
                  <a:pt x="0" y="5430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-3798639" y="8684891"/>
            <a:ext cx="11594212" cy="1602109"/>
          </a:xfrm>
          <a:custGeom>
            <a:avLst/>
            <a:gdLst/>
            <a:ahLst/>
            <a:cxnLst/>
            <a:rect l="l" t="t" r="r" b="b"/>
            <a:pathLst>
              <a:path w="11594212" h="1602109">
                <a:moveTo>
                  <a:pt x="0" y="0"/>
                </a:moveTo>
                <a:lnTo>
                  <a:pt x="11594211" y="0"/>
                </a:lnTo>
                <a:lnTo>
                  <a:pt x="11594211" y="1602109"/>
                </a:lnTo>
                <a:lnTo>
                  <a:pt x="0" y="1602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23135" y="0"/>
            <a:ext cx="10847286" cy="1498898"/>
          </a:xfrm>
          <a:custGeom>
            <a:avLst/>
            <a:gdLst/>
            <a:ahLst/>
            <a:cxnLst/>
            <a:rect l="l" t="t" r="r" b="b"/>
            <a:pathLst>
              <a:path w="10847286" h="1498898">
                <a:moveTo>
                  <a:pt x="0" y="0"/>
                </a:moveTo>
                <a:lnTo>
                  <a:pt x="10847286" y="0"/>
                </a:lnTo>
                <a:lnTo>
                  <a:pt x="10847286" y="1498898"/>
                </a:lnTo>
                <a:lnTo>
                  <a:pt x="0" y="1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617189" flipH="1">
            <a:off x="15767695" y="8040444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2983210" y="0"/>
                </a:moveTo>
                <a:lnTo>
                  <a:pt x="0" y="0"/>
                </a:lnTo>
                <a:lnTo>
                  <a:pt x="0" y="2891002"/>
                </a:lnTo>
                <a:lnTo>
                  <a:pt x="2983210" y="2891002"/>
                </a:lnTo>
                <a:lnTo>
                  <a:pt x="29832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41310" y="7028922"/>
            <a:ext cx="3431549" cy="3032632"/>
          </a:xfrm>
          <a:custGeom>
            <a:avLst/>
            <a:gdLst/>
            <a:ahLst/>
            <a:cxnLst/>
            <a:rect l="l" t="t" r="r" b="b"/>
            <a:pathLst>
              <a:path w="3431549" h="3032632">
                <a:moveTo>
                  <a:pt x="0" y="0"/>
                </a:moveTo>
                <a:lnTo>
                  <a:pt x="3431549" y="0"/>
                </a:lnTo>
                <a:lnTo>
                  <a:pt x="3431549" y="3032632"/>
                </a:lnTo>
                <a:lnTo>
                  <a:pt x="0" y="30326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91155" y="5008440"/>
            <a:ext cx="13765929" cy="1514252"/>
          </a:xfrm>
          <a:custGeom>
            <a:avLst/>
            <a:gdLst/>
            <a:ahLst/>
            <a:cxnLst/>
            <a:rect l="l" t="t" r="r" b="b"/>
            <a:pathLst>
              <a:path w="13765929" h="1514252">
                <a:moveTo>
                  <a:pt x="0" y="0"/>
                </a:moveTo>
                <a:lnTo>
                  <a:pt x="13765930" y="0"/>
                </a:lnTo>
                <a:lnTo>
                  <a:pt x="13765930" y="1514252"/>
                </a:lnTo>
                <a:lnTo>
                  <a:pt x="0" y="1514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10150" y="891552"/>
            <a:ext cx="3721674" cy="8808696"/>
          </a:xfrm>
          <a:custGeom>
            <a:avLst/>
            <a:gdLst/>
            <a:ahLst/>
            <a:cxnLst/>
            <a:rect l="l" t="t" r="r" b="b"/>
            <a:pathLst>
              <a:path w="3721674" h="8808696">
                <a:moveTo>
                  <a:pt x="0" y="0"/>
                </a:moveTo>
                <a:lnTo>
                  <a:pt x="3721674" y="0"/>
                </a:lnTo>
                <a:lnTo>
                  <a:pt x="3721674" y="8808696"/>
                </a:lnTo>
                <a:lnTo>
                  <a:pt x="0" y="88086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998467" y="1260773"/>
            <a:ext cx="4306691" cy="2066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6843"/>
              </a:lnSpc>
              <a:spcBef>
                <a:spcPct val="0"/>
              </a:spcBef>
            </a:pPr>
            <a:r>
              <a:rPr lang="ar-EG" sz="12031">
                <a:solidFill>
                  <a:srgbClr val="FFFEF7"/>
                </a:solidFill>
                <a:latin typeface="Haneen"/>
                <a:ea typeface="Haneen"/>
                <a:cs typeface="Haneen"/>
                <a:sym typeface="Haneen"/>
                <a:rtl/>
              </a:rPr>
              <a:t>استمع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91669">
            <a:off x="3278791" y="1594787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7" y="0"/>
                </a:lnTo>
                <a:lnTo>
                  <a:pt x="1737857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4508551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19757" flipV="1">
            <a:off x="13984448" y="1012389"/>
            <a:ext cx="4560715" cy="4833128"/>
          </a:xfrm>
          <a:custGeom>
            <a:avLst/>
            <a:gdLst/>
            <a:ahLst/>
            <a:cxnLst/>
            <a:rect l="l" t="t" r="r" b="b"/>
            <a:pathLst>
              <a:path w="4560715" h="4833128">
                <a:moveTo>
                  <a:pt x="0" y="4833128"/>
                </a:moveTo>
                <a:lnTo>
                  <a:pt x="4560715" y="4833128"/>
                </a:lnTo>
                <a:lnTo>
                  <a:pt x="4560715" y="0"/>
                </a:lnTo>
                <a:lnTo>
                  <a:pt x="0" y="0"/>
                </a:lnTo>
                <a:lnTo>
                  <a:pt x="0" y="483312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99026">
            <a:off x="10496119" y="1961744"/>
            <a:ext cx="1719464" cy="2465181"/>
          </a:xfrm>
          <a:custGeom>
            <a:avLst/>
            <a:gdLst/>
            <a:ahLst/>
            <a:cxnLst/>
            <a:rect l="l" t="t" r="r" b="b"/>
            <a:pathLst>
              <a:path w="1719464" h="2465181">
                <a:moveTo>
                  <a:pt x="0" y="0"/>
                </a:moveTo>
                <a:lnTo>
                  <a:pt x="1719463" y="0"/>
                </a:lnTo>
                <a:lnTo>
                  <a:pt x="1719463" y="2465181"/>
                </a:lnTo>
                <a:lnTo>
                  <a:pt x="0" y="2465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214842" y="4625538"/>
            <a:ext cx="12589890" cy="402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706"/>
              </a:lnSpc>
              <a:spcBef>
                <a:spcPct val="0"/>
              </a:spcBef>
            </a:pPr>
            <a:r>
              <a:rPr lang="ar-EG" sz="7647">
                <a:solidFill>
                  <a:srgbClr val="FBC046"/>
                </a:solidFill>
                <a:latin typeface="Haneen"/>
                <a:ea typeface="Haneen"/>
                <a:cs typeface="Haneen"/>
                <a:sym typeface="Haneen"/>
                <a:rtl/>
              </a:rPr>
              <a:t>الميم الساكنة</a:t>
            </a:r>
            <a:r>
              <a:rPr lang="ar-EG" sz="7647">
                <a:solidFill>
                  <a:srgbClr val="000000"/>
                </a:solidFill>
                <a:latin typeface="Haneen"/>
                <a:ea typeface="Haneen"/>
                <a:cs typeface="Haneen"/>
                <a:sym typeface="Haneen"/>
                <a:rtl/>
              </a:rPr>
              <a:t> تنطق ساكنة في الوصل والوقف، ولا يتغير نطقها عند تغير موقعها في الكلمة.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06120" y="1455413"/>
            <a:ext cx="3303746" cy="229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8743"/>
              </a:lnSpc>
              <a:spcBef>
                <a:spcPct val="0"/>
              </a:spcBef>
            </a:pPr>
            <a:r>
              <a:rPr lang="ar-EG" sz="13388">
                <a:solidFill>
                  <a:srgbClr val="EB04A3"/>
                </a:solidFill>
                <a:latin typeface="Haneen"/>
                <a:ea typeface="Haneen"/>
                <a:cs typeface="Haneen"/>
                <a:sym typeface="Haneen"/>
                <a:rtl/>
              </a:rPr>
              <a:t>نلاحظ</a:t>
            </a:r>
          </a:p>
        </p:txBody>
      </p:sp>
      <p:sp>
        <p:nvSpPr>
          <p:cNvPr id="10" name="Freeform 10"/>
          <p:cNvSpPr/>
          <p:nvPr/>
        </p:nvSpPr>
        <p:spPr>
          <a:xfrm>
            <a:off x="7157750" y="739152"/>
            <a:ext cx="3721674" cy="8808696"/>
          </a:xfrm>
          <a:custGeom>
            <a:avLst/>
            <a:gdLst/>
            <a:ahLst/>
            <a:cxnLst/>
            <a:rect l="l" t="t" r="r" b="b"/>
            <a:pathLst>
              <a:path w="3721674" h="8808696">
                <a:moveTo>
                  <a:pt x="0" y="0"/>
                </a:moveTo>
                <a:lnTo>
                  <a:pt x="3721674" y="0"/>
                </a:lnTo>
                <a:lnTo>
                  <a:pt x="3721674" y="8808696"/>
                </a:lnTo>
                <a:lnTo>
                  <a:pt x="0" y="88086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Office PowerPoint</Application>
  <PresentationFormat>Custom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Haneen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dc:creator>DELL</dc:creator>
  <cp:lastModifiedBy>آلاء نمر</cp:lastModifiedBy>
  <cp:revision>4</cp:revision>
  <dcterms:created xsi:type="dcterms:W3CDTF">2006-08-16T00:00:00Z</dcterms:created>
  <dcterms:modified xsi:type="dcterms:W3CDTF">2025-09-09T05:36:12Z</dcterms:modified>
  <dc:identifier>DAGxDvKTIyc</dc:identifier>
</cp:coreProperties>
</file>